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627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4056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386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869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6605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282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956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802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569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204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188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7968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0671A8AE-40A1-4631-A6B8-581AFF0654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B453BB8-6BDC-4B07-84CB-476C6ED9D6A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1541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44CD100-6267-4E62-AA64-2182A3A6A1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E8A8D02-2F34-40B4-A918-5CEC56337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2"/>
            <a:ext cx="4023360" cy="2802219"/>
          </a:xfrm>
        </p:spPr>
        <p:txBody>
          <a:bodyPr anchor="b">
            <a:normAutofit/>
          </a:bodyPr>
          <a:lstStyle/>
          <a:p>
            <a:r>
              <a:rPr lang="el-GR" sz="3200" dirty="0">
                <a:solidFill>
                  <a:schemeClr val="bg1"/>
                </a:solidFill>
              </a:rPr>
              <a:t>ΛΟΓΟΤΕΧΝΙΑ  Α ΛΥΚΕΙΟΥ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3E316D0E-B5C7-4B34-BF0F-220568C439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3969352"/>
            <a:ext cx="4023359" cy="1208141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chemeClr val="bg1"/>
                </a:solidFill>
              </a:rPr>
              <a:t>ΠΟΙΗΣΗ</a:t>
            </a:r>
          </a:p>
        </p:txBody>
      </p:sp>
    </p:spTree>
    <p:extLst>
      <p:ext uri="{BB962C8B-B14F-4D97-AF65-F5344CB8AC3E}">
        <p14:creationId xmlns:p14="http://schemas.microsoft.com/office/powerpoint/2010/main" xmlns="" val="274759285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E9E8E0B-BEB0-466B-9DDB-35046A471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77" y="286603"/>
            <a:ext cx="10920549" cy="1450757"/>
          </a:xfrm>
        </p:spPr>
        <p:txBody>
          <a:bodyPr/>
          <a:lstStyle/>
          <a:p>
            <a:r>
              <a:rPr lang="el-GR" sz="3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Παραδοσιακή </a:t>
            </a:r>
            <a:r>
              <a:rPr lang="el-GR" sz="36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ποίηση (Ρομαντισμός, Παρνασσισμός)</a:t>
            </a:r>
            <a:endParaRPr lang="el-GR" sz="36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C027EDC-DB30-4ABA-8D82-8160355C7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85554"/>
            <a:ext cx="6962503" cy="4180115"/>
          </a:xfrm>
        </p:spPr>
        <p:txBody>
          <a:bodyPr>
            <a:normAutofit fontScale="25000" lnSpcReduction="20000"/>
          </a:bodyPr>
          <a:lstStyle/>
          <a:p>
            <a:r>
              <a:rPr lang="el-GR" sz="8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Τα  παραδοσιακά ποιήματα έχουν: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8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Συγκεκριμένο θέμα και θεματικά </a:t>
            </a:r>
            <a:r>
              <a:rPr lang="el-GR" sz="80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μοτίβα (πατρίδα</a:t>
            </a:r>
            <a:r>
              <a:rPr lang="el-GR" sz="8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, φύση, όραμα, έρωτας, θάνατος)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8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Νοηματική αλληλουχία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8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Μέτρο, ομοιοκαταληξία, στροφές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8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Ποιητικό λεξιλόγιο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8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Λυρισμό και μουσικότητα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8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Τίτλος </a:t>
            </a:r>
            <a:r>
              <a:rPr lang="el-GR" sz="8000" dirty="0" err="1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προϊδεαστικός</a:t>
            </a:r>
            <a:r>
              <a:rPr lang="el-GR" sz="8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του περιεχομένου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8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Στίξη κανονική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8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Ποιητικές εικόνες</a:t>
            </a:r>
          </a:p>
          <a:p>
            <a:pPr marL="0" indent="0">
              <a:buNone/>
            </a:pPr>
            <a:r>
              <a:rPr lang="el-GR" sz="8000" dirty="0">
                <a:latin typeface="Calibri" pitchFamily="34" charset="0"/>
                <a:cs typeface="Calibri" pitchFamily="34" charset="0"/>
              </a:rPr>
              <a:t>      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 rot="10800000" flipV="1">
            <a:off x="9313816" y="3419695"/>
            <a:ext cx="245581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i="1" dirty="0" smtClean="0">
                <a:latin typeface="Calibri" pitchFamily="34" charset="0"/>
                <a:cs typeface="Calibri" pitchFamily="34" charset="0"/>
              </a:rPr>
              <a:t>K. Ντ. Φρίντριχ, Άνδρας και γυναίκα που κοιτάζουν το φεγγάρι, 1830-35. Παλαιά Πινακοθήκη. Βερολίνο.</a:t>
            </a:r>
            <a:endParaRPr lang="el-GR" sz="11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user\Desktop\Untitled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48121" y="1894115"/>
            <a:ext cx="2047875" cy="1571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2101701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54F4067-CA8E-44E9-9A45-6C023DEC1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536" y="888274"/>
            <a:ext cx="7053943" cy="84908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Μοντέρνα </a:t>
            </a:r>
            <a:r>
              <a:rPr lang="el-GR" sz="24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ποίηση - (Συμβολισμός, </a:t>
            </a:r>
            <a:r>
              <a:rPr lang="el-GR" sz="2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Μοντερνισμός</a:t>
            </a:r>
            <a:r>
              <a:rPr lang="el-GR" sz="24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, Υπερρεαλισμός</a:t>
            </a:r>
            <a:r>
              <a:rPr lang="el-GR" sz="2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8D62BE1-67E0-41AB-AAE5-A0E78D60CB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Ο στίχος απελευθερώνεται από δεσμεύσεις</a:t>
            </a: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Το θέμα συχνά δεν είναι ένα και συγκεκριμένο</a:t>
            </a: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 Οι λέξεις «αποσυνδέονται» από το νόημά τους με τη χρήση μεταφορικού λόγου και συμβόλων</a:t>
            </a: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Υπάρχει πολυσημία αλλά και ελλειπτικότητα</a:t>
            </a: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Δεν υπάρχει πάντοτε λογικός ειρμός</a:t>
            </a: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Συχνά έχουμε καταγραφή ελεύθερων συνειρμών και απελευθέρωση του υποσυνειδήτου</a:t>
            </a: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l-GR" sz="19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Παρουσιάζεται συχνή χρήση </a:t>
            </a: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της φαντασίας και του ονείρου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61EA746E-D7E5-48F4-88BE-1B5634ECB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4123146"/>
          </a:xfrm>
        </p:spPr>
        <p:txBody>
          <a:bodyPr>
            <a:normAutofit fontScale="85000" lnSpcReduction="10000"/>
          </a:bodyPr>
          <a:lstStyle/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 </a:t>
            </a: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Καθημερινό λεξιλόγιο, εκφραστική λιτότητα</a:t>
            </a: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Γίνεται μεγαλύτερη χρήση εικόνων, που διακρίνονται από εκφραστική </a:t>
            </a:r>
            <a:r>
              <a:rPr lang="el-GR" sz="19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τόλμη</a:t>
            </a:r>
            <a:endParaRPr lang="el-GR" sz="19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l-GR" sz="19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Ο τίτλος είναι </a:t>
            </a: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νοηματικά ανενεργός</a:t>
            </a: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Αποσπασματικές, ελλειπτικές προτάσεις</a:t>
            </a: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Δραματικότητα</a:t>
            </a: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Ακανόνιστη στίξη</a:t>
            </a: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r>
              <a:rPr lang="el-GR" sz="19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Ποιητικές ενότητες, όχι </a:t>
            </a:r>
            <a:r>
              <a:rPr lang="el-GR" sz="19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στροφικές</a:t>
            </a:r>
          </a:p>
          <a:p>
            <a:pPr lvl="0">
              <a:buClr>
                <a:srgbClr val="C34D7E"/>
              </a:buClr>
              <a:buFont typeface="Wingdings" panose="05000000000000000000" pitchFamily="2" charset="2"/>
              <a:buChar char="Ø"/>
            </a:pPr>
            <a:endParaRPr lang="el-GR" sz="19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buClr>
                <a:srgbClr val="C34D7E"/>
              </a:buClr>
              <a:buNone/>
            </a:pPr>
            <a:r>
              <a:rPr lang="el-GR" sz="19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«Η εμμονή της μνήμης», </a:t>
            </a:r>
            <a:r>
              <a:rPr lang="el-GR" sz="1900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Σαλβατόρ</a:t>
            </a:r>
            <a:r>
              <a:rPr lang="el-GR" sz="19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Νταλί</a:t>
            </a:r>
            <a:endParaRPr lang="el-GR" sz="1900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47081" y="4245427"/>
            <a:ext cx="20859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7767506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99083D8-625C-4B6A-87E2-70F1B3505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ΛΥΡΙΚΑ </a:t>
            </a:r>
            <a:r>
              <a:rPr lang="el-GR" sz="36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ΣΤΟΙΧΕΙΑ </a:t>
            </a:r>
            <a:r>
              <a:rPr lang="el-GR" sz="3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ΠΟΙΗΜΑΤΟΣ</a:t>
            </a:r>
            <a:br>
              <a:rPr lang="el-GR" sz="3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</a:br>
            <a:r>
              <a:rPr lang="el-GR" sz="3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						</a:t>
            </a:r>
            <a:r>
              <a:rPr lang="el-GR" sz="1200" i="1" dirty="0" err="1" smtClean="0"/>
              <a:t>Eugène</a:t>
            </a:r>
            <a:r>
              <a:rPr lang="el-GR" sz="1200" i="1" dirty="0" smtClean="0"/>
              <a:t> </a:t>
            </a:r>
            <a:r>
              <a:rPr lang="el-GR" sz="1200" i="1" dirty="0" err="1" smtClean="0"/>
              <a:t>Grasset</a:t>
            </a:r>
            <a:r>
              <a:rPr lang="el-GR" sz="1200" i="1" dirty="0" smtClean="0"/>
              <a:t>, O μήνας Απρίλιος. 1896.</a:t>
            </a:r>
            <a:endParaRPr lang="el-GR" sz="12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BD7233A-BADC-42AA-ABAA-656BAE244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-2349500" algn="l"/>
              </a:tabLst>
            </a:pPr>
            <a:r>
              <a:rPr lang="el-GR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εξωτερίκευση του εσωτερικού κόσμου των ηρώων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-2349500" algn="l"/>
              </a:tabLst>
            </a:pPr>
            <a:r>
              <a:rPr lang="en-GB" sz="2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πλούσια εκφραστικά μέσα</a:t>
            </a:r>
            <a:endParaRPr lang="el-GR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-2349500" algn="l"/>
              </a:tabLst>
            </a:pPr>
            <a:r>
              <a:rPr lang="el-GR" sz="2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μουσικότητα που συνήθως επιτυγχάνεται με το μέτρο, την ομοιοκαταληξία, την επανάληψη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-2349500" algn="l"/>
              </a:tabLst>
            </a:pPr>
            <a:r>
              <a:rPr lang="en-GB" sz="2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πρώτο </a:t>
            </a:r>
            <a:r>
              <a:rPr lang="en-GB" sz="2000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ενικό</a:t>
            </a:r>
            <a:r>
              <a:rPr lang="en-GB" sz="2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</a:t>
            </a:r>
            <a:r>
              <a:rPr lang="en-GB" sz="2000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ρόσω</a:t>
            </a:r>
            <a:r>
              <a:rPr lang="en-GB" sz="2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</a:t>
            </a:r>
            <a:endParaRPr lang="el-GR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-2349500" algn="l"/>
              </a:tabLst>
            </a:pPr>
            <a:r>
              <a:rPr lang="en-GB" sz="2000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συγκινησιακή</a:t>
            </a: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φόρτιση</a:t>
            </a:r>
            <a:endParaRPr lang="el-GR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-2349500" algn="l"/>
              </a:tabLst>
            </a:pPr>
            <a:r>
              <a:rPr lang="el-GR" sz="2000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ποιητικές </a:t>
            </a:r>
            <a:r>
              <a:rPr lang="el-GR" sz="20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λέξεις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-2349500" algn="l"/>
              </a:tabLst>
            </a:pPr>
            <a:r>
              <a:rPr lang="el-GR" sz="20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λ</a:t>
            </a:r>
            <a:r>
              <a:rPr lang="el-GR" sz="2000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υρικές εικόνες (επιτείνουν το συναίσθημα)</a:t>
            </a:r>
            <a:endParaRPr lang="el-GR" sz="1200" i="1" dirty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84599" y="0"/>
            <a:ext cx="21145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61692806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25E48D3-2CEB-4460-A720-21CBDF26F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l-GR" sz="3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</a:br>
            <a:r>
              <a:rPr lang="el-GR" sz="3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				</a:t>
            </a:r>
            <a:br>
              <a:rPr lang="el-GR" sz="3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</a:br>
            <a:r>
              <a:rPr lang="el-GR" sz="36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ΔΡΑΜΑΤΙΚΑ </a:t>
            </a:r>
            <a:r>
              <a:rPr lang="el-GR" sz="36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(ΘΕΑΤΡΙΚΑ) ΣΤΟΙΧΕΙΑ ΠΟΙΗΜΑΤΟΣ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4B6D879-AF42-4EB2-AAC2-D28D64F57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Η παρουσίαση του χώρου στον οποίο διαδραματίζονται τα γεγονότα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Η παρουσίαση των προσώπων που έχουν να υπηρετήσουν ένα συγκεκριμένο ρόλο.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Οι κινήσεις των προσώπων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Οι διάλογοι των προσώπων ή έστω οι ομιλίες των προσώπων.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Η συνολική αίσθηση που δημιουργείται με όλα αυτά τα στοιχεία ότι παρακολουθούμε μια θεατρική παράσταση.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Αποστροφή του ποιητή σε κάποιο πρόσωπο</a:t>
            </a:r>
          </a:p>
          <a:p>
            <a:endParaRPr lang="el-GR" dirty="0"/>
          </a:p>
        </p:txBody>
      </p:sp>
      <p:pic>
        <p:nvPicPr>
          <p:cNvPr id="4098" name="Picture 2" descr="Konstantinos Kavaf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643" y="0"/>
            <a:ext cx="4468677" cy="11433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6563859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B41"/>
      </a:dk2>
      <a:lt2>
        <a:srgbClr val="E2E8E6"/>
      </a:lt2>
      <a:accent1>
        <a:srgbClr val="C34D7E"/>
      </a:accent1>
      <a:accent2>
        <a:srgbClr val="B13B9D"/>
      </a:accent2>
      <a:accent3>
        <a:srgbClr val="A64DC3"/>
      </a:accent3>
      <a:accent4>
        <a:srgbClr val="6943B5"/>
      </a:accent4>
      <a:accent5>
        <a:srgbClr val="4D56C3"/>
      </a:accent5>
      <a:accent6>
        <a:srgbClr val="3B76B1"/>
      </a:accent6>
      <a:hlink>
        <a:srgbClr val="7269CD"/>
      </a:hlink>
      <a:folHlink>
        <a:srgbClr val="7F7F7F"/>
      </a:folHlink>
    </a:clrScheme>
    <a:fontScheme name="Retrospect">
      <a:majorFont>
        <a:latin typeface="Avenir Next LT Pro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194</Words>
  <Application>Microsoft Office PowerPoint</Application>
  <PresentationFormat>Προσαρμογή</PresentationFormat>
  <Paragraphs>46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RetrospectVTI</vt:lpstr>
      <vt:lpstr>ΛΟΓΟΤΕΧΝΙΑ  Α ΛΥΚΕΙΟΥ</vt:lpstr>
      <vt:lpstr>Παραδοσιακή ποίηση (Ρομαντισμός, Παρνασσισμός)</vt:lpstr>
      <vt:lpstr>Μοντέρνα ποίηση - (Συμβολισμός,  Μοντερνισμός, Υπερρεαλισμός)</vt:lpstr>
      <vt:lpstr>ΛΥΡΙΚΑ ΣΤΟΙΧΕΙΑ ΠΟΙΗΜΑΤΟΣ       Eugène Grasset, O μήνας Απρίλιος. 1896.</vt:lpstr>
      <vt:lpstr>      ΔΡΑΜΑΤΙΚΑ (ΘΕΑΤΡΙΚΑ) ΣΤΟΙΧΕΙΑ ΠΟΙΗΜΑΤΟΣ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ΛΟΓΟΤΕΧΝΙΑ  Α ΛΥΚΕΙΟΥ</dc:title>
  <dc:creator>Ελένη Καρακολίδου</dc:creator>
  <cp:lastModifiedBy>user</cp:lastModifiedBy>
  <cp:revision>19</cp:revision>
  <dcterms:created xsi:type="dcterms:W3CDTF">2020-04-02T22:37:43Z</dcterms:created>
  <dcterms:modified xsi:type="dcterms:W3CDTF">2020-04-07T09:23:07Z</dcterms:modified>
</cp:coreProperties>
</file>