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2"/>
  </p:notesMasterIdLst>
  <p:sldIdLst>
    <p:sldId id="276" r:id="rId2"/>
    <p:sldId id="269" r:id="rId3"/>
    <p:sldId id="259" r:id="rId4"/>
    <p:sldId id="283" r:id="rId5"/>
    <p:sldId id="277" r:id="rId6"/>
    <p:sldId id="278" r:id="rId7"/>
    <p:sldId id="279" r:id="rId8"/>
    <p:sldId id="280" r:id="rId9"/>
    <p:sldId id="281" r:id="rId10"/>
    <p:sldId id="282" r:id="rId11"/>
  </p:sldIdLst>
  <p:sldSz cx="12192000" cy="6858000"/>
  <p:notesSz cx="12192000" cy="6858000"/>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3757">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C1E9"/>
    <a:srgbClr val="D44117"/>
    <a:srgbClr val="92B87A"/>
    <a:srgbClr val="DC7441"/>
    <a:srgbClr val="FFA360"/>
    <a:srgbClr val="AAE08C"/>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AB1C69-6EDB-4FF4-983F-18BD219EF322}">
  <a:tblStyle styleId="{F5AB1C69-6EDB-4FF4-983F-18BD219EF322}" styleName="Medium Style 2 - Accent 3">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fill>
          <a:solidFill>
            <a:schemeClr val="accent3">
              <a:tint val="40000"/>
            </a:schemeClr>
          </a:solidFill>
        </a:fill>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a:solidFill>
                <a:schemeClr val="lt1"/>
              </a:solidFill>
            </a:ln>
          </a:top>
        </a:tcBdr>
        <a:fill>
          <a:solidFill>
            <a:schemeClr val="accent3"/>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3"/>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71"/>
    <p:restoredTop sz="94694"/>
  </p:normalViewPr>
  <p:slideViewPr>
    <p:cSldViewPr snapToGrid="0" snapToObjects="1">
      <p:cViewPr varScale="1">
        <p:scale>
          <a:sx n="75" d="100"/>
          <a:sy n="75" d="100"/>
        </p:scale>
        <p:origin x="43" y="341"/>
      </p:cViewPr>
      <p:guideLst>
        <p:guide pos="3757"/>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99A5D3C8-933A-40D7-AB8A-469D6210D324}" type="datetimeFigureOut">
              <a:rPr lang="el-GR" smtClean="0"/>
              <a:t>31/1/2025</a:t>
            </a:fld>
            <a:endParaRPr lang="el-GR"/>
          </a:p>
        </p:txBody>
      </p:sp>
      <p:sp>
        <p:nvSpPr>
          <p:cNvPr id="4" name="Θέση εικόνας διαφάνειας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6B3EB89A-67EF-4B68-84D3-F4C0EF2B349A}" type="slidenum">
              <a:rPr lang="el-GR" smtClean="0"/>
              <a:t>‹#›</a:t>
            </a:fld>
            <a:endParaRPr lang="el-GR"/>
          </a:p>
        </p:txBody>
      </p:sp>
    </p:spTree>
    <p:extLst>
      <p:ext uri="{BB962C8B-B14F-4D97-AF65-F5344CB8AC3E}">
        <p14:creationId xmlns:p14="http://schemas.microsoft.com/office/powerpoint/2010/main" val="1951641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B3EB89A-67EF-4B68-84D3-F4C0EF2B349A}" type="slidenum">
              <a:rPr lang="el-GR" smtClean="0"/>
              <a:t>9</a:t>
            </a:fld>
            <a:endParaRPr lang="el-GR"/>
          </a:p>
        </p:txBody>
      </p:sp>
    </p:spTree>
    <p:extLst>
      <p:ext uri="{BB962C8B-B14F-4D97-AF65-F5344CB8AC3E}">
        <p14:creationId xmlns:p14="http://schemas.microsoft.com/office/powerpoint/2010/main" val="40667395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Title">
    <p:bg>
      <p:bgPr>
        <a:solidFill>
          <a:schemeClr val="tx2"/>
        </a:solidFill>
        <a:effectLst/>
      </p:bgPr>
    </p:bg>
    <p:spTree>
      <p:nvGrpSpPr>
        <p:cNvPr id="1" name=""/>
        <p:cNvGrpSpPr/>
        <p:nvPr/>
      </p:nvGrpSpPr>
      <p:grpSpPr bwMode="auto">
        <a:xfrm>
          <a:off x="0" y="0"/>
          <a:ext cx="0" cy="0"/>
          <a:chOff x="0" y="0"/>
          <a:chExt cx="0" cy="0"/>
        </a:xfrm>
      </p:grpSpPr>
      <p:sp>
        <p:nvSpPr>
          <p:cNvPr id="3" name="Subtitle 2"/>
          <p:cNvSpPr>
            <a:spLocks noGrp="1"/>
          </p:cNvSpPr>
          <p:nvPr>
            <p:ph type="subTitle" idx="1" hasCustomPrompt="1"/>
          </p:nvPr>
        </p:nvSpPr>
        <p:spPr bwMode="auto">
          <a:xfrm>
            <a:off x="1879600" y="5502964"/>
            <a:ext cx="6943344" cy="410817"/>
          </a:xfrm>
        </p:spPr>
        <p:txBody>
          <a:bodyPr lIns="0" tIns="0" rIns="0" bIns="0">
            <a:normAutofit/>
          </a:bodyPr>
          <a:lstStyle>
            <a:lvl1pPr marL="0" indent="0" algn="l">
              <a:buNone/>
              <a:defRPr sz="1200" b="0" i="0" cap="all">
                <a:solidFill>
                  <a:srgbClr val="FFFFFF"/>
                </a:solidFill>
                <a:latin typeface="Grantipo"/>
                <a:ea typeface="Grantipo"/>
                <a:cs typeface="Grantip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fld id="{60BF1996-4579-DF41-B2AE-154DF8AEB4DB}" type="datetime3">
              <a:rPr lang="en-US"/>
              <a:t>​</a:t>
            </a:fld>
            <a:endParaRPr lang="en-US"/>
          </a:p>
        </p:txBody>
      </p:sp>
      <p:pic>
        <p:nvPicPr>
          <p:cNvPr id="2" name="Picture 1"/>
          <p:cNvPicPr>
            <a:picLocks noChangeAspect="1"/>
          </p:cNvPicPr>
          <p:nvPr userDrawn="1"/>
        </p:nvPicPr>
        <p:blipFill>
          <a:blip r:embed="rId2"/>
          <a:stretch/>
        </p:blipFill>
        <p:spPr bwMode="auto">
          <a:xfrm>
            <a:off x="1879599" y="724372"/>
            <a:ext cx="2199600" cy="583372"/>
          </a:xfrm>
          <a:prstGeom prst="rect">
            <a:avLst/>
          </a:prstGeom>
        </p:spPr>
      </p:pic>
      <p:sp>
        <p:nvSpPr>
          <p:cNvPr id="6" name="Title 1"/>
          <p:cNvSpPr>
            <a:spLocks noGrp="1"/>
          </p:cNvSpPr>
          <p:nvPr>
            <p:ph type="title" hasCustomPrompt="1"/>
          </p:nvPr>
        </p:nvSpPr>
        <p:spPr bwMode="auto">
          <a:xfrm>
            <a:off x="1879598" y="2161310"/>
            <a:ext cx="9309101" cy="2898244"/>
          </a:xfrm>
        </p:spPr>
        <p:txBody>
          <a:bodyPr lIns="0" tIns="0" rIns="0" bIns="0" anchor="ctr" anchorCtr="0"/>
          <a:lstStyle>
            <a:lvl1pPr>
              <a:defRPr b="0" i="0">
                <a:solidFill>
                  <a:schemeClr val="bg2"/>
                </a:solidFill>
                <a:latin typeface="Campton Medium"/>
                <a:ea typeface="Campton Medium"/>
                <a:cs typeface="Campton Medium"/>
              </a:defRPr>
            </a:lvl1pPr>
          </a:lstStyle>
          <a:p>
            <a:pPr>
              <a:defRPr/>
            </a:pPr>
            <a:r>
              <a:rPr lang="en-GB"/>
              <a:t>Subtitle name sit amet</a:t>
            </a:r>
            <a:br>
              <a:rPr lang="en-GB"/>
            </a:br>
            <a:r>
              <a:rPr lang="en-GB"/>
              <a:t>dolor delenit augue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Quote">
    <p:bg>
      <p:bgPr>
        <a:solidFill>
          <a:schemeClr val="accent5"/>
        </a:solidFill>
        <a:effectLst/>
      </p:bgPr>
    </p:bg>
    <p:spTree>
      <p:nvGrpSpPr>
        <p:cNvPr id="1" name=""/>
        <p:cNvGrpSpPr/>
        <p:nvPr/>
      </p:nvGrpSpPr>
      <p:grpSpPr bwMode="auto">
        <a:xfrm>
          <a:off x="0" y="0"/>
          <a:ext cx="0" cy="0"/>
          <a:chOff x="0" y="0"/>
          <a:chExt cx="0" cy="0"/>
        </a:xfrm>
      </p:grpSpPr>
      <p:pic>
        <p:nvPicPr>
          <p:cNvPr id="3" name="Picture 2"/>
          <p:cNvPicPr>
            <a:picLocks noChangeAspect="1"/>
          </p:cNvPicPr>
          <p:nvPr userDrawn="1"/>
        </p:nvPicPr>
        <p:blipFill>
          <a:blip r:embed="rId2"/>
          <a:stretch/>
        </p:blipFill>
        <p:spPr bwMode="auto">
          <a:xfrm>
            <a:off x="11232989" y="5949950"/>
            <a:ext cx="558800" cy="495300"/>
          </a:xfrm>
          <a:prstGeom prst="rect">
            <a:avLst/>
          </a:prstGeom>
        </p:spPr>
      </p:pic>
      <p:sp>
        <p:nvSpPr>
          <p:cNvPr id="2" name="Title 1"/>
          <p:cNvSpPr>
            <a:spLocks noGrp="1"/>
          </p:cNvSpPr>
          <p:nvPr>
            <p:ph type="title" hasCustomPrompt="1"/>
          </p:nvPr>
        </p:nvSpPr>
        <p:spPr bwMode="auto">
          <a:xfrm>
            <a:off x="1074420" y="902824"/>
            <a:ext cx="8752486" cy="4815069"/>
          </a:xfrm>
        </p:spPr>
        <p:txBody>
          <a:bodyPr lIns="0" tIns="0" rIns="0" bIns="0" anchor="ctr"/>
          <a:lstStyle>
            <a:lvl1pPr>
              <a:defRPr sz="5000">
                <a:solidFill>
                  <a:srgbClr val="FFFFFF"/>
                </a:solidFill>
              </a:defRPr>
            </a:lvl1pPr>
          </a:lstStyle>
          <a:p>
            <a:pPr>
              <a:defRPr/>
            </a:pPr>
            <a:r>
              <a:rPr lang="en-GB"/>
              <a:t>„Lorem ipsum dolor sit amet, consectetuer adipiscing sed diam“</a:t>
            </a:r>
            <a:endParaRPr lang="en-US"/>
          </a:p>
        </p:txBody>
      </p:sp>
      <p:sp>
        <p:nvSpPr>
          <p:cNvPr id="6" name="Slide Number Placeholder 4"/>
          <p:cNvSpPr>
            <a:spLocks noGrp="1"/>
          </p:cNvSpPr>
          <p:nvPr>
            <p:ph type="sldNum" sz="quarter" idx="12"/>
          </p:nvPr>
        </p:nvSpPr>
        <p:spPr bwMode="auto">
          <a:xfrm>
            <a:off x="11224768" y="404814"/>
            <a:ext cx="554228" cy="250646"/>
          </a:xfrm>
        </p:spPr>
        <p:txBody>
          <a:bodyPr tIns="0" rIns="0" anchor="t" anchorCtr="0"/>
          <a:lstStyle>
            <a:lvl1pPr>
              <a:defRPr>
                <a:solidFill>
                  <a:srgbClr val="F7F7F7"/>
                </a:solidFill>
              </a:defRPr>
            </a:lvl1pPr>
          </a:lstStyle>
          <a:p>
            <a:pPr>
              <a:defRPr/>
            </a:pPr>
            <a:fld id="{53969381-6070-C14C-AC19-9F0CCB6EE0F1}" type="slidenum">
              <a:rPr lang="en-US"/>
              <a:t>‹#›</a:t>
            </a:fld>
            <a:r>
              <a:rPr lang="en-US"/>
              <a:t> </a:t>
            </a:r>
            <a:endParaRPr/>
          </a:p>
        </p:txBody>
      </p:sp>
      <p:sp>
        <p:nvSpPr>
          <p:cNvPr id="9" name="Footer Placeholder 3"/>
          <p:cNvSpPr>
            <a:spLocks noGrp="1"/>
          </p:cNvSpPr>
          <p:nvPr>
            <p:ph type="ftr" sz="quarter" idx="11"/>
          </p:nvPr>
        </p:nvSpPr>
        <p:spPr bwMode="auto">
          <a:xfrm>
            <a:off x="414663" y="404813"/>
            <a:ext cx="4458279" cy="139197"/>
          </a:xfrm>
        </p:spPr>
        <p:txBody>
          <a:bodyPr lIns="0" tIns="0" rIns="0" bIns="0" anchor="t"/>
          <a:lstStyle>
            <a:lvl1pPr>
              <a:defRPr sz="1000" b="0" i="0" cap="all" spc="100">
                <a:solidFill>
                  <a:schemeClr val="bg2"/>
                </a:solidFill>
                <a:latin typeface="Campton Medium"/>
                <a:ea typeface="Campton Medium"/>
                <a:cs typeface="Campton Medium"/>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Table">
    <p:bg>
      <p:bgPr>
        <a:solidFill>
          <a:srgbClr val="F7F7F7"/>
        </a:solidFill>
        <a:effectLst/>
      </p:bgPr>
    </p:bg>
    <p:spTree>
      <p:nvGrpSpPr>
        <p:cNvPr id="1" name=""/>
        <p:cNvGrpSpPr/>
        <p:nvPr/>
      </p:nvGrpSpPr>
      <p:grpSpPr bwMode="auto">
        <a:xfrm>
          <a:off x="0" y="0"/>
          <a:ext cx="0" cy="0"/>
          <a:chOff x="0" y="0"/>
          <a:chExt cx="0" cy="0"/>
        </a:xfrm>
      </p:grpSpPr>
      <p:sp>
        <p:nvSpPr>
          <p:cNvPr id="16" name="Title 1"/>
          <p:cNvSpPr>
            <a:spLocks noGrp="1"/>
          </p:cNvSpPr>
          <p:nvPr>
            <p:ph type="title" hasCustomPrompt="1"/>
          </p:nvPr>
        </p:nvSpPr>
        <p:spPr bwMode="auto">
          <a:xfrm>
            <a:off x="1074420" y="1319916"/>
            <a:ext cx="9919162" cy="971872"/>
          </a:xfrm>
        </p:spPr>
        <p:txBody>
          <a:bodyPr/>
          <a:lstStyle>
            <a:lvl1pPr>
              <a:defRPr sz="3200">
                <a:solidFill>
                  <a:schemeClr val="tx1"/>
                </a:solidFill>
              </a:defRPr>
            </a:lvl1pPr>
          </a:lstStyle>
          <a:p>
            <a:pPr>
              <a:defRPr/>
            </a:pPr>
            <a:r>
              <a:rPr lang="en-GB"/>
              <a:t>Title name lorem laoreet </a:t>
            </a:r>
            <a:br>
              <a:rPr lang="en-GB"/>
            </a:br>
            <a:r>
              <a:rPr lang="en-GB"/>
              <a:t>dolor ipsum long</a:t>
            </a:r>
            <a:endParaRPr lang="en-US"/>
          </a:p>
        </p:txBody>
      </p:sp>
      <p:sp>
        <p:nvSpPr>
          <p:cNvPr id="3" name="Table Placeholder 2"/>
          <p:cNvSpPr>
            <a:spLocks noGrp="1"/>
          </p:cNvSpPr>
          <p:nvPr>
            <p:ph type="tbl" sz="quarter" idx="13"/>
          </p:nvPr>
        </p:nvSpPr>
        <p:spPr bwMode="auto">
          <a:xfrm>
            <a:off x="1074419" y="2327275"/>
            <a:ext cx="9919163" cy="3390619"/>
          </a:xfrm>
        </p:spPr>
        <p:txBody>
          <a:bodyPr anchor="ctr"/>
          <a:lstStyle>
            <a:lvl1pPr marL="0" indent="0" algn="ctr">
              <a:buNone/>
              <a:defRPr/>
            </a:lvl1pPr>
          </a:lstStyle>
          <a:p>
            <a:pPr>
              <a:defRPr/>
            </a:pPr>
            <a:endParaRPr lang="en-US"/>
          </a:p>
        </p:txBody>
      </p:sp>
      <p:sp>
        <p:nvSpPr>
          <p:cNvPr id="6" name="Slide Number Placeholder 4"/>
          <p:cNvSpPr>
            <a:spLocks noGrp="1"/>
          </p:cNvSpPr>
          <p:nvPr>
            <p:ph type="sldNum" sz="quarter" idx="12"/>
          </p:nvPr>
        </p:nvSpPr>
        <p:spPr bwMode="auto">
          <a:xfrm>
            <a:off x="11224768" y="404814"/>
            <a:ext cx="554228" cy="250646"/>
          </a:xfrm>
        </p:spPr>
        <p:txBody>
          <a:bodyPr tIns="0" rIns="0" anchor="t" anchorCtr="0"/>
          <a:lstStyle/>
          <a:p>
            <a:pPr>
              <a:defRPr/>
            </a:pPr>
            <a:fld id="{53969381-6070-C14C-AC19-9F0CCB6EE0F1}" type="slidenum">
              <a:rPr lang="en-US"/>
              <a:t>‹#›</a:t>
            </a:fld>
            <a:r>
              <a:rPr lang="en-US"/>
              <a:t> </a:t>
            </a:r>
            <a:endParaRPr/>
          </a:p>
        </p:txBody>
      </p:sp>
      <p:sp>
        <p:nvSpPr>
          <p:cNvPr id="7" name="Footer Placeholder 3"/>
          <p:cNvSpPr>
            <a:spLocks noGrp="1"/>
          </p:cNvSpPr>
          <p:nvPr>
            <p:ph type="ftr" sz="quarter" idx="11"/>
          </p:nvPr>
        </p:nvSpPr>
        <p:spPr bwMode="auto">
          <a:xfrm>
            <a:off x="414663" y="404813"/>
            <a:ext cx="6050280" cy="250646"/>
          </a:xfrm>
        </p:spPr>
        <p:txBody>
          <a:bodyPr lIns="0" tIns="0" rIns="0" bIns="0" anchor="t"/>
          <a:lstStyle>
            <a:lvl1pPr>
              <a:defRPr sz="1000" b="0" i="0" cap="all" spc="100">
                <a:solidFill>
                  <a:srgbClr val="000000"/>
                </a:solidFill>
                <a:latin typeface="Campton Medium"/>
                <a:ea typeface="Campton Medium"/>
                <a:cs typeface="Campton Medium"/>
              </a:defRPr>
            </a:lvl1pPr>
          </a:lstStyle>
          <a:p>
            <a:pPr>
              <a:defRPr/>
            </a:pPr>
            <a:endParaRPr lang="en-US"/>
          </a:p>
        </p:txBody>
      </p:sp>
      <p:pic>
        <p:nvPicPr>
          <p:cNvPr id="8" name="Picture 7"/>
          <p:cNvPicPr>
            <a:picLocks noChangeAspect="1"/>
          </p:cNvPicPr>
          <p:nvPr userDrawn="1"/>
        </p:nvPicPr>
        <p:blipFill>
          <a:blip r:embed="rId2"/>
          <a:stretch/>
        </p:blipFill>
        <p:spPr bwMode="auto">
          <a:xfrm>
            <a:off x="11224768" y="5949950"/>
            <a:ext cx="558800" cy="49530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Thank you">
    <p:bg>
      <p:bgPr>
        <a:solidFill>
          <a:schemeClr val="tx2"/>
        </a:solidFill>
        <a:effectLst/>
      </p:bgPr>
    </p:bg>
    <p:spTree>
      <p:nvGrpSpPr>
        <p:cNvPr id="1" name=""/>
        <p:cNvGrpSpPr/>
        <p:nvPr/>
      </p:nvGrpSpPr>
      <p:grpSpPr bwMode="auto">
        <a:xfrm>
          <a:off x="0" y="0"/>
          <a:ext cx="0" cy="0"/>
          <a:chOff x="0" y="0"/>
          <a:chExt cx="0" cy="0"/>
        </a:xfrm>
      </p:grpSpPr>
      <p:sp>
        <p:nvSpPr>
          <p:cNvPr id="3" name="Subtitle 2"/>
          <p:cNvSpPr>
            <a:spLocks noGrp="1"/>
          </p:cNvSpPr>
          <p:nvPr>
            <p:ph type="subTitle" idx="1" hasCustomPrompt="1"/>
          </p:nvPr>
        </p:nvSpPr>
        <p:spPr bwMode="auto">
          <a:xfrm>
            <a:off x="1879599" y="5893429"/>
            <a:ext cx="9413240" cy="380480"/>
          </a:xfrm>
        </p:spPr>
        <p:txBody>
          <a:bodyPr lIns="90000" rIns="0" numCol="3" spcCol="360000">
            <a:normAutofit/>
          </a:bodyPr>
          <a:lstStyle>
            <a:lvl1pPr marL="0" indent="0" algn="l">
              <a:buNone/>
              <a:defRPr sz="1600" b="0" i="0">
                <a:solidFill>
                  <a:schemeClr val="bg1"/>
                </a:solidFill>
                <a:latin typeface="Grantipo"/>
                <a:ea typeface="Grantipo"/>
                <a:cs typeface="Grantip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GB"/>
              <a:t>+370 682 67890</a:t>
            </a:r>
            <a:endParaRPr/>
          </a:p>
          <a:p>
            <a:pPr>
              <a:defRPr/>
            </a:pPr>
            <a:r>
              <a:rPr lang="en-GB"/>
              <a:t>info@conexus.com</a:t>
            </a:r>
            <a:endParaRPr/>
          </a:p>
          <a:p>
            <a:pPr>
              <a:defRPr/>
            </a:pPr>
            <a:r>
              <a:rPr lang="en-GB"/>
              <a:t>www.conexus.com</a:t>
            </a:r>
            <a:endParaRPr/>
          </a:p>
        </p:txBody>
      </p:sp>
      <p:sp>
        <p:nvSpPr>
          <p:cNvPr id="8" name="Title 7"/>
          <p:cNvSpPr>
            <a:spLocks noGrp="1"/>
          </p:cNvSpPr>
          <p:nvPr>
            <p:ph type="title" hasCustomPrompt="1"/>
          </p:nvPr>
        </p:nvSpPr>
        <p:spPr bwMode="auto">
          <a:xfrm>
            <a:off x="1884099" y="2465593"/>
            <a:ext cx="9408740" cy="1926812"/>
          </a:xfrm>
        </p:spPr>
        <p:txBody>
          <a:bodyPr anchor="ctr"/>
          <a:lstStyle>
            <a:lvl1pPr marL="0" marR="0" indent="0" algn="l" defTabSz="914400">
              <a:lnSpc>
                <a:spcPct val="90000"/>
              </a:lnSpc>
              <a:spcBef>
                <a:spcPts val="0"/>
              </a:spcBef>
              <a:spcAft>
                <a:spcPts val="0"/>
              </a:spcAft>
              <a:buClrTx/>
              <a:buSzTx/>
              <a:buFontTx/>
              <a:buNone/>
              <a:defRPr sz="5000" b="0" i="0">
                <a:solidFill>
                  <a:srgbClr val="FFFFFF"/>
                </a:solidFill>
                <a:latin typeface="Campton Medium"/>
                <a:ea typeface="Campton Medium"/>
                <a:cs typeface="Campton Medium"/>
              </a:defRPr>
            </a:lvl1pPr>
          </a:lstStyle>
          <a:p>
            <a:pPr>
              <a:defRPr/>
            </a:pPr>
            <a:r>
              <a:rPr lang="en-GB"/>
              <a:t>Thank you!</a:t>
            </a:r>
            <a:endParaRPr lang="en-US"/>
          </a:p>
        </p:txBody>
      </p:sp>
      <p:pic>
        <p:nvPicPr>
          <p:cNvPr id="11" name="Picture 10"/>
          <p:cNvPicPr>
            <a:picLocks noChangeAspect="1"/>
          </p:cNvPicPr>
          <p:nvPr userDrawn="1"/>
        </p:nvPicPr>
        <p:blipFill>
          <a:blip r:embed="rId2"/>
          <a:stretch/>
        </p:blipFill>
        <p:spPr bwMode="auto">
          <a:xfrm>
            <a:off x="1879599" y="724372"/>
            <a:ext cx="2199600" cy="583372"/>
          </a:xfrm>
          <a:prstGeom prst="rect">
            <a:avLst/>
          </a:prstGeom>
        </p:spPr>
      </p:pic>
      <p:sp>
        <p:nvSpPr>
          <p:cNvPr id="2" name="TextBox 1"/>
          <p:cNvSpPr txBox="1"/>
          <p:nvPr userDrawn="1"/>
        </p:nvSpPr>
        <p:spPr bwMode="auto">
          <a:xfrm>
            <a:off x="1879599" y="4731798"/>
            <a:ext cx="8596051" cy="738664"/>
          </a:xfrm>
          <a:prstGeom prst="rect">
            <a:avLst/>
          </a:prstGeom>
          <a:noFill/>
        </p:spPr>
        <p:txBody>
          <a:bodyPr wrap="square" rtlCol="0">
            <a:spAutoFit/>
          </a:bodyPr>
          <a:lstStyle/>
          <a:p>
            <a:pPr marL="0" marR="0" lvl="0" indent="0" algn="l" defTabSz="914400">
              <a:lnSpc>
                <a:spcPct val="100000"/>
              </a:lnSpc>
              <a:spcBef>
                <a:spcPts val="0"/>
              </a:spcBef>
              <a:spcAft>
                <a:spcPts val="0"/>
              </a:spcAft>
              <a:buClrTx/>
              <a:buSzTx/>
              <a:buFontTx/>
              <a:buNone/>
              <a:defRPr/>
            </a:pPr>
            <a:r>
              <a:rPr lang="en-US" sz="1400">
                <a:solidFill>
                  <a:schemeClr val="bg2"/>
                </a:solidFill>
                <a:latin typeface="Grantipo"/>
              </a:rPr>
              <a:t>Funded by the European Union. Views and opinions expressed are however those of the author(s) only and do not necessarily reflect those of the European Union or EACEA. Neither the European Union nor the granting authority can be held responsible for them.</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1_Title+EU_Logotype">
    <p:bg>
      <p:bgPr>
        <a:solidFill>
          <a:schemeClr val="tx2"/>
        </a:solidFill>
        <a:effectLst/>
      </p:bgPr>
    </p:bg>
    <p:spTree>
      <p:nvGrpSpPr>
        <p:cNvPr id="1" name=""/>
        <p:cNvGrpSpPr/>
        <p:nvPr/>
      </p:nvGrpSpPr>
      <p:grpSpPr bwMode="auto">
        <a:xfrm>
          <a:off x="0" y="0"/>
          <a:ext cx="0" cy="0"/>
          <a:chOff x="0" y="0"/>
          <a:chExt cx="0" cy="0"/>
        </a:xfrm>
      </p:grpSpPr>
      <p:sp>
        <p:nvSpPr>
          <p:cNvPr id="3" name="Subtitle 2"/>
          <p:cNvSpPr>
            <a:spLocks noGrp="1"/>
          </p:cNvSpPr>
          <p:nvPr>
            <p:ph type="subTitle" idx="1" hasCustomPrompt="1"/>
          </p:nvPr>
        </p:nvSpPr>
        <p:spPr bwMode="auto">
          <a:xfrm>
            <a:off x="1879600" y="5502964"/>
            <a:ext cx="6943344" cy="410817"/>
          </a:xfrm>
        </p:spPr>
        <p:txBody>
          <a:bodyPr lIns="0" tIns="0" rIns="0" bIns="0">
            <a:normAutofit/>
          </a:bodyPr>
          <a:lstStyle>
            <a:lvl1pPr marL="0" indent="0" algn="l">
              <a:buNone/>
              <a:defRPr sz="1200" b="0" i="0" cap="all">
                <a:solidFill>
                  <a:srgbClr val="FFFFFF"/>
                </a:solidFill>
                <a:latin typeface="Grantipo"/>
                <a:ea typeface="Grantipo"/>
                <a:cs typeface="Grantip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fld id="{D53F55B0-5AC2-8242-844E-0421012AA4E4}" type="datetime3">
              <a:rPr lang="en-US"/>
              <a:t>​</a:t>
            </a:fld>
            <a:endParaRPr lang="en-US"/>
          </a:p>
        </p:txBody>
      </p:sp>
      <p:pic>
        <p:nvPicPr>
          <p:cNvPr id="2" name="Picture 1"/>
          <p:cNvPicPr>
            <a:picLocks noChangeAspect="1"/>
          </p:cNvPicPr>
          <p:nvPr userDrawn="1"/>
        </p:nvPicPr>
        <p:blipFill>
          <a:blip r:embed="rId2"/>
          <a:stretch/>
        </p:blipFill>
        <p:spPr bwMode="auto">
          <a:xfrm>
            <a:off x="1879599" y="724372"/>
            <a:ext cx="2199600" cy="583372"/>
          </a:xfrm>
          <a:prstGeom prst="rect">
            <a:avLst/>
          </a:prstGeom>
        </p:spPr>
      </p:pic>
      <p:sp>
        <p:nvSpPr>
          <p:cNvPr id="6" name="Title 1"/>
          <p:cNvSpPr>
            <a:spLocks noGrp="1"/>
          </p:cNvSpPr>
          <p:nvPr>
            <p:ph type="title" hasCustomPrompt="1"/>
          </p:nvPr>
        </p:nvSpPr>
        <p:spPr bwMode="auto">
          <a:xfrm>
            <a:off x="1879598" y="2161310"/>
            <a:ext cx="9309101" cy="2898244"/>
          </a:xfrm>
        </p:spPr>
        <p:txBody>
          <a:bodyPr lIns="0" tIns="0" rIns="0" bIns="0" anchor="ctr" anchorCtr="0"/>
          <a:lstStyle>
            <a:lvl1pPr>
              <a:defRPr b="0" i="0">
                <a:solidFill>
                  <a:schemeClr val="bg2"/>
                </a:solidFill>
                <a:latin typeface="Campton Medium"/>
                <a:ea typeface="Campton Medium"/>
                <a:cs typeface="Campton Medium"/>
              </a:defRPr>
            </a:lvl1pPr>
          </a:lstStyle>
          <a:p>
            <a:pPr>
              <a:defRPr/>
            </a:pPr>
            <a:r>
              <a:rPr lang="en-GB"/>
              <a:t>Subtitle name sit amet</a:t>
            </a:r>
            <a:br>
              <a:rPr lang="en-GB"/>
            </a:br>
            <a:r>
              <a:rPr lang="en-GB"/>
              <a:t>dolor delenit augue</a:t>
            </a:r>
            <a:endParaRPr lang="en-US"/>
          </a:p>
        </p:txBody>
      </p:sp>
      <p:pic>
        <p:nvPicPr>
          <p:cNvPr id="7" name="Picture 6"/>
          <p:cNvPicPr>
            <a:picLocks noChangeAspect="1"/>
          </p:cNvPicPr>
          <p:nvPr userDrawn="1"/>
        </p:nvPicPr>
        <p:blipFill>
          <a:blip r:embed="rId3"/>
          <a:stretch/>
        </p:blipFill>
        <p:spPr bwMode="auto">
          <a:xfrm>
            <a:off x="4621337" y="696858"/>
            <a:ext cx="3062283" cy="64245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Intro">
    <p:bg>
      <p:bgPr>
        <a:solidFill>
          <a:srgbClr val="F7F7F7"/>
        </a:solidFill>
        <a:effectLst/>
      </p:bgPr>
    </p:bg>
    <p:spTree>
      <p:nvGrpSpPr>
        <p:cNvPr id="1" name=""/>
        <p:cNvGrpSpPr/>
        <p:nvPr/>
      </p:nvGrpSpPr>
      <p:grpSpPr bwMode="auto">
        <a:xfrm>
          <a:off x="0" y="0"/>
          <a:ext cx="0" cy="0"/>
          <a:chOff x="0" y="0"/>
          <a:chExt cx="0" cy="0"/>
        </a:xfrm>
      </p:grpSpPr>
      <p:sp>
        <p:nvSpPr>
          <p:cNvPr id="2" name="Title 1"/>
          <p:cNvSpPr>
            <a:spLocks noGrp="1"/>
          </p:cNvSpPr>
          <p:nvPr>
            <p:ph type="title" hasCustomPrompt="1"/>
          </p:nvPr>
        </p:nvSpPr>
        <p:spPr bwMode="auto">
          <a:xfrm>
            <a:off x="1879598" y="2161310"/>
            <a:ext cx="9309101" cy="2898244"/>
          </a:xfrm>
        </p:spPr>
        <p:txBody>
          <a:bodyPr lIns="0" tIns="0" rIns="0" bIns="0" anchor="ctr" anchorCtr="0"/>
          <a:lstStyle>
            <a:lvl1pPr>
              <a:defRPr b="0" i="0">
                <a:solidFill>
                  <a:srgbClr val="000000"/>
                </a:solidFill>
                <a:latin typeface="Campton Medium"/>
                <a:ea typeface="Campton Medium"/>
                <a:cs typeface="Campton Medium"/>
              </a:defRPr>
            </a:lvl1pPr>
          </a:lstStyle>
          <a:p>
            <a:pPr>
              <a:defRPr/>
            </a:pPr>
            <a:r>
              <a:rPr lang="en-GB"/>
              <a:t>Subtitle name sit amet</a:t>
            </a:r>
            <a:br>
              <a:rPr lang="en-GB"/>
            </a:br>
            <a:r>
              <a:rPr lang="en-GB"/>
              <a:t>dolor delenit augue</a:t>
            </a:r>
            <a:endParaRPr lang="en-US"/>
          </a:p>
        </p:txBody>
      </p:sp>
      <p:pic>
        <p:nvPicPr>
          <p:cNvPr id="3" name="Picture 2"/>
          <p:cNvPicPr>
            <a:picLocks noChangeAspect="1"/>
          </p:cNvPicPr>
          <p:nvPr userDrawn="1"/>
        </p:nvPicPr>
        <p:blipFill>
          <a:blip r:embed="rId2"/>
          <a:stretch/>
        </p:blipFill>
        <p:spPr bwMode="auto">
          <a:xfrm>
            <a:off x="1879599" y="727630"/>
            <a:ext cx="2199600" cy="580114"/>
          </a:xfrm>
          <a:prstGeom prst="rect">
            <a:avLst/>
          </a:prstGeom>
        </p:spPr>
      </p:pic>
      <p:sp>
        <p:nvSpPr>
          <p:cNvPr id="14" name="Subtitle 2"/>
          <p:cNvSpPr>
            <a:spLocks noGrp="1"/>
          </p:cNvSpPr>
          <p:nvPr>
            <p:ph type="subTitle" idx="1" hasCustomPrompt="1"/>
          </p:nvPr>
        </p:nvSpPr>
        <p:spPr bwMode="auto">
          <a:xfrm>
            <a:off x="1879600" y="5502964"/>
            <a:ext cx="6943344" cy="410817"/>
          </a:xfrm>
        </p:spPr>
        <p:txBody>
          <a:bodyPr lIns="0" tIns="0" rIns="0" bIns="0">
            <a:normAutofit/>
          </a:bodyPr>
          <a:lstStyle>
            <a:lvl1pPr marL="0" indent="0" algn="l">
              <a:buNone/>
              <a:defRPr sz="1200" b="0" i="0" cap="all">
                <a:solidFill>
                  <a:schemeClr val="tx1"/>
                </a:solidFill>
                <a:latin typeface="Grantipo"/>
                <a:ea typeface="Grantipo"/>
                <a:cs typeface="Grantip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fld id="{A38F165B-DEBE-1F43-8CFE-5BB40AE975A9}" type="datetime3">
              <a:rPr lang="en-US"/>
              <a:t>​</a:t>
            </a:fld>
            <a:endParaRPr lang="en-US"/>
          </a:p>
        </p:txBody>
      </p:sp>
      <p:pic>
        <p:nvPicPr>
          <p:cNvPr id="5" name="Picture 4"/>
          <p:cNvPicPr>
            <a:picLocks noChangeAspect="1"/>
          </p:cNvPicPr>
          <p:nvPr userDrawn="1"/>
        </p:nvPicPr>
        <p:blipFill>
          <a:blip r:embed="rId3"/>
          <a:stretch/>
        </p:blipFill>
        <p:spPr bwMode="auto">
          <a:xfrm>
            <a:off x="4598632" y="673059"/>
            <a:ext cx="3235912" cy="67887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1_Intro+EU_Logotype">
    <p:bg>
      <p:bgPr>
        <a:solidFill>
          <a:srgbClr val="F7F7F7"/>
        </a:solidFill>
        <a:effectLst/>
      </p:bgPr>
    </p:bg>
    <p:spTree>
      <p:nvGrpSpPr>
        <p:cNvPr id="1" name=""/>
        <p:cNvGrpSpPr/>
        <p:nvPr/>
      </p:nvGrpSpPr>
      <p:grpSpPr bwMode="auto">
        <a:xfrm>
          <a:off x="0" y="0"/>
          <a:ext cx="0" cy="0"/>
          <a:chOff x="0" y="0"/>
          <a:chExt cx="0" cy="0"/>
        </a:xfrm>
      </p:grpSpPr>
      <p:sp>
        <p:nvSpPr>
          <p:cNvPr id="2" name="Title 1"/>
          <p:cNvSpPr>
            <a:spLocks noGrp="1"/>
          </p:cNvSpPr>
          <p:nvPr>
            <p:ph type="title" hasCustomPrompt="1"/>
          </p:nvPr>
        </p:nvSpPr>
        <p:spPr bwMode="auto">
          <a:xfrm>
            <a:off x="1266903" y="2244934"/>
            <a:ext cx="7361876" cy="2726246"/>
          </a:xfrm>
        </p:spPr>
        <p:txBody>
          <a:bodyPr lIns="0" tIns="0" rIns="0" bIns="0" anchor="t" anchorCtr="0"/>
          <a:lstStyle>
            <a:lvl1pPr>
              <a:defRPr b="0" i="0">
                <a:solidFill>
                  <a:srgbClr val="000000"/>
                </a:solidFill>
                <a:latin typeface="Campton Medium"/>
                <a:ea typeface="Campton Medium"/>
                <a:cs typeface="Campton Medium"/>
              </a:defRPr>
            </a:lvl1pPr>
          </a:lstStyle>
          <a:p>
            <a:pPr>
              <a:defRPr/>
            </a:pPr>
            <a:r>
              <a:rPr lang="en-GB"/>
              <a:t>Subtitle name sit amet</a:t>
            </a:r>
            <a:br>
              <a:rPr lang="en-GB"/>
            </a:br>
            <a:r>
              <a:rPr lang="en-GB"/>
              <a:t>dolor delenit augue</a:t>
            </a:r>
            <a:endParaRPr lang="en-US"/>
          </a:p>
        </p:txBody>
      </p:sp>
      <p:sp>
        <p:nvSpPr>
          <p:cNvPr id="14" name="Subtitle 2"/>
          <p:cNvSpPr>
            <a:spLocks noGrp="1"/>
          </p:cNvSpPr>
          <p:nvPr>
            <p:ph type="subTitle" idx="1" hasCustomPrompt="1"/>
          </p:nvPr>
        </p:nvSpPr>
        <p:spPr bwMode="auto">
          <a:xfrm>
            <a:off x="1266905" y="5458210"/>
            <a:ext cx="2785389" cy="228961"/>
          </a:xfrm>
        </p:spPr>
        <p:txBody>
          <a:bodyPr lIns="0" tIns="0" rIns="0" bIns="0">
            <a:normAutofit/>
          </a:bodyPr>
          <a:lstStyle>
            <a:lvl1pPr marL="0" indent="0" algn="l">
              <a:buNone/>
              <a:defRPr sz="1200" b="0" i="0" cap="all">
                <a:solidFill>
                  <a:schemeClr val="tx1"/>
                </a:solidFill>
                <a:latin typeface="Grantipo"/>
                <a:ea typeface="Grantipo"/>
                <a:cs typeface="Grantip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fld id="{878A0F15-9C23-6642-B232-3600444686E2}" type="datetime3">
              <a:rPr lang="en-US"/>
              <a:t>​</a:t>
            </a:fld>
            <a:endParaRPr lang="en-US"/>
          </a:p>
        </p:txBody>
      </p:sp>
      <p:sp>
        <p:nvSpPr>
          <p:cNvPr id="15" name="Rectangle 14"/>
          <p:cNvSpPr/>
          <p:nvPr userDrawn="1"/>
        </p:nvSpPr>
        <p:spPr bwMode="auto">
          <a:xfrm>
            <a:off x="9580066" y="0"/>
            <a:ext cx="261193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12" name="Picture 11"/>
          <p:cNvPicPr>
            <a:picLocks noChangeAspect="1"/>
          </p:cNvPicPr>
          <p:nvPr userDrawn="1"/>
        </p:nvPicPr>
        <p:blipFill>
          <a:blip r:embed="rId2"/>
          <a:stretch/>
        </p:blipFill>
        <p:spPr bwMode="auto">
          <a:xfrm>
            <a:off x="9580066" y="0"/>
            <a:ext cx="2611934" cy="6858000"/>
          </a:xfrm>
          <a:prstGeom prst="rect">
            <a:avLst/>
          </a:prstGeom>
        </p:spPr>
      </p:pic>
      <p:pic>
        <p:nvPicPr>
          <p:cNvPr id="19" name="Graphic 18"/>
          <p:cNvPicPr>
            <a:picLocks noChangeAspect="1"/>
          </p:cNvPicPr>
          <p:nvPr userDrawn="1"/>
        </p:nvPicPr>
        <p:blipFill>
          <a:blip r:embed="rId3"/>
          <a:stretch/>
        </p:blipFill>
        <p:spPr bwMode="auto">
          <a:xfrm>
            <a:off x="1266905" y="682797"/>
            <a:ext cx="2382840" cy="630129"/>
          </a:xfrm>
          <a:prstGeom prst="rect">
            <a:avLst/>
          </a:prstGeom>
        </p:spPr>
      </p:pic>
      <p:pic>
        <p:nvPicPr>
          <p:cNvPr id="5" name="Picture 4"/>
          <p:cNvPicPr>
            <a:picLocks noChangeAspect="1"/>
          </p:cNvPicPr>
          <p:nvPr userDrawn="1"/>
        </p:nvPicPr>
        <p:blipFill>
          <a:blip r:embed="rId4"/>
          <a:stretch/>
        </p:blipFill>
        <p:spPr bwMode="auto">
          <a:xfrm>
            <a:off x="4225770" y="633729"/>
            <a:ext cx="3390153" cy="71123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1 text">
    <p:bg>
      <p:bgPr>
        <a:solidFill>
          <a:srgbClr val="F7F7F7"/>
        </a:solidFill>
        <a:effectLst/>
      </p:bgPr>
    </p:bg>
    <p:spTree>
      <p:nvGrpSpPr>
        <p:cNvPr id="1" name=""/>
        <p:cNvGrpSpPr/>
        <p:nvPr/>
      </p:nvGrpSpPr>
      <p:grpSpPr bwMode="auto">
        <a:xfrm>
          <a:off x="0" y="0"/>
          <a:ext cx="0" cy="0"/>
          <a:chOff x="0" y="0"/>
          <a:chExt cx="0" cy="0"/>
        </a:xfrm>
      </p:grpSpPr>
      <p:sp>
        <p:nvSpPr>
          <p:cNvPr id="2" name="Title 1"/>
          <p:cNvSpPr>
            <a:spLocks noGrp="1"/>
          </p:cNvSpPr>
          <p:nvPr>
            <p:ph type="title" hasCustomPrompt="1"/>
          </p:nvPr>
        </p:nvSpPr>
        <p:spPr bwMode="auto">
          <a:xfrm>
            <a:off x="1074420" y="1428897"/>
            <a:ext cx="4107180" cy="4027633"/>
          </a:xfrm>
        </p:spPr>
        <p:txBody>
          <a:bodyPr anchor="ctr" anchorCtr="0"/>
          <a:lstStyle>
            <a:lvl1pPr>
              <a:defRPr sz="4000">
                <a:solidFill>
                  <a:srgbClr val="000000"/>
                </a:solidFill>
              </a:defRPr>
            </a:lvl1pPr>
          </a:lstStyle>
          <a:p>
            <a:pPr>
              <a:defRPr/>
            </a:pPr>
            <a:r>
              <a:rPr lang="en-GB"/>
              <a:t>Smart urban</a:t>
            </a:r>
            <a:br>
              <a:rPr lang="en-GB"/>
            </a:br>
            <a:r>
              <a:rPr lang="en-GB"/>
              <a:t>sustainable </a:t>
            </a:r>
            <a:br>
              <a:rPr lang="en-GB"/>
            </a:br>
            <a:r>
              <a:rPr lang="en-GB"/>
              <a:t>coastal </a:t>
            </a:r>
            <a:br>
              <a:rPr lang="en-GB"/>
            </a:br>
            <a:r>
              <a:rPr lang="en-GB"/>
              <a:t>development.</a:t>
            </a:r>
            <a:endParaRPr lang="en-US"/>
          </a:p>
        </p:txBody>
      </p:sp>
      <p:sp>
        <p:nvSpPr>
          <p:cNvPr id="10" name="Text Placeholder 7"/>
          <p:cNvSpPr>
            <a:spLocks noGrp="1"/>
          </p:cNvSpPr>
          <p:nvPr>
            <p:ph type="body" sz="quarter" idx="13" hasCustomPrompt="1"/>
          </p:nvPr>
        </p:nvSpPr>
        <p:spPr bwMode="auto">
          <a:xfrm>
            <a:off x="6078220" y="1889791"/>
            <a:ext cx="4488180" cy="421609"/>
          </a:xfrm>
        </p:spPr>
        <p:txBody>
          <a:bodyPr>
            <a:normAutofit/>
          </a:bodyPr>
          <a:lstStyle>
            <a:lvl1pPr marL="0" indent="0">
              <a:buNone/>
              <a:defRPr sz="1600" b="0" i="0">
                <a:solidFill>
                  <a:srgbClr val="346FFD"/>
                </a:solidFill>
                <a:latin typeface="Campton Medium"/>
                <a:ea typeface="Campton Medium"/>
                <a:cs typeface="Campton Medium"/>
              </a:defRPr>
            </a:lvl1pPr>
          </a:lstStyle>
          <a:p>
            <a:pPr lvl="0">
              <a:defRPr/>
            </a:pPr>
            <a:r>
              <a:rPr lang="en-US"/>
              <a:t>SHORT SUBTITLE DOLOR SIT AMET</a:t>
            </a:r>
            <a:endParaRPr/>
          </a:p>
        </p:txBody>
      </p:sp>
      <p:sp>
        <p:nvSpPr>
          <p:cNvPr id="15" name="Text Placeholder 7"/>
          <p:cNvSpPr>
            <a:spLocks noGrp="1"/>
          </p:cNvSpPr>
          <p:nvPr>
            <p:ph type="body" sz="quarter" idx="14" hasCustomPrompt="1"/>
          </p:nvPr>
        </p:nvSpPr>
        <p:spPr bwMode="auto">
          <a:xfrm>
            <a:off x="6078220" y="2711598"/>
            <a:ext cx="4488180" cy="2744933"/>
          </a:xfrm>
        </p:spPr>
        <p:txBody>
          <a:bodyPr numCol="1" spcCol="684000" anchor="t" anchorCtr="0">
            <a:normAutofit/>
          </a:bodyPr>
          <a:lstStyle>
            <a:lvl1pPr marL="0" indent="0">
              <a:buNone/>
              <a:defRPr sz="1400"/>
            </a:lvl1pPr>
          </a:lstStyle>
          <a:p>
            <a:pPr lvl="0">
              <a:defRPr/>
            </a:pPr>
            <a:r>
              <a:rPr lang="en-GB"/>
              <a:t>Lorem ipsum dolor sit amet, consectetuer adipiscing elit, sed diam nonummy nibh Lorem ipsum dolor sit amet, consectetuer adipiscing elit, sed diam nonummy nibh euismod tincidunt ut laoreet dolore magna aliquam erat volutpat.</a:t>
            </a:r>
            <a:endParaRPr/>
          </a:p>
        </p:txBody>
      </p:sp>
      <p:sp>
        <p:nvSpPr>
          <p:cNvPr id="20" name="Footer Placeholder 3"/>
          <p:cNvSpPr>
            <a:spLocks noGrp="1"/>
          </p:cNvSpPr>
          <p:nvPr>
            <p:ph type="ftr" sz="quarter" idx="11"/>
          </p:nvPr>
        </p:nvSpPr>
        <p:spPr bwMode="auto">
          <a:xfrm>
            <a:off x="414663" y="404813"/>
            <a:ext cx="6050280" cy="250646"/>
          </a:xfrm>
        </p:spPr>
        <p:txBody>
          <a:bodyPr lIns="0" tIns="0" rIns="0" bIns="0" anchor="t"/>
          <a:lstStyle>
            <a:lvl1pPr>
              <a:defRPr sz="1000" b="0" i="0" cap="all" spc="100">
                <a:solidFill>
                  <a:srgbClr val="000000"/>
                </a:solidFill>
                <a:latin typeface="Campton Medium"/>
                <a:ea typeface="Campton Medium"/>
                <a:cs typeface="Campton Medium"/>
              </a:defRPr>
            </a:lvl1pPr>
          </a:lstStyle>
          <a:p>
            <a:pPr>
              <a:defRPr/>
            </a:pPr>
            <a:endParaRPr lang="en-US"/>
          </a:p>
        </p:txBody>
      </p:sp>
      <p:sp>
        <p:nvSpPr>
          <p:cNvPr id="21" name="Slide Number Placeholder 4"/>
          <p:cNvSpPr>
            <a:spLocks noGrp="1"/>
          </p:cNvSpPr>
          <p:nvPr>
            <p:ph type="sldNum" sz="quarter" idx="12"/>
          </p:nvPr>
        </p:nvSpPr>
        <p:spPr bwMode="auto">
          <a:xfrm>
            <a:off x="11224768" y="404814"/>
            <a:ext cx="554228" cy="250646"/>
          </a:xfrm>
        </p:spPr>
        <p:txBody>
          <a:bodyPr tIns="0" rIns="0" anchor="t" anchorCtr="0"/>
          <a:lstStyle/>
          <a:p>
            <a:pPr>
              <a:defRPr/>
            </a:pPr>
            <a:fld id="{53969381-6070-C14C-AC19-9F0CCB6EE0F1}" type="slidenum">
              <a:rPr lang="en-US"/>
              <a:t>‹#›</a:t>
            </a:fld>
            <a:r>
              <a:rPr lang="en-US"/>
              <a:t> </a:t>
            </a:r>
            <a:endParaRPr/>
          </a:p>
        </p:txBody>
      </p:sp>
      <p:pic>
        <p:nvPicPr>
          <p:cNvPr id="3" name="Picture 2"/>
          <p:cNvPicPr>
            <a:picLocks noChangeAspect="1"/>
          </p:cNvPicPr>
          <p:nvPr userDrawn="1"/>
        </p:nvPicPr>
        <p:blipFill>
          <a:blip r:embed="rId2"/>
          <a:stretch/>
        </p:blipFill>
        <p:spPr bwMode="auto">
          <a:xfrm>
            <a:off x="11224768" y="5949950"/>
            <a:ext cx="558800" cy="4953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2 text">
    <p:bg>
      <p:bgPr>
        <a:solidFill>
          <a:srgbClr val="F7F7F7"/>
        </a:solidFill>
        <a:effectLst/>
      </p:bgPr>
    </p:bg>
    <p:spTree>
      <p:nvGrpSpPr>
        <p:cNvPr id="1" name=""/>
        <p:cNvGrpSpPr/>
        <p:nvPr/>
      </p:nvGrpSpPr>
      <p:grpSpPr bwMode="auto">
        <a:xfrm>
          <a:off x="0" y="0"/>
          <a:ext cx="0" cy="0"/>
          <a:chOff x="0" y="0"/>
          <a:chExt cx="0" cy="0"/>
        </a:xfrm>
      </p:grpSpPr>
      <p:sp>
        <p:nvSpPr>
          <p:cNvPr id="8" name="Text Placeholder 7"/>
          <p:cNvSpPr>
            <a:spLocks noGrp="1"/>
          </p:cNvSpPr>
          <p:nvPr>
            <p:ph type="body" sz="quarter" idx="13" hasCustomPrompt="1"/>
          </p:nvPr>
        </p:nvSpPr>
        <p:spPr bwMode="auto">
          <a:xfrm>
            <a:off x="1075120" y="2789087"/>
            <a:ext cx="4573328" cy="498124"/>
          </a:xfrm>
        </p:spPr>
        <p:txBody>
          <a:bodyPr>
            <a:normAutofit/>
          </a:bodyPr>
          <a:lstStyle>
            <a:lvl1pPr marL="0" indent="0">
              <a:buNone/>
              <a:defRPr sz="1600" b="0" i="0" cap="all">
                <a:solidFill>
                  <a:schemeClr val="accent3"/>
                </a:solidFill>
                <a:latin typeface="Campton Medium"/>
                <a:ea typeface="Campton Medium"/>
                <a:cs typeface="Campton Medium"/>
              </a:defRPr>
            </a:lvl1pPr>
          </a:lstStyle>
          <a:p>
            <a:pPr lvl="0">
              <a:defRPr/>
            </a:pPr>
            <a:r>
              <a:rPr lang="en-US"/>
              <a:t>Short subtitle dolor sit amet</a:t>
            </a:r>
            <a:endParaRPr/>
          </a:p>
        </p:txBody>
      </p:sp>
      <p:sp>
        <p:nvSpPr>
          <p:cNvPr id="9" name="Text Placeholder 7"/>
          <p:cNvSpPr>
            <a:spLocks noGrp="1"/>
          </p:cNvSpPr>
          <p:nvPr>
            <p:ph type="body" sz="quarter" idx="14" hasCustomPrompt="1"/>
          </p:nvPr>
        </p:nvSpPr>
        <p:spPr bwMode="auto">
          <a:xfrm>
            <a:off x="1074421" y="3452961"/>
            <a:ext cx="4574026" cy="2404392"/>
          </a:xfrm>
        </p:spPr>
        <p:txBody>
          <a:bodyPr>
            <a:normAutofit/>
          </a:bodyPr>
          <a:lstStyle>
            <a:lvl1pPr marL="0" indent="0">
              <a:buNone/>
              <a:defRPr sz="1400"/>
            </a:lvl1pPr>
          </a:lstStyle>
          <a:p>
            <a:pPr lvl="0">
              <a:defRPr/>
            </a:pPr>
            <a:r>
              <a:rPr lang="en-GB"/>
              <a:t>Lorem ipsum dolor sit amet, consectetuer adipiscing elit, sed diam nonummy nibh Lorem ipsum dolor sit amet, consectetuer adipiscing elit, sed diam nonummy nibh euismod tincidunt ut laoreet dolore magna aliquam erat volutpat.</a:t>
            </a:r>
            <a:endParaRPr lang="en-US"/>
          </a:p>
        </p:txBody>
      </p:sp>
      <p:sp>
        <p:nvSpPr>
          <p:cNvPr id="13" name="Text Placeholder 7"/>
          <p:cNvSpPr>
            <a:spLocks noGrp="1"/>
          </p:cNvSpPr>
          <p:nvPr>
            <p:ph type="body" sz="quarter" idx="15" hasCustomPrompt="1"/>
          </p:nvPr>
        </p:nvSpPr>
        <p:spPr bwMode="auto">
          <a:xfrm>
            <a:off x="6149823" y="2789086"/>
            <a:ext cx="4498888" cy="498125"/>
          </a:xfrm>
        </p:spPr>
        <p:txBody>
          <a:bodyPr>
            <a:normAutofit/>
          </a:bodyPr>
          <a:lstStyle>
            <a:lvl1pPr marL="0" indent="0">
              <a:buNone/>
              <a:defRPr sz="1600" b="0" i="0" cap="all">
                <a:solidFill>
                  <a:schemeClr val="accent3"/>
                </a:solidFill>
                <a:latin typeface="Campton Medium"/>
                <a:ea typeface="Campton Medium"/>
                <a:cs typeface="Campton Medium"/>
              </a:defRPr>
            </a:lvl1pPr>
          </a:lstStyle>
          <a:p>
            <a:pPr lvl="0">
              <a:defRPr/>
            </a:pPr>
            <a:r>
              <a:rPr lang="en-US"/>
              <a:t>Short subtitle dolor sit amet</a:t>
            </a:r>
            <a:endParaRPr/>
          </a:p>
        </p:txBody>
      </p:sp>
      <p:sp>
        <p:nvSpPr>
          <p:cNvPr id="14" name="Text Placeholder 7"/>
          <p:cNvSpPr>
            <a:spLocks noGrp="1"/>
          </p:cNvSpPr>
          <p:nvPr>
            <p:ph type="body" sz="quarter" idx="16" hasCustomPrompt="1"/>
          </p:nvPr>
        </p:nvSpPr>
        <p:spPr bwMode="auto">
          <a:xfrm>
            <a:off x="6149124" y="3452961"/>
            <a:ext cx="4499586" cy="2404392"/>
          </a:xfrm>
        </p:spPr>
        <p:txBody>
          <a:bodyPr>
            <a:normAutofit/>
          </a:bodyPr>
          <a:lstStyle>
            <a:lvl1pPr marL="0" indent="0">
              <a:buNone/>
              <a:defRPr sz="1400"/>
            </a:lvl1pPr>
          </a:lstStyle>
          <a:p>
            <a:pPr lvl="0">
              <a:defRPr/>
            </a:pPr>
            <a:r>
              <a:rPr lang="en-GB"/>
              <a:t>Lorem ipsum dolor sit amet, consectetuer adipiscing elit, sed diam nonummy nibh Lorem ipsum dolor sit amet, consectetuer adipiscing elit, sed diam nonummy nibh euismod tincidunt ut laoreet dolore magna aliquam erat volutpat.</a:t>
            </a:r>
            <a:endParaRPr lang="en-US"/>
          </a:p>
        </p:txBody>
      </p:sp>
      <p:sp>
        <p:nvSpPr>
          <p:cNvPr id="16" name="Title 1"/>
          <p:cNvSpPr>
            <a:spLocks noGrp="1"/>
          </p:cNvSpPr>
          <p:nvPr>
            <p:ph type="title" hasCustomPrompt="1"/>
          </p:nvPr>
        </p:nvSpPr>
        <p:spPr bwMode="auto">
          <a:xfrm>
            <a:off x="1074420" y="1319249"/>
            <a:ext cx="9666885" cy="962394"/>
          </a:xfrm>
        </p:spPr>
        <p:txBody>
          <a:bodyPr/>
          <a:lstStyle>
            <a:lvl1pPr>
              <a:defRPr sz="3200">
                <a:solidFill>
                  <a:schemeClr val="tx1"/>
                </a:solidFill>
              </a:defRPr>
            </a:lvl1pPr>
          </a:lstStyle>
          <a:p>
            <a:pPr>
              <a:defRPr/>
            </a:pPr>
            <a:r>
              <a:rPr lang="en-GB"/>
              <a:t>Subtitle name</a:t>
            </a:r>
            <a:br>
              <a:rPr lang="en-GB"/>
            </a:br>
            <a:r>
              <a:rPr lang="en-GB"/>
              <a:t>lorem ipsum long</a:t>
            </a:r>
            <a:endParaRPr lang="en-US"/>
          </a:p>
        </p:txBody>
      </p:sp>
      <p:sp>
        <p:nvSpPr>
          <p:cNvPr id="11" name="Slide Number Placeholder 4"/>
          <p:cNvSpPr>
            <a:spLocks noGrp="1"/>
          </p:cNvSpPr>
          <p:nvPr>
            <p:ph type="sldNum" sz="quarter" idx="12"/>
          </p:nvPr>
        </p:nvSpPr>
        <p:spPr bwMode="auto">
          <a:xfrm>
            <a:off x="11224768" y="404814"/>
            <a:ext cx="554228" cy="250646"/>
          </a:xfrm>
        </p:spPr>
        <p:txBody>
          <a:bodyPr tIns="0" rIns="0" anchor="t" anchorCtr="0"/>
          <a:lstStyle/>
          <a:p>
            <a:pPr>
              <a:defRPr/>
            </a:pPr>
            <a:fld id="{53969381-6070-C14C-AC19-9F0CCB6EE0F1}" type="slidenum">
              <a:rPr lang="en-US"/>
              <a:t>‹#›</a:t>
            </a:fld>
            <a:r>
              <a:rPr lang="en-US"/>
              <a:t> </a:t>
            </a:r>
            <a:endParaRPr/>
          </a:p>
        </p:txBody>
      </p:sp>
      <p:sp>
        <p:nvSpPr>
          <p:cNvPr id="12" name="Footer Placeholder 3"/>
          <p:cNvSpPr>
            <a:spLocks noGrp="1"/>
          </p:cNvSpPr>
          <p:nvPr>
            <p:ph type="ftr" sz="quarter" idx="11"/>
          </p:nvPr>
        </p:nvSpPr>
        <p:spPr bwMode="auto">
          <a:xfrm>
            <a:off x="414663" y="404813"/>
            <a:ext cx="6050280" cy="250646"/>
          </a:xfrm>
        </p:spPr>
        <p:txBody>
          <a:bodyPr lIns="0" tIns="0" rIns="0" bIns="0" anchor="t"/>
          <a:lstStyle>
            <a:lvl1pPr>
              <a:defRPr sz="1000" b="0" i="0" cap="all" spc="100">
                <a:solidFill>
                  <a:srgbClr val="000000"/>
                </a:solidFill>
                <a:latin typeface="Campton Medium"/>
                <a:ea typeface="Campton Medium"/>
                <a:cs typeface="Campton Medium"/>
              </a:defRPr>
            </a:lvl1pPr>
          </a:lstStyle>
          <a:p>
            <a:pPr>
              <a:defRPr/>
            </a:pPr>
            <a:endParaRPr lang="en-US"/>
          </a:p>
        </p:txBody>
      </p:sp>
      <p:pic>
        <p:nvPicPr>
          <p:cNvPr id="17" name="Picture 16"/>
          <p:cNvPicPr>
            <a:picLocks noChangeAspect="1"/>
          </p:cNvPicPr>
          <p:nvPr userDrawn="1"/>
        </p:nvPicPr>
        <p:blipFill>
          <a:blip r:embed="rId2"/>
          <a:stretch/>
        </p:blipFill>
        <p:spPr bwMode="auto">
          <a:xfrm>
            <a:off x="11224768" y="5949950"/>
            <a:ext cx="558800" cy="4953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Right Photo">
    <p:bg>
      <p:bgPr>
        <a:solidFill>
          <a:srgbClr val="F7F7F7"/>
        </a:solidFill>
        <a:effectLst/>
      </p:bgPr>
    </p:bg>
    <p:spTree>
      <p:nvGrpSpPr>
        <p:cNvPr id="1" name=""/>
        <p:cNvGrpSpPr/>
        <p:nvPr/>
      </p:nvGrpSpPr>
      <p:grpSpPr bwMode="auto">
        <a:xfrm>
          <a:off x="0" y="0"/>
          <a:ext cx="0" cy="0"/>
          <a:chOff x="0" y="0"/>
          <a:chExt cx="0" cy="0"/>
        </a:xfrm>
      </p:grpSpPr>
      <p:sp>
        <p:nvSpPr>
          <p:cNvPr id="2" name="Title 1"/>
          <p:cNvSpPr>
            <a:spLocks noGrp="1"/>
          </p:cNvSpPr>
          <p:nvPr>
            <p:ph type="title" hasCustomPrompt="1"/>
          </p:nvPr>
        </p:nvSpPr>
        <p:spPr bwMode="auto">
          <a:xfrm>
            <a:off x="1074420" y="1321091"/>
            <a:ext cx="4249934" cy="1757774"/>
          </a:xfrm>
        </p:spPr>
        <p:txBody>
          <a:bodyPr/>
          <a:lstStyle>
            <a:lvl1pPr>
              <a:defRPr sz="3200">
                <a:solidFill>
                  <a:srgbClr val="000000"/>
                </a:solidFill>
              </a:defRPr>
            </a:lvl1pPr>
          </a:lstStyle>
          <a:p>
            <a:pPr>
              <a:defRPr/>
            </a:pPr>
            <a:r>
              <a:rPr lang="en-GB"/>
              <a:t>Title name</a:t>
            </a:r>
            <a:br>
              <a:rPr lang="en-GB"/>
            </a:br>
            <a:r>
              <a:rPr lang="en-GB"/>
              <a:t>lorem ipsum</a:t>
            </a:r>
            <a:endParaRPr lang="en-US"/>
          </a:p>
        </p:txBody>
      </p:sp>
      <p:sp>
        <p:nvSpPr>
          <p:cNvPr id="9" name="Text Placeholder 7"/>
          <p:cNvSpPr>
            <a:spLocks noGrp="1"/>
          </p:cNvSpPr>
          <p:nvPr>
            <p:ph type="body" sz="quarter" idx="14" hasCustomPrompt="1"/>
          </p:nvPr>
        </p:nvSpPr>
        <p:spPr bwMode="auto">
          <a:xfrm>
            <a:off x="1562582" y="3452961"/>
            <a:ext cx="3999319" cy="2685325"/>
          </a:xfrm>
        </p:spPr>
        <p:txBody>
          <a:bodyPr>
            <a:normAutofit/>
          </a:bodyPr>
          <a:lstStyle>
            <a:lvl1pPr marL="0" indent="0">
              <a:buNone/>
              <a:defRPr sz="1400"/>
            </a:lvl1pPr>
          </a:lstStyle>
          <a:p>
            <a:pPr lvl="0">
              <a:defRPr/>
            </a:pPr>
            <a:r>
              <a:rPr lang="en-GB"/>
              <a:t>Lorem ipsum dolor sit amet, consectetuer adipiscing elit, sed diam nonummy nibh Lorem ipsum dolor sit amet, consectetuer adipiscing elit, sed diam nonummy nibh euismod tincidunt ut laoreet dolore magna aliquam erat volutpat. </a:t>
            </a:r>
            <a:endParaRPr lang="en-US"/>
          </a:p>
        </p:txBody>
      </p:sp>
      <p:sp>
        <p:nvSpPr>
          <p:cNvPr id="15" name="Picture Placeholder 14"/>
          <p:cNvSpPr>
            <a:spLocks noGrp="1"/>
          </p:cNvSpPr>
          <p:nvPr>
            <p:ph type="pic" sz="quarter" idx="15" hasCustomPrompt="1"/>
          </p:nvPr>
        </p:nvSpPr>
        <p:spPr bwMode="auto">
          <a:xfrm>
            <a:off x="6285053" y="0"/>
            <a:ext cx="4537276" cy="6858000"/>
          </a:xfrm>
          <a:prstGeom prst="rect">
            <a:avLst/>
          </a:prstGeom>
          <a:solidFill>
            <a:schemeClr val="accent3"/>
          </a:solidFill>
        </p:spPr>
        <p:txBody>
          <a:bodyPr anchor="ctr">
            <a:normAutofit/>
          </a:bodyPr>
          <a:lstStyle>
            <a:lvl1pPr marL="0" indent="0" algn="ctr">
              <a:buNone/>
              <a:defRPr sz="1600">
                <a:solidFill>
                  <a:schemeClr val="bg1"/>
                </a:solidFill>
              </a:defRPr>
            </a:lvl1pPr>
          </a:lstStyle>
          <a:p>
            <a:pPr>
              <a:defRPr/>
            </a:pPr>
            <a:r>
              <a:rPr lang="en-US"/>
              <a:t>PICTURE</a:t>
            </a:r>
            <a:endParaRPr/>
          </a:p>
        </p:txBody>
      </p:sp>
      <p:pic>
        <p:nvPicPr>
          <p:cNvPr id="12" name="Picture 11"/>
          <p:cNvPicPr>
            <a:picLocks noChangeAspect="1"/>
          </p:cNvPicPr>
          <p:nvPr userDrawn="1"/>
        </p:nvPicPr>
        <p:blipFill>
          <a:blip r:embed="rId2"/>
          <a:stretch/>
        </p:blipFill>
        <p:spPr bwMode="auto">
          <a:xfrm>
            <a:off x="11224768" y="5949950"/>
            <a:ext cx="558800" cy="495300"/>
          </a:xfrm>
          <a:prstGeom prst="rect">
            <a:avLst/>
          </a:prstGeom>
        </p:spPr>
      </p:pic>
      <p:sp>
        <p:nvSpPr>
          <p:cNvPr id="13" name="Slide Number Placeholder 4"/>
          <p:cNvSpPr>
            <a:spLocks noGrp="1"/>
          </p:cNvSpPr>
          <p:nvPr>
            <p:ph type="sldNum" sz="quarter" idx="12"/>
          </p:nvPr>
        </p:nvSpPr>
        <p:spPr bwMode="auto">
          <a:xfrm>
            <a:off x="11224768" y="404814"/>
            <a:ext cx="554228" cy="250646"/>
          </a:xfrm>
        </p:spPr>
        <p:txBody>
          <a:bodyPr tIns="0" rIns="0" anchor="t" anchorCtr="0"/>
          <a:lstStyle/>
          <a:p>
            <a:pPr>
              <a:defRPr/>
            </a:pPr>
            <a:fld id="{53969381-6070-C14C-AC19-9F0CCB6EE0F1}" type="slidenum">
              <a:rPr lang="en-US"/>
              <a:t>‹#›</a:t>
            </a:fld>
            <a:r>
              <a:rPr lang="en-US"/>
              <a:t> </a:t>
            </a:r>
            <a:endParaRPr/>
          </a:p>
        </p:txBody>
      </p:sp>
      <p:sp>
        <p:nvSpPr>
          <p:cNvPr id="16" name="Footer Placeholder 3"/>
          <p:cNvSpPr>
            <a:spLocks noGrp="1"/>
          </p:cNvSpPr>
          <p:nvPr>
            <p:ph type="ftr" sz="quarter" idx="11"/>
          </p:nvPr>
        </p:nvSpPr>
        <p:spPr bwMode="auto">
          <a:xfrm>
            <a:off x="414663" y="404813"/>
            <a:ext cx="4458279" cy="139197"/>
          </a:xfrm>
        </p:spPr>
        <p:txBody>
          <a:bodyPr lIns="0" tIns="0" rIns="0" bIns="0" anchor="t"/>
          <a:lstStyle>
            <a:lvl1pPr>
              <a:defRPr sz="1000" b="0" i="0" cap="all" spc="100">
                <a:solidFill>
                  <a:schemeClr val="tx1"/>
                </a:solidFill>
                <a:latin typeface="Campton Medium"/>
                <a:ea typeface="Campton Medium"/>
                <a:cs typeface="Campton Medium"/>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1 Left photo">
    <p:bg>
      <p:bgPr>
        <a:solidFill>
          <a:srgbClr val="F7F7F7"/>
        </a:solidFill>
        <a:effectLst/>
      </p:bgPr>
    </p:bg>
    <p:spTree>
      <p:nvGrpSpPr>
        <p:cNvPr id="1" name=""/>
        <p:cNvGrpSpPr/>
        <p:nvPr/>
      </p:nvGrpSpPr>
      <p:grpSpPr bwMode="auto">
        <a:xfrm>
          <a:off x="0" y="0"/>
          <a:ext cx="0" cy="0"/>
          <a:chOff x="0" y="0"/>
          <a:chExt cx="0" cy="0"/>
        </a:xfrm>
      </p:grpSpPr>
      <p:sp>
        <p:nvSpPr>
          <p:cNvPr id="2" name="Title 1"/>
          <p:cNvSpPr>
            <a:spLocks noGrp="1"/>
          </p:cNvSpPr>
          <p:nvPr>
            <p:ph type="title" hasCustomPrompt="1"/>
          </p:nvPr>
        </p:nvSpPr>
        <p:spPr bwMode="auto">
          <a:xfrm>
            <a:off x="6981367" y="1321091"/>
            <a:ext cx="4249934" cy="1757774"/>
          </a:xfrm>
        </p:spPr>
        <p:txBody>
          <a:bodyPr/>
          <a:lstStyle>
            <a:lvl1pPr>
              <a:defRPr sz="3200">
                <a:solidFill>
                  <a:srgbClr val="000000"/>
                </a:solidFill>
              </a:defRPr>
            </a:lvl1pPr>
          </a:lstStyle>
          <a:p>
            <a:pPr>
              <a:defRPr/>
            </a:pPr>
            <a:r>
              <a:rPr lang="en-GB"/>
              <a:t>Title name</a:t>
            </a:r>
            <a:br>
              <a:rPr lang="en-GB"/>
            </a:br>
            <a:r>
              <a:rPr lang="en-GB"/>
              <a:t>lorem ipsum</a:t>
            </a:r>
            <a:endParaRPr lang="en-US"/>
          </a:p>
        </p:txBody>
      </p:sp>
      <p:sp>
        <p:nvSpPr>
          <p:cNvPr id="15" name="Picture Placeholder 14"/>
          <p:cNvSpPr>
            <a:spLocks noGrp="1"/>
          </p:cNvSpPr>
          <p:nvPr>
            <p:ph type="pic" sz="quarter" idx="15" hasCustomPrompt="1"/>
          </p:nvPr>
        </p:nvSpPr>
        <p:spPr bwMode="auto">
          <a:xfrm>
            <a:off x="0" y="0"/>
            <a:ext cx="5906947" cy="6858000"/>
          </a:xfrm>
          <a:prstGeom prst="rect">
            <a:avLst/>
          </a:prstGeom>
          <a:solidFill>
            <a:schemeClr val="accent3"/>
          </a:solidFill>
        </p:spPr>
        <p:txBody>
          <a:bodyPr anchor="ctr">
            <a:normAutofit/>
          </a:bodyPr>
          <a:lstStyle>
            <a:lvl1pPr marL="0" indent="0" algn="ctr">
              <a:buNone/>
              <a:defRPr sz="1600">
                <a:solidFill>
                  <a:schemeClr val="bg1"/>
                </a:solidFill>
              </a:defRPr>
            </a:lvl1pPr>
          </a:lstStyle>
          <a:p>
            <a:pPr>
              <a:defRPr/>
            </a:pPr>
            <a:r>
              <a:rPr lang="en-US"/>
              <a:t>PICTURE</a:t>
            </a:r>
            <a:endParaRPr/>
          </a:p>
        </p:txBody>
      </p:sp>
      <p:sp>
        <p:nvSpPr>
          <p:cNvPr id="9" name="Text Placeholder 7"/>
          <p:cNvSpPr>
            <a:spLocks noGrp="1"/>
          </p:cNvSpPr>
          <p:nvPr>
            <p:ph type="body" sz="quarter" idx="14" hasCustomPrompt="1"/>
          </p:nvPr>
        </p:nvSpPr>
        <p:spPr bwMode="auto">
          <a:xfrm>
            <a:off x="7469530" y="3452963"/>
            <a:ext cx="3761772" cy="2102885"/>
          </a:xfrm>
        </p:spPr>
        <p:txBody>
          <a:bodyPr>
            <a:normAutofit/>
          </a:bodyPr>
          <a:lstStyle>
            <a:lvl1pPr marL="0" indent="0">
              <a:buNone/>
              <a:defRPr sz="1400"/>
            </a:lvl1pPr>
          </a:lstStyle>
          <a:p>
            <a:pPr lvl="0">
              <a:defRPr/>
            </a:pPr>
            <a:r>
              <a:rPr lang="en-GB"/>
              <a:t>Lorem ipsum dolor sit amet, consectetuer adipiscing elit, sed diam nonummy nibh Lorem ipsum dolor sit amet, consectetuer adipiscing elit, sed diam nonummy nibh euismod tincidunt ut laoreet dolore magna aliquam erat volutpat. </a:t>
            </a:r>
            <a:endParaRPr lang="en-US"/>
          </a:p>
        </p:txBody>
      </p:sp>
      <p:pic>
        <p:nvPicPr>
          <p:cNvPr id="12" name="Picture 11"/>
          <p:cNvPicPr>
            <a:picLocks noChangeAspect="1"/>
          </p:cNvPicPr>
          <p:nvPr userDrawn="1"/>
        </p:nvPicPr>
        <p:blipFill>
          <a:blip r:embed="rId2"/>
          <a:stretch/>
        </p:blipFill>
        <p:spPr bwMode="auto">
          <a:xfrm>
            <a:off x="11224768" y="5949950"/>
            <a:ext cx="558800" cy="495300"/>
          </a:xfrm>
          <a:prstGeom prst="rect">
            <a:avLst/>
          </a:prstGeom>
        </p:spPr>
      </p:pic>
      <p:sp>
        <p:nvSpPr>
          <p:cNvPr id="13" name="Slide Number Placeholder 4"/>
          <p:cNvSpPr>
            <a:spLocks noGrp="1"/>
          </p:cNvSpPr>
          <p:nvPr>
            <p:ph type="sldNum" sz="quarter" idx="12"/>
          </p:nvPr>
        </p:nvSpPr>
        <p:spPr bwMode="auto">
          <a:xfrm>
            <a:off x="11224768" y="404814"/>
            <a:ext cx="554228" cy="250646"/>
          </a:xfrm>
        </p:spPr>
        <p:txBody>
          <a:bodyPr tIns="0" rIns="0" anchor="t" anchorCtr="0"/>
          <a:lstStyle/>
          <a:p>
            <a:pPr>
              <a:defRPr/>
            </a:pPr>
            <a:fld id="{53969381-6070-C14C-AC19-9F0CCB6EE0F1}" type="slidenum">
              <a:rPr lang="en-US"/>
              <a:t>‹#›</a:t>
            </a:fld>
            <a:r>
              <a:rPr lang="en-US"/>
              <a:t> </a:t>
            </a:r>
            <a:endParaRPr/>
          </a:p>
        </p:txBody>
      </p:sp>
      <p:sp>
        <p:nvSpPr>
          <p:cNvPr id="16" name="Footer Placeholder 3"/>
          <p:cNvSpPr>
            <a:spLocks noGrp="1"/>
          </p:cNvSpPr>
          <p:nvPr>
            <p:ph type="ftr" sz="quarter" idx="11"/>
          </p:nvPr>
        </p:nvSpPr>
        <p:spPr bwMode="auto">
          <a:xfrm>
            <a:off x="6367910" y="404813"/>
            <a:ext cx="4458279" cy="139197"/>
          </a:xfrm>
        </p:spPr>
        <p:txBody>
          <a:bodyPr lIns="0" tIns="0" rIns="0" bIns="0" anchor="t"/>
          <a:lstStyle>
            <a:lvl1pPr>
              <a:defRPr sz="1000" b="0" i="0" cap="all" spc="100">
                <a:solidFill>
                  <a:schemeClr val="tx1"/>
                </a:solidFill>
                <a:latin typeface="Campton Medium"/>
                <a:ea typeface="Campton Medium"/>
                <a:cs typeface="Campton Medium"/>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2 Left photo">
    <p:bg>
      <p:bgPr>
        <a:solidFill>
          <a:srgbClr val="F7F7F7"/>
        </a:solidFill>
        <a:effectLst/>
      </p:bgPr>
    </p:bg>
    <p:spTree>
      <p:nvGrpSpPr>
        <p:cNvPr id="1" name=""/>
        <p:cNvGrpSpPr/>
        <p:nvPr/>
      </p:nvGrpSpPr>
      <p:grpSpPr bwMode="auto">
        <a:xfrm>
          <a:off x="0" y="0"/>
          <a:ext cx="0" cy="0"/>
          <a:chOff x="0" y="0"/>
          <a:chExt cx="0" cy="0"/>
        </a:xfrm>
      </p:grpSpPr>
      <p:sp>
        <p:nvSpPr>
          <p:cNvPr id="15" name="Picture Placeholder 14"/>
          <p:cNvSpPr>
            <a:spLocks noGrp="1"/>
          </p:cNvSpPr>
          <p:nvPr>
            <p:ph type="pic" sz="quarter" idx="15" hasCustomPrompt="1"/>
          </p:nvPr>
        </p:nvSpPr>
        <p:spPr bwMode="auto">
          <a:xfrm>
            <a:off x="0" y="0"/>
            <a:ext cx="7592992" cy="6858000"/>
          </a:xfrm>
          <a:prstGeom prst="rect">
            <a:avLst/>
          </a:prstGeom>
          <a:solidFill>
            <a:schemeClr val="accent3"/>
          </a:solidFill>
        </p:spPr>
        <p:txBody>
          <a:bodyPr anchor="ctr">
            <a:normAutofit/>
          </a:bodyPr>
          <a:lstStyle>
            <a:lvl1pPr marL="0" indent="0" algn="ctr">
              <a:buNone/>
              <a:defRPr sz="1600">
                <a:solidFill>
                  <a:schemeClr val="bg1"/>
                </a:solidFill>
              </a:defRPr>
            </a:lvl1pPr>
          </a:lstStyle>
          <a:p>
            <a:pPr>
              <a:defRPr/>
            </a:pPr>
            <a:r>
              <a:rPr lang="en-US"/>
              <a:t>PICTURE</a:t>
            </a:r>
            <a:endParaRPr/>
          </a:p>
        </p:txBody>
      </p:sp>
      <p:pic>
        <p:nvPicPr>
          <p:cNvPr id="7" name="Picture 6"/>
          <p:cNvPicPr>
            <a:picLocks noChangeAspect="1"/>
          </p:cNvPicPr>
          <p:nvPr userDrawn="1"/>
        </p:nvPicPr>
        <p:blipFill>
          <a:blip r:embed="rId2"/>
          <a:stretch/>
        </p:blipFill>
        <p:spPr bwMode="auto">
          <a:xfrm>
            <a:off x="11224768" y="5949950"/>
            <a:ext cx="558800" cy="495300"/>
          </a:xfrm>
          <a:prstGeom prst="rect">
            <a:avLst/>
          </a:prstGeom>
        </p:spPr>
      </p:pic>
      <p:sp>
        <p:nvSpPr>
          <p:cNvPr id="8" name="Slide Number Placeholder 4"/>
          <p:cNvSpPr>
            <a:spLocks noGrp="1"/>
          </p:cNvSpPr>
          <p:nvPr>
            <p:ph type="sldNum" sz="quarter" idx="12"/>
          </p:nvPr>
        </p:nvSpPr>
        <p:spPr bwMode="auto">
          <a:xfrm>
            <a:off x="11224768" y="404814"/>
            <a:ext cx="554228" cy="250646"/>
          </a:xfrm>
        </p:spPr>
        <p:txBody>
          <a:bodyPr tIns="0" rIns="0" anchor="t" anchorCtr="0"/>
          <a:lstStyle/>
          <a:p>
            <a:pPr>
              <a:defRPr/>
            </a:pPr>
            <a:fld id="{53969381-6070-C14C-AC19-9F0CCB6EE0F1}" type="slidenum">
              <a:rPr lang="en-US"/>
              <a:t>‹#›</a:t>
            </a:fld>
            <a:r>
              <a:rPr lang="en-US"/>
              <a:t> </a:t>
            </a:r>
            <a:endParaRPr/>
          </a:p>
        </p:txBody>
      </p:sp>
      <p:sp>
        <p:nvSpPr>
          <p:cNvPr id="9" name="Footer Placeholder 3"/>
          <p:cNvSpPr>
            <a:spLocks noGrp="1"/>
          </p:cNvSpPr>
          <p:nvPr>
            <p:ph type="ftr" sz="quarter" idx="11"/>
          </p:nvPr>
        </p:nvSpPr>
        <p:spPr bwMode="auto">
          <a:xfrm>
            <a:off x="8053955" y="404813"/>
            <a:ext cx="2779949" cy="250647"/>
          </a:xfrm>
        </p:spPr>
        <p:txBody>
          <a:bodyPr lIns="0" tIns="0" rIns="0" bIns="0" anchor="t"/>
          <a:lstStyle>
            <a:lvl1pPr>
              <a:defRPr sz="1000" b="0" i="0" cap="all" spc="100">
                <a:solidFill>
                  <a:schemeClr val="tx1"/>
                </a:solidFill>
                <a:latin typeface="Campton Medium"/>
                <a:ea typeface="Campton Medium"/>
                <a:cs typeface="Campton Medium"/>
              </a:defRPr>
            </a:lvl1pPr>
          </a:lstStyle>
          <a:p>
            <a:pPr>
              <a:defRPr/>
            </a:pPr>
            <a:endParaRPr lang="en-US"/>
          </a:p>
        </p:txBody>
      </p:sp>
      <p:sp>
        <p:nvSpPr>
          <p:cNvPr id="10" name="Title 1"/>
          <p:cNvSpPr>
            <a:spLocks noGrp="1"/>
          </p:cNvSpPr>
          <p:nvPr>
            <p:ph type="title" hasCustomPrompt="1"/>
          </p:nvPr>
        </p:nvSpPr>
        <p:spPr bwMode="auto">
          <a:xfrm>
            <a:off x="8053955" y="1321091"/>
            <a:ext cx="3725041" cy="1109593"/>
          </a:xfrm>
        </p:spPr>
        <p:txBody>
          <a:bodyPr/>
          <a:lstStyle>
            <a:lvl1pPr>
              <a:defRPr sz="3200">
                <a:solidFill>
                  <a:srgbClr val="000000"/>
                </a:solidFill>
              </a:defRPr>
            </a:lvl1pPr>
          </a:lstStyle>
          <a:p>
            <a:pPr>
              <a:defRPr/>
            </a:pPr>
            <a:r>
              <a:rPr lang="en-GB"/>
              <a:t>Title name</a:t>
            </a:r>
            <a:br>
              <a:rPr lang="en-GB"/>
            </a:br>
            <a:r>
              <a:rPr lang="en-GB"/>
              <a:t>lorem ipsum</a:t>
            </a:r>
            <a:endParaRPr lang="en-US"/>
          </a:p>
        </p:txBody>
      </p:sp>
      <p:sp>
        <p:nvSpPr>
          <p:cNvPr id="16" name="Text Placeholder 7"/>
          <p:cNvSpPr>
            <a:spLocks noGrp="1"/>
          </p:cNvSpPr>
          <p:nvPr>
            <p:ph type="body" sz="quarter" idx="14" hasCustomPrompt="1"/>
          </p:nvPr>
        </p:nvSpPr>
        <p:spPr bwMode="auto">
          <a:xfrm>
            <a:off x="8542118" y="2774075"/>
            <a:ext cx="3236878" cy="2149185"/>
          </a:xfrm>
        </p:spPr>
        <p:txBody>
          <a:bodyPr>
            <a:normAutofit/>
          </a:bodyPr>
          <a:lstStyle>
            <a:lvl1pPr marL="0" indent="0">
              <a:buNone/>
              <a:defRPr sz="1400"/>
            </a:lvl1pPr>
          </a:lstStyle>
          <a:p>
            <a:pPr lvl="0">
              <a:defRPr/>
            </a:pPr>
            <a:r>
              <a:rPr lang="en-GB"/>
              <a:t>Lorem ipsum dolor sit amet, consectetuer adipiscing elit, sed diam nonummy nibh Lorem ipsum dolor sit amet, consectetuer adipiscing elit, sed diam nonummy nibh euismod tincidunt ut laoreet dolore magna aliquam erat volutpat. </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838200" y="365125"/>
            <a:ext cx="10646664" cy="1926812"/>
          </a:xfrm>
          <a:prstGeom prst="rect">
            <a:avLst/>
          </a:prstGeom>
        </p:spPr>
        <p:txBody>
          <a:bodyPr vert="horz" lIns="91440" tIns="45720" rIns="91440" bIns="45720" rtlCol="0" anchor="t">
            <a:noAutofit/>
          </a:bodyPr>
          <a:lstStyle/>
          <a:p>
            <a:pPr>
              <a:defRPr/>
            </a:pPr>
            <a:endParaRPr lang="en-US"/>
          </a:p>
        </p:txBody>
      </p:sp>
      <p:sp>
        <p:nvSpPr>
          <p:cNvPr id="3" name="Text Placeholder 2"/>
          <p:cNvSpPr>
            <a:spLocks noGrp="1"/>
          </p:cNvSpPr>
          <p:nvPr>
            <p:ph type="body" idx="1"/>
          </p:nvPr>
        </p:nvSpPr>
        <p:spPr bwMode="auto">
          <a:xfrm>
            <a:off x="838200" y="2497641"/>
            <a:ext cx="10646664" cy="3505015"/>
          </a:xfrm>
          <a:prstGeom prst="rect">
            <a:avLst/>
          </a:prstGeom>
        </p:spPr>
        <p:txBody>
          <a:bodyPr vert="horz" lIns="91440" tIns="45720" rIns="91440" bIns="45720" rtlCol="0" anchor="t">
            <a:normAutofit/>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US"/>
          </a:p>
        </p:txBody>
      </p:sp>
      <p:sp>
        <p:nvSpPr>
          <p:cNvPr id="5" name="Footer Placeholder 4"/>
          <p:cNvSpPr>
            <a:spLocks noGrp="1"/>
          </p:cNvSpPr>
          <p:nvPr>
            <p:ph type="ftr" sz="quarter" idx="3"/>
          </p:nvPr>
        </p:nvSpPr>
        <p:spPr bwMode="auto">
          <a:xfrm>
            <a:off x="838200" y="6219825"/>
            <a:ext cx="4114800" cy="365125"/>
          </a:xfrm>
          <a:prstGeom prst="rect">
            <a:avLst/>
          </a:prstGeom>
        </p:spPr>
        <p:txBody>
          <a:bodyPr vert="horz" lIns="91440" tIns="45720" rIns="91440" bIns="45720" rtlCol="0" anchor="b"/>
          <a:lstStyle>
            <a:lvl1pPr algn="l">
              <a:defRPr sz="1200" b="0" i="0" cap="all">
                <a:solidFill>
                  <a:schemeClr val="tx1"/>
                </a:solidFill>
                <a:latin typeface="Campton Medium"/>
                <a:ea typeface="Campton Medium"/>
                <a:cs typeface="Campton Medium"/>
              </a:defRPr>
            </a:lvl1pPr>
          </a:lstStyle>
          <a:p>
            <a:pPr>
              <a:defRPr/>
            </a:pPr>
            <a:endParaRPr lang="en-US"/>
          </a:p>
        </p:txBody>
      </p:sp>
      <p:sp>
        <p:nvSpPr>
          <p:cNvPr id="6" name="Slide Number Placeholder 5"/>
          <p:cNvSpPr>
            <a:spLocks noGrp="1"/>
          </p:cNvSpPr>
          <p:nvPr>
            <p:ph type="sldNum" sz="quarter" idx="4"/>
          </p:nvPr>
        </p:nvSpPr>
        <p:spPr bwMode="auto">
          <a:xfrm>
            <a:off x="8741664" y="6219825"/>
            <a:ext cx="2743200" cy="365125"/>
          </a:xfrm>
          <a:prstGeom prst="rect">
            <a:avLst/>
          </a:prstGeom>
        </p:spPr>
        <p:txBody>
          <a:bodyPr vert="horz" lIns="91440" tIns="45720" rIns="91440" bIns="45720" rtlCol="0" anchor="b"/>
          <a:lstStyle>
            <a:lvl1pPr algn="r">
              <a:defRPr sz="1000" b="0" i="0">
                <a:solidFill>
                  <a:srgbClr val="000000"/>
                </a:solidFill>
                <a:latin typeface="Campton Medium"/>
                <a:ea typeface="Campton Medium"/>
                <a:cs typeface="Campton Medium"/>
              </a:defRPr>
            </a:lvl1pPr>
          </a:lstStyle>
          <a:p>
            <a:pPr>
              <a:defRPr/>
            </a:pPr>
            <a:fld id="{53969381-6070-C14C-AC19-9F0CCB6EE0F1}" type="slidenum">
              <a:rPr lang="en-US"/>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a:lnSpc>
          <a:spcPct val="90000"/>
        </a:lnSpc>
        <a:spcBef>
          <a:spcPts val="0"/>
        </a:spcBef>
        <a:buNone/>
        <a:defRPr sz="5000" b="0" i="0" cap="none" spc="0">
          <a:solidFill>
            <a:srgbClr val="2E34D1"/>
          </a:solidFill>
          <a:latin typeface="Campton Medium"/>
          <a:ea typeface="Campton Medium"/>
          <a:cs typeface="Campton Medium"/>
        </a:defRPr>
      </a:lvl1pPr>
    </p:titleStyle>
    <p:bodyStyle>
      <a:lvl1pPr marL="228600" indent="-228600" algn="l" defTabSz="914400">
        <a:lnSpc>
          <a:spcPct val="120000"/>
        </a:lnSpc>
        <a:spcBef>
          <a:spcPts val="1000"/>
        </a:spcBef>
        <a:buClr>
          <a:schemeClr val="accent3"/>
        </a:buClr>
        <a:buSzPct val="130000"/>
        <a:buFont typeface=".SFNSDisplay"/>
        <a:buChar char="│"/>
        <a:defRPr sz="1550">
          <a:solidFill>
            <a:schemeClr val="tx1"/>
          </a:solidFill>
          <a:latin typeface="Grantipo"/>
          <a:ea typeface="Grantipo"/>
          <a:cs typeface="Grantipo"/>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5.xml"/><Relationship Id="rId4" Type="http://schemas.openxmlformats.org/officeDocument/2006/relationships/image" Target="../media/image25.jp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0F0F0"/>
        </a:solidFill>
        <a:effectLst/>
      </p:bgPr>
    </p:bg>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076628" y="2219593"/>
            <a:ext cx="5906947" cy="1942503"/>
          </a:xfrm>
        </p:spPr>
        <p:txBody>
          <a:bodyPr/>
          <a:lstStyle/>
          <a:p>
            <a:pPr>
              <a:defRPr/>
            </a:pPr>
            <a:r>
              <a:rPr lang="en-GB" sz="4000" dirty="0">
                <a:solidFill>
                  <a:schemeClr val="tx1"/>
                </a:solidFill>
              </a:rPr>
              <a:t>International </a:t>
            </a:r>
            <a:br>
              <a:rPr lang="en-GB" sz="4000" dirty="0">
                <a:solidFill>
                  <a:schemeClr val="tx1"/>
                </a:solidFill>
              </a:rPr>
            </a:br>
            <a:r>
              <a:rPr lang="en-GB" sz="4000" dirty="0">
                <a:solidFill>
                  <a:schemeClr val="tx1"/>
                </a:solidFill>
              </a:rPr>
              <a:t>School Contest</a:t>
            </a:r>
            <a:br>
              <a:rPr lang="en-GB" sz="3200" dirty="0">
                <a:solidFill>
                  <a:schemeClr val="tx1"/>
                </a:solidFill>
              </a:rPr>
            </a:br>
            <a:br>
              <a:rPr lang="en-GB" sz="3200" dirty="0">
                <a:solidFill>
                  <a:schemeClr val="tx1"/>
                </a:solidFill>
              </a:rPr>
            </a:br>
            <a:r>
              <a:rPr lang="en-GB" sz="2400" dirty="0">
                <a:solidFill>
                  <a:schemeClr val="accent6"/>
                </a:solidFill>
              </a:rPr>
              <a:t>THINK SMART, CREATE GREEN</a:t>
            </a:r>
            <a:br>
              <a:rPr lang="en-GB" sz="2400" dirty="0">
                <a:solidFill>
                  <a:schemeClr val="accent6"/>
                </a:solidFill>
              </a:rPr>
            </a:br>
            <a:r>
              <a:rPr lang="en-GB" sz="2400" dirty="0">
                <a:solidFill>
                  <a:schemeClr val="accent6"/>
                </a:solidFill>
              </a:rPr>
              <a:t>2</a:t>
            </a:r>
            <a:r>
              <a:rPr lang="en-GB" sz="2400" baseline="30000" dirty="0">
                <a:solidFill>
                  <a:schemeClr val="accent6"/>
                </a:solidFill>
              </a:rPr>
              <a:t>nd</a:t>
            </a:r>
            <a:r>
              <a:rPr lang="en-GB" sz="2400" dirty="0">
                <a:solidFill>
                  <a:schemeClr val="accent6"/>
                </a:solidFill>
              </a:rPr>
              <a:t> </a:t>
            </a:r>
            <a:r>
              <a:rPr lang="en-GB" sz="2400" dirty="0" err="1">
                <a:solidFill>
                  <a:schemeClr val="accent6"/>
                </a:solidFill>
              </a:rPr>
              <a:t>Highschool_Cholargos_the</a:t>
            </a:r>
            <a:r>
              <a:rPr lang="en-GB" sz="2400" dirty="0">
                <a:solidFill>
                  <a:schemeClr val="accent6"/>
                </a:solidFill>
              </a:rPr>
              <a:t> </a:t>
            </a:r>
            <a:r>
              <a:rPr lang="en-GB" sz="2400" dirty="0" err="1">
                <a:solidFill>
                  <a:schemeClr val="accent6"/>
                </a:solidFill>
              </a:rPr>
              <a:t>gardenistas</a:t>
            </a:r>
            <a:endParaRPr sz="2400" dirty="0">
              <a:solidFill>
                <a:schemeClr val="accent6"/>
              </a:solidFill>
            </a:endParaRPr>
          </a:p>
        </p:txBody>
      </p:sp>
      <p:sp>
        <p:nvSpPr>
          <p:cNvPr id="3" name="Slide Number Placeholder 2"/>
          <p:cNvSpPr>
            <a:spLocks noGrp="1"/>
          </p:cNvSpPr>
          <p:nvPr>
            <p:ph type="sldNum" sz="quarter" idx="12"/>
          </p:nvPr>
        </p:nvSpPr>
        <p:spPr bwMode="auto"/>
        <p:txBody>
          <a:bodyPr/>
          <a:lstStyle/>
          <a:p>
            <a:pPr>
              <a:defRPr/>
            </a:pPr>
            <a:r>
              <a:rPr lang="en-US" dirty="0"/>
              <a:t> </a:t>
            </a:r>
            <a:endParaRPr dirty="0"/>
          </a:p>
        </p:txBody>
      </p:sp>
      <p:cxnSp>
        <p:nvCxnSpPr>
          <p:cNvPr id="6" name="Straight Connector 5">
            <a:extLst>
              <a:ext uri="{FF2B5EF4-FFF2-40B4-BE49-F238E27FC236}">
                <a16:creationId xmlns:a16="http://schemas.microsoft.com/office/drawing/2014/main" id="{925990E3-B68D-8E1F-8077-2BC7C33A6FBD}"/>
              </a:ext>
            </a:extLst>
          </p:cNvPr>
          <p:cNvCxnSpPr>
            <a:cxnSpLocks/>
          </p:cNvCxnSpPr>
          <p:nvPr/>
        </p:nvCxnSpPr>
        <p:spPr bwMode="auto">
          <a:xfrm>
            <a:off x="682928" y="2132038"/>
            <a:ext cx="0" cy="2030058"/>
          </a:xfrm>
          <a:prstGeom prst="line">
            <a:avLst/>
          </a:prstGeom>
          <a:ln w="53975" cap="rnd">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5" name="Picture 14" descr="A blue square with stars on it&#10;&#10;Description automatically generated">
            <a:extLst>
              <a:ext uri="{FF2B5EF4-FFF2-40B4-BE49-F238E27FC236}">
                <a16:creationId xmlns:a16="http://schemas.microsoft.com/office/drawing/2014/main" id="{77C385CF-ABFB-00A5-39B6-8EEB2993FA18}"/>
              </a:ext>
            </a:extLst>
          </p:cNvPr>
          <p:cNvPicPr>
            <a:picLocks noChangeAspect="1"/>
          </p:cNvPicPr>
          <p:nvPr/>
        </p:nvPicPr>
        <p:blipFill>
          <a:blip r:embed="rId2"/>
          <a:stretch>
            <a:fillRect/>
          </a:stretch>
        </p:blipFill>
        <p:spPr>
          <a:xfrm>
            <a:off x="413004" y="499407"/>
            <a:ext cx="5033618" cy="1460772"/>
          </a:xfrm>
          <a:prstGeom prst="rect">
            <a:avLst/>
          </a:prstGeom>
        </p:spPr>
      </p:pic>
      <p:pic>
        <p:nvPicPr>
          <p:cNvPr id="8" name="Picture 7" descr="A purple rectangular sign with white text and a black background&#10;&#10;Description automatically generated">
            <a:extLst>
              <a:ext uri="{FF2B5EF4-FFF2-40B4-BE49-F238E27FC236}">
                <a16:creationId xmlns:a16="http://schemas.microsoft.com/office/drawing/2014/main" id="{FB4D3A09-BF41-0FBB-E3FC-451DC58F5919}"/>
              </a:ext>
            </a:extLst>
          </p:cNvPr>
          <p:cNvPicPr>
            <a:picLocks noChangeAspect="1"/>
          </p:cNvPicPr>
          <p:nvPr/>
        </p:nvPicPr>
        <p:blipFill>
          <a:blip r:embed="rId3"/>
          <a:stretch>
            <a:fillRect/>
          </a:stretch>
        </p:blipFill>
        <p:spPr>
          <a:xfrm>
            <a:off x="-260108" y="4526625"/>
            <a:ext cx="2929732" cy="1831968"/>
          </a:xfrm>
          <a:prstGeom prst="rect">
            <a:avLst/>
          </a:prstGeom>
        </p:spPr>
      </p:pic>
      <p:pic>
        <p:nvPicPr>
          <p:cNvPr id="14" name="Picture 13" descr="A hand holding a clay globe&#10;&#10;Description automatically generated">
            <a:extLst>
              <a:ext uri="{FF2B5EF4-FFF2-40B4-BE49-F238E27FC236}">
                <a16:creationId xmlns:a16="http://schemas.microsoft.com/office/drawing/2014/main" id="{31605498-12EE-52C9-7EAA-77D9DB17E23F}"/>
              </a:ext>
            </a:extLst>
          </p:cNvPr>
          <p:cNvPicPr>
            <a:picLocks noChangeAspect="1"/>
          </p:cNvPicPr>
          <p:nvPr/>
        </p:nvPicPr>
        <p:blipFill>
          <a:blip r:embed="rId4"/>
          <a:stretch>
            <a:fillRect/>
          </a:stretch>
        </p:blipFill>
        <p:spPr>
          <a:xfrm>
            <a:off x="7332250" y="0"/>
            <a:ext cx="4996347" cy="6858000"/>
          </a:xfrm>
          <a:prstGeom prst="rect">
            <a:avLst/>
          </a:prstGeom>
        </p:spPr>
      </p:pic>
    </p:spTree>
    <p:extLst>
      <p:ext uri="{BB962C8B-B14F-4D97-AF65-F5344CB8AC3E}">
        <p14:creationId xmlns:p14="http://schemas.microsoft.com/office/powerpoint/2010/main" val="1545232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chemeClr val="accent6"/>
        </a:solidFill>
        <a:effectLst/>
      </p:bgPr>
    </p:bg>
    <p:spTree>
      <p:nvGrpSpPr>
        <p:cNvPr id="1" name=""/>
        <p:cNvGrpSpPr/>
        <p:nvPr/>
      </p:nvGrpSpPr>
      <p:grpSpPr bwMode="auto">
        <a:xfrm>
          <a:off x="0" y="0"/>
          <a:ext cx="0" cy="0"/>
          <a:chOff x="0" y="0"/>
          <a:chExt cx="0" cy="0"/>
        </a:xfrm>
      </p:grpSpPr>
      <p:pic>
        <p:nvPicPr>
          <p:cNvPr id="8" name="Εικόνα 7" descr="Εικόνα που περιέχει σφαίρα, τέχνη&#10;&#10;Το περιεχόμενο που δημιουργείται από τεχνολογία AI ενδέχεται να είναι εσφαλμένο.">
            <a:extLst>
              <a:ext uri="{FF2B5EF4-FFF2-40B4-BE49-F238E27FC236}">
                <a16:creationId xmlns:a16="http://schemas.microsoft.com/office/drawing/2014/main" id="{7829BC14-C6C3-7C0F-A9B4-B2668F5ACFA4}"/>
              </a:ext>
            </a:extLst>
          </p:cNvPr>
          <p:cNvPicPr>
            <a:picLocks noChangeAspect="1"/>
          </p:cNvPicPr>
          <p:nvPr/>
        </p:nvPicPr>
        <p:blipFill>
          <a:blip r:embed="rId2"/>
          <a:stretch>
            <a:fillRect/>
          </a:stretch>
        </p:blipFill>
        <p:spPr>
          <a:xfrm>
            <a:off x="280634" y="4892289"/>
            <a:ext cx="2919806" cy="1881906"/>
          </a:xfrm>
          <a:prstGeom prst="rect">
            <a:avLst/>
          </a:prstGeom>
        </p:spPr>
      </p:pic>
      <p:sp>
        <p:nvSpPr>
          <p:cNvPr id="5" name="Slide Number Placeholder 4"/>
          <p:cNvSpPr>
            <a:spLocks noGrp="1"/>
          </p:cNvSpPr>
          <p:nvPr>
            <p:ph type="sldNum" sz="quarter" idx="12"/>
          </p:nvPr>
        </p:nvSpPr>
        <p:spPr bwMode="auto"/>
        <p:txBody>
          <a:bodyPr/>
          <a:lstStyle/>
          <a:p>
            <a:pPr>
              <a:defRPr/>
            </a:pPr>
            <a:r>
              <a:rPr lang="en-US" dirty="0"/>
              <a:t> </a:t>
            </a:r>
            <a:endParaRPr dirty="0"/>
          </a:p>
        </p:txBody>
      </p:sp>
      <p:cxnSp>
        <p:nvCxnSpPr>
          <p:cNvPr id="7" name="Straight Connector 6">
            <a:extLst>
              <a:ext uri="{FF2B5EF4-FFF2-40B4-BE49-F238E27FC236}">
                <a16:creationId xmlns:a16="http://schemas.microsoft.com/office/drawing/2014/main" id="{89FAE593-A24A-778F-C651-4E01B8741284}"/>
              </a:ext>
            </a:extLst>
          </p:cNvPr>
          <p:cNvCxnSpPr>
            <a:cxnSpLocks/>
          </p:cNvCxnSpPr>
          <p:nvPr/>
        </p:nvCxnSpPr>
        <p:spPr bwMode="auto">
          <a:xfrm>
            <a:off x="1008172" y="804972"/>
            <a:ext cx="0" cy="1358636"/>
          </a:xfrm>
          <a:prstGeom prst="line">
            <a:avLst/>
          </a:prstGeom>
          <a:ln w="60325" cap="rnd">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A white outline of a fan&#10;&#10;Description automatically generated">
            <a:extLst>
              <a:ext uri="{FF2B5EF4-FFF2-40B4-BE49-F238E27FC236}">
                <a16:creationId xmlns:a16="http://schemas.microsoft.com/office/drawing/2014/main" id="{204B5CDB-A8E8-B50C-8B18-CDCEA538BE12}"/>
              </a:ext>
            </a:extLst>
          </p:cNvPr>
          <p:cNvPicPr>
            <a:picLocks noChangeAspect="1"/>
          </p:cNvPicPr>
          <p:nvPr/>
        </p:nvPicPr>
        <p:blipFill>
          <a:blip r:embed="rId3"/>
          <a:stretch>
            <a:fillRect/>
          </a:stretch>
        </p:blipFill>
        <p:spPr>
          <a:xfrm>
            <a:off x="8732389" y="1731328"/>
            <a:ext cx="2667000" cy="5194300"/>
          </a:xfrm>
          <a:prstGeom prst="rect">
            <a:avLst/>
          </a:prstGeom>
        </p:spPr>
      </p:pic>
      <p:sp>
        <p:nvSpPr>
          <p:cNvPr id="3" name="TextBox 2">
            <a:extLst>
              <a:ext uri="{FF2B5EF4-FFF2-40B4-BE49-F238E27FC236}">
                <a16:creationId xmlns:a16="http://schemas.microsoft.com/office/drawing/2014/main" id="{220748A0-6F83-C361-F20E-88000ECE2600}"/>
              </a:ext>
            </a:extLst>
          </p:cNvPr>
          <p:cNvSpPr txBox="1"/>
          <p:nvPr/>
        </p:nvSpPr>
        <p:spPr bwMode="auto">
          <a:xfrm>
            <a:off x="871948" y="2584993"/>
            <a:ext cx="8208989" cy="2862322"/>
          </a:xfrm>
          <a:prstGeom prst="rect">
            <a:avLst/>
          </a:prstGeom>
          <a:noFill/>
        </p:spPr>
        <p:txBody>
          <a:bodyPr wrap="square" rtlCol="0">
            <a:spAutoFit/>
          </a:bodyPr>
          <a:lstStyle/>
          <a:p>
            <a:pPr marL="342900" indent="-342900">
              <a:buFont typeface="Arial" panose="020B0604020202020204" pitchFamily="34" charset="0"/>
              <a:buChar char="•"/>
            </a:pPr>
            <a:r>
              <a:rPr lang="en-US" sz="3200" dirty="0">
                <a:solidFill>
                  <a:schemeClr val="bg1"/>
                </a:solidFill>
                <a:latin typeface="Grantipo"/>
              </a:rPr>
              <a:t>Awareness campaigns via social media </a:t>
            </a:r>
          </a:p>
          <a:p>
            <a:pPr marL="342900" indent="-342900">
              <a:buFont typeface="Arial" panose="020B0604020202020204" pitchFamily="34" charset="0"/>
              <a:buChar char="•"/>
            </a:pPr>
            <a:r>
              <a:rPr lang="en-US" sz="3200" dirty="0">
                <a:solidFill>
                  <a:schemeClr val="bg1"/>
                </a:solidFill>
                <a:latin typeface="Grantipo"/>
              </a:rPr>
              <a:t>Workshops and seminars on rain gardens</a:t>
            </a:r>
          </a:p>
          <a:p>
            <a:pPr marL="342900" indent="-342900">
              <a:buFont typeface="Arial" panose="020B0604020202020204" pitchFamily="34" charset="0"/>
              <a:buChar char="•"/>
            </a:pPr>
            <a:r>
              <a:rPr lang="en-US" sz="3200" dirty="0">
                <a:solidFill>
                  <a:schemeClr val="bg1"/>
                </a:solidFill>
                <a:latin typeface="Grantipo"/>
              </a:rPr>
              <a:t>Collaboration with schools and universities</a:t>
            </a:r>
          </a:p>
          <a:p>
            <a:pPr marL="342900" indent="-342900">
              <a:buFont typeface="Arial" panose="020B0604020202020204" pitchFamily="34" charset="0"/>
              <a:buChar char="•"/>
            </a:pPr>
            <a:r>
              <a:rPr lang="en-US" sz="3200" dirty="0">
                <a:solidFill>
                  <a:schemeClr val="bg1"/>
                </a:solidFill>
                <a:latin typeface="Grantipo"/>
              </a:rPr>
              <a:t>Motivation for homeowners to create gardens and compost organic waste</a:t>
            </a:r>
          </a:p>
          <a:p>
            <a:endParaRPr lang="en-LT" sz="2000" dirty="0">
              <a:solidFill>
                <a:schemeClr val="bg1"/>
              </a:solidFill>
              <a:latin typeface="Grantipo Book" pitchFamily="2" charset="77"/>
            </a:endParaRPr>
          </a:p>
        </p:txBody>
      </p:sp>
      <p:sp>
        <p:nvSpPr>
          <p:cNvPr id="10" name="Title 5">
            <a:extLst>
              <a:ext uri="{FF2B5EF4-FFF2-40B4-BE49-F238E27FC236}">
                <a16:creationId xmlns:a16="http://schemas.microsoft.com/office/drawing/2014/main" id="{854CFE87-A709-9796-0829-B2BE4B0F6D33}"/>
              </a:ext>
            </a:extLst>
          </p:cNvPr>
          <p:cNvSpPr>
            <a:spLocks noGrp="1"/>
          </p:cNvSpPr>
          <p:nvPr>
            <p:ph type="title"/>
          </p:nvPr>
        </p:nvSpPr>
        <p:spPr bwMode="auto">
          <a:xfrm>
            <a:off x="1369168" y="804972"/>
            <a:ext cx="10822832" cy="776844"/>
          </a:xfrm>
        </p:spPr>
        <p:txBody>
          <a:bodyPr/>
          <a:lstStyle/>
          <a:p>
            <a:pPr>
              <a:defRPr/>
            </a:pPr>
            <a:r>
              <a:rPr lang="en-GB" sz="4000" dirty="0"/>
              <a:t>RAIN GARDENS: RETHINKING OUR NEIGHBORHOOD</a:t>
            </a:r>
          </a:p>
        </p:txBody>
      </p:sp>
      <p:sp>
        <p:nvSpPr>
          <p:cNvPr id="11" name="Subtitle 1">
            <a:extLst>
              <a:ext uri="{FF2B5EF4-FFF2-40B4-BE49-F238E27FC236}">
                <a16:creationId xmlns:a16="http://schemas.microsoft.com/office/drawing/2014/main" id="{2BF72D28-355B-7C08-C897-D98D0F72328B}"/>
              </a:ext>
            </a:extLst>
          </p:cNvPr>
          <p:cNvSpPr txBox="1">
            <a:spLocks/>
          </p:cNvSpPr>
          <p:nvPr/>
        </p:nvSpPr>
        <p:spPr bwMode="auto">
          <a:xfrm>
            <a:off x="1353401" y="1581816"/>
            <a:ext cx="10959465" cy="581792"/>
          </a:xfrm>
          <a:prstGeom prst="rect">
            <a:avLst/>
          </a:prstGeom>
        </p:spPr>
        <p:txBody>
          <a:bodyPr>
            <a:noAutofit/>
          </a:bodyPr>
          <a:lstStyle>
            <a:lvl1pPr marL="228600" indent="-228600" algn="l" defTabSz="914400">
              <a:lnSpc>
                <a:spcPct val="120000"/>
              </a:lnSpc>
              <a:spcBef>
                <a:spcPts val="1000"/>
              </a:spcBef>
              <a:buClr>
                <a:schemeClr val="accent3"/>
              </a:buClr>
              <a:buSzPct val="130000"/>
              <a:buFont typeface=".SFNSDisplay"/>
              <a:buChar char="│"/>
              <a:defRPr sz="1550">
                <a:solidFill>
                  <a:schemeClr val="tx1"/>
                </a:solidFill>
                <a:latin typeface="Grantipo"/>
                <a:ea typeface="Grantipo"/>
                <a:cs typeface="Grantipo"/>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None/>
              <a:defRPr/>
            </a:pPr>
            <a:r>
              <a:rPr lang="en-US" sz="2800" dirty="0">
                <a:solidFill>
                  <a:schemeClr val="bg1"/>
                </a:solidFill>
              </a:rPr>
              <a:t>PROMOTE SUSTAINABLE PRACTICES AND STRENGTHEN COMMUNITY TIES </a:t>
            </a:r>
          </a:p>
          <a:p>
            <a:pPr marL="0" indent="0">
              <a:buNone/>
              <a:defRPr/>
            </a:pPr>
            <a:endParaRPr lang="en-US" sz="2800" dirty="0">
              <a:solidFill>
                <a:schemeClr val="bg1"/>
              </a:solidFill>
            </a:endParaRPr>
          </a:p>
        </p:txBody>
      </p:sp>
      <p:sp>
        <p:nvSpPr>
          <p:cNvPr id="17" name="Ορθογώνιο: Στρογγύλεμα γωνιών 16">
            <a:extLst>
              <a:ext uri="{FF2B5EF4-FFF2-40B4-BE49-F238E27FC236}">
                <a16:creationId xmlns:a16="http://schemas.microsoft.com/office/drawing/2014/main" id="{F8268C6E-1D5B-147E-50BB-E1CD6733EC6B}"/>
              </a:ext>
            </a:extLst>
          </p:cNvPr>
          <p:cNvSpPr/>
          <p:nvPr/>
        </p:nvSpPr>
        <p:spPr>
          <a:xfrm>
            <a:off x="3575824" y="5311139"/>
            <a:ext cx="5040352" cy="1170878"/>
          </a:xfrm>
          <a:prstGeom prst="roundRect">
            <a:avLst/>
          </a:prstGeom>
          <a:solidFill>
            <a:srgbClr val="34C1E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latin typeface="Grantipo Book"/>
              </a:rPr>
              <a:t>MAKE IT A RAIN GARDEN</a:t>
            </a:r>
          </a:p>
          <a:p>
            <a:pPr algn="ctr"/>
            <a:r>
              <a:rPr lang="en-US" sz="3000" dirty="0">
                <a:latin typeface="Grantipo Book"/>
              </a:rPr>
              <a:t>Thank you!</a:t>
            </a:r>
            <a:endParaRPr lang="el-GR" sz="3000" dirty="0"/>
          </a:p>
        </p:txBody>
      </p:sp>
    </p:spTree>
    <p:extLst>
      <p:ext uri="{BB962C8B-B14F-4D97-AF65-F5344CB8AC3E}">
        <p14:creationId xmlns:p14="http://schemas.microsoft.com/office/powerpoint/2010/main" val="123940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chemeClr val="accent6"/>
        </a:solidFill>
        <a:effectLst/>
      </p:bgPr>
    </p:bg>
    <p:spTree>
      <p:nvGrpSpPr>
        <p:cNvPr id="1" name=""/>
        <p:cNvGrpSpPr/>
        <p:nvPr/>
      </p:nvGrpSpPr>
      <p:grpSpPr bwMode="auto">
        <a:xfrm>
          <a:off x="0" y="0"/>
          <a:ext cx="0" cy="0"/>
          <a:chOff x="0" y="0"/>
          <a:chExt cx="0" cy="0"/>
        </a:xfrm>
      </p:grpSpPr>
      <p:sp>
        <p:nvSpPr>
          <p:cNvPr id="5" name="Slide Number Placeholder 4"/>
          <p:cNvSpPr>
            <a:spLocks noGrp="1"/>
          </p:cNvSpPr>
          <p:nvPr>
            <p:ph type="sldNum" sz="quarter" idx="12"/>
          </p:nvPr>
        </p:nvSpPr>
        <p:spPr bwMode="auto"/>
        <p:txBody>
          <a:bodyPr/>
          <a:lstStyle/>
          <a:p>
            <a:pPr>
              <a:defRPr/>
            </a:pPr>
            <a:r>
              <a:rPr lang="en-US" dirty="0"/>
              <a:t> </a:t>
            </a:r>
            <a:endParaRPr dirty="0"/>
          </a:p>
        </p:txBody>
      </p:sp>
      <p:sp>
        <p:nvSpPr>
          <p:cNvPr id="6" name="Title 5">
            <a:extLst>
              <a:ext uri="{FF2B5EF4-FFF2-40B4-BE49-F238E27FC236}">
                <a16:creationId xmlns:a16="http://schemas.microsoft.com/office/drawing/2014/main" id="{BC3DEBB5-5608-9FEF-FF13-55EBCB6CA138}"/>
              </a:ext>
            </a:extLst>
          </p:cNvPr>
          <p:cNvSpPr>
            <a:spLocks noGrp="1"/>
          </p:cNvSpPr>
          <p:nvPr>
            <p:ph type="title"/>
          </p:nvPr>
        </p:nvSpPr>
        <p:spPr bwMode="auto">
          <a:xfrm>
            <a:off x="1369168" y="804972"/>
            <a:ext cx="10822832" cy="776844"/>
          </a:xfrm>
        </p:spPr>
        <p:txBody>
          <a:bodyPr/>
          <a:lstStyle/>
          <a:p>
            <a:pPr>
              <a:defRPr/>
            </a:pPr>
            <a:r>
              <a:rPr lang="en-GB" sz="4000" dirty="0"/>
              <a:t>RAIN GARDENS: RETHINKING OUR NEIGHBORHOOD</a:t>
            </a:r>
          </a:p>
        </p:txBody>
      </p:sp>
      <p:cxnSp>
        <p:nvCxnSpPr>
          <p:cNvPr id="7" name="Straight Connector 6">
            <a:extLst>
              <a:ext uri="{FF2B5EF4-FFF2-40B4-BE49-F238E27FC236}">
                <a16:creationId xmlns:a16="http://schemas.microsoft.com/office/drawing/2014/main" id="{89FAE593-A24A-778F-C651-4E01B8741284}"/>
              </a:ext>
            </a:extLst>
          </p:cNvPr>
          <p:cNvCxnSpPr>
            <a:cxnSpLocks/>
          </p:cNvCxnSpPr>
          <p:nvPr/>
        </p:nvCxnSpPr>
        <p:spPr bwMode="auto">
          <a:xfrm>
            <a:off x="1008172" y="804972"/>
            <a:ext cx="0" cy="1358636"/>
          </a:xfrm>
          <a:prstGeom prst="line">
            <a:avLst/>
          </a:prstGeom>
          <a:ln w="6032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Subtitle 1">
            <a:extLst>
              <a:ext uri="{FF2B5EF4-FFF2-40B4-BE49-F238E27FC236}">
                <a16:creationId xmlns:a16="http://schemas.microsoft.com/office/drawing/2014/main" id="{DD5BF0F1-1E2C-D426-390A-E98B880F2CA9}"/>
              </a:ext>
            </a:extLst>
          </p:cNvPr>
          <p:cNvSpPr txBox="1">
            <a:spLocks/>
          </p:cNvSpPr>
          <p:nvPr/>
        </p:nvSpPr>
        <p:spPr bwMode="auto">
          <a:xfrm>
            <a:off x="1369168" y="1581816"/>
            <a:ext cx="6943344" cy="445393"/>
          </a:xfrm>
          <a:prstGeom prst="rect">
            <a:avLst/>
          </a:prstGeom>
        </p:spPr>
        <p:txBody>
          <a:bodyPr>
            <a:noAutofit/>
          </a:bodyPr>
          <a:lstStyle>
            <a:lvl1pPr marL="228600" indent="-228600" algn="l" defTabSz="914400">
              <a:lnSpc>
                <a:spcPct val="120000"/>
              </a:lnSpc>
              <a:spcBef>
                <a:spcPts val="1000"/>
              </a:spcBef>
              <a:buClr>
                <a:schemeClr val="accent3"/>
              </a:buClr>
              <a:buSzPct val="130000"/>
              <a:buFont typeface=".SFNSDisplay"/>
              <a:buChar char="│"/>
              <a:defRPr sz="1550">
                <a:solidFill>
                  <a:schemeClr val="tx1"/>
                </a:solidFill>
                <a:latin typeface="Grantipo"/>
                <a:ea typeface="Grantipo"/>
                <a:cs typeface="Grantipo"/>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None/>
              <a:defRPr/>
            </a:pPr>
            <a:r>
              <a:rPr lang="en-US" sz="2800" dirty="0">
                <a:solidFill>
                  <a:schemeClr val="bg1"/>
                </a:solidFill>
              </a:rPr>
              <a:t>URBAN CHALLENGES IN CHOLARGOS</a:t>
            </a:r>
          </a:p>
          <a:p>
            <a:pPr marL="0" indent="0">
              <a:buNone/>
              <a:defRPr/>
            </a:pPr>
            <a:endParaRPr lang="en-US" sz="2800" dirty="0">
              <a:solidFill>
                <a:schemeClr val="bg1"/>
              </a:solidFill>
            </a:endParaRPr>
          </a:p>
          <a:p>
            <a:pPr marL="0" indent="0">
              <a:buNone/>
              <a:defRPr/>
            </a:pPr>
            <a:endParaRPr lang="en-US" sz="2800" dirty="0">
              <a:solidFill>
                <a:schemeClr val="bg1"/>
              </a:solidFill>
            </a:endParaRPr>
          </a:p>
        </p:txBody>
      </p:sp>
      <p:pic>
        <p:nvPicPr>
          <p:cNvPr id="8" name="Εικόνα 7" descr="Εικόνα που περιέχει παιδική τέχνη, καρτούν, τέχνη, εικονογράφηση&#10;&#10;Το περιεχόμενο που δημιουργείται από τεχνολογία AI ενδέχεται να είναι εσφαλμένο.">
            <a:extLst>
              <a:ext uri="{FF2B5EF4-FFF2-40B4-BE49-F238E27FC236}">
                <a16:creationId xmlns:a16="http://schemas.microsoft.com/office/drawing/2014/main" id="{86AE8C63-2AEE-BDF1-E212-8B4818E0D14E}"/>
              </a:ext>
            </a:extLst>
          </p:cNvPr>
          <p:cNvPicPr>
            <a:picLocks noChangeAspect="1"/>
          </p:cNvPicPr>
          <p:nvPr/>
        </p:nvPicPr>
        <p:blipFill>
          <a:blip r:embed="rId2"/>
          <a:stretch>
            <a:fillRect/>
          </a:stretch>
        </p:blipFill>
        <p:spPr>
          <a:xfrm>
            <a:off x="6958218" y="4310980"/>
            <a:ext cx="4194078" cy="1930407"/>
          </a:xfrm>
          <a:prstGeom prst="rect">
            <a:avLst/>
          </a:prstGeom>
        </p:spPr>
      </p:pic>
      <p:pic>
        <p:nvPicPr>
          <p:cNvPr id="9" name="Picture 4" descr="Εικόνα που περιέχει εξωτερικός χώρος/ύπαιθρος, αυτοκίνητο, χερσαίο όχημα, όχημα&#10;&#10;Το περιεχόμενο που δημιουργείται από τεχνολογία AI ενδέχεται να είναι εσφαλμένο.">
            <a:extLst>
              <a:ext uri="{FF2B5EF4-FFF2-40B4-BE49-F238E27FC236}">
                <a16:creationId xmlns:a16="http://schemas.microsoft.com/office/drawing/2014/main" id="{2DD28F46-C30E-255C-57A6-6E1EC51CB0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8773"/>
          <a:stretch/>
        </p:blipFill>
        <p:spPr bwMode="auto">
          <a:xfrm>
            <a:off x="6958218" y="1772222"/>
            <a:ext cx="4194078" cy="2506652"/>
          </a:xfrm>
          <a:prstGeom prst="rect">
            <a:avLst/>
          </a:prstGeom>
          <a:ln>
            <a:noFill/>
          </a:ln>
          <a:extLst>
            <a:ext uri="{53640926-AAD7-44D8-BBD7-CCE9431645EC}">
              <a14:shadowObscured xmlns:a14="http://schemas.microsoft.com/office/drawing/2010/main"/>
            </a:ext>
          </a:extLst>
        </p:spPr>
      </p:pic>
      <p:pic>
        <p:nvPicPr>
          <p:cNvPr id="11" name="Εικόνα 10">
            <a:extLst>
              <a:ext uri="{FF2B5EF4-FFF2-40B4-BE49-F238E27FC236}">
                <a16:creationId xmlns:a16="http://schemas.microsoft.com/office/drawing/2014/main" id="{486B7CCF-BAE4-C90D-07F0-3B1BA4DA9807}"/>
              </a:ext>
            </a:extLst>
          </p:cNvPr>
          <p:cNvPicPr>
            <a:picLocks noChangeAspect="1"/>
          </p:cNvPicPr>
          <p:nvPr/>
        </p:nvPicPr>
        <p:blipFill>
          <a:blip r:embed="rId4"/>
          <a:stretch>
            <a:fillRect/>
          </a:stretch>
        </p:blipFill>
        <p:spPr>
          <a:xfrm>
            <a:off x="6916849" y="1581816"/>
            <a:ext cx="4307919" cy="4886120"/>
          </a:xfrm>
          <a:prstGeom prst="rect">
            <a:avLst/>
          </a:prstGeom>
        </p:spPr>
      </p:pic>
      <p:sp>
        <p:nvSpPr>
          <p:cNvPr id="4" name="TextBox 3">
            <a:extLst>
              <a:ext uri="{FF2B5EF4-FFF2-40B4-BE49-F238E27FC236}">
                <a16:creationId xmlns:a16="http://schemas.microsoft.com/office/drawing/2014/main" id="{3DBFBE1D-292B-E935-279B-CA98E6D991AA}"/>
              </a:ext>
            </a:extLst>
          </p:cNvPr>
          <p:cNvSpPr txBox="1"/>
          <p:nvPr/>
        </p:nvSpPr>
        <p:spPr bwMode="auto">
          <a:xfrm>
            <a:off x="871948" y="2584993"/>
            <a:ext cx="5972425" cy="4093428"/>
          </a:xfrm>
          <a:prstGeom prst="rect">
            <a:avLst/>
          </a:prstGeom>
          <a:noFill/>
        </p:spPr>
        <p:txBody>
          <a:bodyPr wrap="square" rtlCol="0">
            <a:spAutoFit/>
          </a:bodyPr>
          <a:lstStyle/>
          <a:p>
            <a:pPr marL="342900" indent="-342900">
              <a:buFont typeface="Arial" panose="020B0604020202020204" pitchFamily="34" charset="0"/>
              <a:buChar char="•"/>
            </a:pPr>
            <a:r>
              <a:rPr lang="en-US" sz="3000" dirty="0">
                <a:solidFill>
                  <a:schemeClr val="bg1"/>
                </a:solidFill>
                <a:latin typeface="Grantipo Book"/>
              </a:rPr>
              <a:t>Rapid urbanization and loss of green </a:t>
            </a:r>
          </a:p>
          <a:p>
            <a:pPr marL="342900" indent="-342900">
              <a:buFont typeface="Arial" panose="020B0604020202020204" pitchFamily="34" charset="0"/>
              <a:buChar char="•"/>
            </a:pPr>
            <a:r>
              <a:rPr lang="en-US" sz="3000" dirty="0">
                <a:solidFill>
                  <a:schemeClr val="bg1"/>
                </a:solidFill>
                <a:latin typeface="Grantipo Book"/>
              </a:rPr>
              <a:t>Rare but heavy rainfall, poor rainwater retention </a:t>
            </a:r>
          </a:p>
          <a:p>
            <a:pPr marL="342900" indent="-342900">
              <a:buFont typeface="Arial" panose="020B0604020202020204" pitchFamily="34" charset="0"/>
              <a:buChar char="•"/>
            </a:pPr>
            <a:r>
              <a:rPr lang="en-US" sz="3000" dirty="0">
                <a:solidFill>
                  <a:schemeClr val="bg1"/>
                </a:solidFill>
                <a:latin typeface="Grantipo Book"/>
              </a:rPr>
              <a:t>Surface runoff carrying pollutants </a:t>
            </a:r>
          </a:p>
          <a:p>
            <a:r>
              <a:rPr lang="en-US" sz="3000" dirty="0">
                <a:solidFill>
                  <a:schemeClr val="bg1"/>
                </a:solidFill>
                <a:latin typeface="Grantipo Book"/>
              </a:rPr>
              <a:t>    into aquifers </a:t>
            </a:r>
          </a:p>
          <a:p>
            <a:pPr marL="342900" indent="-342900">
              <a:buFont typeface="Arial" panose="020B0604020202020204" pitchFamily="34" charset="0"/>
              <a:buChar char="•"/>
            </a:pPr>
            <a:r>
              <a:rPr lang="en-US" sz="3000" dirty="0">
                <a:solidFill>
                  <a:schemeClr val="bg1"/>
                </a:solidFill>
                <a:latin typeface="Grantipo Book"/>
              </a:rPr>
              <a:t>Urban Heat Island effect raising temperatures</a:t>
            </a:r>
          </a:p>
          <a:p>
            <a:endParaRPr lang="en-LT" sz="2000" dirty="0">
              <a:solidFill>
                <a:schemeClr val="bg1"/>
              </a:solidFill>
              <a:latin typeface="Grantipo Book" pitchFamily="2" charset="77"/>
            </a:endParaRPr>
          </a:p>
        </p:txBody>
      </p:sp>
    </p:spTree>
    <p:extLst>
      <p:ext uri="{BB962C8B-B14F-4D97-AF65-F5344CB8AC3E}">
        <p14:creationId xmlns:p14="http://schemas.microsoft.com/office/powerpoint/2010/main" val="332012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rgbClr val="F0F0F0"/>
        </a:solidFill>
        <a:effectLst/>
      </p:bgPr>
    </p:bg>
    <p:spTree>
      <p:nvGrpSpPr>
        <p:cNvPr id="1" name=""/>
        <p:cNvGrpSpPr/>
        <p:nvPr/>
      </p:nvGrpSpPr>
      <p:grpSpPr bwMode="auto">
        <a:xfrm>
          <a:off x="0" y="0"/>
          <a:ext cx="0" cy="0"/>
          <a:chOff x="0" y="0"/>
          <a:chExt cx="0" cy="0"/>
        </a:xfrm>
      </p:grpSpPr>
      <p:sp>
        <p:nvSpPr>
          <p:cNvPr id="2" name="Title 1">
            <a:extLst>
              <a:ext uri="{FF2B5EF4-FFF2-40B4-BE49-F238E27FC236}">
                <a16:creationId xmlns:a16="http://schemas.microsoft.com/office/drawing/2014/main" id="{2EDCC03D-E14E-10A3-2700-16051EFC88B7}"/>
              </a:ext>
            </a:extLst>
          </p:cNvPr>
          <p:cNvSpPr>
            <a:spLocks noGrp="1"/>
          </p:cNvSpPr>
          <p:nvPr>
            <p:ph type="title"/>
          </p:nvPr>
        </p:nvSpPr>
        <p:spPr bwMode="auto">
          <a:xfrm>
            <a:off x="1312291" y="1076792"/>
            <a:ext cx="10879709" cy="664159"/>
          </a:xfrm>
        </p:spPr>
        <p:txBody>
          <a:bodyPr/>
          <a:lstStyle/>
          <a:p>
            <a:pPr>
              <a:defRPr/>
            </a:pPr>
            <a:r>
              <a:rPr lang="en-GB" sz="4000" dirty="0"/>
              <a:t>RAIN GARDENS: RETHINKING OUR NEIGHBORHOOD</a:t>
            </a:r>
            <a:endParaRPr dirty="0">
              <a:solidFill>
                <a:schemeClr val="tx1"/>
              </a:solidFill>
            </a:endParaRPr>
          </a:p>
        </p:txBody>
      </p:sp>
      <p:cxnSp>
        <p:nvCxnSpPr>
          <p:cNvPr id="4" name="Straight Connector 3">
            <a:extLst>
              <a:ext uri="{FF2B5EF4-FFF2-40B4-BE49-F238E27FC236}">
                <a16:creationId xmlns:a16="http://schemas.microsoft.com/office/drawing/2014/main" id="{7D6234E1-F89F-F427-B4AE-3CDB56AAF583}"/>
              </a:ext>
            </a:extLst>
          </p:cNvPr>
          <p:cNvCxnSpPr>
            <a:cxnSpLocks/>
          </p:cNvCxnSpPr>
          <p:nvPr/>
        </p:nvCxnSpPr>
        <p:spPr bwMode="auto">
          <a:xfrm>
            <a:off x="918591" y="911735"/>
            <a:ext cx="0" cy="1474113"/>
          </a:xfrm>
          <a:prstGeom prst="line">
            <a:avLst/>
          </a:prstGeom>
          <a:ln w="53975"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Subtitle 1">
            <a:extLst>
              <a:ext uri="{FF2B5EF4-FFF2-40B4-BE49-F238E27FC236}">
                <a16:creationId xmlns:a16="http://schemas.microsoft.com/office/drawing/2014/main" id="{E15EE453-4411-3FFF-D414-8AE18DE7F284}"/>
              </a:ext>
            </a:extLst>
          </p:cNvPr>
          <p:cNvSpPr txBox="1">
            <a:spLocks/>
          </p:cNvSpPr>
          <p:nvPr/>
        </p:nvSpPr>
        <p:spPr bwMode="auto">
          <a:xfrm>
            <a:off x="1312290" y="1844236"/>
            <a:ext cx="10879707" cy="541612"/>
          </a:xfrm>
          <a:prstGeom prst="rect">
            <a:avLst/>
          </a:prstGeom>
        </p:spPr>
        <p:txBody>
          <a:bodyPr>
            <a:noAutofit/>
          </a:bodyPr>
          <a:lstStyle>
            <a:lvl1pPr marL="228600" indent="-228600" algn="l" defTabSz="914400">
              <a:lnSpc>
                <a:spcPct val="120000"/>
              </a:lnSpc>
              <a:spcBef>
                <a:spcPts val="1000"/>
              </a:spcBef>
              <a:buClr>
                <a:schemeClr val="accent3"/>
              </a:buClr>
              <a:buSzPct val="130000"/>
              <a:buFont typeface=".SFNSDisplay"/>
              <a:buChar char="│"/>
              <a:defRPr sz="1550">
                <a:solidFill>
                  <a:schemeClr val="tx1"/>
                </a:solidFill>
                <a:latin typeface="Grantipo"/>
                <a:ea typeface="Grantipo"/>
                <a:cs typeface="Grantipo"/>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None/>
              <a:defRPr/>
            </a:pPr>
            <a:r>
              <a:rPr lang="en-US" sz="2400" dirty="0">
                <a:solidFill>
                  <a:schemeClr val="accent6"/>
                </a:solidFill>
              </a:rPr>
              <a:t>A SOLUTION FOR SMART SUSTAINABLE URBAN AND COASTAL RESILIENCE </a:t>
            </a:r>
          </a:p>
        </p:txBody>
      </p:sp>
      <p:pic>
        <p:nvPicPr>
          <p:cNvPr id="3" name="Εικόνα 2">
            <a:extLst>
              <a:ext uri="{FF2B5EF4-FFF2-40B4-BE49-F238E27FC236}">
                <a16:creationId xmlns:a16="http://schemas.microsoft.com/office/drawing/2014/main" id="{C7E0CB26-362A-497A-EE1A-A01F893745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7228" y="2360383"/>
            <a:ext cx="4361385" cy="3248021"/>
          </a:xfrm>
          <a:prstGeom prst="rect">
            <a:avLst/>
          </a:prstGeom>
        </p:spPr>
      </p:pic>
      <p:pic>
        <p:nvPicPr>
          <p:cNvPr id="6" name="Εικόνα 5">
            <a:extLst>
              <a:ext uri="{FF2B5EF4-FFF2-40B4-BE49-F238E27FC236}">
                <a16:creationId xmlns:a16="http://schemas.microsoft.com/office/drawing/2014/main" id="{B863CE1A-EFAE-6A4C-1401-103CD344E1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86" y="2393646"/>
            <a:ext cx="2280807" cy="3237346"/>
          </a:xfrm>
          <a:prstGeom prst="rect">
            <a:avLst/>
          </a:prstGeom>
        </p:spPr>
      </p:pic>
      <p:pic>
        <p:nvPicPr>
          <p:cNvPr id="17" name="Εικόνα 16">
            <a:extLst>
              <a:ext uri="{FF2B5EF4-FFF2-40B4-BE49-F238E27FC236}">
                <a16:creationId xmlns:a16="http://schemas.microsoft.com/office/drawing/2014/main" id="{7BAD3FC0-F496-2D3C-2B09-C135A94ED5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2330" y="3402327"/>
            <a:ext cx="2221200" cy="3248020"/>
          </a:xfrm>
          <a:prstGeom prst="rect">
            <a:avLst/>
          </a:prstGeom>
        </p:spPr>
      </p:pic>
      <p:sp>
        <p:nvSpPr>
          <p:cNvPr id="7" name="Ορθογώνιο: Στρογγύλεμα γωνιών 6">
            <a:extLst>
              <a:ext uri="{FF2B5EF4-FFF2-40B4-BE49-F238E27FC236}">
                <a16:creationId xmlns:a16="http://schemas.microsoft.com/office/drawing/2014/main" id="{F9F680A0-B691-826D-7D19-7F6E1476DC1A}"/>
              </a:ext>
            </a:extLst>
          </p:cNvPr>
          <p:cNvSpPr/>
          <p:nvPr/>
        </p:nvSpPr>
        <p:spPr>
          <a:xfrm>
            <a:off x="5277228" y="5701236"/>
            <a:ext cx="5758633" cy="949112"/>
          </a:xfrm>
          <a:prstGeom prst="roundRect">
            <a:avLst/>
          </a:prstGeom>
          <a:solidFill>
            <a:srgbClr val="92B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000" dirty="0"/>
              <a:t>RAIN GARDEN IS A PLANTED BASIN</a:t>
            </a:r>
          </a:p>
        </p:txBody>
      </p:sp>
      <p:pic>
        <p:nvPicPr>
          <p:cNvPr id="10" name="Picture 9" descr="A purple line drawing of a planet&#10;&#10;Description automatically generated">
            <a:extLst>
              <a:ext uri="{FF2B5EF4-FFF2-40B4-BE49-F238E27FC236}">
                <a16:creationId xmlns:a16="http://schemas.microsoft.com/office/drawing/2014/main" id="{4B4D1033-3553-8308-0F69-8901C869459B}"/>
              </a:ext>
            </a:extLst>
          </p:cNvPr>
          <p:cNvPicPr>
            <a:picLocks noChangeAspect="1"/>
          </p:cNvPicPr>
          <p:nvPr/>
        </p:nvPicPr>
        <p:blipFill>
          <a:blip r:embed="rId5"/>
          <a:stretch>
            <a:fillRect/>
          </a:stretch>
        </p:blipFill>
        <p:spPr>
          <a:xfrm>
            <a:off x="9517491" y="2478680"/>
            <a:ext cx="2795629" cy="243191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rgbClr val="F0F0F0"/>
        </a:solidFill>
        <a:effectLst/>
      </p:bgPr>
    </p:bg>
    <p:spTree>
      <p:nvGrpSpPr>
        <p:cNvPr id="1" name="">
          <a:extLst>
            <a:ext uri="{FF2B5EF4-FFF2-40B4-BE49-F238E27FC236}">
              <a16:creationId xmlns:a16="http://schemas.microsoft.com/office/drawing/2014/main" id="{94406DBB-64C8-C718-8A77-3B018A39F213}"/>
            </a:ext>
          </a:extLst>
        </p:cNvPr>
        <p:cNvGrpSpPr/>
        <p:nvPr/>
      </p:nvGrpSpPr>
      <p:grpSpPr bwMode="auto">
        <a:xfrm>
          <a:off x="0" y="0"/>
          <a:ext cx="0" cy="0"/>
          <a:chOff x="0" y="0"/>
          <a:chExt cx="0" cy="0"/>
        </a:xfrm>
      </p:grpSpPr>
      <p:pic>
        <p:nvPicPr>
          <p:cNvPr id="6" name="Εικόνα 5" descr="Εικόνα που περιέχει κείμενο, φυτό, στιγμιότυπο οθόνης, φυτό εσωτερικού χώρου&#10;&#10;Το περιεχόμενο που δημιουργείται από τεχνολογία AI ενδέχεται να είναι εσφαλμένο.">
            <a:extLst>
              <a:ext uri="{FF2B5EF4-FFF2-40B4-BE49-F238E27FC236}">
                <a16:creationId xmlns:a16="http://schemas.microsoft.com/office/drawing/2014/main" id="{E5486687-6604-B1E4-2FBA-EB2171B6E4B8}"/>
              </a:ext>
            </a:extLst>
          </p:cNvPr>
          <p:cNvPicPr>
            <a:picLocks noChangeAspect="1"/>
          </p:cNvPicPr>
          <p:nvPr/>
        </p:nvPicPr>
        <p:blipFill>
          <a:blip r:embed="rId2"/>
          <a:srcRect t="1817" b="5910"/>
          <a:stretch/>
        </p:blipFill>
        <p:spPr>
          <a:xfrm>
            <a:off x="1312291" y="120631"/>
            <a:ext cx="9297604" cy="6737369"/>
          </a:xfrm>
          <a:prstGeom prst="rect">
            <a:avLst/>
          </a:prstGeom>
        </p:spPr>
      </p:pic>
      <p:sp>
        <p:nvSpPr>
          <p:cNvPr id="2" name="Title 1">
            <a:extLst>
              <a:ext uri="{FF2B5EF4-FFF2-40B4-BE49-F238E27FC236}">
                <a16:creationId xmlns:a16="http://schemas.microsoft.com/office/drawing/2014/main" id="{A2C81984-AA70-0BF0-97E3-4A096CAB242D}"/>
              </a:ext>
            </a:extLst>
          </p:cNvPr>
          <p:cNvSpPr>
            <a:spLocks noGrp="1"/>
          </p:cNvSpPr>
          <p:nvPr>
            <p:ph type="title"/>
          </p:nvPr>
        </p:nvSpPr>
        <p:spPr bwMode="auto">
          <a:xfrm>
            <a:off x="1312291" y="1076792"/>
            <a:ext cx="10879709" cy="664159"/>
          </a:xfrm>
        </p:spPr>
        <p:txBody>
          <a:bodyPr/>
          <a:lstStyle/>
          <a:p>
            <a:pPr>
              <a:defRPr/>
            </a:pPr>
            <a:r>
              <a:rPr lang="en-GB" sz="4000" dirty="0"/>
              <a:t>RAIN GARDENS: RETHINKING OUR NEIGHBORHOOD</a:t>
            </a:r>
            <a:endParaRPr dirty="0">
              <a:solidFill>
                <a:schemeClr val="tx1"/>
              </a:solidFill>
            </a:endParaRPr>
          </a:p>
        </p:txBody>
      </p:sp>
      <p:cxnSp>
        <p:nvCxnSpPr>
          <p:cNvPr id="4" name="Straight Connector 3">
            <a:extLst>
              <a:ext uri="{FF2B5EF4-FFF2-40B4-BE49-F238E27FC236}">
                <a16:creationId xmlns:a16="http://schemas.microsoft.com/office/drawing/2014/main" id="{62BCC85F-DBAC-58A3-3232-724CEFB0A630}"/>
              </a:ext>
            </a:extLst>
          </p:cNvPr>
          <p:cNvCxnSpPr>
            <a:cxnSpLocks/>
          </p:cNvCxnSpPr>
          <p:nvPr/>
        </p:nvCxnSpPr>
        <p:spPr bwMode="auto">
          <a:xfrm>
            <a:off x="918591" y="911735"/>
            <a:ext cx="0" cy="1474113"/>
          </a:xfrm>
          <a:prstGeom prst="line">
            <a:avLst/>
          </a:prstGeom>
          <a:ln w="53975" cap="rnd">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116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TextBox 7">
            <a:extLst>
              <a:ext uri="{FF2B5EF4-FFF2-40B4-BE49-F238E27FC236}">
                <a16:creationId xmlns:a16="http://schemas.microsoft.com/office/drawing/2014/main" id="{C0826D52-FC86-CA40-BF75-EBC2DE5710E2}"/>
              </a:ext>
            </a:extLst>
          </p:cNvPr>
          <p:cNvSpPr txBox="1"/>
          <p:nvPr/>
        </p:nvSpPr>
        <p:spPr>
          <a:xfrm>
            <a:off x="402592" y="2808144"/>
            <a:ext cx="6889599" cy="3170099"/>
          </a:xfrm>
          <a:prstGeom prst="rect">
            <a:avLst/>
          </a:prstGeom>
          <a:noFill/>
        </p:spPr>
        <p:txBody>
          <a:bodyPr wrap="square" rtlCol="0">
            <a:spAutoFit/>
          </a:bodyPr>
          <a:lstStyle/>
          <a:p>
            <a:pPr marL="457200" indent="-457200">
              <a:buFont typeface="Arial" panose="020B0604020202020204" pitchFamily="34" charset="0"/>
              <a:buChar char="•"/>
            </a:pPr>
            <a:r>
              <a:rPr lang="es-ES" sz="3000" dirty="0">
                <a:latin typeface="Grantipo Book" pitchFamily="2" charset="77"/>
              </a:rPr>
              <a:t>Reduces </a:t>
            </a:r>
            <a:r>
              <a:rPr lang="en-US" sz="3000" noProof="0" dirty="0">
                <a:latin typeface="Grantipo Book" pitchFamily="2" charset="77"/>
              </a:rPr>
              <a:t>floodings</a:t>
            </a:r>
            <a:r>
              <a:rPr lang="es-ES" sz="3000" dirty="0">
                <a:latin typeface="Grantipo Book" pitchFamily="2" charset="77"/>
              </a:rPr>
              <a:t> and </a:t>
            </a:r>
            <a:r>
              <a:rPr lang="es-ES" sz="3000" dirty="0" err="1">
                <a:latin typeface="Grantipo Book" pitchFamily="2" charset="77"/>
              </a:rPr>
              <a:t>financial</a:t>
            </a:r>
            <a:r>
              <a:rPr lang="es-ES" sz="3000" dirty="0">
                <a:latin typeface="Grantipo Book" pitchFamily="2" charset="77"/>
              </a:rPr>
              <a:t> </a:t>
            </a:r>
            <a:r>
              <a:rPr lang="es-ES" sz="3000" dirty="0" err="1">
                <a:latin typeface="Grantipo Book" pitchFamily="2" charset="77"/>
              </a:rPr>
              <a:t>losses</a:t>
            </a:r>
            <a:r>
              <a:rPr lang="es-ES" sz="3000" dirty="0">
                <a:latin typeface="Grantipo Book" pitchFamily="2" charset="77"/>
              </a:rPr>
              <a:t> </a:t>
            </a:r>
          </a:p>
          <a:p>
            <a:pPr marL="457200" indent="-457200">
              <a:buFont typeface="Arial" panose="020B0604020202020204" pitchFamily="34" charset="0"/>
              <a:buChar char="•"/>
            </a:pPr>
            <a:r>
              <a:rPr lang="es-ES" sz="3000" dirty="0" err="1">
                <a:latin typeface="Grantipo Book" pitchFamily="2" charset="77"/>
              </a:rPr>
              <a:t>Mitigates</a:t>
            </a:r>
            <a:r>
              <a:rPr lang="es-ES" sz="3000" dirty="0">
                <a:latin typeface="Grantipo Book" pitchFamily="2" charset="77"/>
              </a:rPr>
              <a:t> </a:t>
            </a:r>
            <a:r>
              <a:rPr lang="es-ES" sz="3000" dirty="0" err="1">
                <a:latin typeface="Grantipo Book" pitchFamily="2" charset="77"/>
              </a:rPr>
              <a:t>urban</a:t>
            </a:r>
            <a:r>
              <a:rPr lang="es-ES" sz="3000" dirty="0">
                <a:latin typeface="Grantipo Book" pitchFamily="2" charset="77"/>
              </a:rPr>
              <a:t> </a:t>
            </a:r>
            <a:r>
              <a:rPr lang="es-ES" sz="3000" dirty="0" err="1">
                <a:latin typeface="Grantipo Book" pitchFamily="2" charset="77"/>
              </a:rPr>
              <a:t>heat</a:t>
            </a:r>
            <a:r>
              <a:rPr lang="es-ES" sz="3000" dirty="0">
                <a:latin typeface="Grantipo Book" pitchFamily="2" charset="77"/>
              </a:rPr>
              <a:t> </a:t>
            </a:r>
            <a:r>
              <a:rPr lang="es-ES" sz="3000" dirty="0" err="1">
                <a:latin typeface="Grantipo Book" pitchFamily="2" charset="77"/>
              </a:rPr>
              <a:t>island</a:t>
            </a:r>
            <a:r>
              <a:rPr lang="es-ES" sz="3000" dirty="0">
                <a:latin typeface="Grantipo Book" pitchFamily="2" charset="77"/>
              </a:rPr>
              <a:t> </a:t>
            </a:r>
            <a:r>
              <a:rPr lang="es-ES" sz="3000" dirty="0" err="1">
                <a:latin typeface="Grantipo Book" pitchFamily="2" charset="77"/>
              </a:rPr>
              <a:t>effect</a:t>
            </a:r>
            <a:endParaRPr lang="es-ES" sz="3000" dirty="0">
              <a:latin typeface="Grantipo Book" pitchFamily="2" charset="77"/>
            </a:endParaRPr>
          </a:p>
          <a:p>
            <a:pPr marL="457200" indent="-457200">
              <a:buFont typeface="Arial" panose="020B0604020202020204" pitchFamily="34" charset="0"/>
              <a:buChar char="•"/>
            </a:pPr>
            <a:r>
              <a:rPr lang="en-US" sz="3000" dirty="0">
                <a:latin typeface="Grantipo Book" pitchFamily="2" charset="77"/>
              </a:rPr>
              <a:t>Improves water quality </a:t>
            </a:r>
          </a:p>
          <a:p>
            <a:pPr marL="457200" indent="-457200">
              <a:buFont typeface="Arial" panose="020B0604020202020204" pitchFamily="34" charset="0"/>
              <a:buChar char="•"/>
            </a:pPr>
            <a:r>
              <a:rPr lang="en-US" sz="3000" kern="100" dirty="0">
                <a:effectLst/>
                <a:latin typeface="Calibri" panose="020F0502020204030204" pitchFamily="34" charset="0"/>
                <a:ea typeface="Calibri" panose="020F0502020204030204" pitchFamily="34" charset="0"/>
                <a:cs typeface="Times New Roman" panose="02020603050405020304" pitchFamily="18" charset="0"/>
              </a:rPr>
              <a:t>Provides food and shelter for wildlife.</a:t>
            </a:r>
            <a:endParaRPr lang="el-GR" sz="30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endParaRPr lang="en-US" sz="3000" dirty="0">
              <a:latin typeface="Grantipo Book" pitchFamily="2" charset="77"/>
            </a:endParaRPr>
          </a:p>
          <a:p>
            <a:pPr marL="457200" indent="-457200">
              <a:buFont typeface="Arial" panose="020B0604020202020204" pitchFamily="34" charset="0"/>
              <a:buChar char="•"/>
            </a:pPr>
            <a:endParaRPr lang="es-ES" sz="3000" dirty="0">
              <a:latin typeface="Grantipo Book" pitchFamily="2" charset="77"/>
            </a:endParaRPr>
          </a:p>
          <a:p>
            <a:endParaRPr lang="en-LT" sz="2000" dirty="0">
              <a:latin typeface="Grantipo Book" pitchFamily="2" charset="77"/>
            </a:endParaRPr>
          </a:p>
        </p:txBody>
      </p:sp>
      <p:pic>
        <p:nvPicPr>
          <p:cNvPr id="6" name="Picture 5" descr="A purple arrow pointing up&#10;&#10;Description automatically generated">
            <a:extLst>
              <a:ext uri="{FF2B5EF4-FFF2-40B4-BE49-F238E27FC236}">
                <a16:creationId xmlns:a16="http://schemas.microsoft.com/office/drawing/2014/main" id="{3620EDBF-F462-38B1-D1E5-AD874A9851F3}"/>
              </a:ext>
            </a:extLst>
          </p:cNvPr>
          <p:cNvPicPr>
            <a:picLocks noChangeAspect="1"/>
          </p:cNvPicPr>
          <p:nvPr/>
        </p:nvPicPr>
        <p:blipFill>
          <a:blip r:embed="rId2"/>
          <a:stretch>
            <a:fillRect/>
          </a:stretch>
        </p:blipFill>
        <p:spPr>
          <a:xfrm>
            <a:off x="2681141" y="4412974"/>
            <a:ext cx="1982563" cy="2522501"/>
          </a:xfrm>
          <a:prstGeom prst="rect">
            <a:avLst/>
          </a:prstGeom>
        </p:spPr>
      </p:pic>
      <p:sp>
        <p:nvSpPr>
          <p:cNvPr id="2" name="Title 1">
            <a:extLst>
              <a:ext uri="{FF2B5EF4-FFF2-40B4-BE49-F238E27FC236}">
                <a16:creationId xmlns:a16="http://schemas.microsoft.com/office/drawing/2014/main" id="{2EDCC03D-E14E-10A3-2700-16051EFC88B7}"/>
              </a:ext>
            </a:extLst>
          </p:cNvPr>
          <p:cNvSpPr>
            <a:spLocks noGrp="1"/>
          </p:cNvSpPr>
          <p:nvPr>
            <p:ph type="title"/>
          </p:nvPr>
        </p:nvSpPr>
        <p:spPr bwMode="auto">
          <a:xfrm>
            <a:off x="1312291" y="1076792"/>
            <a:ext cx="10879709" cy="664159"/>
          </a:xfrm>
        </p:spPr>
        <p:txBody>
          <a:bodyPr/>
          <a:lstStyle/>
          <a:p>
            <a:pPr>
              <a:defRPr/>
            </a:pPr>
            <a:r>
              <a:rPr lang="en-GB" sz="4000" dirty="0"/>
              <a:t>RAIN GARDENS: RETHINKING OUR NEIGHBORHOOD</a:t>
            </a:r>
            <a:endParaRPr dirty="0">
              <a:solidFill>
                <a:schemeClr val="tx1"/>
              </a:solidFill>
            </a:endParaRPr>
          </a:p>
        </p:txBody>
      </p:sp>
      <p:cxnSp>
        <p:nvCxnSpPr>
          <p:cNvPr id="4" name="Straight Connector 3">
            <a:extLst>
              <a:ext uri="{FF2B5EF4-FFF2-40B4-BE49-F238E27FC236}">
                <a16:creationId xmlns:a16="http://schemas.microsoft.com/office/drawing/2014/main" id="{7D6234E1-F89F-F427-B4AE-3CDB56AAF583}"/>
              </a:ext>
            </a:extLst>
          </p:cNvPr>
          <p:cNvCxnSpPr>
            <a:cxnSpLocks/>
          </p:cNvCxnSpPr>
          <p:nvPr/>
        </p:nvCxnSpPr>
        <p:spPr bwMode="auto">
          <a:xfrm>
            <a:off x="918591" y="911735"/>
            <a:ext cx="0" cy="1474113"/>
          </a:xfrm>
          <a:prstGeom prst="line">
            <a:avLst/>
          </a:prstGeom>
          <a:ln w="53975"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Subtitle 1">
            <a:extLst>
              <a:ext uri="{FF2B5EF4-FFF2-40B4-BE49-F238E27FC236}">
                <a16:creationId xmlns:a16="http://schemas.microsoft.com/office/drawing/2014/main" id="{E15EE453-4411-3FFF-D414-8AE18DE7F284}"/>
              </a:ext>
            </a:extLst>
          </p:cNvPr>
          <p:cNvSpPr txBox="1">
            <a:spLocks/>
          </p:cNvSpPr>
          <p:nvPr/>
        </p:nvSpPr>
        <p:spPr bwMode="auto">
          <a:xfrm>
            <a:off x="1312291" y="1844236"/>
            <a:ext cx="6943344" cy="445393"/>
          </a:xfrm>
          <a:prstGeom prst="rect">
            <a:avLst/>
          </a:prstGeom>
        </p:spPr>
        <p:txBody>
          <a:bodyPr>
            <a:noAutofit/>
          </a:bodyPr>
          <a:lstStyle>
            <a:lvl1pPr marL="228600" indent="-228600" algn="l" defTabSz="914400">
              <a:lnSpc>
                <a:spcPct val="120000"/>
              </a:lnSpc>
              <a:spcBef>
                <a:spcPts val="1000"/>
              </a:spcBef>
              <a:buClr>
                <a:schemeClr val="accent3"/>
              </a:buClr>
              <a:buSzPct val="130000"/>
              <a:buFont typeface=".SFNSDisplay"/>
              <a:buChar char="│"/>
              <a:defRPr sz="1550">
                <a:solidFill>
                  <a:schemeClr val="tx1"/>
                </a:solidFill>
                <a:latin typeface="Grantipo"/>
                <a:ea typeface="Grantipo"/>
                <a:cs typeface="Grantipo"/>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None/>
              <a:defRPr/>
            </a:pPr>
            <a:r>
              <a:rPr lang="en-US" sz="2400" dirty="0">
                <a:solidFill>
                  <a:schemeClr val="accent6"/>
                </a:solidFill>
              </a:rPr>
              <a:t>ENVIRONMENTAL AND SOCIAL BENEFITS</a:t>
            </a:r>
          </a:p>
        </p:txBody>
      </p:sp>
      <p:pic>
        <p:nvPicPr>
          <p:cNvPr id="3" name="Εικόνα 2">
            <a:extLst>
              <a:ext uri="{FF2B5EF4-FFF2-40B4-BE49-F238E27FC236}">
                <a16:creationId xmlns:a16="http://schemas.microsoft.com/office/drawing/2014/main" id="{293A48A9-0D37-3A97-119D-DA99D7642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9520" y="2648607"/>
            <a:ext cx="2462480" cy="3144026"/>
          </a:xfrm>
          <a:prstGeom prst="rect">
            <a:avLst/>
          </a:prstGeom>
        </p:spPr>
      </p:pic>
      <p:pic>
        <p:nvPicPr>
          <p:cNvPr id="11" name="Εικόνα 10">
            <a:extLst>
              <a:ext uri="{FF2B5EF4-FFF2-40B4-BE49-F238E27FC236}">
                <a16:creationId xmlns:a16="http://schemas.microsoft.com/office/drawing/2014/main" id="{524BAD9C-B115-E57A-458C-21405D42B230}"/>
              </a:ext>
            </a:extLst>
          </p:cNvPr>
          <p:cNvPicPr>
            <a:picLocks noChangeAspect="1"/>
          </p:cNvPicPr>
          <p:nvPr/>
        </p:nvPicPr>
        <p:blipFill>
          <a:blip r:embed="rId4">
            <a:extLst>
              <a:ext uri="{28A0092B-C50C-407E-A947-70E740481C1C}">
                <a14:useLocalDpi xmlns:a14="http://schemas.microsoft.com/office/drawing/2010/main" val="0"/>
              </a:ext>
            </a:extLst>
          </a:blip>
          <a:srcRect b="17522"/>
          <a:stretch/>
        </p:blipFill>
        <p:spPr bwMode="auto">
          <a:xfrm>
            <a:off x="7355054" y="2648607"/>
            <a:ext cx="2437329" cy="3144027"/>
          </a:xfrm>
          <a:prstGeom prst="rect">
            <a:avLst/>
          </a:prstGeom>
        </p:spPr>
      </p:pic>
    </p:spTree>
    <p:extLst>
      <p:ext uri="{BB962C8B-B14F-4D97-AF65-F5344CB8AC3E}">
        <p14:creationId xmlns:p14="http://schemas.microsoft.com/office/powerpoint/2010/main" val="3949758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a:extLst>
              <a:ext uri="{FF2B5EF4-FFF2-40B4-BE49-F238E27FC236}">
                <a16:creationId xmlns:a16="http://schemas.microsoft.com/office/drawing/2014/main" id="{2EDCC03D-E14E-10A3-2700-16051EFC88B7}"/>
              </a:ext>
            </a:extLst>
          </p:cNvPr>
          <p:cNvSpPr>
            <a:spLocks noGrp="1"/>
          </p:cNvSpPr>
          <p:nvPr>
            <p:ph type="title"/>
          </p:nvPr>
        </p:nvSpPr>
        <p:spPr bwMode="auto">
          <a:xfrm>
            <a:off x="1312291" y="1076792"/>
            <a:ext cx="10879709" cy="664159"/>
          </a:xfrm>
        </p:spPr>
        <p:txBody>
          <a:bodyPr/>
          <a:lstStyle/>
          <a:p>
            <a:pPr>
              <a:defRPr/>
            </a:pPr>
            <a:r>
              <a:rPr lang="en-GB" sz="4000" dirty="0"/>
              <a:t>RAIN GARDENS: RETHINKING OUR NEIGHBORHOOD</a:t>
            </a:r>
            <a:endParaRPr dirty="0">
              <a:solidFill>
                <a:schemeClr val="tx1"/>
              </a:solidFill>
            </a:endParaRPr>
          </a:p>
        </p:txBody>
      </p:sp>
      <p:cxnSp>
        <p:nvCxnSpPr>
          <p:cNvPr id="4" name="Straight Connector 3">
            <a:extLst>
              <a:ext uri="{FF2B5EF4-FFF2-40B4-BE49-F238E27FC236}">
                <a16:creationId xmlns:a16="http://schemas.microsoft.com/office/drawing/2014/main" id="{7D6234E1-F89F-F427-B4AE-3CDB56AAF583}"/>
              </a:ext>
            </a:extLst>
          </p:cNvPr>
          <p:cNvCxnSpPr>
            <a:cxnSpLocks/>
          </p:cNvCxnSpPr>
          <p:nvPr/>
        </p:nvCxnSpPr>
        <p:spPr bwMode="auto">
          <a:xfrm>
            <a:off x="918591" y="911735"/>
            <a:ext cx="0" cy="1474113"/>
          </a:xfrm>
          <a:prstGeom prst="line">
            <a:avLst/>
          </a:prstGeom>
          <a:ln w="53975" cap="rnd">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 name="Εικόνα 2">
            <a:extLst>
              <a:ext uri="{FF2B5EF4-FFF2-40B4-BE49-F238E27FC236}">
                <a16:creationId xmlns:a16="http://schemas.microsoft.com/office/drawing/2014/main" id="{5B8B2ED5-3BEF-161D-20B3-7098BC951A54}"/>
              </a:ext>
            </a:extLst>
          </p:cNvPr>
          <p:cNvPicPr>
            <a:picLocks noChangeAspect="1"/>
          </p:cNvPicPr>
          <p:nvPr/>
        </p:nvPicPr>
        <p:blipFill>
          <a:blip r:embed="rId2">
            <a:extLst>
              <a:ext uri="{28A0092B-C50C-407E-A947-70E740481C1C}">
                <a14:useLocalDpi xmlns:a14="http://schemas.microsoft.com/office/drawing/2010/main" val="0"/>
              </a:ext>
            </a:extLst>
          </a:blip>
          <a:srcRect l="6411" r="9981"/>
          <a:stretch/>
        </p:blipFill>
        <p:spPr bwMode="auto">
          <a:xfrm>
            <a:off x="8255635" y="4143847"/>
            <a:ext cx="2861078" cy="2526376"/>
          </a:xfrm>
          <a:prstGeom prst="rect">
            <a:avLst/>
          </a:prstGeom>
        </p:spPr>
      </p:pic>
      <p:sp>
        <p:nvSpPr>
          <p:cNvPr id="7" name="TextBox 6">
            <a:extLst>
              <a:ext uri="{FF2B5EF4-FFF2-40B4-BE49-F238E27FC236}">
                <a16:creationId xmlns:a16="http://schemas.microsoft.com/office/drawing/2014/main" id="{73F5D613-254A-E1A3-4D91-2EB4021E98BF}"/>
              </a:ext>
            </a:extLst>
          </p:cNvPr>
          <p:cNvSpPr txBox="1"/>
          <p:nvPr/>
        </p:nvSpPr>
        <p:spPr>
          <a:xfrm>
            <a:off x="601827" y="2726110"/>
            <a:ext cx="5494170" cy="3847207"/>
          </a:xfrm>
          <a:prstGeom prst="rect">
            <a:avLst/>
          </a:prstGeom>
          <a:noFill/>
        </p:spPr>
        <p:txBody>
          <a:bodyPr wrap="square">
            <a:spAutoFit/>
          </a:bodyPr>
          <a:lstStyle/>
          <a:p>
            <a:pPr marL="457200" indent="-457200">
              <a:buFont typeface="Arial" panose="020B0604020202020204" pitchFamily="34" charset="0"/>
              <a:buChar char="•"/>
            </a:pPr>
            <a:r>
              <a:rPr lang="en-US" sz="3000" noProof="0" dirty="0" err="1">
                <a:latin typeface="Grantipo Book" pitchFamily="2" charset="77"/>
              </a:rPr>
              <a:t>Enchances</a:t>
            </a:r>
            <a:r>
              <a:rPr lang="en-US" sz="3000" noProof="0" dirty="0">
                <a:latin typeface="Grantipo Book" pitchFamily="2" charset="77"/>
              </a:rPr>
              <a:t> biodiversity </a:t>
            </a:r>
          </a:p>
          <a:p>
            <a:pPr marL="457200" indent="-457200">
              <a:buFont typeface="Arial" panose="020B0604020202020204" pitchFamily="34" charset="0"/>
              <a:buChar char="•"/>
            </a:pPr>
            <a:r>
              <a:rPr lang="en-US" sz="3000" noProof="0" dirty="0">
                <a:latin typeface="Grantipo Book" pitchFamily="2" charset="77"/>
              </a:rPr>
              <a:t>Creates  green spaces</a:t>
            </a:r>
          </a:p>
          <a:p>
            <a:pPr marL="457200" indent="-457200">
              <a:buFont typeface="Arial" panose="020B0604020202020204" pitchFamily="34" charset="0"/>
              <a:buChar char="•"/>
            </a:pPr>
            <a:r>
              <a:rPr lang="en-US" sz="3000" noProof="0" dirty="0" err="1">
                <a:latin typeface="Grantipo Book" pitchFamily="2" charset="77"/>
              </a:rPr>
              <a:t>Strenghtens</a:t>
            </a:r>
            <a:r>
              <a:rPr lang="en-US" sz="3000" noProof="0" dirty="0">
                <a:latin typeface="Grantipo Book" pitchFamily="2" charset="77"/>
              </a:rPr>
              <a:t> community engagement </a:t>
            </a:r>
          </a:p>
          <a:p>
            <a:pPr marL="457200" indent="-457200">
              <a:buFont typeface="Arial" panose="020B0604020202020204" pitchFamily="34" charset="0"/>
              <a:buChar char="•"/>
            </a:pPr>
            <a:r>
              <a:rPr lang="en-US" sz="3000" dirty="0"/>
              <a:t>Supports food growth with bioretention planting</a:t>
            </a:r>
            <a:r>
              <a:rPr lang="en-US" sz="3200" dirty="0"/>
              <a:t>.</a:t>
            </a:r>
            <a:endParaRPr lang="es-ES" sz="3000" dirty="0">
              <a:latin typeface="Grantipo Book" pitchFamily="2" charset="77"/>
            </a:endParaRPr>
          </a:p>
          <a:p>
            <a:pPr marL="457200" indent="-457200">
              <a:buFont typeface="Arial" panose="020B0604020202020204" pitchFamily="34" charset="0"/>
              <a:buChar char="•"/>
            </a:pPr>
            <a:endParaRPr lang="es-ES" sz="3000" dirty="0">
              <a:latin typeface="Grantipo Book" pitchFamily="2" charset="77"/>
            </a:endParaRPr>
          </a:p>
          <a:p>
            <a:endParaRPr lang="es-ES" sz="3000" dirty="0">
              <a:latin typeface="Grantipo Book" pitchFamily="2" charset="77"/>
            </a:endParaRPr>
          </a:p>
        </p:txBody>
      </p:sp>
      <p:pic>
        <p:nvPicPr>
          <p:cNvPr id="10" name="Εικόνα 9">
            <a:extLst>
              <a:ext uri="{FF2B5EF4-FFF2-40B4-BE49-F238E27FC236}">
                <a16:creationId xmlns:a16="http://schemas.microsoft.com/office/drawing/2014/main" id="{C91C3EF5-A1BF-BFF5-0724-216D55C4B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965060" y="4143846"/>
            <a:ext cx="2031370" cy="2526376"/>
          </a:xfrm>
          <a:prstGeom prst="rect">
            <a:avLst/>
          </a:prstGeom>
        </p:spPr>
      </p:pic>
      <p:pic>
        <p:nvPicPr>
          <p:cNvPr id="12" name="Εικόνα 11">
            <a:extLst>
              <a:ext uri="{FF2B5EF4-FFF2-40B4-BE49-F238E27FC236}">
                <a16:creationId xmlns:a16="http://schemas.microsoft.com/office/drawing/2014/main" id="{2EE6BB4F-0D1B-FEC5-C680-F9A1F6C724F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49110" y="1740951"/>
            <a:ext cx="3600447" cy="2299610"/>
          </a:xfrm>
          <a:prstGeom prst="rect">
            <a:avLst/>
          </a:prstGeom>
        </p:spPr>
      </p:pic>
      <p:sp>
        <p:nvSpPr>
          <p:cNvPr id="13" name="Subtitle 1">
            <a:extLst>
              <a:ext uri="{FF2B5EF4-FFF2-40B4-BE49-F238E27FC236}">
                <a16:creationId xmlns:a16="http://schemas.microsoft.com/office/drawing/2014/main" id="{E6854E37-0982-A320-8516-CA5DB2A875A1}"/>
              </a:ext>
            </a:extLst>
          </p:cNvPr>
          <p:cNvSpPr txBox="1">
            <a:spLocks/>
          </p:cNvSpPr>
          <p:nvPr/>
        </p:nvSpPr>
        <p:spPr bwMode="auto">
          <a:xfrm>
            <a:off x="1312291" y="1844236"/>
            <a:ext cx="6943344" cy="445393"/>
          </a:xfrm>
          <a:prstGeom prst="rect">
            <a:avLst/>
          </a:prstGeom>
        </p:spPr>
        <p:txBody>
          <a:bodyPr>
            <a:noAutofit/>
          </a:bodyPr>
          <a:lstStyle>
            <a:lvl1pPr marL="228600" indent="-228600" algn="l" defTabSz="914400">
              <a:lnSpc>
                <a:spcPct val="120000"/>
              </a:lnSpc>
              <a:spcBef>
                <a:spcPts val="1000"/>
              </a:spcBef>
              <a:buClr>
                <a:schemeClr val="accent3"/>
              </a:buClr>
              <a:buSzPct val="130000"/>
              <a:buFont typeface=".SFNSDisplay"/>
              <a:buChar char="│"/>
              <a:defRPr sz="1550">
                <a:solidFill>
                  <a:schemeClr val="tx1"/>
                </a:solidFill>
                <a:latin typeface="Grantipo"/>
                <a:ea typeface="Grantipo"/>
                <a:cs typeface="Grantipo"/>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None/>
              <a:defRPr/>
            </a:pPr>
            <a:r>
              <a:rPr lang="en-US" sz="2400" dirty="0">
                <a:solidFill>
                  <a:schemeClr val="accent6"/>
                </a:solidFill>
              </a:rPr>
              <a:t>ENVIRONMENTAL AND SOCIAL BENEFITS</a:t>
            </a:r>
          </a:p>
        </p:txBody>
      </p:sp>
    </p:spTree>
    <p:extLst>
      <p:ext uri="{BB962C8B-B14F-4D97-AF65-F5344CB8AC3E}">
        <p14:creationId xmlns:p14="http://schemas.microsoft.com/office/powerpoint/2010/main" val="2257225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accent6"/>
        </a:solidFill>
        <a:effectLst/>
      </p:bgPr>
    </p:bg>
    <p:spTree>
      <p:nvGrpSpPr>
        <p:cNvPr id="1" name=""/>
        <p:cNvGrpSpPr/>
        <p:nvPr/>
      </p:nvGrpSpPr>
      <p:grpSpPr bwMode="auto">
        <a:xfrm>
          <a:off x="0" y="0"/>
          <a:ext cx="0" cy="0"/>
          <a:chOff x="0" y="0"/>
          <a:chExt cx="0" cy="0"/>
        </a:xfrm>
      </p:grpSpPr>
      <p:sp>
        <p:nvSpPr>
          <p:cNvPr id="5" name="Slide Number Placeholder 4"/>
          <p:cNvSpPr>
            <a:spLocks noGrp="1"/>
          </p:cNvSpPr>
          <p:nvPr>
            <p:ph type="sldNum" sz="quarter" idx="12"/>
          </p:nvPr>
        </p:nvSpPr>
        <p:spPr bwMode="auto">
          <a:xfrm>
            <a:off x="11403672" y="404814"/>
            <a:ext cx="554228" cy="250646"/>
          </a:xfrm>
        </p:spPr>
        <p:txBody>
          <a:bodyPr/>
          <a:lstStyle/>
          <a:p>
            <a:pPr>
              <a:defRPr/>
            </a:pPr>
            <a:r>
              <a:rPr lang="en-US" dirty="0"/>
              <a:t> </a:t>
            </a:r>
            <a:endParaRPr dirty="0"/>
          </a:p>
        </p:txBody>
      </p:sp>
      <p:sp>
        <p:nvSpPr>
          <p:cNvPr id="6" name="Title 5">
            <a:extLst>
              <a:ext uri="{FF2B5EF4-FFF2-40B4-BE49-F238E27FC236}">
                <a16:creationId xmlns:a16="http://schemas.microsoft.com/office/drawing/2014/main" id="{BC3DEBB5-5608-9FEF-FF13-55EBCB6CA138}"/>
              </a:ext>
            </a:extLst>
          </p:cNvPr>
          <p:cNvSpPr>
            <a:spLocks noGrp="1"/>
          </p:cNvSpPr>
          <p:nvPr>
            <p:ph type="title"/>
          </p:nvPr>
        </p:nvSpPr>
        <p:spPr bwMode="auto">
          <a:xfrm>
            <a:off x="1369168" y="804972"/>
            <a:ext cx="10822832" cy="776844"/>
          </a:xfrm>
        </p:spPr>
        <p:txBody>
          <a:bodyPr/>
          <a:lstStyle/>
          <a:p>
            <a:pPr>
              <a:defRPr/>
            </a:pPr>
            <a:r>
              <a:rPr lang="en-GB" sz="4000" dirty="0"/>
              <a:t>RAIN GARDENS: RETHINKING OUR NEIGHBORHOOD</a:t>
            </a:r>
          </a:p>
        </p:txBody>
      </p:sp>
      <p:cxnSp>
        <p:nvCxnSpPr>
          <p:cNvPr id="7" name="Straight Connector 6">
            <a:extLst>
              <a:ext uri="{FF2B5EF4-FFF2-40B4-BE49-F238E27FC236}">
                <a16:creationId xmlns:a16="http://schemas.microsoft.com/office/drawing/2014/main" id="{89FAE593-A24A-778F-C651-4E01B8741284}"/>
              </a:ext>
            </a:extLst>
          </p:cNvPr>
          <p:cNvCxnSpPr>
            <a:cxnSpLocks/>
          </p:cNvCxnSpPr>
          <p:nvPr/>
        </p:nvCxnSpPr>
        <p:spPr bwMode="auto">
          <a:xfrm>
            <a:off x="1008172" y="804972"/>
            <a:ext cx="0" cy="1358636"/>
          </a:xfrm>
          <a:prstGeom prst="line">
            <a:avLst/>
          </a:prstGeom>
          <a:ln w="6032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Subtitle 1">
            <a:extLst>
              <a:ext uri="{FF2B5EF4-FFF2-40B4-BE49-F238E27FC236}">
                <a16:creationId xmlns:a16="http://schemas.microsoft.com/office/drawing/2014/main" id="{DD5BF0F1-1E2C-D426-390A-E98B880F2CA9}"/>
              </a:ext>
            </a:extLst>
          </p:cNvPr>
          <p:cNvSpPr txBox="1">
            <a:spLocks/>
          </p:cNvSpPr>
          <p:nvPr/>
        </p:nvSpPr>
        <p:spPr bwMode="auto">
          <a:xfrm>
            <a:off x="1369168" y="1581816"/>
            <a:ext cx="6943344" cy="445393"/>
          </a:xfrm>
          <a:prstGeom prst="rect">
            <a:avLst/>
          </a:prstGeom>
        </p:spPr>
        <p:txBody>
          <a:bodyPr>
            <a:noAutofit/>
          </a:bodyPr>
          <a:lstStyle>
            <a:lvl1pPr marL="228600" indent="-228600" algn="l" defTabSz="914400">
              <a:lnSpc>
                <a:spcPct val="120000"/>
              </a:lnSpc>
              <a:spcBef>
                <a:spcPts val="1000"/>
              </a:spcBef>
              <a:buClr>
                <a:schemeClr val="accent3"/>
              </a:buClr>
              <a:buSzPct val="130000"/>
              <a:buFont typeface=".SFNSDisplay"/>
              <a:buChar char="│"/>
              <a:defRPr sz="1550">
                <a:solidFill>
                  <a:schemeClr val="tx1"/>
                </a:solidFill>
                <a:latin typeface="Grantipo"/>
                <a:ea typeface="Grantipo"/>
                <a:cs typeface="Grantipo"/>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None/>
              <a:defRPr/>
            </a:pPr>
            <a:r>
              <a:rPr lang="en-US" sz="2800" cap="all" dirty="0">
                <a:solidFill>
                  <a:schemeClr val="bg1"/>
                </a:solidFill>
              </a:rPr>
              <a:t>Proposed Locations for Rain Gardens</a:t>
            </a:r>
          </a:p>
        </p:txBody>
      </p:sp>
      <p:pic>
        <p:nvPicPr>
          <p:cNvPr id="8" name="Picture 4">
            <a:extLst>
              <a:ext uri="{FF2B5EF4-FFF2-40B4-BE49-F238E27FC236}">
                <a16:creationId xmlns:a16="http://schemas.microsoft.com/office/drawing/2014/main" id="{A30C685B-CF01-1692-54D8-6CD4372DFF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7888" y="2163608"/>
            <a:ext cx="6600497" cy="4646600"/>
          </a:xfrm>
          <a:prstGeom prst="rect">
            <a:avLst/>
          </a:prstGeom>
          <a:noFill/>
          <a:ln>
            <a:noFill/>
          </a:ln>
        </p:spPr>
      </p:pic>
      <p:pic>
        <p:nvPicPr>
          <p:cNvPr id="10" name="Εικόνα 9" descr="Εικόνα που περιέχει σκίτσο/σχέδιο, ζωγραφιά, μαύρο, ασπρόμαυρο&#10;&#10;Το περιεχόμενο που δημιουργείται από τεχνολογία AI ενδέχεται να είναι εσφαλμένο.">
            <a:extLst>
              <a:ext uri="{FF2B5EF4-FFF2-40B4-BE49-F238E27FC236}">
                <a16:creationId xmlns:a16="http://schemas.microsoft.com/office/drawing/2014/main" id="{234D7E0A-0816-7774-4738-D97B1581D93C}"/>
              </a:ext>
            </a:extLst>
          </p:cNvPr>
          <p:cNvPicPr>
            <a:picLocks noChangeAspect="1"/>
          </p:cNvPicPr>
          <p:nvPr/>
        </p:nvPicPr>
        <p:blipFill>
          <a:blip r:embed="rId3"/>
          <a:stretch>
            <a:fillRect/>
          </a:stretch>
        </p:blipFill>
        <p:spPr>
          <a:xfrm>
            <a:off x="5792750" y="3322651"/>
            <a:ext cx="2170217" cy="1240788"/>
          </a:xfrm>
          <a:prstGeom prst="rect">
            <a:avLst/>
          </a:prstGeom>
        </p:spPr>
      </p:pic>
      <p:pic>
        <p:nvPicPr>
          <p:cNvPr id="12" name="Εικόνα 11" descr="Εικόνα που περιέχει γραφικά, γραφιστική, πολυχρωμία, σχεδίαση&#10;&#10;Το περιεχόμενο που δημιουργείται από τεχνολογία AI ενδέχεται να είναι εσφαλμένο.">
            <a:extLst>
              <a:ext uri="{FF2B5EF4-FFF2-40B4-BE49-F238E27FC236}">
                <a16:creationId xmlns:a16="http://schemas.microsoft.com/office/drawing/2014/main" id="{7CEA8BF2-97B8-0198-C0FC-1CACFF20CA29}"/>
              </a:ext>
            </a:extLst>
          </p:cNvPr>
          <p:cNvPicPr>
            <a:picLocks noChangeAspect="1"/>
          </p:cNvPicPr>
          <p:nvPr/>
        </p:nvPicPr>
        <p:blipFill>
          <a:blip r:embed="rId4"/>
          <a:stretch>
            <a:fillRect/>
          </a:stretch>
        </p:blipFill>
        <p:spPr>
          <a:xfrm>
            <a:off x="5696391" y="5618422"/>
            <a:ext cx="688815" cy="607305"/>
          </a:xfrm>
          <a:prstGeom prst="rect">
            <a:avLst/>
          </a:prstGeom>
        </p:spPr>
      </p:pic>
      <p:pic>
        <p:nvPicPr>
          <p:cNvPr id="13" name="Εικόνα 12" descr="Εικόνα που περιέχει γραφικά, γραφιστική, πολυχρωμία, σχεδίαση&#10;&#10;Το περιεχόμενο που δημιουργείται από τεχνολογία AI ενδέχεται να είναι εσφαλμένο.">
            <a:extLst>
              <a:ext uri="{FF2B5EF4-FFF2-40B4-BE49-F238E27FC236}">
                <a16:creationId xmlns:a16="http://schemas.microsoft.com/office/drawing/2014/main" id="{F6C073CF-E3DA-D7BB-C3E1-B95EC665F404}"/>
              </a:ext>
            </a:extLst>
          </p:cNvPr>
          <p:cNvPicPr>
            <a:picLocks noChangeAspect="1"/>
          </p:cNvPicPr>
          <p:nvPr/>
        </p:nvPicPr>
        <p:blipFill>
          <a:blip r:embed="rId4"/>
          <a:stretch>
            <a:fillRect/>
          </a:stretch>
        </p:blipFill>
        <p:spPr bwMode="auto">
          <a:xfrm>
            <a:off x="4588652" y="2747357"/>
            <a:ext cx="688815" cy="607305"/>
          </a:xfrm>
          <a:prstGeom prst="rect">
            <a:avLst/>
          </a:prstGeom>
        </p:spPr>
      </p:pic>
      <p:pic>
        <p:nvPicPr>
          <p:cNvPr id="14" name="Εικόνα 13" descr="Εικόνα που περιέχει γραφικά, γραφιστική, πολυχρωμία, σχεδίαση&#10;&#10;Το περιεχόμενο που δημιουργείται από τεχνολογία AI ενδέχεται να είναι εσφαλμένο.">
            <a:extLst>
              <a:ext uri="{FF2B5EF4-FFF2-40B4-BE49-F238E27FC236}">
                <a16:creationId xmlns:a16="http://schemas.microsoft.com/office/drawing/2014/main" id="{9B79CFFE-E641-EA57-598E-DA5816352243}"/>
              </a:ext>
            </a:extLst>
          </p:cNvPr>
          <p:cNvPicPr>
            <a:picLocks noChangeAspect="1"/>
          </p:cNvPicPr>
          <p:nvPr/>
        </p:nvPicPr>
        <p:blipFill>
          <a:blip r:embed="rId4"/>
          <a:stretch>
            <a:fillRect/>
          </a:stretch>
        </p:blipFill>
        <p:spPr bwMode="auto">
          <a:xfrm rot="10800000">
            <a:off x="7486870" y="2835842"/>
            <a:ext cx="688815" cy="607305"/>
          </a:xfrm>
          <a:prstGeom prst="rect">
            <a:avLst/>
          </a:prstGeom>
        </p:spPr>
      </p:pic>
      <p:sp>
        <p:nvSpPr>
          <p:cNvPr id="15" name="TextBox 14">
            <a:extLst>
              <a:ext uri="{FF2B5EF4-FFF2-40B4-BE49-F238E27FC236}">
                <a16:creationId xmlns:a16="http://schemas.microsoft.com/office/drawing/2014/main" id="{0091A7B9-A1CF-4A7B-01E7-B66EE7E4B052}"/>
              </a:ext>
            </a:extLst>
          </p:cNvPr>
          <p:cNvSpPr txBox="1"/>
          <p:nvPr/>
        </p:nvSpPr>
        <p:spPr>
          <a:xfrm>
            <a:off x="3940778" y="4128448"/>
            <a:ext cx="5347607" cy="830997"/>
          </a:xfrm>
          <a:prstGeom prst="rect">
            <a:avLst/>
          </a:prstGeom>
          <a:noFill/>
        </p:spPr>
        <p:txBody>
          <a:bodyPr wrap="square" rtlCol="0">
            <a:spAutoFit/>
          </a:bodyPr>
          <a:lstStyle/>
          <a:p>
            <a:r>
              <a:rPr lang="en-LT" sz="3000" dirty="0">
                <a:latin typeface="Gabriola" panose="04040605051002020D02" pitchFamily="82" charset="0"/>
              </a:rPr>
              <a:t>17 Noemvri Fountain Square (Pilot</a:t>
            </a:r>
            <a:r>
              <a:rPr lang="en-US" sz="3000" dirty="0">
                <a:latin typeface="Gabriola" panose="04040605051002020D02" pitchFamily="82" charset="0"/>
              </a:rPr>
              <a:t> </a:t>
            </a:r>
            <a:r>
              <a:rPr lang="en-LT" sz="3000" dirty="0">
                <a:latin typeface="Gabriola" panose="04040605051002020D02" pitchFamily="82" charset="0"/>
              </a:rPr>
              <a:t>Project)</a:t>
            </a:r>
          </a:p>
          <a:p>
            <a:endParaRPr lang="el-GR" dirty="0"/>
          </a:p>
        </p:txBody>
      </p:sp>
      <p:sp>
        <p:nvSpPr>
          <p:cNvPr id="16" name="TextBox 15">
            <a:extLst>
              <a:ext uri="{FF2B5EF4-FFF2-40B4-BE49-F238E27FC236}">
                <a16:creationId xmlns:a16="http://schemas.microsoft.com/office/drawing/2014/main" id="{618043DB-D7E5-BDEE-B09D-3004E26B0E9D}"/>
              </a:ext>
            </a:extLst>
          </p:cNvPr>
          <p:cNvSpPr txBox="1"/>
          <p:nvPr/>
        </p:nvSpPr>
        <p:spPr>
          <a:xfrm>
            <a:off x="3771515" y="6151701"/>
            <a:ext cx="3859966" cy="553998"/>
          </a:xfrm>
          <a:prstGeom prst="rect">
            <a:avLst/>
          </a:prstGeom>
          <a:noFill/>
        </p:spPr>
        <p:txBody>
          <a:bodyPr wrap="square" rtlCol="0">
            <a:spAutoFit/>
          </a:bodyPr>
          <a:lstStyle/>
          <a:p>
            <a:r>
              <a:rPr lang="en-LT" sz="3000" dirty="0">
                <a:latin typeface="Gabriola" panose="04040605051002020D02" pitchFamily="82" charset="0"/>
              </a:rPr>
              <a:t>Sidewalks</a:t>
            </a:r>
            <a:r>
              <a:rPr lang="en-US" sz="3000" dirty="0">
                <a:latin typeface="Gabriola" panose="04040605051002020D02" pitchFamily="82" charset="0"/>
              </a:rPr>
              <a:t> </a:t>
            </a:r>
            <a:r>
              <a:rPr lang="en-LT" sz="3000" dirty="0">
                <a:latin typeface="Gabriola" panose="04040605051002020D02" pitchFamily="82" charset="0"/>
              </a:rPr>
              <a:t>Anastaseos Avenue</a:t>
            </a:r>
          </a:p>
        </p:txBody>
      </p:sp>
      <p:sp>
        <p:nvSpPr>
          <p:cNvPr id="17" name="TextBox 16">
            <a:extLst>
              <a:ext uri="{FF2B5EF4-FFF2-40B4-BE49-F238E27FC236}">
                <a16:creationId xmlns:a16="http://schemas.microsoft.com/office/drawing/2014/main" id="{37B8A98D-3C2B-70A8-801B-A73F6686A11F}"/>
              </a:ext>
            </a:extLst>
          </p:cNvPr>
          <p:cNvSpPr txBox="1"/>
          <p:nvPr/>
        </p:nvSpPr>
        <p:spPr>
          <a:xfrm>
            <a:off x="4872673" y="2297011"/>
            <a:ext cx="4820507" cy="830997"/>
          </a:xfrm>
          <a:prstGeom prst="rect">
            <a:avLst/>
          </a:prstGeom>
          <a:noFill/>
        </p:spPr>
        <p:txBody>
          <a:bodyPr wrap="square" rtlCol="0">
            <a:spAutoFit/>
          </a:bodyPr>
          <a:lstStyle/>
          <a:p>
            <a:r>
              <a:rPr lang="el-GR" sz="3000" dirty="0">
                <a:latin typeface="Gabriola" panose="04040605051002020D02" pitchFamily="82" charset="0"/>
              </a:rPr>
              <a:t> </a:t>
            </a:r>
            <a:r>
              <a:rPr lang="en-US" sz="3000" dirty="0">
                <a:latin typeface="Gabriola" panose="04040605051002020D02" pitchFamily="82" charset="0"/>
              </a:rPr>
              <a:t>a</a:t>
            </a:r>
            <a:r>
              <a:rPr lang="en-LT" sz="3000" dirty="0">
                <a:latin typeface="Gabriola" panose="04040605051002020D02" pitchFamily="82" charset="0"/>
              </a:rPr>
              <a:t>bandoned Skate Park in Ntamari</a:t>
            </a:r>
          </a:p>
          <a:p>
            <a:endParaRPr lang="el-GR" dirty="0"/>
          </a:p>
        </p:txBody>
      </p:sp>
      <p:sp>
        <p:nvSpPr>
          <p:cNvPr id="4" name="TextBox 3">
            <a:extLst>
              <a:ext uri="{FF2B5EF4-FFF2-40B4-BE49-F238E27FC236}">
                <a16:creationId xmlns:a16="http://schemas.microsoft.com/office/drawing/2014/main" id="{3DBFBE1D-292B-E935-279B-CA98E6D991AA}"/>
              </a:ext>
            </a:extLst>
          </p:cNvPr>
          <p:cNvSpPr txBox="1"/>
          <p:nvPr/>
        </p:nvSpPr>
        <p:spPr bwMode="auto">
          <a:xfrm>
            <a:off x="3050209" y="3352893"/>
            <a:ext cx="3479093" cy="861774"/>
          </a:xfrm>
          <a:prstGeom prst="rect">
            <a:avLst/>
          </a:prstGeom>
          <a:noFill/>
        </p:spPr>
        <p:txBody>
          <a:bodyPr wrap="square" rtlCol="0">
            <a:spAutoFit/>
          </a:bodyPr>
          <a:lstStyle/>
          <a:p>
            <a:r>
              <a:rPr lang="en-US" sz="3000" dirty="0">
                <a:latin typeface="Gabriola" panose="04040605051002020D02" pitchFamily="82" charset="0"/>
              </a:rPr>
              <a:t>median of P</a:t>
            </a:r>
            <a:r>
              <a:rPr lang="en-LT" sz="3000" dirty="0">
                <a:latin typeface="Gabriola" panose="04040605051002020D02" pitchFamily="82" charset="0"/>
              </a:rPr>
              <a:t>erikleous Street</a:t>
            </a:r>
          </a:p>
          <a:p>
            <a:endParaRPr lang="en-LT" sz="2000" dirty="0">
              <a:solidFill>
                <a:schemeClr val="bg1"/>
              </a:solidFill>
              <a:latin typeface="Grantipo Book" pitchFamily="2" charset="77"/>
            </a:endParaRPr>
          </a:p>
        </p:txBody>
      </p:sp>
    </p:spTree>
    <p:extLst>
      <p:ext uri="{BB962C8B-B14F-4D97-AF65-F5344CB8AC3E}">
        <p14:creationId xmlns:p14="http://schemas.microsoft.com/office/powerpoint/2010/main" val="423415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 name="Εικόνα 9" descr="Εικόνα που περιέχει γλάστρα, φυτό εσωτερικού χώρου, σουρωτήρι, φυτό&#10;&#10;Το περιεχόμενο που δημιουργείται από τεχνολογία AI ενδέχεται να είναι εσφαλμένο.">
            <a:extLst>
              <a:ext uri="{FF2B5EF4-FFF2-40B4-BE49-F238E27FC236}">
                <a16:creationId xmlns:a16="http://schemas.microsoft.com/office/drawing/2014/main" id="{50A6F092-92BC-7133-AC08-8E537C07E925}"/>
              </a:ext>
            </a:extLst>
          </p:cNvPr>
          <p:cNvPicPr>
            <a:picLocks noChangeAspect="1"/>
          </p:cNvPicPr>
          <p:nvPr/>
        </p:nvPicPr>
        <p:blipFill>
          <a:blip r:embed="rId2"/>
          <a:stretch>
            <a:fillRect/>
          </a:stretch>
        </p:blipFill>
        <p:spPr>
          <a:xfrm>
            <a:off x="7027810" y="2556034"/>
            <a:ext cx="4887018" cy="3313830"/>
          </a:xfrm>
          <a:prstGeom prst="rect">
            <a:avLst/>
          </a:prstGeom>
        </p:spPr>
      </p:pic>
      <p:sp>
        <p:nvSpPr>
          <p:cNvPr id="2" name="Title 1">
            <a:extLst>
              <a:ext uri="{FF2B5EF4-FFF2-40B4-BE49-F238E27FC236}">
                <a16:creationId xmlns:a16="http://schemas.microsoft.com/office/drawing/2014/main" id="{2EDCC03D-E14E-10A3-2700-16051EFC88B7}"/>
              </a:ext>
            </a:extLst>
          </p:cNvPr>
          <p:cNvSpPr>
            <a:spLocks noGrp="1"/>
          </p:cNvSpPr>
          <p:nvPr>
            <p:ph type="title"/>
          </p:nvPr>
        </p:nvSpPr>
        <p:spPr bwMode="auto">
          <a:xfrm>
            <a:off x="1312291" y="1076792"/>
            <a:ext cx="10879707" cy="664159"/>
          </a:xfrm>
        </p:spPr>
        <p:txBody>
          <a:bodyPr/>
          <a:lstStyle/>
          <a:p>
            <a:pPr>
              <a:defRPr/>
            </a:pPr>
            <a:r>
              <a:rPr lang="en-GB" sz="4000" dirty="0"/>
              <a:t>RAIN GARDENS: RETHINKING OUR NEIGHBORHOOD</a:t>
            </a:r>
            <a:endParaRPr dirty="0">
              <a:solidFill>
                <a:schemeClr val="tx1"/>
              </a:solidFill>
            </a:endParaRPr>
          </a:p>
        </p:txBody>
      </p:sp>
      <p:cxnSp>
        <p:nvCxnSpPr>
          <p:cNvPr id="4" name="Straight Connector 3">
            <a:extLst>
              <a:ext uri="{FF2B5EF4-FFF2-40B4-BE49-F238E27FC236}">
                <a16:creationId xmlns:a16="http://schemas.microsoft.com/office/drawing/2014/main" id="{7D6234E1-F89F-F427-B4AE-3CDB56AAF583}"/>
              </a:ext>
            </a:extLst>
          </p:cNvPr>
          <p:cNvCxnSpPr>
            <a:cxnSpLocks/>
          </p:cNvCxnSpPr>
          <p:nvPr/>
        </p:nvCxnSpPr>
        <p:spPr bwMode="auto">
          <a:xfrm>
            <a:off x="918591" y="911735"/>
            <a:ext cx="0" cy="1474113"/>
          </a:xfrm>
          <a:prstGeom prst="line">
            <a:avLst/>
          </a:prstGeom>
          <a:ln w="53975"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Subtitle 1">
            <a:extLst>
              <a:ext uri="{FF2B5EF4-FFF2-40B4-BE49-F238E27FC236}">
                <a16:creationId xmlns:a16="http://schemas.microsoft.com/office/drawing/2014/main" id="{E15EE453-4411-3FFF-D414-8AE18DE7F284}"/>
              </a:ext>
            </a:extLst>
          </p:cNvPr>
          <p:cNvSpPr txBox="1">
            <a:spLocks/>
          </p:cNvSpPr>
          <p:nvPr/>
        </p:nvSpPr>
        <p:spPr bwMode="auto">
          <a:xfrm>
            <a:off x="1312291" y="1844236"/>
            <a:ext cx="6943344" cy="445393"/>
          </a:xfrm>
          <a:prstGeom prst="rect">
            <a:avLst/>
          </a:prstGeom>
        </p:spPr>
        <p:txBody>
          <a:bodyPr>
            <a:noAutofit/>
          </a:bodyPr>
          <a:lstStyle>
            <a:lvl1pPr marL="228600" indent="-228600" algn="l" defTabSz="914400">
              <a:lnSpc>
                <a:spcPct val="120000"/>
              </a:lnSpc>
              <a:spcBef>
                <a:spcPts val="1000"/>
              </a:spcBef>
              <a:buClr>
                <a:schemeClr val="accent3"/>
              </a:buClr>
              <a:buSzPct val="130000"/>
              <a:buFont typeface=".SFNSDisplay"/>
              <a:buChar char="│"/>
              <a:defRPr sz="1550">
                <a:solidFill>
                  <a:schemeClr val="tx1"/>
                </a:solidFill>
                <a:latin typeface="Grantipo"/>
                <a:ea typeface="Grantipo"/>
                <a:cs typeface="Grantipo"/>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None/>
              <a:defRPr/>
            </a:pPr>
            <a:r>
              <a:rPr lang="en-US" sz="2400" dirty="0">
                <a:solidFill>
                  <a:schemeClr val="accent6"/>
                </a:solidFill>
              </a:rPr>
              <a:t>IMPLEMENTATION PLAN FOR 17 NOEMVRI SQUARE</a:t>
            </a:r>
          </a:p>
        </p:txBody>
      </p:sp>
      <p:sp>
        <p:nvSpPr>
          <p:cNvPr id="8" name="TextBox 7">
            <a:extLst>
              <a:ext uri="{FF2B5EF4-FFF2-40B4-BE49-F238E27FC236}">
                <a16:creationId xmlns:a16="http://schemas.microsoft.com/office/drawing/2014/main" id="{C0826D52-FC86-CA40-BF75-EBC2DE5710E2}"/>
              </a:ext>
            </a:extLst>
          </p:cNvPr>
          <p:cNvSpPr txBox="1"/>
          <p:nvPr/>
        </p:nvSpPr>
        <p:spPr>
          <a:xfrm>
            <a:off x="918591" y="3429000"/>
            <a:ext cx="7337044" cy="2862322"/>
          </a:xfrm>
          <a:prstGeom prst="rect">
            <a:avLst/>
          </a:prstGeom>
          <a:noFill/>
        </p:spPr>
        <p:txBody>
          <a:bodyPr wrap="square" rtlCol="0">
            <a:spAutoFit/>
          </a:bodyPr>
          <a:lstStyle/>
          <a:p>
            <a:r>
              <a:rPr lang="en-US" sz="3000" dirty="0">
                <a:latin typeface="Grantipo Book" pitchFamily="2" charset="77"/>
              </a:rPr>
              <a:t> Secure approvals from the Municipality</a:t>
            </a:r>
          </a:p>
          <a:p>
            <a:r>
              <a:rPr lang="en-US" sz="3000" dirty="0">
                <a:latin typeface="Grantipo Book" pitchFamily="2" charset="77"/>
              </a:rPr>
              <a:t>- Excavate and prepare the land</a:t>
            </a:r>
          </a:p>
          <a:p>
            <a:r>
              <a:rPr lang="en-US" sz="3000" dirty="0">
                <a:latin typeface="Grantipo Book" pitchFamily="2" charset="77"/>
              </a:rPr>
              <a:t>- Install gravel and drainage systems</a:t>
            </a:r>
          </a:p>
          <a:p>
            <a:r>
              <a:rPr lang="en-US" sz="3000" dirty="0">
                <a:latin typeface="Grantipo Book" pitchFamily="2" charset="77"/>
              </a:rPr>
              <a:t>- Select and plant suitable vegetation</a:t>
            </a:r>
          </a:p>
          <a:p>
            <a:r>
              <a:rPr lang="en-US" sz="3000" dirty="0">
                <a:latin typeface="Grantipo Book" pitchFamily="2" charset="77"/>
              </a:rPr>
              <a:t>- Engage community volunteers for planting</a:t>
            </a:r>
          </a:p>
          <a:p>
            <a:endParaRPr lang="en-LT" sz="3000" dirty="0">
              <a:latin typeface="Grantipo Book" pitchFamily="2" charset="77"/>
            </a:endParaRPr>
          </a:p>
        </p:txBody>
      </p:sp>
      <p:pic>
        <p:nvPicPr>
          <p:cNvPr id="9" name="Εικόνα 8" descr="Εικόνα που περιέχει εργαλείο, φτυάρι&#10;&#10;Το περιεχόμενο που δημιουργείται από τεχνολογία AI ενδέχεται να είναι εσφαλμένο.">
            <a:extLst>
              <a:ext uri="{FF2B5EF4-FFF2-40B4-BE49-F238E27FC236}">
                <a16:creationId xmlns:a16="http://schemas.microsoft.com/office/drawing/2014/main" id="{B276FAF8-F3F8-B63B-E332-53F16AF512EC}"/>
              </a:ext>
            </a:extLst>
          </p:cNvPr>
          <p:cNvPicPr>
            <a:picLocks noChangeAspect="1"/>
          </p:cNvPicPr>
          <p:nvPr/>
        </p:nvPicPr>
        <p:blipFill>
          <a:blip r:embed="rId3"/>
          <a:stretch>
            <a:fillRect/>
          </a:stretch>
        </p:blipFill>
        <p:spPr>
          <a:xfrm>
            <a:off x="6408520" y="2404423"/>
            <a:ext cx="1400577" cy="1400577"/>
          </a:xfrm>
          <a:prstGeom prst="rect">
            <a:avLst/>
          </a:prstGeom>
        </p:spPr>
      </p:pic>
      <p:pic>
        <p:nvPicPr>
          <p:cNvPr id="3" name="Picture 1" descr="A screenshot of a map&#10;&#10;Description automatically generated">
            <a:extLst>
              <a:ext uri="{FF2B5EF4-FFF2-40B4-BE49-F238E27FC236}">
                <a16:creationId xmlns:a16="http://schemas.microsoft.com/office/drawing/2014/main" id="{4A2036BF-2CA9-ABF1-8AE8-07DE201172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10" b="15889"/>
          <a:stretch/>
        </p:blipFill>
        <p:spPr bwMode="auto">
          <a:xfrm>
            <a:off x="7939200" y="1737322"/>
            <a:ext cx="3064237" cy="4951253"/>
          </a:xfrm>
          <a:prstGeom prst="rect">
            <a:avLst/>
          </a:prstGeom>
          <a:ln>
            <a:noFill/>
          </a:ln>
          <a:extLst>
            <a:ext uri="{53640926-AAD7-44D8-BBD7-CCE9431645EC}">
              <a14:shadowObscured xmlns:a14="http://schemas.microsoft.com/office/drawing/2010/main"/>
            </a:ext>
          </a:extLst>
        </p:spPr>
      </p:pic>
      <p:pic>
        <p:nvPicPr>
          <p:cNvPr id="13" name="Εικόνα 12" descr="Εικόνα που περιέχει μαύρο, σκοτάδι&#10;&#10;Το περιεχόμενο που δημιουργείται από τεχνολογία AI ενδέχεται να είναι εσφαλμένο.">
            <a:extLst>
              <a:ext uri="{FF2B5EF4-FFF2-40B4-BE49-F238E27FC236}">
                <a16:creationId xmlns:a16="http://schemas.microsoft.com/office/drawing/2014/main" id="{F963E51E-DF26-A4C8-AB75-1F5D7EDAF213}"/>
              </a:ext>
            </a:extLst>
          </p:cNvPr>
          <p:cNvPicPr>
            <a:picLocks noChangeAspect="1"/>
          </p:cNvPicPr>
          <p:nvPr/>
        </p:nvPicPr>
        <p:blipFill>
          <a:blip r:embed="rId5"/>
          <a:stretch>
            <a:fillRect/>
          </a:stretch>
        </p:blipFill>
        <p:spPr bwMode="auto">
          <a:xfrm rot="10800000">
            <a:off x="175634" y="3343486"/>
            <a:ext cx="843515" cy="843515"/>
          </a:xfrm>
          <a:prstGeom prst="rect">
            <a:avLst/>
          </a:prstGeom>
        </p:spPr>
      </p:pic>
    </p:spTree>
    <p:extLst>
      <p:ext uri="{BB962C8B-B14F-4D97-AF65-F5344CB8AC3E}">
        <p14:creationId xmlns:p14="http://schemas.microsoft.com/office/powerpoint/2010/main" val="30762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a:extLst>
              <a:ext uri="{FF2B5EF4-FFF2-40B4-BE49-F238E27FC236}">
                <a16:creationId xmlns:a16="http://schemas.microsoft.com/office/drawing/2014/main" id="{2EDCC03D-E14E-10A3-2700-16051EFC88B7}"/>
              </a:ext>
            </a:extLst>
          </p:cNvPr>
          <p:cNvSpPr>
            <a:spLocks noGrp="1"/>
          </p:cNvSpPr>
          <p:nvPr>
            <p:ph type="title"/>
          </p:nvPr>
        </p:nvSpPr>
        <p:spPr bwMode="auto">
          <a:xfrm>
            <a:off x="1312291" y="1076792"/>
            <a:ext cx="10879709" cy="664159"/>
          </a:xfrm>
        </p:spPr>
        <p:txBody>
          <a:bodyPr/>
          <a:lstStyle/>
          <a:p>
            <a:pPr>
              <a:defRPr/>
            </a:pPr>
            <a:r>
              <a:rPr lang="en-GB" sz="4000" dirty="0"/>
              <a:t>RAIN GARDENS: RETHINKING OUR NEIGHBORHOOD</a:t>
            </a:r>
            <a:endParaRPr dirty="0">
              <a:solidFill>
                <a:schemeClr val="tx1"/>
              </a:solidFill>
            </a:endParaRPr>
          </a:p>
        </p:txBody>
      </p:sp>
      <p:cxnSp>
        <p:nvCxnSpPr>
          <p:cNvPr id="4" name="Straight Connector 3">
            <a:extLst>
              <a:ext uri="{FF2B5EF4-FFF2-40B4-BE49-F238E27FC236}">
                <a16:creationId xmlns:a16="http://schemas.microsoft.com/office/drawing/2014/main" id="{7D6234E1-F89F-F427-B4AE-3CDB56AAF583}"/>
              </a:ext>
            </a:extLst>
          </p:cNvPr>
          <p:cNvCxnSpPr>
            <a:cxnSpLocks/>
          </p:cNvCxnSpPr>
          <p:nvPr/>
        </p:nvCxnSpPr>
        <p:spPr bwMode="auto">
          <a:xfrm>
            <a:off x="918591" y="911735"/>
            <a:ext cx="0" cy="1474113"/>
          </a:xfrm>
          <a:prstGeom prst="line">
            <a:avLst/>
          </a:prstGeom>
          <a:ln w="53975"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Subtitle 1">
            <a:extLst>
              <a:ext uri="{FF2B5EF4-FFF2-40B4-BE49-F238E27FC236}">
                <a16:creationId xmlns:a16="http://schemas.microsoft.com/office/drawing/2014/main" id="{E15EE453-4411-3FFF-D414-8AE18DE7F284}"/>
              </a:ext>
            </a:extLst>
          </p:cNvPr>
          <p:cNvSpPr txBox="1">
            <a:spLocks/>
          </p:cNvSpPr>
          <p:nvPr/>
        </p:nvSpPr>
        <p:spPr bwMode="auto">
          <a:xfrm>
            <a:off x="1312291" y="1844236"/>
            <a:ext cx="6943344" cy="445393"/>
          </a:xfrm>
          <a:prstGeom prst="rect">
            <a:avLst/>
          </a:prstGeom>
        </p:spPr>
        <p:txBody>
          <a:bodyPr>
            <a:noAutofit/>
          </a:bodyPr>
          <a:lstStyle>
            <a:lvl1pPr marL="228600" indent="-228600" algn="l" defTabSz="914400">
              <a:lnSpc>
                <a:spcPct val="120000"/>
              </a:lnSpc>
              <a:spcBef>
                <a:spcPts val="1000"/>
              </a:spcBef>
              <a:buClr>
                <a:schemeClr val="accent3"/>
              </a:buClr>
              <a:buSzPct val="130000"/>
              <a:buFont typeface=".SFNSDisplay"/>
              <a:buChar char="│"/>
              <a:defRPr sz="1550">
                <a:solidFill>
                  <a:schemeClr val="tx1"/>
                </a:solidFill>
                <a:latin typeface="Grantipo"/>
                <a:ea typeface="Grantipo"/>
                <a:cs typeface="Grantipo"/>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None/>
              <a:defRPr/>
            </a:pPr>
            <a:r>
              <a:rPr lang="en-US" sz="2400" cap="all" dirty="0">
                <a:solidFill>
                  <a:schemeClr val="accent6"/>
                </a:solidFill>
              </a:rPr>
              <a:t>Estimated Cost &amp; Budget</a:t>
            </a:r>
          </a:p>
        </p:txBody>
      </p:sp>
      <p:sp>
        <p:nvSpPr>
          <p:cNvPr id="3" name="Ορθογώνιο: Στρογγύλεμα γωνιών 2">
            <a:extLst>
              <a:ext uri="{FF2B5EF4-FFF2-40B4-BE49-F238E27FC236}">
                <a16:creationId xmlns:a16="http://schemas.microsoft.com/office/drawing/2014/main" id="{D2559164-8FEC-64DC-7A3D-E5DB40E41BD1}"/>
              </a:ext>
            </a:extLst>
          </p:cNvPr>
          <p:cNvSpPr/>
          <p:nvPr/>
        </p:nvSpPr>
        <p:spPr>
          <a:xfrm>
            <a:off x="293814" y="2618917"/>
            <a:ext cx="10856270" cy="2170656"/>
          </a:xfrm>
          <a:prstGeom prst="roundRect">
            <a:avLst/>
          </a:prstGeom>
          <a:solidFill>
            <a:srgbClr val="AAE0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Box 9">
            <a:extLst>
              <a:ext uri="{FF2B5EF4-FFF2-40B4-BE49-F238E27FC236}">
                <a16:creationId xmlns:a16="http://schemas.microsoft.com/office/drawing/2014/main" id="{C0826D52-FC86-CA40-BF75-EBC2DE5710E2}"/>
              </a:ext>
            </a:extLst>
          </p:cNvPr>
          <p:cNvSpPr txBox="1"/>
          <p:nvPr/>
        </p:nvSpPr>
        <p:spPr bwMode="auto">
          <a:xfrm>
            <a:off x="293814" y="2850580"/>
            <a:ext cx="10261543" cy="1938992"/>
          </a:xfrm>
          <a:prstGeom prst="rect">
            <a:avLst/>
          </a:prstGeom>
          <a:noFill/>
        </p:spPr>
        <p:txBody>
          <a:bodyPr wrap="square" rtlCol="0">
            <a:spAutoFit/>
          </a:bodyPr>
          <a:lstStyle/>
          <a:p>
            <a:r>
              <a:rPr lang="en-US" sz="3000" dirty="0">
                <a:latin typeface="Grantipo Book" pitchFamily="2" charset="77"/>
              </a:rPr>
              <a:t>Estimated cost per square meter:	 €74</a:t>
            </a:r>
          </a:p>
          <a:p>
            <a:r>
              <a:rPr lang="en-US" sz="3000" dirty="0">
                <a:latin typeface="Grantipo Book" pitchFamily="2" charset="77"/>
              </a:rPr>
              <a:t>	  Total cost for 250-270 m²:   ~€18,500</a:t>
            </a:r>
          </a:p>
          <a:p>
            <a:r>
              <a:rPr lang="en-US" sz="3000" dirty="0">
                <a:latin typeface="Grantipo Book" pitchFamily="2" charset="77"/>
              </a:rPr>
              <a:t>Funding options: Municipality grants community volunteering</a:t>
            </a:r>
          </a:p>
          <a:p>
            <a:endParaRPr lang="en-LT" sz="3000" dirty="0">
              <a:latin typeface="Grantipo Book" pitchFamily="2" charset="77"/>
            </a:endParaRPr>
          </a:p>
        </p:txBody>
      </p:sp>
      <p:pic>
        <p:nvPicPr>
          <p:cNvPr id="12" name="Εικόνα 11" descr="Εικόνα που περιέχει clipart, εικονογράφηση, σχεδίαση&#10;&#10;Το περιεχόμενο που δημιουργείται από τεχνολογία AI ενδέχεται να είναι εσφαλμένο.">
            <a:extLst>
              <a:ext uri="{FF2B5EF4-FFF2-40B4-BE49-F238E27FC236}">
                <a16:creationId xmlns:a16="http://schemas.microsoft.com/office/drawing/2014/main" id="{27E62A9E-A0C3-7519-4EA8-61815A9BC5F1}"/>
              </a:ext>
            </a:extLst>
          </p:cNvPr>
          <p:cNvPicPr>
            <a:picLocks noChangeAspect="1"/>
          </p:cNvPicPr>
          <p:nvPr/>
        </p:nvPicPr>
        <p:blipFill>
          <a:blip r:embed="rId3"/>
          <a:stretch>
            <a:fillRect/>
          </a:stretch>
        </p:blipFill>
        <p:spPr>
          <a:xfrm>
            <a:off x="6912628" y="4214708"/>
            <a:ext cx="2293593" cy="1146797"/>
          </a:xfrm>
          <a:prstGeom prst="rect">
            <a:avLst/>
          </a:prstGeom>
        </p:spPr>
      </p:pic>
      <p:pic>
        <p:nvPicPr>
          <p:cNvPr id="17" name="Εικόνα 16" descr="Εικόνα που περιέχει κύκλος, στιγμιότυπο οθόνης, γραφικά, σχεδίαση&#10;&#10;Το περιεχόμενο που δημιουργείται από τεχνολογία AI ενδέχεται να είναι εσφαλμένο.">
            <a:extLst>
              <a:ext uri="{FF2B5EF4-FFF2-40B4-BE49-F238E27FC236}">
                <a16:creationId xmlns:a16="http://schemas.microsoft.com/office/drawing/2014/main" id="{F344477F-FE4D-083A-CEF3-EAFAB69D35E8}"/>
              </a:ext>
            </a:extLst>
          </p:cNvPr>
          <p:cNvPicPr>
            <a:picLocks noChangeAspect="1"/>
          </p:cNvPicPr>
          <p:nvPr/>
        </p:nvPicPr>
        <p:blipFill>
          <a:blip r:embed="rId4"/>
          <a:srcRect l="38230" t="34920" r="35563" b="35473"/>
          <a:stretch/>
        </p:blipFill>
        <p:spPr>
          <a:xfrm>
            <a:off x="4092960" y="4139398"/>
            <a:ext cx="1186414" cy="1259888"/>
          </a:xfrm>
          <a:prstGeom prst="rect">
            <a:avLst/>
          </a:prstGeom>
        </p:spPr>
      </p:pic>
      <p:sp>
        <p:nvSpPr>
          <p:cNvPr id="19" name="Ορθογώνιο: Στρογγύλεμα γωνιών 18">
            <a:extLst>
              <a:ext uri="{FF2B5EF4-FFF2-40B4-BE49-F238E27FC236}">
                <a16:creationId xmlns:a16="http://schemas.microsoft.com/office/drawing/2014/main" id="{B501B544-F0E6-ADF9-CC00-65F127907ACA}"/>
              </a:ext>
            </a:extLst>
          </p:cNvPr>
          <p:cNvSpPr/>
          <p:nvPr/>
        </p:nvSpPr>
        <p:spPr bwMode="auto">
          <a:xfrm>
            <a:off x="293813" y="4849281"/>
            <a:ext cx="10856270" cy="1838823"/>
          </a:xfrm>
          <a:prstGeom prst="roundRect">
            <a:avLst/>
          </a:prstGeom>
          <a:solidFill>
            <a:srgbClr val="AAE0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18" name="Πίνακας 17">
            <a:extLst>
              <a:ext uri="{FF2B5EF4-FFF2-40B4-BE49-F238E27FC236}">
                <a16:creationId xmlns:a16="http://schemas.microsoft.com/office/drawing/2014/main" id="{AF6BF221-C6E2-2333-74E3-5A7893B239E7}"/>
              </a:ext>
            </a:extLst>
          </p:cNvPr>
          <p:cNvGraphicFramePr>
            <a:graphicFrameLocks noGrp="1"/>
          </p:cNvGraphicFramePr>
          <p:nvPr>
            <p:extLst>
              <p:ext uri="{D42A27DB-BD31-4B8C-83A1-F6EECF244321}">
                <p14:modId xmlns:p14="http://schemas.microsoft.com/office/powerpoint/2010/main" val="2133198077"/>
              </p:ext>
            </p:extLst>
          </p:nvPr>
        </p:nvGraphicFramePr>
        <p:xfrm>
          <a:off x="638672" y="5029453"/>
          <a:ext cx="10614046" cy="1371600"/>
        </p:xfrm>
        <a:graphic>
          <a:graphicData uri="http://schemas.openxmlformats.org/drawingml/2006/table">
            <a:tbl>
              <a:tblPr firstRow="1" bandRow="1">
                <a:tableStyleId>{F5AB1C69-6EDB-4FF4-983F-18BD219EF322}</a:tableStyleId>
              </a:tblPr>
              <a:tblGrid>
                <a:gridCol w="3074912">
                  <a:extLst>
                    <a:ext uri="{9D8B030D-6E8A-4147-A177-3AD203B41FA5}">
                      <a16:colId xmlns:a16="http://schemas.microsoft.com/office/drawing/2014/main" val="4159518723"/>
                    </a:ext>
                  </a:extLst>
                </a:gridCol>
                <a:gridCol w="3748234">
                  <a:extLst>
                    <a:ext uri="{9D8B030D-6E8A-4147-A177-3AD203B41FA5}">
                      <a16:colId xmlns:a16="http://schemas.microsoft.com/office/drawing/2014/main" val="2660248288"/>
                    </a:ext>
                  </a:extLst>
                </a:gridCol>
                <a:gridCol w="3790900">
                  <a:extLst>
                    <a:ext uri="{9D8B030D-6E8A-4147-A177-3AD203B41FA5}">
                      <a16:colId xmlns:a16="http://schemas.microsoft.com/office/drawing/2014/main" val="858298173"/>
                    </a:ext>
                  </a:extLst>
                </a:gridCol>
              </a:tblGrid>
              <a:tr h="370840">
                <a:tc>
                  <a:txBody>
                    <a:bodyPr/>
                    <a:lstStyle/>
                    <a:p>
                      <a:r>
                        <a:rPr lang="en-US" sz="2400" dirty="0">
                          <a:latin typeface="Grantipo Book"/>
                        </a:rPr>
                        <a:t>Rain Garden Area (m²)</a:t>
                      </a:r>
                      <a:endParaRPr lang="el-GR" sz="2400" dirty="0"/>
                    </a:p>
                  </a:txBody>
                  <a:tcPr>
                    <a:lnL w="12700">
                      <a:noFill/>
                    </a:lnL>
                    <a:lnR w="12700">
                      <a:noFill/>
                    </a:lnR>
                    <a:lnT w="12700">
                      <a:noFill/>
                    </a:lnT>
                    <a:lnB w="38100">
                      <a:noFill/>
                    </a:lnB>
                    <a:lnTlToBr w="12700" cmpd="sng">
                      <a:noFill/>
                      <a:prstDash val="solid"/>
                    </a:lnTlToBr>
                    <a:lnBlToTr w="12700" cmpd="sng">
                      <a:noFill/>
                      <a:prstDash val="solid"/>
                    </a:lnBlToTr>
                    <a:noFill/>
                  </a:tcPr>
                </a:tc>
                <a:tc>
                  <a:txBody>
                    <a:bodyPr/>
                    <a:lstStyle/>
                    <a:p>
                      <a:r>
                        <a:rPr lang="en-US" sz="2400" dirty="0">
                          <a:latin typeface="Grantipo Book"/>
                        </a:rPr>
                        <a:t>Stormwater Managed (</a:t>
                      </a:r>
                      <a:r>
                        <a:rPr lang="en-US" sz="2400" dirty="0" err="1">
                          <a:latin typeface="Grantipo Book"/>
                        </a:rPr>
                        <a:t>lt</a:t>
                      </a:r>
                      <a:r>
                        <a:rPr lang="en-US" sz="2400" dirty="0">
                          <a:latin typeface="Grantipo Book"/>
                        </a:rPr>
                        <a:t>)</a:t>
                      </a:r>
                      <a:endParaRPr lang="el-GR" sz="2400" dirty="0"/>
                    </a:p>
                  </a:txBody>
                  <a:tcPr>
                    <a:lnL w="12700">
                      <a:noFill/>
                    </a:lnL>
                    <a:lnR w="12700">
                      <a:noFill/>
                    </a:lnR>
                    <a:lnT w="12700">
                      <a:noFill/>
                    </a:lnT>
                    <a:lnB w="38100">
                      <a:noFill/>
                    </a:lnB>
                    <a:lnTlToBr w="12700" cmpd="sng">
                      <a:noFill/>
                      <a:prstDash val="solid"/>
                    </a:lnTlToBr>
                    <a:lnBlToTr w="12700" cmpd="sng">
                      <a:noFill/>
                      <a:prstDash val="solid"/>
                    </a:lnBlToTr>
                    <a:noFill/>
                  </a:tcPr>
                </a:tc>
                <a:tc>
                  <a:txBody>
                    <a:bodyPr/>
                    <a:lstStyle/>
                    <a:p>
                      <a:r>
                        <a:rPr lang="en-US" sz="2400" b="1" dirty="0">
                          <a:latin typeface="Grantipo Book"/>
                        </a:rPr>
                        <a:t>Peak Runoff Delay</a:t>
                      </a:r>
                      <a:endParaRPr lang="en-US" sz="2400" dirty="0">
                        <a:latin typeface="Grantipo Book"/>
                      </a:endParaRPr>
                    </a:p>
                  </a:txBody>
                  <a:tcPr anchor="ctr">
                    <a:lnL w="12700">
                      <a:noFill/>
                    </a:lnL>
                    <a:lnR w="12700">
                      <a:noFill/>
                    </a:lnR>
                    <a:lnT w="12700">
                      <a:noFill/>
                    </a:lnT>
                    <a:lnB w="38100">
                      <a:noFill/>
                    </a:lnB>
                    <a:lnTlToBr w="12700" cmpd="sng">
                      <a:noFill/>
                      <a:prstDash val="solid"/>
                    </a:lnTlToBr>
                    <a:lnBlToTr w="12700" cmpd="sng">
                      <a:noFill/>
                      <a:prstDash val="solid"/>
                    </a:lnBlToTr>
                    <a:noFill/>
                  </a:tcPr>
                </a:tc>
                <a:extLst>
                  <a:ext uri="{0D108BD9-81ED-4DB2-BD59-A6C34878D82A}">
                    <a16:rowId xmlns:a16="http://schemas.microsoft.com/office/drawing/2014/main" val="3959132372"/>
                  </a:ext>
                </a:extLst>
              </a:tr>
              <a:tr h="370840">
                <a:tc>
                  <a:txBody>
                    <a:bodyPr/>
                    <a:lstStyle/>
                    <a:p>
                      <a:r>
                        <a:rPr lang="en-US" sz="2400" dirty="0">
                          <a:latin typeface="Grantipo Book"/>
                        </a:rPr>
                        <a:t>10 m²</a:t>
                      </a:r>
                    </a:p>
                  </a:txBody>
                  <a:tcPr anchor="ctr">
                    <a:lnL w="12700">
                      <a:noFill/>
                    </a:lnL>
                    <a:lnR w="12700">
                      <a:noFill/>
                    </a:lnR>
                    <a:lnT w="38100">
                      <a:noFill/>
                    </a:lnT>
                    <a:lnB w="12700">
                      <a:noFill/>
                    </a:lnB>
                    <a:lnTlToBr w="12700" cmpd="sng">
                      <a:noFill/>
                      <a:prstDash val="solid"/>
                    </a:lnTlToBr>
                    <a:lnBlToTr w="12700" cmpd="sng">
                      <a:noFill/>
                      <a:prstDash val="solid"/>
                    </a:lnBlToTr>
                    <a:noFill/>
                  </a:tcPr>
                </a:tc>
                <a:tc>
                  <a:txBody>
                    <a:bodyPr/>
                    <a:lstStyle/>
                    <a:p>
                      <a:r>
                        <a:rPr lang="en-US" sz="2400" dirty="0">
                          <a:latin typeface="Grantipo Book"/>
                        </a:rPr>
                        <a:t>3,000 liters</a:t>
                      </a:r>
                    </a:p>
                  </a:txBody>
                  <a:tcPr anchor="ctr">
                    <a:lnL w="12700">
                      <a:noFill/>
                    </a:lnL>
                    <a:lnR w="12700">
                      <a:noFill/>
                    </a:lnR>
                    <a:lnT w="38100">
                      <a:noFill/>
                    </a:lnT>
                    <a:lnB w="12700">
                      <a:noFill/>
                    </a:lnB>
                    <a:lnTlToBr w="12700" cmpd="sng">
                      <a:noFill/>
                      <a:prstDash val="solid"/>
                    </a:lnTlToBr>
                    <a:lnBlToTr w="12700" cmpd="sng">
                      <a:noFill/>
                      <a:prstDash val="solid"/>
                    </a:lnBlToTr>
                    <a:noFill/>
                  </a:tcPr>
                </a:tc>
                <a:tc>
                  <a:txBody>
                    <a:bodyPr/>
                    <a:lstStyle/>
                    <a:p>
                      <a:r>
                        <a:rPr lang="es-ES" sz="2400" dirty="0">
                          <a:latin typeface="Grantipo Book"/>
                        </a:rPr>
                        <a:t>40- 60 minutes</a:t>
                      </a:r>
                      <a:endParaRPr lang="el-GR" sz="2400" dirty="0"/>
                    </a:p>
                  </a:txBody>
                  <a:tcPr>
                    <a:lnL w="12700">
                      <a:noFill/>
                    </a:lnL>
                    <a:lnR w="12700">
                      <a:noFill/>
                    </a:lnR>
                    <a:lnT w="38100">
                      <a:noFill/>
                    </a:lnT>
                    <a:lnB w="12700">
                      <a:noFill/>
                    </a:lnB>
                    <a:lnTlToBr w="12700" cmpd="sng">
                      <a:noFill/>
                      <a:prstDash val="solid"/>
                    </a:lnTlToBr>
                    <a:lnBlToTr w="12700" cmpd="sng">
                      <a:noFill/>
                      <a:prstDash val="solid"/>
                    </a:lnBlToTr>
                    <a:noFill/>
                  </a:tcPr>
                </a:tc>
                <a:extLst>
                  <a:ext uri="{0D108BD9-81ED-4DB2-BD59-A6C34878D82A}">
                    <a16:rowId xmlns:a16="http://schemas.microsoft.com/office/drawing/2014/main" val="1228159379"/>
                  </a:ext>
                </a:extLst>
              </a:tr>
              <a:tr h="370840">
                <a:tc>
                  <a:txBody>
                    <a:bodyPr/>
                    <a:lstStyle/>
                    <a:p>
                      <a:r>
                        <a:rPr lang="en-US" sz="2400" dirty="0">
                          <a:latin typeface="Grantipo Book"/>
                        </a:rPr>
                        <a:t>250 m²</a:t>
                      </a:r>
                    </a:p>
                  </a:txBody>
                  <a:tcPr anchor="ctr">
                    <a:lnL w="12700">
                      <a:noFill/>
                    </a:lnL>
                    <a:lnR w="12700">
                      <a:noFill/>
                    </a:lnR>
                    <a:lnT w="12700">
                      <a:noFill/>
                    </a:lnT>
                    <a:lnB w="12700">
                      <a:noFill/>
                    </a:lnB>
                    <a:lnTlToBr w="12700" cmpd="sng">
                      <a:noFill/>
                      <a:prstDash val="solid"/>
                    </a:lnTlToBr>
                    <a:lnBlToTr w="12700" cmpd="sng">
                      <a:noFill/>
                      <a:prstDash val="solid"/>
                    </a:lnBlToTr>
                    <a:noFill/>
                  </a:tcPr>
                </a:tc>
                <a:tc>
                  <a:txBody>
                    <a:bodyPr/>
                    <a:lstStyle/>
                    <a:p>
                      <a:r>
                        <a:rPr lang="en-US" sz="2400" dirty="0">
                          <a:latin typeface="Grantipo Book"/>
                        </a:rPr>
                        <a:t>75,000 liters</a:t>
                      </a:r>
                    </a:p>
                  </a:txBody>
                  <a:tcPr anchor="ctr">
                    <a:lnL w="12700">
                      <a:noFill/>
                    </a:lnL>
                    <a:lnR w="12700">
                      <a:noFill/>
                    </a:lnR>
                    <a:lnT w="12700">
                      <a:noFill/>
                    </a:lnT>
                    <a:lnB w="12700">
                      <a:noFill/>
                    </a:lnB>
                    <a:lnTlToBr w="12700" cmpd="sng">
                      <a:noFill/>
                      <a:prstDash val="solid"/>
                    </a:lnTlToBr>
                    <a:lnBlToTr w="12700" cmpd="sng">
                      <a:noFill/>
                      <a:prstDash val="solid"/>
                    </a:lnBlToTr>
                    <a:noFill/>
                  </a:tcPr>
                </a:tc>
                <a:tc>
                  <a:txBody>
                    <a:bodyPr/>
                    <a:lstStyle/>
                    <a:p>
                      <a:r>
                        <a:rPr lang="es-ES" sz="2400" dirty="0">
                          <a:latin typeface="Grantipo Book"/>
                        </a:rPr>
                        <a:t>16-25 </a:t>
                      </a:r>
                      <a:r>
                        <a:rPr lang="en-US" sz="2400" noProof="0" dirty="0">
                          <a:latin typeface="Grantipo Book"/>
                        </a:rPr>
                        <a:t>hours</a:t>
                      </a:r>
                      <a:endParaRPr lang="el-GR" sz="2400" dirty="0"/>
                    </a:p>
                  </a:txBody>
                  <a:tcPr>
                    <a:lnL w="12700">
                      <a:noFill/>
                    </a:lnL>
                    <a:lnR w="12700">
                      <a:noFill/>
                    </a:lnR>
                    <a:lnT w="12700">
                      <a:noFill/>
                    </a:lnT>
                    <a:lnB w="12700">
                      <a:noFill/>
                    </a:lnB>
                    <a:lnTlToBr w="12700" cmpd="sng">
                      <a:noFill/>
                      <a:prstDash val="solid"/>
                    </a:lnTlToBr>
                    <a:lnBlToTr w="12700" cmpd="sng">
                      <a:noFill/>
                      <a:prstDash val="solid"/>
                    </a:lnBlToTr>
                    <a:noFill/>
                  </a:tcPr>
                </a:tc>
                <a:extLst>
                  <a:ext uri="{0D108BD9-81ED-4DB2-BD59-A6C34878D82A}">
                    <a16:rowId xmlns:a16="http://schemas.microsoft.com/office/drawing/2014/main" val="444349458"/>
                  </a:ext>
                </a:extLst>
              </a:tr>
            </a:tbl>
          </a:graphicData>
        </a:graphic>
      </p:graphicFrame>
      <p:sp>
        <p:nvSpPr>
          <p:cNvPr id="21" name="Ορθογώνιο: Στρογγύλεμα γωνιών 20">
            <a:extLst>
              <a:ext uri="{FF2B5EF4-FFF2-40B4-BE49-F238E27FC236}">
                <a16:creationId xmlns:a16="http://schemas.microsoft.com/office/drawing/2014/main" id="{D7373D3F-9022-6F1E-ECD7-0F525EC8D703}"/>
              </a:ext>
            </a:extLst>
          </p:cNvPr>
          <p:cNvSpPr/>
          <p:nvPr/>
        </p:nvSpPr>
        <p:spPr>
          <a:xfrm>
            <a:off x="3386253" y="5893904"/>
            <a:ext cx="2335695" cy="566857"/>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3" name="Εικόνα 22" descr="Εικόνα που περιέχει γραφικά, γραφιστική, πολυχρωμία, σχεδίαση&#10;&#10;Το περιεχόμενο που δημιουργείται από τεχνολογία AI ενδέχεται να είναι εσφαλμένο.">
            <a:extLst>
              <a:ext uri="{FF2B5EF4-FFF2-40B4-BE49-F238E27FC236}">
                <a16:creationId xmlns:a16="http://schemas.microsoft.com/office/drawing/2014/main" id="{5952EA19-B9DA-9B53-4E9C-663301052307}"/>
              </a:ext>
            </a:extLst>
          </p:cNvPr>
          <p:cNvPicPr>
            <a:picLocks noChangeAspect="1"/>
          </p:cNvPicPr>
          <p:nvPr/>
        </p:nvPicPr>
        <p:blipFill>
          <a:blip r:embed="rId5"/>
          <a:stretch>
            <a:fillRect/>
          </a:stretch>
        </p:blipFill>
        <p:spPr>
          <a:xfrm rot="17881885">
            <a:off x="6006338" y="3763557"/>
            <a:ext cx="3245581" cy="2208432"/>
          </a:xfrm>
          <a:prstGeom prst="rect">
            <a:avLst/>
          </a:prstGeom>
        </p:spPr>
      </p:pic>
      <p:sp>
        <p:nvSpPr>
          <p:cNvPr id="24" name="TextBox 23">
            <a:extLst>
              <a:ext uri="{FF2B5EF4-FFF2-40B4-BE49-F238E27FC236}">
                <a16:creationId xmlns:a16="http://schemas.microsoft.com/office/drawing/2014/main" id="{0D8EF73C-D25B-5CA5-2B7B-CB59674487F1}"/>
              </a:ext>
            </a:extLst>
          </p:cNvPr>
          <p:cNvSpPr txBox="1"/>
          <p:nvPr/>
        </p:nvSpPr>
        <p:spPr>
          <a:xfrm>
            <a:off x="8423543" y="2325383"/>
            <a:ext cx="3474641" cy="954107"/>
          </a:xfrm>
          <a:prstGeom prst="rect">
            <a:avLst/>
          </a:prstGeom>
          <a:solidFill>
            <a:srgbClr val="D44117"/>
          </a:solidFill>
        </p:spPr>
        <p:txBody>
          <a:bodyPr wrap="square" rtlCol="0">
            <a:spAutoFit/>
          </a:bodyPr>
          <a:lstStyle/>
          <a:p>
            <a:pPr algn="ctr"/>
            <a:r>
              <a:rPr lang="en-US" sz="2800" noProof="0" dirty="0">
                <a:latin typeface="Grantipo Book"/>
              </a:rPr>
              <a:t>Flood damages costs</a:t>
            </a:r>
            <a:r>
              <a:rPr lang="es-ES" sz="2800" dirty="0">
                <a:latin typeface="Grantipo Book"/>
              </a:rPr>
              <a:t>             100.000</a:t>
            </a:r>
            <a:r>
              <a:rPr lang="el-GR" sz="2800" dirty="0"/>
              <a:t>-400</a:t>
            </a:r>
            <a:r>
              <a:rPr lang="en-US" sz="2800" dirty="0">
                <a:latin typeface="Grantipo Book"/>
              </a:rPr>
              <a:t>.000</a:t>
            </a:r>
            <a:r>
              <a:rPr lang="el-GR" sz="2800" dirty="0"/>
              <a:t> </a:t>
            </a:r>
            <a:r>
              <a:rPr lang="en-US" sz="2800" dirty="0">
                <a:latin typeface="Grantipo Book"/>
              </a:rPr>
              <a:t>€</a:t>
            </a:r>
            <a:endParaRPr lang="el-GR" sz="2800" dirty="0"/>
          </a:p>
        </p:txBody>
      </p:sp>
    </p:spTree>
    <p:extLst>
      <p:ext uri="{BB962C8B-B14F-4D97-AF65-F5344CB8AC3E}">
        <p14:creationId xmlns:p14="http://schemas.microsoft.com/office/powerpoint/2010/main" val="403025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4" grpId="0" animBg="1"/>
    </p:bldLst>
  </p:timing>
</p:sld>
</file>

<file path=ppt/theme/theme1.xml><?xml version="1.0" encoding="utf-8"?>
<a:theme xmlns:a="http://schemas.openxmlformats.org/drawingml/2006/main" name="Office Theme">
  <a:themeElements>
    <a:clrScheme name="EU-CONEXUS">
      <a:dk1>
        <a:srgbClr val="011117"/>
      </a:dk1>
      <a:lt1>
        <a:srgbClr val="F7F7F7"/>
      </a:lt1>
      <a:dk2>
        <a:srgbClr val="432CFE"/>
      </a:dk2>
      <a:lt2>
        <a:srgbClr val="FEFFFF"/>
      </a:lt2>
      <a:accent1>
        <a:srgbClr val="00E7BA"/>
      </a:accent1>
      <a:accent2>
        <a:srgbClr val="00CFF1"/>
      </a:accent2>
      <a:accent3>
        <a:srgbClr val="346FFD"/>
      </a:accent3>
      <a:accent4>
        <a:srgbClr val="2A1EFF"/>
      </a:accent4>
      <a:accent5>
        <a:srgbClr val="5337FD"/>
      </a:accent5>
      <a:accent6>
        <a:srgbClr val="744BFB"/>
      </a:accent6>
      <a:hlink>
        <a:srgbClr val="2A1EFF"/>
      </a:hlink>
      <a:folHlink>
        <a:srgbClr val="000000"/>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733</TotalTime>
  <Words>338</Words>
  <Application>Microsoft Office PowerPoint</Application>
  <DocSecurity>0</DocSecurity>
  <PresentationFormat>Ευρεία οθόνη</PresentationFormat>
  <Paragraphs>66</Paragraphs>
  <Slides>10</Slides>
  <Notes>1</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10</vt:i4>
      </vt:variant>
    </vt:vector>
  </HeadingPairs>
  <TitlesOfParts>
    <vt:vector size="19" baseType="lpstr">
      <vt:lpstr>.SFNSDisplay</vt:lpstr>
      <vt:lpstr>Aptos</vt:lpstr>
      <vt:lpstr>Arial</vt:lpstr>
      <vt:lpstr>Calibri</vt:lpstr>
      <vt:lpstr>Campton Medium</vt:lpstr>
      <vt:lpstr>Gabriola</vt:lpstr>
      <vt:lpstr>Grantipo</vt:lpstr>
      <vt:lpstr>Grantipo Book</vt:lpstr>
      <vt:lpstr>Office Theme</vt:lpstr>
      <vt:lpstr>International  School Contest  THINK SMART, CREATE GREEN 2nd Highschool_Cholargos_the gardenistas</vt:lpstr>
      <vt:lpstr>RAIN GARDENS: RETHINKING OUR NEIGHBORHOOD</vt:lpstr>
      <vt:lpstr>RAIN GARDENS: RETHINKING OUR NEIGHBORHOOD</vt:lpstr>
      <vt:lpstr>RAIN GARDENS: RETHINKING OUR NEIGHBORHOOD</vt:lpstr>
      <vt:lpstr>RAIN GARDENS: RETHINKING OUR NEIGHBORHOOD</vt:lpstr>
      <vt:lpstr>RAIN GARDENS: RETHINKING OUR NEIGHBORHOOD</vt:lpstr>
      <vt:lpstr>RAIN GARDENS: RETHINKING OUR NEIGHBORHOOD</vt:lpstr>
      <vt:lpstr>RAIN GARDENS: RETHINKING OUR NEIGHBORHOOD</vt:lpstr>
      <vt:lpstr>RAIN GARDENS: RETHINKING OUR NEIGHBORHOOD</vt:lpstr>
      <vt:lpstr>RAIN GARDENS: RETHINKING OUR NEIGHBORHOOD</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Aiste Ginaityte</dc:creator>
  <cp:keywords/>
  <dc:description/>
  <cp:lastModifiedBy>Νικολία Σύφαντου</cp:lastModifiedBy>
  <cp:revision>86</cp:revision>
  <dcterms:created xsi:type="dcterms:W3CDTF">2019-07-24T07:24:43Z</dcterms:created>
  <dcterms:modified xsi:type="dcterms:W3CDTF">2025-01-31T15:09:08Z</dcterms:modified>
  <cp:category/>
  <dc:identifier/>
  <cp:contentStatus/>
  <dc:language/>
  <cp:version/>
</cp:coreProperties>
</file>