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Epilogue" panose="020B0604020202020204" charset="0"/>
      <p:regular r:id="rId13"/>
    </p:embeddedFont>
    <p:embeddedFont>
      <p:font typeface="Fraunces Medium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0" d="100"/>
          <a:sy n="40" d="100"/>
        </p:scale>
        <p:origin x="1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40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8C98C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969419"/>
            <a:ext cx="88314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Η Ελληνική Επανάσταση του 1821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401835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Ένα μήνυμα ελευθερίας για την Ευρώπη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36413"/>
            <a:ext cx="3073598" cy="623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16549"/>
            <a:ext cx="60319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Η Εθνική Παλιγγενεσία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78956"/>
            <a:ext cx="6407944" cy="1685092"/>
          </a:xfrm>
          <a:prstGeom prst="roundRect">
            <a:avLst>
              <a:gd name="adj" fmla="val 5654"/>
            </a:avLst>
          </a:prstGeom>
          <a:solidFill>
            <a:srgbClr val="8C98CA"/>
          </a:solidFill>
          <a:ln w="7620">
            <a:solidFill>
              <a:srgbClr val="727EB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313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Αρχαία Κληρονομιά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803809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Προβολή των Ελλήνων ως απόγονοι των αρχαίων Ελλήνων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428548" y="3078956"/>
            <a:ext cx="6408063" cy="1685092"/>
          </a:xfrm>
          <a:prstGeom prst="roundRect">
            <a:avLst>
              <a:gd name="adj" fmla="val 5654"/>
            </a:avLst>
          </a:prstGeom>
          <a:solidFill>
            <a:srgbClr val="8C98CA"/>
          </a:solidFill>
          <a:ln w="7620">
            <a:solidFill>
              <a:srgbClr val="727EB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62982" y="3313390"/>
            <a:ext cx="29804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Ευρωπαϊκή Ταυτότητα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2982" y="3803809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Ταύτιση με τους Ευρωπαίους και διάκριση από τους Τούρκους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93790" y="4990862"/>
            <a:ext cx="6407944" cy="1322189"/>
          </a:xfrm>
          <a:prstGeom prst="roundRect">
            <a:avLst>
              <a:gd name="adj" fmla="val 7205"/>
            </a:avLst>
          </a:prstGeom>
          <a:solidFill>
            <a:srgbClr val="8C98CA"/>
          </a:solidFill>
          <a:ln w="7620">
            <a:solidFill>
              <a:srgbClr val="727EB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8224" y="52252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Δικαίωμα Ελευθερίας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28224" y="5715714"/>
            <a:ext cx="5939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Καταγγελία της τουρκικής κυριαρχίας ως παράνομης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428548" y="4990862"/>
            <a:ext cx="6408063" cy="1322189"/>
          </a:xfrm>
          <a:prstGeom prst="roundRect">
            <a:avLst>
              <a:gd name="adj" fmla="val 7205"/>
            </a:avLst>
          </a:prstGeom>
          <a:solidFill>
            <a:srgbClr val="8C98CA"/>
          </a:solidFill>
          <a:ln w="7620">
            <a:solidFill>
              <a:srgbClr val="727EB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62982" y="52252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Εθνική Αυτοδιάθεση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62982" y="5715714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Δικαίωμα σύστασης ανεξάρτητης πολιτείας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Η Φιλική Εταιρεία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683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Μυστική Οργάνωση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749510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Ιδρύθηκε το 1814 στην Οδησσό από τρεις Έλληνες πατριώτες: Εμμανουήλ Ξάνθο, Νικόλαο Σκουφά και Αθανάσιο Τσακάλωφ.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679388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Στόχος: γενική επανάσταση για την απελευθέρωση από τους Οθωμανούς. Η ηγεσία δόθηκε το 1820 στον Αλέξανδρο Υψηλάντη.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196703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0403"/>
            <a:ext cx="574000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Επαναστατικές Εστίες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299960" y="2482810"/>
            <a:ext cx="30480" cy="4426268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4" name="Shape 2"/>
          <p:cNvSpPr/>
          <p:nvPr/>
        </p:nvSpPr>
        <p:spPr>
          <a:xfrm>
            <a:off x="6410087" y="2722721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5" name="Shape 3"/>
          <p:cNvSpPr/>
          <p:nvPr/>
        </p:nvSpPr>
        <p:spPr>
          <a:xfrm>
            <a:off x="7060049" y="248281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45119" y="252531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3275767" y="2560677"/>
            <a:ext cx="29053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22 Φεβρουαρίου 1821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93790" y="3051096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Αλέξανδρος Υψηλάντης εισέρχεται στη Μολδαβία με 6.000 άνδρες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539871" y="4083606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10" name="Shape 8"/>
          <p:cNvSpPr/>
          <p:nvPr/>
        </p:nvSpPr>
        <p:spPr>
          <a:xfrm>
            <a:off x="7060049" y="384369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45119" y="388620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8449270" y="39215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21 Μαρτίου 1821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449270" y="4411980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Καλάβρυτα: Ασημάκης Φωτήλας και Ζαϊμης ανυψώνουν τη σημαία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6410087" y="5256609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</p:sp>
      <p:sp>
        <p:nvSpPr>
          <p:cNvPr id="15" name="Shape 13"/>
          <p:cNvSpPr/>
          <p:nvPr/>
        </p:nvSpPr>
        <p:spPr>
          <a:xfrm>
            <a:off x="7060049" y="501669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45119" y="505920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3345894" y="50945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Μάρτιος 1821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93790" y="5584984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Καλαμάτα: Πετρόμπεης Μαυρομιχάλης, Παπαφλέσσας, Κολοκοτρώνης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80E26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93790" y="255698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Μεγάλες Μάχες</a:t>
            </a:r>
            <a:endParaRPr lang="en-US" sz="4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605927"/>
            <a:ext cx="566976" cy="5669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4456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Αλαμάνα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93790" y="4946809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23 Απριλίου 1821: Αθανάσιος Διάκος αντιστέκεται ηρωικά στους Τούρκους</a:t>
            </a:r>
            <a:endParaRPr lang="en-US" sz="17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5893" y="3605927"/>
            <a:ext cx="566976" cy="56697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35893" y="4456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Χάνι της Γραβιάς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5235893" y="4946809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8 Μαΐου 1821: Οδυσσέας Ανδρούτσος με 120 άνδρες κατά του Ομέρ Βρυώνη</a:t>
            </a:r>
            <a:endParaRPr lang="en-US" sz="17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995" y="3605927"/>
            <a:ext cx="566976" cy="56697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77995" y="44563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Βαλτέτσι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9677995" y="4946809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Κολοκοτρώνης και Μαυρομιχαλαίοι: πρώτη μεγάλη νίκη στην Πελοπόννησο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728" y="538043"/>
            <a:ext cx="4891445" cy="611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Ήρωες και Θυσίες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7303770" y="1540669"/>
            <a:ext cx="22860" cy="6150888"/>
          </a:xfrm>
          <a:prstGeom prst="roundRect">
            <a:avLst>
              <a:gd name="adj" fmla="val 359480"/>
            </a:avLst>
          </a:prstGeom>
          <a:solidFill>
            <a:srgbClr val="414A70"/>
          </a:solidFill>
          <a:ln/>
        </p:spPr>
      </p:sp>
      <p:sp>
        <p:nvSpPr>
          <p:cNvPr id="4" name="Shape 2"/>
          <p:cNvSpPr/>
          <p:nvPr/>
        </p:nvSpPr>
        <p:spPr>
          <a:xfrm>
            <a:off x="661868" y="1540669"/>
            <a:ext cx="6630472" cy="1173956"/>
          </a:xfrm>
          <a:prstGeom prst="roundRect">
            <a:avLst>
              <a:gd name="adj" fmla="val 7000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36651" y="1743908"/>
            <a:ext cx="2460069" cy="305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Καταστροφή της Χίου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5108" y="2166938"/>
            <a:ext cx="6231612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Απρίλιος 1822: Σφαγή των κατοίκων από τους Τούρκους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338060" y="3105864"/>
            <a:ext cx="6630472" cy="1173956"/>
          </a:xfrm>
          <a:prstGeom prst="rect">
            <a:avLst/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33680" y="3309104"/>
            <a:ext cx="2663071" cy="305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Κωνσταντίνος Κανάρης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533680" y="3732133"/>
            <a:ext cx="6231612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Πυρπόλησε τουρκικό ιστιοφόρο στα ανοιχτά της Τενέδου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61868" y="4671060"/>
            <a:ext cx="6630472" cy="1455301"/>
          </a:xfrm>
          <a:prstGeom prst="roundRect">
            <a:avLst>
              <a:gd name="adj" fmla="val 5647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51058" y="4874300"/>
            <a:ext cx="2445663" cy="305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Μάρκος Μπότσαρης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65108" y="5297329"/>
            <a:ext cx="6231612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Αύγουστος 1823: Επίθεση στο στρατόπεδο του Μουσταφά στο Κεφαλόβρυσο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338060" y="6517600"/>
            <a:ext cx="6630472" cy="1173956"/>
          </a:xfrm>
          <a:prstGeom prst="rect">
            <a:avLst/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33680" y="6720840"/>
            <a:ext cx="2445663" cy="305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Μεσολόγγι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7533680" y="7143869"/>
            <a:ext cx="6231612" cy="3128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Απρίλιος 1826: Η Έξοδος των Ελεύθερων Πολιορκημένων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182" y="396954"/>
            <a:ext cx="4069080" cy="451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Το Νέο Ελληνικό Κράτος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5182" y="1208723"/>
            <a:ext cx="2734270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Πρωτόκολλο Ανεξαρτησίας 1830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5182" y="1578650"/>
            <a:ext cx="6633924" cy="461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Αναγνώριση της ανεξαρτησίας και καθορισμός εδαφικής έκτασης. Περιλάμβανε Στερεά Ελλάδα, Πελοπόννησο και Κυκλάδες.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5182" y="2170271"/>
            <a:ext cx="6633924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Πρώτος ηγεμόνας: Όθων των Βιτελσβάχων</a:t>
            </a:r>
            <a:endParaRPr lang="en-US" sz="1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913" y="1226820"/>
            <a:ext cx="6633924" cy="66339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5182" y="8257699"/>
            <a:ext cx="6719768" cy="476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7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1828</a:t>
            </a:r>
            <a:endParaRPr lang="en-US" sz="3750" dirty="0"/>
          </a:p>
        </p:txBody>
      </p:sp>
      <p:sp>
        <p:nvSpPr>
          <p:cNvPr id="8" name="Text 5"/>
          <p:cNvSpPr/>
          <p:nvPr/>
        </p:nvSpPr>
        <p:spPr>
          <a:xfrm>
            <a:off x="2962870" y="8914447"/>
            <a:ext cx="1804392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Καποδίστριας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5182" y="9226629"/>
            <a:ext cx="6719768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Άφιξη του πρώτου κυβερνήτη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405330" y="8257699"/>
            <a:ext cx="6719888" cy="476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7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1832</a:t>
            </a:r>
            <a:endParaRPr lang="en-US" sz="3750" dirty="0"/>
          </a:p>
        </p:txBody>
      </p:sp>
      <p:sp>
        <p:nvSpPr>
          <p:cNvPr id="11" name="Text 8"/>
          <p:cNvSpPr/>
          <p:nvPr/>
        </p:nvSpPr>
        <p:spPr>
          <a:xfrm>
            <a:off x="9863018" y="8914447"/>
            <a:ext cx="1804392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Ίδρυση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405330" y="9226629"/>
            <a:ext cx="6719888" cy="230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Επίσημη ίδρυση του κράτους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057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Η Μεγάλη Ιδέα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5524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Κρήτη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042880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Αλύτρωτη περιοχή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874" y="3054072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143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Επτάνησα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2634139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Υπό βρετανική προστασία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9169" y="2473643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37786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Ήπειρος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51256" y="4269105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Υπό οθωμανική κυριαρχία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3117" y="3993237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37790" y="54137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Μακεδονία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937790" y="5904190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Στόχος απελευθέρωσης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39169" y="5512832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857256" y="50050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Θράκη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793790" y="5495449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Ιστορική ελληνική γη</a:t>
            </a:r>
            <a:endParaRPr lang="en-US" sz="17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1922978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2874" y="4932402"/>
            <a:ext cx="339328" cy="424220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793790" y="674310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Η εθνική πολιτική για την απελευθέρωση των αλύτρωτων ιστορικών ελληνικών τόπων δημιούργησε ευρύτατη εθνική συναίνεση.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2548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Εκσυγχρονισμός και Μεταρρυθμίσεις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783205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3138249"/>
            <a:ext cx="3664744" cy="3048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6" name="Text 3"/>
          <p:cNvSpPr/>
          <p:nvPr/>
        </p:nvSpPr>
        <p:spPr>
          <a:xfrm>
            <a:off x="6280190" y="33125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Σύνταγμα 1844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280190" y="3802975"/>
            <a:ext cx="366474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Αφετηρία κοινοβουλευτικού βίου, ένα από τα πιο φιλελεύθερα της εποχής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171748" y="2783205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171748" y="3138249"/>
            <a:ext cx="3664863" cy="3048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0" name="Text 7"/>
          <p:cNvSpPr/>
          <p:nvPr/>
        </p:nvSpPr>
        <p:spPr>
          <a:xfrm>
            <a:off x="10171748" y="33125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Χαρίλαος Τρικούπης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171748" y="3802975"/>
            <a:ext cx="36648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Δεκαετία 1880: Ευρύ πρόγραμμα μεταρρυθμίσεων και δημόσιων έργων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6280190" y="528851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6280190" y="5643563"/>
            <a:ext cx="7556421" cy="3048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14" name="Text 11"/>
          <p:cNvSpPr/>
          <p:nvPr/>
        </p:nvSpPr>
        <p:spPr>
          <a:xfrm>
            <a:off x="6280190" y="5817870"/>
            <a:ext cx="28546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Ελευθέριος Βενιζέλος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280190" y="630828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1909: Μεταρρύθμιση Συντάγματος, εκσυγχρονισμός στρατού και στόλου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45362"/>
            <a:ext cx="797040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Κληρονομιά της Επανάστασης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133951" y="3362920"/>
            <a:ext cx="127026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"Η επανάσταση των Ελλήνων το 1821 εξασφάλισε στο έθνος ανεξάρτητη εθνική εστία και έστειλε ένα μήνυμα ελευθερίας σε όλη την Ευρώπη."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107769"/>
            <a:ext cx="30480" cy="1236107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5" name="Shape 3"/>
          <p:cNvSpPr/>
          <p:nvPr/>
        </p:nvSpPr>
        <p:spPr>
          <a:xfrm>
            <a:off x="793790" y="4599027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8C98CA"/>
          </a:solidFill>
          <a:ln w="7620">
            <a:solidFill>
              <a:srgbClr val="727E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8224" y="48334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Εθνική Ανεξαρτησία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8224" y="532388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Δημιουργία σύγχρονου ελληνικού κράτους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4599027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8C98CA"/>
          </a:solidFill>
          <a:ln w="7620">
            <a:solidFill>
              <a:srgbClr val="727E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51396" y="4833461"/>
            <a:ext cx="285511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Δημοκρατικοί Θεσμοί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51396" y="532388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Εγκαθίδρυση κοινοβουλευτικού συστήματος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4599027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8C98CA"/>
          </a:solidFill>
          <a:ln w="7620">
            <a:solidFill>
              <a:srgbClr val="727E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4568" y="4833461"/>
            <a:ext cx="32570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Πολιτιστική Αναγέννηση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874568" y="5323880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Αναβίωση ελληνικής παιδείας και γραμμάτων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Custom</PresentationFormat>
  <Paragraphs>91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Fraunces Light</vt:lpstr>
      <vt:lpstr>Epilogue</vt:lpstr>
      <vt:lpstr>Fraunces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PACKARD  BELL</dc:creator>
  <cp:lastModifiedBy>PACKARD  BELL</cp:lastModifiedBy>
  <cp:revision>1</cp:revision>
  <dcterms:created xsi:type="dcterms:W3CDTF">2025-09-21T13:43:10Z</dcterms:created>
  <dcterms:modified xsi:type="dcterms:W3CDTF">2025-09-21T13:44:20Z</dcterms:modified>
</cp:coreProperties>
</file>