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9" r:id="rId5"/>
    <p:sldId id="260" r:id="rId6"/>
    <p:sldId id="261" r:id="rId7"/>
    <p:sldId id="271" r:id="rId8"/>
    <p:sldId id="270" r:id="rId9"/>
    <p:sldId id="273" r:id="rId10"/>
    <p:sldId id="272" r:id="rId11"/>
    <p:sldId id="314" r:id="rId12"/>
    <p:sldId id="264" r:id="rId13"/>
    <p:sldId id="262" r:id="rId14"/>
    <p:sldId id="263" r:id="rId15"/>
    <p:sldId id="265" r:id="rId16"/>
    <p:sldId id="274" r:id="rId17"/>
    <p:sldId id="266" r:id="rId18"/>
    <p:sldId id="267" r:id="rId19"/>
    <p:sldId id="268" r:id="rId20"/>
    <p:sldId id="275" r:id="rId21"/>
    <p:sldId id="276" r:id="rId22"/>
    <p:sldId id="277" r:id="rId23"/>
    <p:sldId id="278" r:id="rId24"/>
    <p:sldId id="306" r:id="rId25"/>
    <p:sldId id="279" r:id="rId26"/>
    <p:sldId id="280" r:id="rId27"/>
    <p:sldId id="287" r:id="rId28"/>
    <p:sldId id="296" r:id="rId29"/>
    <p:sldId id="281" r:id="rId30"/>
    <p:sldId id="288" r:id="rId31"/>
    <p:sldId id="289" r:id="rId32"/>
    <p:sldId id="282" r:id="rId33"/>
    <p:sldId id="283" r:id="rId34"/>
    <p:sldId id="284" r:id="rId35"/>
    <p:sldId id="286" r:id="rId36"/>
    <p:sldId id="285" r:id="rId37"/>
    <p:sldId id="292" r:id="rId38"/>
    <p:sldId id="290" r:id="rId39"/>
    <p:sldId id="293" r:id="rId40"/>
    <p:sldId id="291" r:id="rId41"/>
    <p:sldId id="294" r:id="rId42"/>
    <p:sldId id="295" r:id="rId43"/>
    <p:sldId id="298" r:id="rId44"/>
    <p:sldId id="299" r:id="rId45"/>
    <p:sldId id="300" r:id="rId46"/>
    <p:sldId id="301" r:id="rId47"/>
    <p:sldId id="302" r:id="rId48"/>
    <p:sldId id="304" r:id="rId49"/>
    <p:sldId id="305" r:id="rId50"/>
    <p:sldId id="303" r:id="rId51"/>
    <p:sldId id="307" r:id="rId52"/>
    <p:sldId id="308" r:id="rId53"/>
    <p:sldId id="309" r:id="rId54"/>
    <p:sldId id="310" r:id="rId55"/>
    <p:sldId id="311" r:id="rId56"/>
    <p:sldId id="312" r:id="rId57"/>
    <p:sldId id="313" r:id="rId58"/>
    <p:sldId id="31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567736-4AC4-43F7-B3A4-5C8CD20999D0}">
          <p14:sldIdLst>
            <p14:sldId id="256"/>
            <p14:sldId id="258"/>
            <p14:sldId id="259"/>
            <p14:sldId id="269"/>
            <p14:sldId id="260"/>
            <p14:sldId id="261"/>
            <p14:sldId id="271"/>
            <p14:sldId id="270"/>
            <p14:sldId id="273"/>
            <p14:sldId id="272"/>
            <p14:sldId id="314"/>
            <p14:sldId id="264"/>
            <p14:sldId id="262"/>
            <p14:sldId id="263"/>
            <p14:sldId id="265"/>
            <p14:sldId id="274"/>
            <p14:sldId id="266"/>
            <p14:sldId id="267"/>
            <p14:sldId id="268"/>
            <p14:sldId id="275"/>
            <p14:sldId id="276"/>
            <p14:sldId id="277"/>
            <p14:sldId id="278"/>
            <p14:sldId id="306"/>
            <p14:sldId id="279"/>
            <p14:sldId id="280"/>
            <p14:sldId id="287"/>
            <p14:sldId id="296"/>
            <p14:sldId id="281"/>
            <p14:sldId id="288"/>
            <p14:sldId id="289"/>
            <p14:sldId id="282"/>
            <p14:sldId id="283"/>
            <p14:sldId id="284"/>
            <p14:sldId id="286"/>
            <p14:sldId id="285"/>
            <p14:sldId id="292"/>
            <p14:sldId id="290"/>
            <p14:sldId id="293"/>
            <p14:sldId id="291"/>
            <p14:sldId id="294"/>
            <p14:sldId id="295"/>
            <p14:sldId id="298"/>
            <p14:sldId id="299"/>
            <p14:sldId id="300"/>
            <p14:sldId id="301"/>
            <p14:sldId id="302"/>
            <p14:sldId id="304"/>
            <p14:sldId id="305"/>
            <p14:sldId id="303"/>
            <p14:sldId id="307"/>
            <p14:sldId id="308"/>
            <p14:sldId id="309"/>
            <p14:sldId id="310"/>
            <p14:sldId id="311"/>
            <p14:sldId id="312"/>
            <p14:sldId id="313"/>
            <p14:sldId id="31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CKARD  BELL" initials="PB" lastIdx="1" clrIdx="0">
    <p:extLst>
      <p:ext uri="{19B8F6BF-5375-455C-9EA6-DF929625EA0E}">
        <p15:presenceInfo xmlns:p15="http://schemas.microsoft.com/office/powerpoint/2012/main" userId="PACKARD  B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93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E031-EB20-1FB8-8D52-05DAEDFF5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FC36A9-1A46-4773-18E4-42DE03F056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02A61-E196-08D5-80EC-2551BF8DC6C8}"/>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5" name="Footer Placeholder 4">
            <a:extLst>
              <a:ext uri="{FF2B5EF4-FFF2-40B4-BE49-F238E27FC236}">
                <a16:creationId xmlns:a16="http://schemas.microsoft.com/office/drawing/2014/main" id="{ABF0065E-D74A-52D5-43DE-B0EB20F0C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C88F8-1EEB-A899-F998-B71855593487}"/>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3926099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A136-EF94-9DB9-C11A-2E1E2407B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4FA490-8D76-4B23-07F0-ABDE6B7B0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E776A-08C0-018C-0D4D-8BDAFF8BC2EB}"/>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5" name="Footer Placeholder 4">
            <a:extLst>
              <a:ext uri="{FF2B5EF4-FFF2-40B4-BE49-F238E27FC236}">
                <a16:creationId xmlns:a16="http://schemas.microsoft.com/office/drawing/2014/main" id="{5C048ABC-8709-8B30-358A-BB701679D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A5992-A4B9-0EAF-2A0C-233A5BDE43C2}"/>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131529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2D43A4-CB63-7E5E-B8D9-EFAABB8FB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DF56C5-DDD0-1980-3666-137615DDEE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6B773-9E48-11D8-CF4B-773DC5A8B63D}"/>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5" name="Footer Placeholder 4">
            <a:extLst>
              <a:ext uri="{FF2B5EF4-FFF2-40B4-BE49-F238E27FC236}">
                <a16:creationId xmlns:a16="http://schemas.microsoft.com/office/drawing/2014/main" id="{5F38EA8E-830C-591D-5511-04B1472E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1BEF0-513C-56A1-44CD-3C670FE03348}"/>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883363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986A-7CEE-6B62-C44F-B6CA0DF11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A91AE-03A5-55F7-DF13-60AE115AFC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AF94B-AC16-6D5D-7FE5-16EB5178ED9C}"/>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5" name="Footer Placeholder 4">
            <a:extLst>
              <a:ext uri="{FF2B5EF4-FFF2-40B4-BE49-F238E27FC236}">
                <a16:creationId xmlns:a16="http://schemas.microsoft.com/office/drawing/2014/main" id="{00B10F91-5414-78F2-0749-91B4D96F1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1E41D6-E04D-80D0-8434-68D730D23E0E}"/>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140775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A5C9-5755-8776-6EED-2A74A93B4F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1A014E-E921-B913-6D59-7E69AFF60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BD073-D9E3-2E80-E50D-38FC82BCABBE}"/>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5" name="Footer Placeholder 4">
            <a:extLst>
              <a:ext uri="{FF2B5EF4-FFF2-40B4-BE49-F238E27FC236}">
                <a16:creationId xmlns:a16="http://schemas.microsoft.com/office/drawing/2014/main" id="{C84A11ED-4731-3926-1AF6-A50F8B739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BFE49-E4CE-7241-0A98-26DC0A719C12}"/>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202370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C3D7-354F-4A72-7F41-D8D8F70052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B4EB0-35E2-63E2-9B8F-8C4B8AF4E9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A60B85-6B37-E218-A24E-0F9ECDD8F1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C2986F-8FD7-1797-BA73-92FBE3AEABB1}"/>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6" name="Footer Placeholder 5">
            <a:extLst>
              <a:ext uri="{FF2B5EF4-FFF2-40B4-BE49-F238E27FC236}">
                <a16:creationId xmlns:a16="http://schemas.microsoft.com/office/drawing/2014/main" id="{E8F11AA9-D30C-3EFD-4F44-4133727DE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00F44-2DCF-7A76-73DE-C9722A842322}"/>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147841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BA80-C3B2-E946-4531-DD51073498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C1484F-34D4-EF17-1C7F-C363D01179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8E4D3-344B-AAC2-0E4D-0EE592BF9F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FB992-83B6-D38A-BC0F-071E47DF77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897535-9C3E-D274-32E3-241F27D9E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AFD42F-808A-6E05-B3CF-96521B2A819C}"/>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8" name="Footer Placeholder 7">
            <a:extLst>
              <a:ext uri="{FF2B5EF4-FFF2-40B4-BE49-F238E27FC236}">
                <a16:creationId xmlns:a16="http://schemas.microsoft.com/office/drawing/2014/main" id="{A4245FAD-4209-18E3-121C-3BD456E8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97711A-3BF2-579D-15B4-CB9CED2A7399}"/>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168174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2FCE-83A0-FE22-AB5D-A74166AF1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7CC810-561F-F494-0E5B-C5705F047ECA}"/>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4" name="Footer Placeholder 3">
            <a:extLst>
              <a:ext uri="{FF2B5EF4-FFF2-40B4-BE49-F238E27FC236}">
                <a16:creationId xmlns:a16="http://schemas.microsoft.com/office/drawing/2014/main" id="{72226336-3517-6586-4118-08274CF899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FC373B-4292-7E6B-8C2D-034BE649001A}"/>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2786380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2513B6-B123-2D6D-8737-51DFD50EB3A9}"/>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3" name="Footer Placeholder 2">
            <a:extLst>
              <a:ext uri="{FF2B5EF4-FFF2-40B4-BE49-F238E27FC236}">
                <a16:creationId xmlns:a16="http://schemas.microsoft.com/office/drawing/2014/main" id="{FE20FF5D-CCC6-CC18-E9C3-0BDB33771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9132C2-E707-36A3-8D49-51975BA9E489}"/>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55798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18562-E781-4250-3941-362152CED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7EA50E-BE6E-F70B-4294-A909DFE22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6CED8E-804B-2004-6A89-674A5255C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D9ECD-B76A-29D5-6FBF-7931B0B637A1}"/>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6" name="Footer Placeholder 5">
            <a:extLst>
              <a:ext uri="{FF2B5EF4-FFF2-40B4-BE49-F238E27FC236}">
                <a16:creationId xmlns:a16="http://schemas.microsoft.com/office/drawing/2014/main" id="{0B32D8CD-B824-77E5-E1E7-169B3B8BF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C79D2-BA16-011E-9A4F-029E87909C05}"/>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2234703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49AB-B8B0-6DE2-2480-06B2203A3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CB5D6-CEC5-D981-1991-B3BB94779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5FA563-249B-2A8A-2E75-BA3CC2C52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DF89C-0117-F9E0-CA77-B71BF675385C}"/>
              </a:ext>
            </a:extLst>
          </p:cNvPr>
          <p:cNvSpPr>
            <a:spLocks noGrp="1"/>
          </p:cNvSpPr>
          <p:nvPr>
            <p:ph type="dt" sz="half" idx="10"/>
          </p:nvPr>
        </p:nvSpPr>
        <p:spPr/>
        <p:txBody>
          <a:bodyPr/>
          <a:lstStyle/>
          <a:p>
            <a:fld id="{CA466969-61DC-4B6A-A815-71BE18D56CD8}" type="datetimeFigureOut">
              <a:rPr lang="en-US" smtClean="0"/>
              <a:t>08-Oct-23</a:t>
            </a:fld>
            <a:endParaRPr lang="en-US"/>
          </a:p>
        </p:txBody>
      </p:sp>
      <p:sp>
        <p:nvSpPr>
          <p:cNvPr id="6" name="Footer Placeholder 5">
            <a:extLst>
              <a:ext uri="{FF2B5EF4-FFF2-40B4-BE49-F238E27FC236}">
                <a16:creationId xmlns:a16="http://schemas.microsoft.com/office/drawing/2014/main" id="{0C6932E0-9354-20AE-0AB7-BD2923C32F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40944-2017-E35D-C613-CBD2F864C7DB}"/>
              </a:ext>
            </a:extLst>
          </p:cNvPr>
          <p:cNvSpPr>
            <a:spLocks noGrp="1"/>
          </p:cNvSpPr>
          <p:nvPr>
            <p:ph type="sldNum" sz="quarter" idx="12"/>
          </p:nvPr>
        </p:nvSpPr>
        <p:spPr/>
        <p:txBody>
          <a:bodyPr/>
          <a:lstStyle/>
          <a:p>
            <a:fld id="{D01DE229-DBE4-476C-9212-665BC0C4660A}" type="slidenum">
              <a:rPr lang="en-US" smtClean="0"/>
              <a:t>‹#›</a:t>
            </a:fld>
            <a:endParaRPr lang="en-US"/>
          </a:p>
        </p:txBody>
      </p:sp>
    </p:spTree>
    <p:extLst>
      <p:ext uri="{BB962C8B-B14F-4D97-AF65-F5344CB8AC3E}">
        <p14:creationId xmlns:p14="http://schemas.microsoft.com/office/powerpoint/2010/main" val="199335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7798B-08FA-5C8F-6177-19D28C1195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2DA78-ED20-858B-F133-9A4AE83DA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4AB9A-BBA1-E00F-45ED-25305214B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66969-61DC-4B6A-A815-71BE18D56CD8}" type="datetimeFigureOut">
              <a:rPr lang="en-US" smtClean="0"/>
              <a:t>08-Oct-23</a:t>
            </a:fld>
            <a:endParaRPr lang="en-US"/>
          </a:p>
        </p:txBody>
      </p:sp>
      <p:sp>
        <p:nvSpPr>
          <p:cNvPr id="5" name="Footer Placeholder 4">
            <a:extLst>
              <a:ext uri="{FF2B5EF4-FFF2-40B4-BE49-F238E27FC236}">
                <a16:creationId xmlns:a16="http://schemas.microsoft.com/office/drawing/2014/main" id="{12BB8554-CA29-50C1-90AC-B7D544E71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82EC7C-42C3-3278-3BB4-5C50C7854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DE229-DBE4-476C-9212-665BC0C4660A}" type="slidenum">
              <a:rPr lang="en-US" smtClean="0"/>
              <a:t>‹#›</a:t>
            </a:fld>
            <a:endParaRPr lang="en-US"/>
          </a:p>
        </p:txBody>
      </p:sp>
    </p:spTree>
    <p:extLst>
      <p:ext uri="{BB962C8B-B14F-4D97-AF65-F5344CB8AC3E}">
        <p14:creationId xmlns:p14="http://schemas.microsoft.com/office/powerpoint/2010/main" val="402480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dwhelper/&#917;&#955;&#955;&#951;&#957;&#959;&#970;&#964;&#945;&#955;&#953;&#954;&#972;&#962;%20&#960;&#972;&#955;&#949;&#956;&#959;&#962;%20(&#924;&#941;&#961;&#959;&#962;%20&#913;')%20&#919;%20&#921;&#964;&#945;&#955;&#953;&#954;&#942;%20&#949;&#953;&#963;&#946;&#959;&#955;&#942;.mkv" TargetMode="External"/><Relationship Id="rId2" Type="http://schemas.openxmlformats.org/officeDocument/2006/relationships/hyperlink" Target="../dwhelper"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dwhelper/&#913;&#928;&#917;&#923;&#917;&#933;&#920;&#917;&#929;&#937;&#931;&#919;%20&#913;&#920;&#919;&#925;&#913;&#931;%201944.mkv"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B6B24-D9B0-C703-64EC-EDBD453E4B4F}"/>
              </a:ext>
            </a:extLst>
          </p:cNvPr>
          <p:cNvSpPr>
            <a:spLocks noGrp="1"/>
          </p:cNvSpPr>
          <p:nvPr>
            <p:ph type="title"/>
          </p:nvPr>
        </p:nvSpPr>
        <p:spPr/>
        <p:txBody>
          <a:bodyPr/>
          <a:lstStyle/>
          <a:p>
            <a:pPr algn="ctr"/>
            <a:r>
              <a:rPr lang="el-GR" b="1" dirty="0"/>
              <a:t>Β ΠΑΓΚΟΣΜΙΟΣ ΠΟΛΕΜΟΣ</a:t>
            </a:r>
            <a:endParaRPr lang="en-US" b="1" dirty="0"/>
          </a:p>
        </p:txBody>
      </p:sp>
    </p:spTree>
    <p:extLst>
      <p:ext uri="{BB962C8B-B14F-4D97-AF65-F5344CB8AC3E}">
        <p14:creationId xmlns:p14="http://schemas.microsoft.com/office/powerpoint/2010/main" val="1283148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3B7E-CC04-79C0-07CC-5C99CD82C204}"/>
              </a:ext>
            </a:extLst>
          </p:cNvPr>
          <p:cNvSpPr>
            <a:spLocks noGrp="1"/>
          </p:cNvSpPr>
          <p:nvPr>
            <p:ph type="title"/>
          </p:nvPr>
        </p:nvSpPr>
        <p:spPr>
          <a:xfrm>
            <a:off x="836612" y="457200"/>
            <a:ext cx="3935413" cy="1600200"/>
          </a:xfrm>
        </p:spPr>
        <p:txBody>
          <a:bodyPr/>
          <a:lstStyle/>
          <a:p>
            <a:pPr algn="ctr"/>
            <a:r>
              <a:rPr lang="el-GR" sz="6000" dirty="0">
                <a:solidFill>
                  <a:srgbClr val="FF0000"/>
                </a:solidFill>
              </a:rPr>
              <a:t>ΟΧΙ</a:t>
            </a:r>
            <a:br>
              <a:rPr lang="el-GR" dirty="0"/>
            </a:br>
            <a:endParaRPr lang="en-US" dirty="0"/>
          </a:p>
        </p:txBody>
      </p:sp>
      <p:pic>
        <p:nvPicPr>
          <p:cNvPr id="6" name="Picture Placeholder 5">
            <a:extLst>
              <a:ext uri="{FF2B5EF4-FFF2-40B4-BE49-F238E27FC236}">
                <a16:creationId xmlns:a16="http://schemas.microsoft.com/office/drawing/2014/main" id="{1C25B22F-C710-9D36-3391-A56881489CC7}"/>
              </a:ext>
            </a:extLst>
          </p:cNvPr>
          <p:cNvPicPr>
            <a:picLocks noGrp="1" noChangeAspect="1"/>
          </p:cNvPicPr>
          <p:nvPr>
            <p:ph type="pic" idx="1"/>
          </p:nvPr>
        </p:nvPicPr>
        <p:blipFill>
          <a:blip r:embed="rId2"/>
          <a:srcRect t="20378" b="20378"/>
          <a:stretch>
            <a:fillRect/>
          </a:stretch>
        </p:blipFill>
        <p:spPr>
          <a:xfrm>
            <a:off x="5388070" y="919163"/>
            <a:ext cx="6172200" cy="4873625"/>
          </a:xfrm>
          <a:prstGeom prst="rect">
            <a:avLst/>
          </a:prstGeom>
        </p:spPr>
      </p:pic>
      <p:pic>
        <p:nvPicPr>
          <p:cNvPr id="5" name="Picture 4">
            <a:extLst>
              <a:ext uri="{FF2B5EF4-FFF2-40B4-BE49-F238E27FC236}">
                <a16:creationId xmlns:a16="http://schemas.microsoft.com/office/drawing/2014/main" id="{4688A884-821A-BAED-D9BC-43B0EB32C345}"/>
              </a:ext>
            </a:extLst>
          </p:cNvPr>
          <p:cNvPicPr>
            <a:picLocks noChangeAspect="1"/>
          </p:cNvPicPr>
          <p:nvPr/>
        </p:nvPicPr>
        <p:blipFill>
          <a:blip r:embed="rId3"/>
          <a:stretch>
            <a:fillRect/>
          </a:stretch>
        </p:blipFill>
        <p:spPr>
          <a:xfrm>
            <a:off x="836613" y="2362200"/>
            <a:ext cx="4093976" cy="3005588"/>
          </a:xfrm>
          <a:prstGeom prst="rect">
            <a:avLst/>
          </a:prstGeom>
        </p:spPr>
      </p:pic>
      <p:sp>
        <p:nvSpPr>
          <p:cNvPr id="4" name="Text Placeholder 3">
            <a:extLst>
              <a:ext uri="{FF2B5EF4-FFF2-40B4-BE49-F238E27FC236}">
                <a16:creationId xmlns:a16="http://schemas.microsoft.com/office/drawing/2014/main" id="{009F7C1D-53FE-EE6A-109B-28BCA8AF568E}"/>
              </a:ext>
            </a:extLst>
          </p:cNvPr>
          <p:cNvSpPr>
            <a:spLocks noGrp="1"/>
          </p:cNvSpPr>
          <p:nvPr>
            <p:ph type="body" sz="half" idx="2"/>
          </p:nvPr>
        </p:nvSpPr>
        <p:spPr>
          <a:xfrm>
            <a:off x="631730" y="2057400"/>
            <a:ext cx="3932237" cy="3811588"/>
          </a:xfrm>
        </p:spPr>
        <p:txBody>
          <a:bodyPr/>
          <a:lstStyle/>
          <a:p>
            <a:endParaRPr lang="en-US" dirty="0"/>
          </a:p>
        </p:txBody>
      </p:sp>
    </p:spTree>
    <p:extLst>
      <p:ext uri="{BB962C8B-B14F-4D97-AF65-F5344CB8AC3E}">
        <p14:creationId xmlns:p14="http://schemas.microsoft.com/office/powerpoint/2010/main" val="1389450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ction="ppaction://hlinkfile"/>
            <a:extLst>
              <a:ext uri="{FF2B5EF4-FFF2-40B4-BE49-F238E27FC236}">
                <a16:creationId xmlns:a16="http://schemas.microsoft.com/office/drawing/2014/main" id="{D5932F9C-F2CD-1F1F-0B4B-3C9F46DDB796}"/>
              </a:ext>
            </a:extLst>
          </p:cNvPr>
          <p:cNvSpPr txBox="1"/>
          <p:nvPr/>
        </p:nvSpPr>
        <p:spPr>
          <a:xfrm>
            <a:off x="3603811" y="2593503"/>
            <a:ext cx="6060141" cy="369332"/>
          </a:xfrm>
          <a:prstGeom prst="rect">
            <a:avLst/>
          </a:prstGeom>
          <a:noFill/>
        </p:spPr>
        <p:txBody>
          <a:bodyPr wrap="square">
            <a:spAutoFit/>
          </a:bodyPr>
          <a:lstStyle/>
          <a:p>
            <a:r>
              <a:rPr lang="en-US" u="sng" dirty="0">
                <a:solidFill>
                  <a:srgbClr val="0070C0"/>
                </a:solidFill>
              </a:rPr>
              <a:t>https://www.youtube.com/watch?v=</a:t>
            </a:r>
            <a:r>
              <a:rPr lang="en-US" u="sng" dirty="0">
                <a:solidFill>
                  <a:srgbClr val="0070C0"/>
                </a:solidFill>
                <a:hlinkClick r:id="rId3" action="ppaction://hlinkfile">
                  <a:extLst>
                    <a:ext uri="{A12FA001-AC4F-418D-AE19-62706E023703}">
                      <ahyp:hlinkClr xmlns:ahyp="http://schemas.microsoft.com/office/drawing/2018/hyperlinkcolor" val="tx"/>
                    </a:ext>
                  </a:extLst>
                </a:hlinkClick>
              </a:rPr>
              <a:t>920rxPBr4uw</a:t>
            </a:r>
            <a:endParaRPr lang="en-US" u="sng" dirty="0">
              <a:solidFill>
                <a:srgbClr val="0070C0"/>
              </a:solidFill>
            </a:endParaRPr>
          </a:p>
        </p:txBody>
      </p:sp>
    </p:spTree>
    <p:extLst>
      <p:ext uri="{BB962C8B-B14F-4D97-AF65-F5344CB8AC3E}">
        <p14:creationId xmlns:p14="http://schemas.microsoft.com/office/powerpoint/2010/main" val="116476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40276D-5017-2663-56C6-16F14072AFF7}"/>
              </a:ext>
            </a:extLst>
          </p:cNvPr>
          <p:cNvPicPr>
            <a:picLocks noChangeAspect="1"/>
          </p:cNvPicPr>
          <p:nvPr/>
        </p:nvPicPr>
        <p:blipFill>
          <a:blip r:embed="rId2"/>
          <a:stretch>
            <a:fillRect/>
          </a:stretch>
        </p:blipFill>
        <p:spPr>
          <a:xfrm>
            <a:off x="1524000" y="571500"/>
            <a:ext cx="9144000" cy="5715000"/>
          </a:xfrm>
          <a:prstGeom prst="rect">
            <a:avLst/>
          </a:prstGeom>
        </p:spPr>
      </p:pic>
    </p:spTree>
    <p:extLst>
      <p:ext uri="{BB962C8B-B14F-4D97-AF65-F5344CB8AC3E}">
        <p14:creationId xmlns:p14="http://schemas.microsoft.com/office/powerpoint/2010/main" val="358167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9FFC-53A5-965C-8415-FA89001A7BC3}"/>
              </a:ext>
            </a:extLst>
          </p:cNvPr>
          <p:cNvSpPr>
            <a:spLocks noGrp="1"/>
          </p:cNvSpPr>
          <p:nvPr>
            <p:ph type="title"/>
          </p:nvPr>
        </p:nvSpPr>
        <p:spPr/>
        <p:txBody>
          <a:bodyPr/>
          <a:lstStyle/>
          <a:p>
            <a:r>
              <a:rPr lang="el-GR" b="1" dirty="0"/>
              <a:t>ΕΠΙΣΤΡΑΤΕΥΣΗ</a:t>
            </a:r>
            <a:endParaRPr lang="en-US" b="1" dirty="0"/>
          </a:p>
        </p:txBody>
      </p:sp>
      <p:pic>
        <p:nvPicPr>
          <p:cNvPr id="5" name="Picture Placeholder 4">
            <a:extLst>
              <a:ext uri="{FF2B5EF4-FFF2-40B4-BE49-F238E27FC236}">
                <a16:creationId xmlns:a16="http://schemas.microsoft.com/office/drawing/2014/main" id="{895F9706-2236-E268-A685-131CF08205DD}"/>
              </a:ext>
            </a:extLst>
          </p:cNvPr>
          <p:cNvPicPr>
            <a:picLocks noGrp="1" noChangeAspect="1"/>
          </p:cNvPicPr>
          <p:nvPr>
            <p:ph type="pic" idx="1"/>
          </p:nvPr>
        </p:nvPicPr>
        <p:blipFill>
          <a:blip r:embed="rId2"/>
          <a:srcRect l="10315" r="10315"/>
          <a:stretch>
            <a:fillRect/>
          </a:stretch>
        </p:blipFill>
        <p:spPr>
          <a:prstGeom prst="rect">
            <a:avLst/>
          </a:prstGeom>
        </p:spPr>
      </p:pic>
      <p:sp>
        <p:nvSpPr>
          <p:cNvPr id="4" name="Text Placeholder 3">
            <a:extLst>
              <a:ext uri="{FF2B5EF4-FFF2-40B4-BE49-F238E27FC236}">
                <a16:creationId xmlns:a16="http://schemas.microsoft.com/office/drawing/2014/main" id="{7C9F12C1-88A9-259F-525C-25AF6585D551}"/>
              </a:ext>
            </a:extLst>
          </p:cNvPr>
          <p:cNvSpPr>
            <a:spLocks noGrp="1"/>
          </p:cNvSpPr>
          <p:nvPr>
            <p:ph type="body" sz="half" idx="2"/>
          </p:nvPr>
        </p:nvSpPr>
        <p:spPr/>
        <p:txBody>
          <a:bodyPr>
            <a:normAutofit/>
          </a:bodyPr>
          <a:lstStyle/>
          <a:p>
            <a:r>
              <a:rPr lang="el-GR" sz="2400" dirty="0"/>
              <a:t>Στις 05:30 τα ξημερώματα, ξεκίνησε ο ελληνο-ιταλικός πόλεμος με την αιφνιδιαστική εισβολή (το τελεσίγραφο όριζε ότι η επίθεση θα ξεκινούσε στις 6 πμ) των ιταλικών στρατευμάτων στην Ήπειρο, οπότε η Ελλάδα αμυνόμενη εισήλθε στον πόλεμο. </a:t>
            </a:r>
            <a:endParaRPr lang="en-US" sz="2400" dirty="0"/>
          </a:p>
        </p:txBody>
      </p:sp>
    </p:spTree>
    <p:extLst>
      <p:ext uri="{BB962C8B-B14F-4D97-AF65-F5344CB8AC3E}">
        <p14:creationId xmlns:p14="http://schemas.microsoft.com/office/powerpoint/2010/main" val="3679334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94641F-0898-C185-FA7F-83DD64CFFDE6}"/>
              </a:ext>
            </a:extLst>
          </p:cNvPr>
          <p:cNvPicPr>
            <a:picLocks noChangeAspect="1"/>
          </p:cNvPicPr>
          <p:nvPr/>
        </p:nvPicPr>
        <p:blipFill>
          <a:blip r:embed="rId2"/>
          <a:stretch>
            <a:fillRect/>
          </a:stretch>
        </p:blipFill>
        <p:spPr>
          <a:xfrm>
            <a:off x="1712724" y="0"/>
            <a:ext cx="8766551" cy="6858000"/>
          </a:xfrm>
          <a:prstGeom prst="rect">
            <a:avLst/>
          </a:prstGeom>
        </p:spPr>
      </p:pic>
    </p:spTree>
    <p:extLst>
      <p:ext uri="{BB962C8B-B14F-4D97-AF65-F5344CB8AC3E}">
        <p14:creationId xmlns:p14="http://schemas.microsoft.com/office/powerpoint/2010/main" val="3893846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778AAD-16C0-472C-B389-6D0D6EBB54BF}"/>
              </a:ext>
            </a:extLst>
          </p:cNvPr>
          <p:cNvPicPr>
            <a:picLocks noChangeAspect="1"/>
          </p:cNvPicPr>
          <p:nvPr/>
        </p:nvPicPr>
        <p:blipFill>
          <a:blip r:embed="rId2"/>
          <a:stretch>
            <a:fillRect/>
          </a:stretch>
        </p:blipFill>
        <p:spPr>
          <a:xfrm>
            <a:off x="1513817" y="340659"/>
            <a:ext cx="9164365" cy="6302188"/>
          </a:xfrm>
          <a:prstGeom prst="rect">
            <a:avLst/>
          </a:prstGeom>
        </p:spPr>
      </p:pic>
    </p:spTree>
    <p:extLst>
      <p:ext uri="{BB962C8B-B14F-4D97-AF65-F5344CB8AC3E}">
        <p14:creationId xmlns:p14="http://schemas.microsoft.com/office/powerpoint/2010/main" val="555967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C9C8BD-2D37-2F51-F073-268927A28248}"/>
              </a:ext>
            </a:extLst>
          </p:cNvPr>
          <p:cNvPicPr>
            <a:picLocks noChangeAspect="1"/>
          </p:cNvPicPr>
          <p:nvPr/>
        </p:nvPicPr>
        <p:blipFill>
          <a:blip r:embed="rId2"/>
          <a:stretch>
            <a:fillRect/>
          </a:stretch>
        </p:blipFill>
        <p:spPr>
          <a:xfrm>
            <a:off x="2419793" y="673369"/>
            <a:ext cx="7352413" cy="5511262"/>
          </a:xfrm>
          <a:prstGeom prst="rect">
            <a:avLst/>
          </a:prstGeom>
        </p:spPr>
      </p:pic>
    </p:spTree>
    <p:extLst>
      <p:ext uri="{BB962C8B-B14F-4D97-AF65-F5344CB8AC3E}">
        <p14:creationId xmlns:p14="http://schemas.microsoft.com/office/powerpoint/2010/main" val="3623226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4C01BC-93E6-446E-85BF-1BD8A5DB152C}"/>
              </a:ext>
            </a:extLst>
          </p:cNvPr>
          <p:cNvPicPr>
            <a:picLocks noChangeAspect="1"/>
          </p:cNvPicPr>
          <p:nvPr/>
        </p:nvPicPr>
        <p:blipFill>
          <a:blip r:embed="rId2"/>
          <a:stretch>
            <a:fillRect/>
          </a:stretch>
        </p:blipFill>
        <p:spPr>
          <a:xfrm>
            <a:off x="3000375" y="119062"/>
            <a:ext cx="6191250" cy="6619875"/>
          </a:xfrm>
          <a:prstGeom prst="rect">
            <a:avLst/>
          </a:prstGeom>
        </p:spPr>
      </p:pic>
    </p:spTree>
    <p:extLst>
      <p:ext uri="{BB962C8B-B14F-4D97-AF65-F5344CB8AC3E}">
        <p14:creationId xmlns:p14="http://schemas.microsoft.com/office/powerpoint/2010/main" val="1547072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9B5498-029E-6185-2323-FF83F3F60560}"/>
              </a:ext>
            </a:extLst>
          </p:cNvPr>
          <p:cNvSpPr txBox="1"/>
          <p:nvPr/>
        </p:nvSpPr>
        <p:spPr>
          <a:xfrm>
            <a:off x="2366357" y="2782669"/>
            <a:ext cx="6096000" cy="369332"/>
          </a:xfrm>
          <a:prstGeom prst="rect">
            <a:avLst/>
          </a:prstGeom>
          <a:noFill/>
        </p:spPr>
        <p:txBody>
          <a:bodyPr wrap="square">
            <a:spAutoFit/>
          </a:bodyPr>
          <a:lstStyle/>
          <a:p>
            <a:endParaRPr lang="el-GR" dirty="0"/>
          </a:p>
        </p:txBody>
      </p:sp>
      <p:pic>
        <p:nvPicPr>
          <p:cNvPr id="2" name="Picture 1">
            <a:extLst>
              <a:ext uri="{FF2B5EF4-FFF2-40B4-BE49-F238E27FC236}">
                <a16:creationId xmlns:a16="http://schemas.microsoft.com/office/drawing/2014/main" id="{17241002-5125-6763-415A-B728305CD0FF}"/>
              </a:ext>
            </a:extLst>
          </p:cNvPr>
          <p:cNvPicPr>
            <a:picLocks noChangeAspect="1"/>
          </p:cNvPicPr>
          <p:nvPr/>
        </p:nvPicPr>
        <p:blipFill>
          <a:blip r:embed="rId2"/>
          <a:stretch>
            <a:fillRect/>
          </a:stretch>
        </p:blipFill>
        <p:spPr>
          <a:xfrm>
            <a:off x="1523603" y="88102"/>
            <a:ext cx="9144793" cy="6681795"/>
          </a:xfrm>
          <a:prstGeom prst="rect">
            <a:avLst/>
          </a:prstGeom>
        </p:spPr>
      </p:pic>
    </p:spTree>
    <p:extLst>
      <p:ext uri="{BB962C8B-B14F-4D97-AF65-F5344CB8AC3E}">
        <p14:creationId xmlns:p14="http://schemas.microsoft.com/office/powerpoint/2010/main" val="244479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329F9-D095-0E09-9A1A-6A49BE993439}"/>
              </a:ext>
            </a:extLst>
          </p:cNvPr>
          <p:cNvPicPr>
            <a:picLocks noChangeAspect="1"/>
          </p:cNvPicPr>
          <p:nvPr/>
        </p:nvPicPr>
        <p:blipFill>
          <a:blip r:embed="rId2"/>
          <a:stretch>
            <a:fillRect/>
          </a:stretch>
        </p:blipFill>
        <p:spPr>
          <a:xfrm>
            <a:off x="1523603" y="75909"/>
            <a:ext cx="9144793" cy="6706181"/>
          </a:xfrm>
          <a:prstGeom prst="rect">
            <a:avLst/>
          </a:prstGeom>
        </p:spPr>
      </p:pic>
    </p:spTree>
    <p:extLst>
      <p:ext uri="{BB962C8B-B14F-4D97-AF65-F5344CB8AC3E}">
        <p14:creationId xmlns:p14="http://schemas.microsoft.com/office/powerpoint/2010/main" val="124193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9EB14-3ACD-1759-B959-3A3DAF024A91}"/>
              </a:ext>
            </a:extLst>
          </p:cNvPr>
          <p:cNvPicPr>
            <a:picLocks noChangeAspect="1"/>
          </p:cNvPicPr>
          <p:nvPr/>
        </p:nvPicPr>
        <p:blipFill>
          <a:blip r:embed="rId2"/>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543260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A602C-5C89-004E-293E-EEFFFD510FA9}"/>
              </a:ext>
            </a:extLst>
          </p:cNvPr>
          <p:cNvPicPr>
            <a:picLocks noChangeAspect="1"/>
          </p:cNvPicPr>
          <p:nvPr/>
        </p:nvPicPr>
        <p:blipFill>
          <a:blip r:embed="rId2"/>
          <a:stretch>
            <a:fillRect/>
          </a:stretch>
        </p:blipFill>
        <p:spPr>
          <a:xfrm>
            <a:off x="1523603" y="499618"/>
            <a:ext cx="9144793" cy="5858764"/>
          </a:xfrm>
          <a:prstGeom prst="rect">
            <a:avLst/>
          </a:prstGeom>
        </p:spPr>
      </p:pic>
    </p:spTree>
    <p:extLst>
      <p:ext uri="{BB962C8B-B14F-4D97-AF65-F5344CB8AC3E}">
        <p14:creationId xmlns:p14="http://schemas.microsoft.com/office/powerpoint/2010/main" val="896375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4EB250-209A-E1AA-FAAF-FF32A511EAA9}"/>
              </a:ext>
            </a:extLst>
          </p:cNvPr>
          <p:cNvPicPr>
            <a:picLocks noChangeAspect="1"/>
          </p:cNvPicPr>
          <p:nvPr/>
        </p:nvPicPr>
        <p:blipFill>
          <a:blip r:embed="rId2"/>
          <a:stretch>
            <a:fillRect/>
          </a:stretch>
        </p:blipFill>
        <p:spPr>
          <a:xfrm>
            <a:off x="2797778" y="130778"/>
            <a:ext cx="6596444" cy="6596444"/>
          </a:xfrm>
          <a:prstGeom prst="rect">
            <a:avLst/>
          </a:prstGeom>
        </p:spPr>
      </p:pic>
    </p:spTree>
    <p:extLst>
      <p:ext uri="{BB962C8B-B14F-4D97-AF65-F5344CB8AC3E}">
        <p14:creationId xmlns:p14="http://schemas.microsoft.com/office/powerpoint/2010/main" val="2675632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F052-96BC-448D-4656-454413D3BD5C}"/>
              </a:ext>
            </a:extLst>
          </p:cNvPr>
          <p:cNvSpPr>
            <a:spLocks noGrp="1"/>
          </p:cNvSpPr>
          <p:nvPr>
            <p:ph type="title"/>
          </p:nvPr>
        </p:nvSpPr>
        <p:spPr/>
        <p:txBody>
          <a:bodyPr/>
          <a:lstStyle/>
          <a:p>
            <a:r>
              <a:rPr lang="el-GR" b="1" dirty="0">
                <a:solidFill>
                  <a:srgbClr val="FF0000"/>
                </a:solidFill>
              </a:rPr>
              <a:t>Η ΕΙΣΒΟΛΗ ΤΩΝ ΓΕΡΜΑΝΩΝ ΣΤΗΝ ΕΛΛΑΔΑ</a:t>
            </a:r>
            <a:endParaRPr lang="en-US" b="1" dirty="0">
              <a:solidFill>
                <a:srgbClr val="FF0000"/>
              </a:solidFill>
            </a:endParaRPr>
          </a:p>
        </p:txBody>
      </p:sp>
      <p:pic>
        <p:nvPicPr>
          <p:cNvPr id="7" name="Picture Placeholder 6">
            <a:extLst>
              <a:ext uri="{FF2B5EF4-FFF2-40B4-BE49-F238E27FC236}">
                <a16:creationId xmlns:a16="http://schemas.microsoft.com/office/drawing/2014/main" id="{19D05F61-7473-93A3-B165-A491978258FB}"/>
              </a:ext>
            </a:extLst>
          </p:cNvPr>
          <p:cNvPicPr>
            <a:picLocks noGrp="1" noChangeAspect="1"/>
          </p:cNvPicPr>
          <p:nvPr>
            <p:ph type="pic" idx="1"/>
          </p:nvPr>
        </p:nvPicPr>
        <p:blipFill>
          <a:blip r:embed="rId2"/>
          <a:srcRect t="3643" b="3643"/>
          <a:stretch>
            <a:fillRect/>
          </a:stretch>
        </p:blipFill>
        <p:spPr>
          <a:prstGeom prst="rect">
            <a:avLst/>
          </a:prstGeom>
        </p:spPr>
      </p:pic>
      <p:sp>
        <p:nvSpPr>
          <p:cNvPr id="4" name="Text Placeholder 3">
            <a:extLst>
              <a:ext uri="{FF2B5EF4-FFF2-40B4-BE49-F238E27FC236}">
                <a16:creationId xmlns:a16="http://schemas.microsoft.com/office/drawing/2014/main" id="{4C0B7E81-F041-8557-F6D8-38A95819F3B8}"/>
              </a:ext>
            </a:extLst>
          </p:cNvPr>
          <p:cNvSpPr>
            <a:spLocks noGrp="1"/>
          </p:cNvSpPr>
          <p:nvPr>
            <p:ph type="body" sz="half" idx="2"/>
          </p:nvPr>
        </p:nvSpPr>
        <p:spPr/>
        <p:txBody>
          <a:bodyPr/>
          <a:lstStyle/>
          <a:p>
            <a:r>
              <a:rPr lang="el-GR" sz="2400" dirty="0"/>
              <a:t>Η Μάχη των Οχυρών, όπως έγινε γνωστή, διήρκησε από τις 6 έως τις 10 Απριλίου 1941 και έληξε με νίκη των Γερμανών, οι οποίοι όμως δεν κατάφεραν να καταλάβουν τα περισσότερα από τα 21 οχυρά της Γραμμής Μεταξά και τις κύριες διαβάσεις προς την ενδοχώρα</a:t>
            </a:r>
            <a:r>
              <a:rPr lang="el-GR" dirty="0"/>
              <a:t>.</a:t>
            </a:r>
            <a:endParaRPr lang="en-US" dirty="0"/>
          </a:p>
        </p:txBody>
      </p:sp>
    </p:spTree>
    <p:extLst>
      <p:ext uri="{BB962C8B-B14F-4D97-AF65-F5344CB8AC3E}">
        <p14:creationId xmlns:p14="http://schemas.microsoft.com/office/powerpoint/2010/main" val="2064684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08CE1C-BCD5-2B03-91FA-F318FC631A24}"/>
              </a:ext>
            </a:extLst>
          </p:cNvPr>
          <p:cNvPicPr>
            <a:picLocks noChangeAspect="1"/>
          </p:cNvPicPr>
          <p:nvPr/>
        </p:nvPicPr>
        <p:blipFill>
          <a:blip r:embed="rId2"/>
          <a:stretch>
            <a:fillRect/>
          </a:stretch>
        </p:blipFill>
        <p:spPr>
          <a:xfrm>
            <a:off x="2218608" y="603259"/>
            <a:ext cx="7754784" cy="5651482"/>
          </a:xfrm>
          <a:prstGeom prst="rect">
            <a:avLst/>
          </a:prstGeom>
        </p:spPr>
      </p:pic>
    </p:spTree>
    <p:extLst>
      <p:ext uri="{BB962C8B-B14F-4D97-AF65-F5344CB8AC3E}">
        <p14:creationId xmlns:p14="http://schemas.microsoft.com/office/powerpoint/2010/main" val="2825966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6884C-7334-3936-1B98-68B6A6482B1C}"/>
              </a:ext>
            </a:extLst>
          </p:cNvPr>
          <p:cNvPicPr>
            <a:picLocks noChangeAspect="1"/>
          </p:cNvPicPr>
          <p:nvPr/>
        </p:nvPicPr>
        <p:blipFill>
          <a:blip r:embed="rId2"/>
          <a:stretch>
            <a:fillRect/>
          </a:stretch>
        </p:blipFill>
        <p:spPr>
          <a:xfrm>
            <a:off x="2357437" y="1104900"/>
            <a:ext cx="7477125" cy="4648200"/>
          </a:xfrm>
          <a:prstGeom prst="rect">
            <a:avLst/>
          </a:prstGeom>
        </p:spPr>
      </p:pic>
    </p:spTree>
    <p:extLst>
      <p:ext uri="{BB962C8B-B14F-4D97-AF65-F5344CB8AC3E}">
        <p14:creationId xmlns:p14="http://schemas.microsoft.com/office/powerpoint/2010/main" val="127606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6E8B3E-2862-86CF-8D90-7A02461F8845}"/>
              </a:ext>
            </a:extLst>
          </p:cNvPr>
          <p:cNvPicPr>
            <a:picLocks noChangeAspect="1"/>
          </p:cNvPicPr>
          <p:nvPr/>
        </p:nvPicPr>
        <p:blipFill>
          <a:blip r:embed="rId2"/>
          <a:stretch>
            <a:fillRect/>
          </a:stretch>
        </p:blipFill>
        <p:spPr>
          <a:xfrm>
            <a:off x="2462469" y="575824"/>
            <a:ext cx="7267062" cy="5706351"/>
          </a:xfrm>
          <a:prstGeom prst="rect">
            <a:avLst/>
          </a:prstGeom>
        </p:spPr>
      </p:pic>
    </p:spTree>
    <p:extLst>
      <p:ext uri="{BB962C8B-B14F-4D97-AF65-F5344CB8AC3E}">
        <p14:creationId xmlns:p14="http://schemas.microsoft.com/office/powerpoint/2010/main" val="2052698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D9C1B-08F1-9529-DB52-F3B7989DD1F4}"/>
              </a:ext>
            </a:extLst>
          </p:cNvPr>
          <p:cNvPicPr>
            <a:picLocks noChangeAspect="1"/>
          </p:cNvPicPr>
          <p:nvPr/>
        </p:nvPicPr>
        <p:blipFill>
          <a:blip r:embed="rId2"/>
          <a:stretch>
            <a:fillRect/>
          </a:stretch>
        </p:blipFill>
        <p:spPr>
          <a:xfrm>
            <a:off x="2553917" y="588018"/>
            <a:ext cx="7084166" cy="5681964"/>
          </a:xfrm>
          <a:prstGeom prst="rect">
            <a:avLst/>
          </a:prstGeom>
        </p:spPr>
      </p:pic>
    </p:spTree>
    <p:extLst>
      <p:ext uri="{BB962C8B-B14F-4D97-AF65-F5344CB8AC3E}">
        <p14:creationId xmlns:p14="http://schemas.microsoft.com/office/powerpoint/2010/main" val="229849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94F047-DF1C-D3A1-C03B-26081CA5C687}"/>
              </a:ext>
            </a:extLst>
          </p:cNvPr>
          <p:cNvPicPr>
            <a:picLocks noChangeAspect="1"/>
          </p:cNvPicPr>
          <p:nvPr/>
        </p:nvPicPr>
        <p:blipFill>
          <a:blip r:embed="rId2"/>
          <a:stretch>
            <a:fillRect/>
          </a:stretch>
        </p:blipFill>
        <p:spPr>
          <a:xfrm>
            <a:off x="3214687" y="700087"/>
            <a:ext cx="5762625" cy="5457825"/>
          </a:xfrm>
          <a:prstGeom prst="rect">
            <a:avLst/>
          </a:prstGeom>
        </p:spPr>
      </p:pic>
    </p:spTree>
    <p:extLst>
      <p:ext uri="{BB962C8B-B14F-4D97-AF65-F5344CB8AC3E}">
        <p14:creationId xmlns:p14="http://schemas.microsoft.com/office/powerpoint/2010/main" val="1749274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F45D-8DC4-D290-B235-C3F13CFE9036}"/>
              </a:ext>
            </a:extLst>
          </p:cNvPr>
          <p:cNvSpPr>
            <a:spLocks noGrp="1"/>
          </p:cNvSpPr>
          <p:nvPr>
            <p:ph type="title"/>
          </p:nvPr>
        </p:nvSpPr>
        <p:spPr>
          <a:xfrm>
            <a:off x="838200" y="365126"/>
            <a:ext cx="10515600" cy="764428"/>
          </a:xfrm>
        </p:spPr>
        <p:txBody>
          <a:bodyPr/>
          <a:lstStyle/>
          <a:p>
            <a:pPr algn="ctr"/>
            <a:r>
              <a:rPr lang="el-GR" b="1" dirty="0">
                <a:solidFill>
                  <a:srgbClr val="FF0000"/>
                </a:solidFill>
              </a:rPr>
              <a:t>Η ΤΡΙΠΛΗ ΚΑΤΟΧΗ</a:t>
            </a:r>
            <a:endParaRPr lang="en-US" b="1" dirty="0">
              <a:solidFill>
                <a:srgbClr val="FF0000"/>
              </a:solidFill>
            </a:endParaRPr>
          </a:p>
        </p:txBody>
      </p:sp>
      <p:pic>
        <p:nvPicPr>
          <p:cNvPr id="4" name="Content Placeholder 3">
            <a:extLst>
              <a:ext uri="{FF2B5EF4-FFF2-40B4-BE49-F238E27FC236}">
                <a16:creationId xmlns:a16="http://schemas.microsoft.com/office/drawing/2014/main" id="{7CD42465-BF64-04D8-6D34-F700A839D780}"/>
              </a:ext>
            </a:extLst>
          </p:cNvPr>
          <p:cNvPicPr>
            <a:picLocks noGrp="1" noChangeAspect="1"/>
          </p:cNvPicPr>
          <p:nvPr>
            <p:ph idx="1"/>
          </p:nvPr>
        </p:nvPicPr>
        <p:blipFill>
          <a:blip r:embed="rId2"/>
          <a:stretch>
            <a:fillRect/>
          </a:stretch>
        </p:blipFill>
        <p:spPr>
          <a:xfrm>
            <a:off x="1933851" y="1825625"/>
            <a:ext cx="8324298" cy="4351338"/>
          </a:xfrm>
          <a:prstGeom prst="rect">
            <a:avLst/>
          </a:prstGeom>
        </p:spPr>
      </p:pic>
    </p:spTree>
    <p:extLst>
      <p:ext uri="{BB962C8B-B14F-4D97-AF65-F5344CB8AC3E}">
        <p14:creationId xmlns:p14="http://schemas.microsoft.com/office/powerpoint/2010/main" val="823842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A2C65-8C76-DDE4-2CBD-4361D045A65D}"/>
              </a:ext>
            </a:extLst>
          </p:cNvPr>
          <p:cNvPicPr>
            <a:picLocks noChangeAspect="1"/>
          </p:cNvPicPr>
          <p:nvPr/>
        </p:nvPicPr>
        <p:blipFill>
          <a:blip r:embed="rId2"/>
          <a:stretch>
            <a:fillRect/>
          </a:stretch>
        </p:blipFill>
        <p:spPr>
          <a:xfrm>
            <a:off x="1868057" y="36282"/>
            <a:ext cx="8455885" cy="6785436"/>
          </a:xfrm>
          <a:prstGeom prst="rect">
            <a:avLst/>
          </a:prstGeom>
        </p:spPr>
      </p:pic>
    </p:spTree>
    <p:extLst>
      <p:ext uri="{BB962C8B-B14F-4D97-AF65-F5344CB8AC3E}">
        <p14:creationId xmlns:p14="http://schemas.microsoft.com/office/powerpoint/2010/main" val="58717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D786E1-857A-A330-636A-95B71B9A0358}"/>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865800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72B1-4F28-6BBA-36D0-597DEDADF0DF}"/>
              </a:ext>
            </a:extLst>
          </p:cNvPr>
          <p:cNvSpPr>
            <a:spLocks noGrp="1"/>
          </p:cNvSpPr>
          <p:nvPr>
            <p:ph type="ctrTitle"/>
          </p:nvPr>
        </p:nvSpPr>
        <p:spPr>
          <a:xfrm>
            <a:off x="1524000" y="860611"/>
            <a:ext cx="9144000" cy="1441823"/>
          </a:xfrm>
        </p:spPr>
        <p:txBody>
          <a:bodyPr>
            <a:normAutofit/>
          </a:bodyPr>
          <a:lstStyle/>
          <a:p>
            <a:r>
              <a:rPr lang="el-GR" sz="4400" dirty="0">
                <a:solidFill>
                  <a:srgbClr val="FF0000"/>
                </a:solidFill>
              </a:rPr>
              <a:t>Η ΚΑΘΟΔΟΣ ΤΗΣ ΓΕΡΜΑΝΙΚΗΣ ΣΗΜΑΙΑΣ</a:t>
            </a:r>
            <a:endParaRPr lang="en-US" sz="4400" dirty="0">
              <a:solidFill>
                <a:srgbClr val="FF0000"/>
              </a:solidFill>
            </a:endParaRPr>
          </a:p>
        </p:txBody>
      </p:sp>
      <p:sp>
        <p:nvSpPr>
          <p:cNvPr id="3" name="Subtitle 2">
            <a:extLst>
              <a:ext uri="{FF2B5EF4-FFF2-40B4-BE49-F238E27FC236}">
                <a16:creationId xmlns:a16="http://schemas.microsoft.com/office/drawing/2014/main" id="{7F29637F-DCB6-48C0-07A4-D2F5651C80D3}"/>
              </a:ext>
            </a:extLst>
          </p:cNvPr>
          <p:cNvSpPr>
            <a:spLocks noGrp="1"/>
          </p:cNvSpPr>
          <p:nvPr>
            <p:ph type="subTitle" idx="1"/>
          </p:nvPr>
        </p:nvSpPr>
        <p:spPr>
          <a:xfrm>
            <a:off x="1524000" y="2510118"/>
            <a:ext cx="9144000" cy="2747682"/>
          </a:xfrm>
        </p:spPr>
        <p:txBody>
          <a:bodyPr>
            <a:normAutofit/>
          </a:bodyPr>
          <a:lstStyle/>
          <a:p>
            <a:pPr algn="just"/>
            <a:r>
              <a:rPr lang="el-GR" sz="2800" dirty="0"/>
              <a:t>Το πρωί της 30ης Μαΐου 1941, ο Γλέζος και ο Σάντας πληροφορήθηκαν από το ραδιόφωνο ότι η Κρήτη είχε πέσει. Τα μεσάνυχτα οι δυο φοιτητές έβαλαν σε εφαρμογή την παράτολμη επιχείρηση, να κατεβάσουν από την Ακρόπολη τη μεγάλων διαστάσεων ναζιστική σημαία 4Χ2. </a:t>
            </a:r>
            <a:endParaRPr lang="en-US" sz="2800" dirty="0"/>
          </a:p>
        </p:txBody>
      </p:sp>
    </p:spTree>
    <p:extLst>
      <p:ext uri="{BB962C8B-B14F-4D97-AF65-F5344CB8AC3E}">
        <p14:creationId xmlns:p14="http://schemas.microsoft.com/office/powerpoint/2010/main" val="3884018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B8E2D-7B96-3010-812C-0861AE09268E}"/>
              </a:ext>
            </a:extLst>
          </p:cNvPr>
          <p:cNvPicPr>
            <a:picLocks noChangeAspect="1"/>
          </p:cNvPicPr>
          <p:nvPr/>
        </p:nvPicPr>
        <p:blipFill>
          <a:blip r:embed="rId2"/>
          <a:stretch>
            <a:fillRect/>
          </a:stretch>
        </p:blipFill>
        <p:spPr>
          <a:xfrm>
            <a:off x="2381250" y="1419225"/>
            <a:ext cx="7429500" cy="4019550"/>
          </a:xfrm>
          <a:prstGeom prst="rect">
            <a:avLst/>
          </a:prstGeom>
        </p:spPr>
      </p:pic>
    </p:spTree>
    <p:extLst>
      <p:ext uri="{BB962C8B-B14F-4D97-AF65-F5344CB8AC3E}">
        <p14:creationId xmlns:p14="http://schemas.microsoft.com/office/powerpoint/2010/main" val="3239054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77CA-068A-5EFF-3FC4-293444E18567}"/>
              </a:ext>
            </a:extLst>
          </p:cNvPr>
          <p:cNvSpPr>
            <a:spLocks noGrp="1"/>
          </p:cNvSpPr>
          <p:nvPr>
            <p:ph type="ctrTitle"/>
          </p:nvPr>
        </p:nvSpPr>
        <p:spPr>
          <a:xfrm rot="18365167" flipV="1">
            <a:off x="591671" y="514701"/>
            <a:ext cx="9144000" cy="220405"/>
          </a:xfrm>
        </p:spPr>
        <p:txBody>
          <a:bodyPr>
            <a:normAutofit fontScale="90000"/>
          </a:bodyPr>
          <a:lstStyle/>
          <a:p>
            <a:br>
              <a:rPr lang="el-GR" altLang="en-US" sz="3100" dirty="0">
                <a:solidFill>
                  <a:srgbClr val="FF0000"/>
                </a:solidFill>
              </a:rPr>
            </a:br>
            <a:endParaRPr lang="en-US" dirty="0"/>
          </a:p>
        </p:txBody>
      </p:sp>
      <p:pic>
        <p:nvPicPr>
          <p:cNvPr id="4" name="Picture 3">
            <a:extLst>
              <a:ext uri="{FF2B5EF4-FFF2-40B4-BE49-F238E27FC236}">
                <a16:creationId xmlns:a16="http://schemas.microsoft.com/office/drawing/2014/main" id="{31AED396-9AFF-3149-080A-DE11C5398C7B}"/>
              </a:ext>
            </a:extLst>
          </p:cNvPr>
          <p:cNvPicPr>
            <a:picLocks noChangeAspect="1"/>
          </p:cNvPicPr>
          <p:nvPr/>
        </p:nvPicPr>
        <p:blipFill>
          <a:blip r:embed="rId2"/>
          <a:stretch>
            <a:fillRect/>
          </a:stretch>
        </p:blipFill>
        <p:spPr>
          <a:xfrm>
            <a:off x="2231232" y="1409702"/>
            <a:ext cx="7632854" cy="4743099"/>
          </a:xfrm>
          <a:prstGeom prst="rect">
            <a:avLst/>
          </a:prstGeom>
        </p:spPr>
      </p:pic>
      <p:sp>
        <p:nvSpPr>
          <p:cNvPr id="3" name="Subtitle 2">
            <a:extLst>
              <a:ext uri="{FF2B5EF4-FFF2-40B4-BE49-F238E27FC236}">
                <a16:creationId xmlns:a16="http://schemas.microsoft.com/office/drawing/2014/main" id="{32ECF086-8DB1-40F7-CD15-977522306E59}"/>
              </a:ext>
            </a:extLst>
          </p:cNvPr>
          <p:cNvSpPr>
            <a:spLocks noGrp="1"/>
          </p:cNvSpPr>
          <p:nvPr>
            <p:ph type="subTitle" idx="1"/>
          </p:nvPr>
        </p:nvSpPr>
        <p:spPr>
          <a:xfrm>
            <a:off x="1523998" y="705199"/>
            <a:ext cx="9144000" cy="4743099"/>
          </a:xfrm>
        </p:spPr>
        <p:txBody>
          <a:bodyPr>
            <a:normAutofit/>
          </a:bodyPr>
          <a:lstStyle/>
          <a:p>
            <a:r>
              <a:rPr lang="el-GR" sz="4000" dirty="0">
                <a:solidFill>
                  <a:srgbClr val="FF0000"/>
                </a:solidFill>
              </a:rPr>
              <a:t>Η ΕΠΙΣΤΡΟΦΗ ΑΠΟ ΤΟ ΜΕΤΩΠΟ</a:t>
            </a:r>
            <a:endParaRPr lang="en-US" sz="4000" dirty="0">
              <a:solidFill>
                <a:srgbClr val="FF0000"/>
              </a:solidFill>
            </a:endParaRPr>
          </a:p>
        </p:txBody>
      </p:sp>
    </p:spTree>
    <p:extLst>
      <p:ext uri="{BB962C8B-B14F-4D97-AF65-F5344CB8AC3E}">
        <p14:creationId xmlns:p14="http://schemas.microsoft.com/office/powerpoint/2010/main" val="2528961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8F57A-E804-AEBA-8EC9-3A793386ECD8}"/>
              </a:ext>
            </a:extLst>
          </p:cNvPr>
          <p:cNvPicPr>
            <a:picLocks noChangeAspect="1"/>
          </p:cNvPicPr>
          <p:nvPr/>
        </p:nvPicPr>
        <p:blipFill>
          <a:blip r:embed="rId2"/>
          <a:stretch>
            <a:fillRect/>
          </a:stretch>
        </p:blipFill>
        <p:spPr>
          <a:xfrm>
            <a:off x="1986940" y="490473"/>
            <a:ext cx="8218120" cy="5877053"/>
          </a:xfrm>
          <a:prstGeom prst="rect">
            <a:avLst/>
          </a:prstGeom>
        </p:spPr>
      </p:pic>
    </p:spTree>
    <p:extLst>
      <p:ext uri="{BB962C8B-B14F-4D97-AF65-F5344CB8AC3E}">
        <p14:creationId xmlns:p14="http://schemas.microsoft.com/office/powerpoint/2010/main" val="2918072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FFB6DB-71A0-5794-CF08-9E81861A05F6}"/>
              </a:ext>
            </a:extLst>
          </p:cNvPr>
          <p:cNvPicPr>
            <a:picLocks noChangeAspect="1"/>
          </p:cNvPicPr>
          <p:nvPr/>
        </p:nvPicPr>
        <p:blipFill>
          <a:blip r:embed="rId2"/>
          <a:stretch>
            <a:fillRect/>
          </a:stretch>
        </p:blipFill>
        <p:spPr>
          <a:xfrm>
            <a:off x="2029615" y="487425"/>
            <a:ext cx="8132769" cy="5883150"/>
          </a:xfrm>
          <a:prstGeom prst="rect">
            <a:avLst/>
          </a:prstGeom>
        </p:spPr>
      </p:pic>
    </p:spTree>
    <p:extLst>
      <p:ext uri="{BB962C8B-B14F-4D97-AF65-F5344CB8AC3E}">
        <p14:creationId xmlns:p14="http://schemas.microsoft.com/office/powerpoint/2010/main" val="663619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B25F2-FC95-5886-2AA0-669C979F23A3}"/>
              </a:ext>
            </a:extLst>
          </p:cNvPr>
          <p:cNvSpPr>
            <a:spLocks noGrp="1"/>
          </p:cNvSpPr>
          <p:nvPr>
            <p:ph type="title"/>
          </p:nvPr>
        </p:nvSpPr>
        <p:spPr/>
        <p:txBody>
          <a:bodyPr/>
          <a:lstStyle/>
          <a:p>
            <a:pPr algn="ctr"/>
            <a:r>
              <a:rPr lang="el-GR" b="1" dirty="0">
                <a:solidFill>
                  <a:srgbClr val="FF0000"/>
                </a:solidFill>
              </a:rPr>
              <a:t>Η ΠΕΙΝΑ</a:t>
            </a:r>
            <a:endParaRPr lang="en-US" b="1" dirty="0">
              <a:solidFill>
                <a:srgbClr val="FF0000"/>
              </a:solidFill>
            </a:endParaRPr>
          </a:p>
        </p:txBody>
      </p:sp>
      <p:sp>
        <p:nvSpPr>
          <p:cNvPr id="4" name="Text Placeholder 3">
            <a:extLst>
              <a:ext uri="{FF2B5EF4-FFF2-40B4-BE49-F238E27FC236}">
                <a16:creationId xmlns:a16="http://schemas.microsoft.com/office/drawing/2014/main" id="{B81FEC94-5A33-19DA-045C-5AE27DF87890}"/>
              </a:ext>
            </a:extLst>
          </p:cNvPr>
          <p:cNvSpPr>
            <a:spLocks noGrp="1"/>
          </p:cNvSpPr>
          <p:nvPr>
            <p:ph type="body" sz="half" idx="2"/>
          </p:nvPr>
        </p:nvSpPr>
        <p:spPr/>
        <p:txBody>
          <a:bodyPr>
            <a:normAutofit/>
          </a:bodyPr>
          <a:lstStyle/>
          <a:p>
            <a:endParaRPr lang="el-GR" dirty="0"/>
          </a:p>
          <a:p>
            <a:r>
              <a:rPr lang="el-GR" sz="2000" dirty="0"/>
              <a:t>Ασημάκη Πανσέληνου, "Τότε που ζούσαμε"</a:t>
            </a:r>
          </a:p>
          <a:p>
            <a:r>
              <a:rPr lang="el-GR" sz="2000" dirty="0"/>
              <a:t>"...Χειμώνας του '41 με 42. Τώρα πεινώ και φοβάμαι. Η Αθήνα ρημάζει μέρα με τη μέρα. Οι δρόμοι είναι γεμάτοι σκουπίδια. Οι άνθρωποι ζαρώνουν και τρέχουν να ζεσταθούν. Κόπηκε και το ηλεκτρικό ρεύμα κατόπιν από το ψωμί.</a:t>
            </a:r>
          </a:p>
          <a:p>
            <a:endParaRPr lang="el-GR" sz="2000" dirty="0"/>
          </a:p>
          <a:p>
            <a:endParaRPr lang="en-US" dirty="0"/>
          </a:p>
        </p:txBody>
      </p:sp>
      <p:pic>
        <p:nvPicPr>
          <p:cNvPr id="18" name="Picture Placeholder 17">
            <a:extLst>
              <a:ext uri="{FF2B5EF4-FFF2-40B4-BE49-F238E27FC236}">
                <a16:creationId xmlns:a16="http://schemas.microsoft.com/office/drawing/2014/main" id="{49BF4624-3F27-9759-3623-D872497F0BAF}"/>
              </a:ext>
            </a:extLst>
          </p:cNvPr>
          <p:cNvPicPr>
            <a:picLocks noGrp="1" noChangeAspect="1"/>
          </p:cNvPicPr>
          <p:nvPr>
            <p:ph type="pic" idx="1"/>
          </p:nvPr>
        </p:nvPicPr>
        <p:blipFill>
          <a:blip r:embed="rId2"/>
          <a:srcRect l="6370" r="6370"/>
          <a:stretch>
            <a:fillRect/>
          </a:stretch>
        </p:blipFill>
        <p:spPr>
          <a:prstGeom prst="rect">
            <a:avLst/>
          </a:prstGeom>
        </p:spPr>
      </p:pic>
    </p:spTree>
    <p:extLst>
      <p:ext uri="{BB962C8B-B14F-4D97-AF65-F5344CB8AC3E}">
        <p14:creationId xmlns:p14="http://schemas.microsoft.com/office/powerpoint/2010/main" val="3851132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7EB930-FCC1-4866-DC35-5795EDE2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967" y="1266689"/>
            <a:ext cx="5114925" cy="4991100"/>
          </a:xfrm>
          <a:prstGeom prst="rect">
            <a:avLst/>
          </a:prstGeom>
        </p:spPr>
      </p:pic>
      <p:pic>
        <p:nvPicPr>
          <p:cNvPr id="9" name="Picture 8">
            <a:extLst>
              <a:ext uri="{FF2B5EF4-FFF2-40B4-BE49-F238E27FC236}">
                <a16:creationId xmlns:a16="http://schemas.microsoft.com/office/drawing/2014/main" id="{76E2620E-52FF-5D2A-F265-C25C1408F9EE}"/>
              </a:ext>
            </a:extLst>
          </p:cNvPr>
          <p:cNvPicPr>
            <a:picLocks noChangeAspect="1"/>
          </p:cNvPicPr>
          <p:nvPr/>
        </p:nvPicPr>
        <p:blipFill>
          <a:blip r:embed="rId3"/>
          <a:stretch>
            <a:fillRect/>
          </a:stretch>
        </p:blipFill>
        <p:spPr>
          <a:xfrm>
            <a:off x="2779059" y="600211"/>
            <a:ext cx="2827802" cy="5657578"/>
          </a:xfrm>
          <a:prstGeom prst="rect">
            <a:avLst/>
          </a:prstGeom>
        </p:spPr>
      </p:pic>
    </p:spTree>
    <p:extLst>
      <p:ext uri="{BB962C8B-B14F-4D97-AF65-F5344CB8AC3E}">
        <p14:creationId xmlns:p14="http://schemas.microsoft.com/office/powerpoint/2010/main" val="2059696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847F0-DB45-D4F6-0131-CE30D27BAA81}"/>
              </a:ext>
            </a:extLst>
          </p:cNvPr>
          <p:cNvPicPr>
            <a:picLocks noChangeAspect="1"/>
          </p:cNvPicPr>
          <p:nvPr/>
        </p:nvPicPr>
        <p:blipFill>
          <a:blip r:embed="rId2"/>
          <a:stretch>
            <a:fillRect/>
          </a:stretch>
        </p:blipFill>
        <p:spPr>
          <a:xfrm>
            <a:off x="976440" y="1144330"/>
            <a:ext cx="3639671" cy="5279594"/>
          </a:xfrm>
          <a:prstGeom prst="rect">
            <a:avLst/>
          </a:prstGeom>
        </p:spPr>
      </p:pic>
      <p:pic>
        <p:nvPicPr>
          <p:cNvPr id="3" name="Picture 2">
            <a:extLst>
              <a:ext uri="{FF2B5EF4-FFF2-40B4-BE49-F238E27FC236}">
                <a16:creationId xmlns:a16="http://schemas.microsoft.com/office/drawing/2014/main" id="{AD246D51-EF5C-9A98-4AD5-84C5322A0963}"/>
              </a:ext>
            </a:extLst>
          </p:cNvPr>
          <p:cNvPicPr>
            <a:picLocks noChangeAspect="1"/>
          </p:cNvPicPr>
          <p:nvPr/>
        </p:nvPicPr>
        <p:blipFill>
          <a:blip r:embed="rId3"/>
          <a:stretch>
            <a:fillRect/>
          </a:stretch>
        </p:blipFill>
        <p:spPr>
          <a:xfrm>
            <a:off x="5378112" y="2406312"/>
            <a:ext cx="4017612" cy="4017612"/>
          </a:xfrm>
          <a:prstGeom prst="rect">
            <a:avLst/>
          </a:prstGeom>
        </p:spPr>
      </p:pic>
    </p:spTree>
    <p:extLst>
      <p:ext uri="{BB962C8B-B14F-4D97-AF65-F5344CB8AC3E}">
        <p14:creationId xmlns:p14="http://schemas.microsoft.com/office/powerpoint/2010/main" val="3138070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0677-40A8-7F9A-DADC-1E45DF420EB5}"/>
              </a:ext>
            </a:extLst>
          </p:cNvPr>
          <p:cNvSpPr>
            <a:spLocks noGrp="1"/>
          </p:cNvSpPr>
          <p:nvPr>
            <p:ph type="ctrTitle"/>
          </p:nvPr>
        </p:nvSpPr>
        <p:spPr>
          <a:xfrm>
            <a:off x="1524000" y="1122363"/>
            <a:ext cx="9144000" cy="477837"/>
          </a:xfrm>
        </p:spPr>
        <p:txBody>
          <a:bodyPr>
            <a:noAutofit/>
          </a:bodyPr>
          <a:lstStyle/>
          <a:p>
            <a:r>
              <a:rPr lang="el-GR" sz="3600" b="1" dirty="0">
                <a:solidFill>
                  <a:srgbClr val="FF0000"/>
                </a:solidFill>
              </a:rPr>
              <a:t>ΣΥΛΛΗΨΕΙΣ-ΕΚΤΕΛΕΣΕΙΣ- ΑΝΤΙΠΟΙΝΑ</a:t>
            </a:r>
            <a:endParaRPr lang="en-US" sz="3600" b="1" dirty="0">
              <a:solidFill>
                <a:srgbClr val="FF0000"/>
              </a:solidFill>
            </a:endParaRPr>
          </a:p>
        </p:txBody>
      </p:sp>
      <p:pic>
        <p:nvPicPr>
          <p:cNvPr id="5" name="Picture 4">
            <a:extLst>
              <a:ext uri="{FF2B5EF4-FFF2-40B4-BE49-F238E27FC236}">
                <a16:creationId xmlns:a16="http://schemas.microsoft.com/office/drawing/2014/main" id="{DF1E13E5-642C-ED00-5C07-0CCC52D5CFF1}"/>
              </a:ext>
            </a:extLst>
          </p:cNvPr>
          <p:cNvPicPr>
            <a:picLocks noChangeAspect="1"/>
          </p:cNvPicPr>
          <p:nvPr/>
        </p:nvPicPr>
        <p:blipFill>
          <a:blip r:embed="rId2"/>
          <a:stretch>
            <a:fillRect/>
          </a:stretch>
        </p:blipFill>
        <p:spPr>
          <a:xfrm>
            <a:off x="2492190" y="1967752"/>
            <a:ext cx="7530352" cy="3729319"/>
          </a:xfrm>
          <a:prstGeom prst="rect">
            <a:avLst/>
          </a:prstGeom>
        </p:spPr>
      </p:pic>
      <p:sp>
        <p:nvSpPr>
          <p:cNvPr id="3" name="Subtitle 2">
            <a:extLst>
              <a:ext uri="{FF2B5EF4-FFF2-40B4-BE49-F238E27FC236}">
                <a16:creationId xmlns:a16="http://schemas.microsoft.com/office/drawing/2014/main" id="{D711A39E-306B-C569-3B6C-0B5B87873554}"/>
              </a:ext>
            </a:extLst>
          </p:cNvPr>
          <p:cNvSpPr>
            <a:spLocks noGrp="1"/>
          </p:cNvSpPr>
          <p:nvPr>
            <p:ph type="subTitle" idx="1"/>
          </p:nvPr>
        </p:nvSpPr>
        <p:spPr>
          <a:xfrm>
            <a:off x="1201270" y="1600200"/>
            <a:ext cx="10076330" cy="4464424"/>
          </a:xfrm>
        </p:spPr>
        <p:txBody>
          <a:bodyPr/>
          <a:lstStyle/>
          <a:p>
            <a:r>
              <a:rPr lang="el-GR" dirty="0"/>
              <a:t>Για τα προαύλια των φυλακών και το δάκρυ των μελλοθανάτων</a:t>
            </a:r>
            <a:endParaRPr lang="en-US" dirty="0"/>
          </a:p>
        </p:txBody>
      </p:sp>
    </p:spTree>
    <p:extLst>
      <p:ext uri="{BB962C8B-B14F-4D97-AF65-F5344CB8AC3E}">
        <p14:creationId xmlns:p14="http://schemas.microsoft.com/office/powerpoint/2010/main" val="4011987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50F001-F452-99BE-4C62-7F5AFF58E1AC}"/>
              </a:ext>
            </a:extLst>
          </p:cNvPr>
          <p:cNvPicPr>
            <a:picLocks noChangeAspect="1"/>
          </p:cNvPicPr>
          <p:nvPr/>
        </p:nvPicPr>
        <p:blipFill>
          <a:blip r:embed="rId2"/>
          <a:stretch>
            <a:fillRect/>
          </a:stretch>
        </p:blipFill>
        <p:spPr>
          <a:xfrm>
            <a:off x="2303959" y="773962"/>
            <a:ext cx="7584081" cy="5310076"/>
          </a:xfrm>
          <a:prstGeom prst="rect">
            <a:avLst/>
          </a:prstGeom>
        </p:spPr>
      </p:pic>
    </p:spTree>
    <p:extLst>
      <p:ext uri="{BB962C8B-B14F-4D97-AF65-F5344CB8AC3E}">
        <p14:creationId xmlns:p14="http://schemas.microsoft.com/office/powerpoint/2010/main" val="2646048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BA0F6-86B5-67E6-7F56-00E11803D48B}"/>
              </a:ext>
            </a:extLst>
          </p:cNvPr>
          <p:cNvPicPr>
            <a:picLocks noChangeAspect="1"/>
          </p:cNvPicPr>
          <p:nvPr/>
        </p:nvPicPr>
        <p:blipFill>
          <a:blip r:embed="rId2"/>
          <a:stretch>
            <a:fillRect/>
          </a:stretch>
        </p:blipFill>
        <p:spPr>
          <a:xfrm>
            <a:off x="2660606" y="828830"/>
            <a:ext cx="6870787" cy="5200339"/>
          </a:xfrm>
          <a:prstGeom prst="rect">
            <a:avLst/>
          </a:prstGeom>
        </p:spPr>
      </p:pic>
    </p:spTree>
    <p:extLst>
      <p:ext uri="{BB962C8B-B14F-4D97-AF65-F5344CB8AC3E}">
        <p14:creationId xmlns:p14="http://schemas.microsoft.com/office/powerpoint/2010/main" val="309477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2F926-BFA6-0B6A-79CD-33F2BF7C7A6C}"/>
              </a:ext>
            </a:extLst>
          </p:cNvPr>
          <p:cNvSpPr>
            <a:spLocks noGrp="1"/>
          </p:cNvSpPr>
          <p:nvPr>
            <p:ph type="ctrTitle"/>
          </p:nvPr>
        </p:nvSpPr>
        <p:spPr>
          <a:xfrm>
            <a:off x="1201271" y="823398"/>
            <a:ext cx="9144000" cy="477837"/>
          </a:xfrm>
        </p:spPr>
        <p:txBody>
          <a:bodyPr>
            <a:noAutofit/>
          </a:bodyPr>
          <a:lstStyle/>
          <a:p>
            <a:r>
              <a:rPr lang="el-GR" sz="3200" b="1" dirty="0">
                <a:solidFill>
                  <a:srgbClr val="FF0000"/>
                </a:solidFill>
              </a:rPr>
              <a:t>Η ΣΦΑΓΗ ΣΤΟ ΔΙΣΤΟΜΟ</a:t>
            </a:r>
            <a:endParaRPr lang="en-US" sz="3200" b="1" dirty="0">
              <a:solidFill>
                <a:srgbClr val="FF0000"/>
              </a:solidFill>
            </a:endParaRPr>
          </a:p>
        </p:txBody>
      </p:sp>
      <p:pic>
        <p:nvPicPr>
          <p:cNvPr id="4" name="Picture 3">
            <a:extLst>
              <a:ext uri="{FF2B5EF4-FFF2-40B4-BE49-F238E27FC236}">
                <a16:creationId xmlns:a16="http://schemas.microsoft.com/office/drawing/2014/main" id="{57DDC9AD-2234-148F-E98D-19152E252F45}"/>
              </a:ext>
            </a:extLst>
          </p:cNvPr>
          <p:cNvPicPr>
            <a:picLocks noChangeAspect="1"/>
          </p:cNvPicPr>
          <p:nvPr/>
        </p:nvPicPr>
        <p:blipFill>
          <a:blip r:embed="rId2"/>
          <a:stretch>
            <a:fillRect/>
          </a:stretch>
        </p:blipFill>
        <p:spPr>
          <a:xfrm>
            <a:off x="2438400" y="1371600"/>
            <a:ext cx="7315200" cy="4114800"/>
          </a:xfrm>
          <a:prstGeom prst="rect">
            <a:avLst/>
          </a:prstGeom>
        </p:spPr>
      </p:pic>
      <p:sp>
        <p:nvSpPr>
          <p:cNvPr id="3" name="Subtitle 2">
            <a:extLst>
              <a:ext uri="{FF2B5EF4-FFF2-40B4-BE49-F238E27FC236}">
                <a16:creationId xmlns:a16="http://schemas.microsoft.com/office/drawing/2014/main" id="{2CD17267-AE5C-299A-44E6-5434979CE9D9}"/>
              </a:ext>
            </a:extLst>
          </p:cNvPr>
          <p:cNvSpPr>
            <a:spLocks noGrp="1"/>
          </p:cNvSpPr>
          <p:nvPr>
            <p:ph type="subTitle" idx="1"/>
          </p:nvPr>
        </p:nvSpPr>
        <p:spPr>
          <a:xfrm>
            <a:off x="2169459" y="1371600"/>
            <a:ext cx="7315200" cy="3964173"/>
          </a:xfrm>
        </p:spPr>
        <p:txBody>
          <a:bodyPr/>
          <a:lstStyle/>
          <a:p>
            <a:endParaRPr lang="en-US" dirty="0"/>
          </a:p>
        </p:txBody>
      </p:sp>
    </p:spTree>
    <p:extLst>
      <p:ext uri="{BB962C8B-B14F-4D97-AF65-F5344CB8AC3E}">
        <p14:creationId xmlns:p14="http://schemas.microsoft.com/office/powerpoint/2010/main" val="37917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62E5-C4CD-D51A-81DB-C10C8D02B238}"/>
              </a:ext>
            </a:extLst>
          </p:cNvPr>
          <p:cNvSpPr>
            <a:spLocks noGrp="1"/>
          </p:cNvSpPr>
          <p:nvPr>
            <p:ph type="title"/>
          </p:nvPr>
        </p:nvSpPr>
        <p:spPr/>
        <p:txBody>
          <a:bodyPr/>
          <a:lstStyle/>
          <a:p>
            <a:pPr algn="ctr"/>
            <a:r>
              <a:rPr lang="el-GR" b="1" dirty="0">
                <a:solidFill>
                  <a:srgbClr val="FF0000"/>
                </a:solidFill>
              </a:rPr>
              <a:t>Η ΣΦΑΓΗ ΤΩΝ ΚΑΛΑΒΡΥΤΩΝ</a:t>
            </a:r>
            <a:endParaRPr lang="en-US" b="1" dirty="0">
              <a:solidFill>
                <a:srgbClr val="FF0000"/>
              </a:solidFill>
            </a:endParaRPr>
          </a:p>
        </p:txBody>
      </p:sp>
      <p:sp>
        <p:nvSpPr>
          <p:cNvPr id="3" name="Picture Placeholder 2">
            <a:extLst>
              <a:ext uri="{FF2B5EF4-FFF2-40B4-BE49-F238E27FC236}">
                <a16:creationId xmlns:a16="http://schemas.microsoft.com/office/drawing/2014/main" id="{6AD165B6-2C9F-1A96-1FAD-C6C756CE82D4}"/>
              </a:ext>
            </a:extLst>
          </p:cNvPr>
          <p:cNvSpPr>
            <a:spLocks noGrp="1"/>
          </p:cNvSpPr>
          <p:nvPr>
            <p:ph type="pic" idx="1"/>
          </p:nvPr>
        </p:nvSpPr>
        <p:spPr>
          <a:xfrm>
            <a:off x="7082118" y="889561"/>
            <a:ext cx="4270094" cy="4336490"/>
          </a:xfrm>
        </p:spPr>
        <p:txBody>
          <a:bodyPr/>
          <a:lstStyle/>
          <a:p>
            <a:endParaRPr lang="en-US" dirty="0"/>
          </a:p>
        </p:txBody>
      </p:sp>
      <p:pic>
        <p:nvPicPr>
          <p:cNvPr id="6" name="Picture 5">
            <a:extLst>
              <a:ext uri="{FF2B5EF4-FFF2-40B4-BE49-F238E27FC236}">
                <a16:creationId xmlns:a16="http://schemas.microsoft.com/office/drawing/2014/main" id="{135E0356-9C6C-C0CA-CC79-F12F361BE210}"/>
              </a:ext>
            </a:extLst>
          </p:cNvPr>
          <p:cNvPicPr>
            <a:picLocks noChangeAspect="1"/>
          </p:cNvPicPr>
          <p:nvPr/>
        </p:nvPicPr>
        <p:blipFill>
          <a:blip r:embed="rId2"/>
          <a:stretch>
            <a:fillRect/>
          </a:stretch>
        </p:blipFill>
        <p:spPr>
          <a:xfrm>
            <a:off x="7225553" y="889561"/>
            <a:ext cx="3803930" cy="5188183"/>
          </a:xfrm>
          <a:prstGeom prst="rect">
            <a:avLst/>
          </a:prstGeom>
        </p:spPr>
      </p:pic>
      <p:sp>
        <p:nvSpPr>
          <p:cNvPr id="4" name="Text Placeholder 3">
            <a:extLst>
              <a:ext uri="{FF2B5EF4-FFF2-40B4-BE49-F238E27FC236}">
                <a16:creationId xmlns:a16="http://schemas.microsoft.com/office/drawing/2014/main" id="{B9A88A4C-BF8C-5385-5602-F247E9030FEA}"/>
              </a:ext>
            </a:extLst>
          </p:cNvPr>
          <p:cNvSpPr>
            <a:spLocks noGrp="1"/>
          </p:cNvSpPr>
          <p:nvPr>
            <p:ph type="body" sz="half" idx="2"/>
          </p:nvPr>
        </p:nvSpPr>
        <p:spPr>
          <a:xfrm>
            <a:off x="1304505" y="2294964"/>
            <a:ext cx="4952859" cy="3782780"/>
          </a:xfrm>
        </p:spPr>
        <p:txBody>
          <a:bodyPr>
            <a:normAutofit fontScale="85000" lnSpcReduction="20000"/>
          </a:bodyPr>
          <a:lstStyle/>
          <a:p>
            <a:r>
              <a:rPr lang="el-GR" sz="2600" dirty="0"/>
              <a:t>Ο υποστράτηγος Καρλ φον Λε Ζουίρ (1898-1954).έχοντας πληροφορηθεί την εκτέλεση των 78 γερμανών αιχμαλώτων από τους αντάρτες, διέταξε τους άνδρες του να μην διστάσουν να λάβουν τα πιο σκληρά αντίποινα εναντίον του άμαχου πληθυσμού της περιοχής. Ήταν, άλλωστε, πρακτική των αρχών κατοχής να εκτελούν για κάθε σκοτωμένο γερμανό στρατιωτικό πολλαπλάσιους έλληνες αμάχους.</a:t>
            </a:r>
          </a:p>
          <a:p>
            <a:endParaRPr lang="el-GR" sz="2600" dirty="0"/>
          </a:p>
          <a:p>
            <a:endParaRPr lang="el-GR" dirty="0"/>
          </a:p>
          <a:p>
            <a:r>
              <a:rPr lang="el-GR" dirty="0"/>
              <a:t>Πηγή: https://www.sansimera.gr/articles/710</a:t>
            </a:r>
          </a:p>
          <a:p>
            <a:endParaRPr lang="el-GR" dirty="0"/>
          </a:p>
        </p:txBody>
      </p:sp>
    </p:spTree>
    <p:extLst>
      <p:ext uri="{BB962C8B-B14F-4D97-AF65-F5344CB8AC3E}">
        <p14:creationId xmlns:p14="http://schemas.microsoft.com/office/powerpoint/2010/main" val="2369124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7E7CCB-4C3C-F9E6-E932-49BE8FB03CC6}"/>
              </a:ext>
            </a:extLst>
          </p:cNvPr>
          <p:cNvPicPr>
            <a:picLocks noChangeAspect="1"/>
          </p:cNvPicPr>
          <p:nvPr/>
        </p:nvPicPr>
        <p:blipFill>
          <a:blip r:embed="rId2"/>
          <a:stretch>
            <a:fillRect/>
          </a:stretch>
        </p:blipFill>
        <p:spPr>
          <a:xfrm>
            <a:off x="2886635" y="1344707"/>
            <a:ext cx="5988424" cy="4715434"/>
          </a:xfrm>
          <a:prstGeom prst="rect">
            <a:avLst/>
          </a:prstGeom>
        </p:spPr>
      </p:pic>
    </p:spTree>
    <p:extLst>
      <p:ext uri="{BB962C8B-B14F-4D97-AF65-F5344CB8AC3E}">
        <p14:creationId xmlns:p14="http://schemas.microsoft.com/office/powerpoint/2010/main" val="3444648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719F-7805-0462-3278-446AAA4C4594}"/>
              </a:ext>
            </a:extLst>
          </p:cNvPr>
          <p:cNvSpPr>
            <a:spLocks noGrp="1"/>
          </p:cNvSpPr>
          <p:nvPr>
            <p:ph type="title"/>
          </p:nvPr>
        </p:nvSpPr>
        <p:spPr/>
        <p:txBody>
          <a:bodyPr>
            <a:normAutofit/>
          </a:bodyPr>
          <a:lstStyle/>
          <a:p>
            <a:r>
              <a:rPr lang="el-GR" sz="2800" b="1" dirty="0">
                <a:solidFill>
                  <a:srgbClr val="FF0000"/>
                </a:solidFill>
              </a:rPr>
              <a:t>ΟΙ ΕΚΤΕΛΕΣΕΙΣ ΣΤΗΝ ΥΠΟ ΒΟΥΛΓΑΡΙΚΗ ΚΑΤΟΧΗ ΑΝΑΤΟΛΙΚΗ ΜΑΚΕΔΟΝΙΑ</a:t>
            </a:r>
            <a:endParaRPr lang="en-US" sz="2800" b="1" dirty="0">
              <a:solidFill>
                <a:srgbClr val="FF0000"/>
              </a:solidFill>
            </a:endParaRPr>
          </a:p>
        </p:txBody>
      </p:sp>
      <p:pic>
        <p:nvPicPr>
          <p:cNvPr id="6" name="Content Placeholder 5">
            <a:extLst>
              <a:ext uri="{FF2B5EF4-FFF2-40B4-BE49-F238E27FC236}">
                <a16:creationId xmlns:a16="http://schemas.microsoft.com/office/drawing/2014/main" id="{E33491F8-809A-7774-B4E8-3CB5D41D165B}"/>
              </a:ext>
            </a:extLst>
          </p:cNvPr>
          <p:cNvPicPr>
            <a:picLocks noGrp="1" noChangeAspect="1"/>
          </p:cNvPicPr>
          <p:nvPr>
            <p:ph idx="1"/>
          </p:nvPr>
        </p:nvPicPr>
        <p:blipFill>
          <a:blip r:embed="rId2"/>
          <a:stretch>
            <a:fillRect/>
          </a:stretch>
        </p:blipFill>
        <p:spPr>
          <a:xfrm>
            <a:off x="2117902" y="1690688"/>
            <a:ext cx="7956195" cy="4351338"/>
          </a:xfrm>
          <a:prstGeom prst="rect">
            <a:avLst/>
          </a:prstGeom>
        </p:spPr>
      </p:pic>
    </p:spTree>
    <p:extLst>
      <p:ext uri="{BB962C8B-B14F-4D97-AF65-F5344CB8AC3E}">
        <p14:creationId xmlns:p14="http://schemas.microsoft.com/office/powerpoint/2010/main" val="3207982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7600-E974-1BE8-1496-6ADD30399AAA}"/>
              </a:ext>
            </a:extLst>
          </p:cNvPr>
          <p:cNvSpPr>
            <a:spLocks noGrp="1"/>
          </p:cNvSpPr>
          <p:nvPr>
            <p:ph type="title"/>
          </p:nvPr>
        </p:nvSpPr>
        <p:spPr/>
        <p:txBody>
          <a:bodyPr>
            <a:normAutofit/>
          </a:bodyPr>
          <a:lstStyle/>
          <a:p>
            <a:pPr algn="ctr"/>
            <a:r>
              <a:rPr lang="el-GR" sz="2800" b="1" dirty="0">
                <a:solidFill>
                  <a:srgbClr val="FF0000"/>
                </a:solidFill>
              </a:rPr>
              <a:t>ΟΙ ΣΥΝΕΡΓΑΤΕΣ ΤΩΝ ΓΕΡΜΑΝΩΝ</a:t>
            </a:r>
            <a:endParaRPr lang="en-US" sz="2800" b="1" dirty="0">
              <a:solidFill>
                <a:srgbClr val="FF0000"/>
              </a:solidFill>
            </a:endParaRPr>
          </a:p>
        </p:txBody>
      </p:sp>
      <p:pic>
        <p:nvPicPr>
          <p:cNvPr id="4" name="Content Placeholder 3">
            <a:extLst>
              <a:ext uri="{FF2B5EF4-FFF2-40B4-BE49-F238E27FC236}">
                <a16:creationId xmlns:a16="http://schemas.microsoft.com/office/drawing/2014/main" id="{475A3603-248E-1580-60D6-76FB9BE073BE}"/>
              </a:ext>
            </a:extLst>
          </p:cNvPr>
          <p:cNvPicPr>
            <a:picLocks noGrp="1" noChangeAspect="1"/>
          </p:cNvPicPr>
          <p:nvPr>
            <p:ph idx="1"/>
          </p:nvPr>
        </p:nvPicPr>
        <p:blipFill>
          <a:blip r:embed="rId2"/>
          <a:stretch>
            <a:fillRect/>
          </a:stretch>
        </p:blipFill>
        <p:spPr>
          <a:xfrm>
            <a:off x="2779059" y="1825625"/>
            <a:ext cx="7602069" cy="4351338"/>
          </a:xfrm>
          <a:prstGeom prst="rect">
            <a:avLst/>
          </a:prstGeom>
        </p:spPr>
      </p:pic>
    </p:spTree>
    <p:extLst>
      <p:ext uri="{BB962C8B-B14F-4D97-AF65-F5344CB8AC3E}">
        <p14:creationId xmlns:p14="http://schemas.microsoft.com/office/powerpoint/2010/main" val="4133977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CBDA-3D35-4E0F-79E7-A7B4316AA14D}"/>
              </a:ext>
            </a:extLst>
          </p:cNvPr>
          <p:cNvSpPr>
            <a:spLocks noGrp="1"/>
          </p:cNvSpPr>
          <p:nvPr>
            <p:ph type="title"/>
          </p:nvPr>
        </p:nvSpPr>
        <p:spPr>
          <a:xfrm>
            <a:off x="838200" y="365125"/>
            <a:ext cx="10515600" cy="2162922"/>
          </a:xfrm>
        </p:spPr>
        <p:txBody>
          <a:bodyPr>
            <a:normAutofit fontScale="90000"/>
          </a:bodyPr>
          <a:lstStyle/>
          <a:p>
            <a:pPr algn="ctr"/>
            <a:br>
              <a:rPr lang="el-GR" b="1" dirty="0">
                <a:solidFill>
                  <a:srgbClr val="FF0000"/>
                </a:solidFill>
              </a:rPr>
            </a:br>
            <a:br>
              <a:rPr lang="el-GR" b="1" dirty="0">
                <a:solidFill>
                  <a:srgbClr val="FF0000"/>
                </a:solidFill>
              </a:rPr>
            </a:br>
            <a:br>
              <a:rPr lang="el-GR" b="1" dirty="0">
                <a:solidFill>
                  <a:srgbClr val="FF0000"/>
                </a:solidFill>
              </a:rPr>
            </a:br>
            <a:br>
              <a:rPr lang="el-GR" b="1" dirty="0">
                <a:solidFill>
                  <a:srgbClr val="FF0000"/>
                </a:solidFill>
              </a:rPr>
            </a:br>
            <a:br>
              <a:rPr lang="el-GR" b="1" dirty="0">
                <a:solidFill>
                  <a:srgbClr val="FF0000"/>
                </a:solidFill>
              </a:rPr>
            </a:br>
            <a:br>
              <a:rPr lang="el-GR" b="1" dirty="0">
                <a:solidFill>
                  <a:srgbClr val="FF0000"/>
                </a:solidFill>
              </a:rPr>
            </a:br>
            <a:br>
              <a:rPr lang="el-GR" b="1" dirty="0">
                <a:solidFill>
                  <a:srgbClr val="FF0000"/>
                </a:solidFill>
              </a:rPr>
            </a:br>
            <a:r>
              <a:rPr lang="el-GR" b="1" dirty="0">
                <a:solidFill>
                  <a:srgbClr val="FF0000"/>
                </a:solidFill>
              </a:rPr>
              <a:t>Η ΤΥΧΗ ΤΩΝ ΕΒΡΑΙΩΝ ΤΗΣ ΕΛΛΑΔΑΣ</a:t>
            </a:r>
            <a:endParaRPr lang="en-US" b="1" dirty="0">
              <a:solidFill>
                <a:srgbClr val="FF0000"/>
              </a:solidFill>
            </a:endParaRPr>
          </a:p>
        </p:txBody>
      </p:sp>
    </p:spTree>
    <p:extLst>
      <p:ext uri="{BB962C8B-B14F-4D97-AF65-F5344CB8AC3E}">
        <p14:creationId xmlns:p14="http://schemas.microsoft.com/office/powerpoint/2010/main" val="174473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CA06D-6DA4-79F4-8694-51DDF35E6B91}"/>
              </a:ext>
            </a:extLst>
          </p:cNvPr>
          <p:cNvPicPr>
            <a:picLocks noChangeAspect="1"/>
          </p:cNvPicPr>
          <p:nvPr/>
        </p:nvPicPr>
        <p:blipFill>
          <a:blip r:embed="rId2"/>
          <a:stretch>
            <a:fillRect/>
          </a:stretch>
        </p:blipFill>
        <p:spPr>
          <a:xfrm>
            <a:off x="2157412" y="842962"/>
            <a:ext cx="7877175" cy="5172075"/>
          </a:xfrm>
          <a:prstGeom prst="rect">
            <a:avLst/>
          </a:prstGeom>
        </p:spPr>
      </p:pic>
    </p:spTree>
    <p:extLst>
      <p:ext uri="{BB962C8B-B14F-4D97-AF65-F5344CB8AC3E}">
        <p14:creationId xmlns:p14="http://schemas.microsoft.com/office/powerpoint/2010/main" val="2341847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6AC514-3575-CAE3-97A4-9D57348A183A}"/>
              </a:ext>
            </a:extLst>
          </p:cNvPr>
          <p:cNvSpPr txBox="1"/>
          <p:nvPr/>
        </p:nvSpPr>
        <p:spPr>
          <a:xfrm>
            <a:off x="3048000" y="894326"/>
            <a:ext cx="6096000" cy="4062651"/>
          </a:xfrm>
          <a:prstGeom prst="rect">
            <a:avLst/>
          </a:prstGeom>
          <a:noFill/>
        </p:spPr>
        <p:txBody>
          <a:bodyPr wrap="square">
            <a:spAutoFit/>
          </a:bodyPr>
          <a:lstStyle/>
          <a:p>
            <a:r>
              <a:rPr lang="el-GR" dirty="0"/>
              <a:t> </a:t>
            </a:r>
          </a:p>
          <a:p>
            <a:r>
              <a:rPr lang="el-GR" sz="2400" dirty="0"/>
              <a:t>Κατά τη διάρκεια του Β΄ Παγκοσμίου Πολέμου η Ελλάδα κυριεύθηκε από τη Ναζιστική Γερμανία και βρέθηκε υπό κατοχή από τις δυνάμεις τού Άξονα. Υπολογίζεται ότι 12.898 Έλληνες Εβραίοι πολέμησαν στον ελληνικό στρατό. Ένας από τους πλέον γνωστούς ήταν ο συνταγματάρχης Μορδεχάι (Μαρδοχαίος) Φριζής, ο οποίος πρώτος απώθησε επιτυχώς τους Ιταλούς, αλλά αργότερα σκοτώθηκε από πυρά της ιταλικής αεροπορίας.. </a:t>
            </a:r>
            <a:endParaRPr lang="en-US" sz="2400" dirty="0"/>
          </a:p>
        </p:txBody>
      </p:sp>
    </p:spTree>
    <p:extLst>
      <p:ext uri="{BB962C8B-B14F-4D97-AF65-F5344CB8AC3E}">
        <p14:creationId xmlns:p14="http://schemas.microsoft.com/office/powerpoint/2010/main" val="146233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3E66-0281-49CE-24B5-173EB168E47C}"/>
              </a:ext>
            </a:extLst>
          </p:cNvPr>
          <p:cNvSpPr>
            <a:spLocks noGrp="1"/>
          </p:cNvSpPr>
          <p:nvPr>
            <p:ph type="title"/>
          </p:nvPr>
        </p:nvSpPr>
        <p:spPr/>
        <p:txBody>
          <a:bodyPr/>
          <a:lstStyle/>
          <a:p>
            <a:r>
              <a:rPr lang="el-GR" b="1" dirty="0"/>
              <a:t>ΣΥΓΚΕΝΤΡΩΣΗ ΤΩΝ ΕΒΡΑΙΩΝ ΜΕ ΣΚΟΠΟ ΤΗΝ ΚΑΤΑΓΡΑΦΗ ΤΟΥΣ ΣΤΗ ΘΕΣΣΑΛΟΝΙΚΗ</a:t>
            </a:r>
            <a:endParaRPr lang="en-US" b="1" dirty="0"/>
          </a:p>
        </p:txBody>
      </p:sp>
      <p:sp>
        <p:nvSpPr>
          <p:cNvPr id="3" name="Content Placeholder 2">
            <a:extLst>
              <a:ext uri="{FF2B5EF4-FFF2-40B4-BE49-F238E27FC236}">
                <a16:creationId xmlns:a16="http://schemas.microsoft.com/office/drawing/2014/main" id="{7D1E3CA7-8067-90AE-A25A-BCAB1CEE62E5}"/>
              </a:ext>
            </a:extLst>
          </p:cNvPr>
          <p:cNvSpPr>
            <a:spLocks noGrp="1"/>
          </p:cNvSpPr>
          <p:nvPr>
            <p:ph sz="half" idx="1"/>
          </p:nvPr>
        </p:nvSpPr>
        <p:spPr/>
        <p:txBody>
          <a:bodyPr>
            <a:normAutofit lnSpcReduction="10000"/>
          </a:bodyPr>
          <a:lstStyle/>
          <a:p>
            <a:r>
              <a:rPr lang="el-GR" dirty="0"/>
              <a:t>Συνολικά, το 86% των Ελλήνων Εβραίων, κυρίως στις περιοχές υπό γερμανική και βουλγαρική κατοχή, δολοφονήθηκαν παρά τις προσπάθειες της ιεραρχίας της Ελληνικής Ορθόδοξης εκκλησίας και αρκετών Ελλήνων Χριστιανών να τους παράσχουν καταφύγιο. Εντούτοις, ορισμένοι κατόρθωσαν να κρυφτούν με τη βοήθεια των Ελλήνων γειτόνων τους</a:t>
            </a:r>
          </a:p>
          <a:p>
            <a:endParaRPr lang="en-US" dirty="0"/>
          </a:p>
        </p:txBody>
      </p:sp>
      <p:pic>
        <p:nvPicPr>
          <p:cNvPr id="5" name="Content Placeholder 4">
            <a:extLst>
              <a:ext uri="{FF2B5EF4-FFF2-40B4-BE49-F238E27FC236}">
                <a16:creationId xmlns:a16="http://schemas.microsoft.com/office/drawing/2014/main" id="{3C717F31-E66B-1565-9754-64D7164AAC5A}"/>
              </a:ext>
            </a:extLst>
          </p:cNvPr>
          <p:cNvPicPr>
            <a:picLocks noGrp="1" noChangeAspect="1"/>
          </p:cNvPicPr>
          <p:nvPr>
            <p:ph sz="half" idx="2"/>
          </p:nvPr>
        </p:nvPicPr>
        <p:blipFill>
          <a:blip r:embed="rId2"/>
          <a:stretch>
            <a:fillRect/>
          </a:stretch>
        </p:blipFill>
        <p:spPr>
          <a:xfrm>
            <a:off x="6615953" y="2577703"/>
            <a:ext cx="4607859" cy="2847181"/>
          </a:xfrm>
          <a:prstGeom prst="rect">
            <a:avLst/>
          </a:prstGeom>
        </p:spPr>
      </p:pic>
    </p:spTree>
    <p:extLst>
      <p:ext uri="{BB962C8B-B14F-4D97-AF65-F5344CB8AC3E}">
        <p14:creationId xmlns:p14="http://schemas.microsoft.com/office/powerpoint/2010/main" val="2670539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5718-179D-B446-22B8-721E030CCF62}"/>
              </a:ext>
            </a:extLst>
          </p:cNvPr>
          <p:cNvSpPr>
            <a:spLocks noGrp="1"/>
          </p:cNvSpPr>
          <p:nvPr>
            <p:ph type="title"/>
          </p:nvPr>
        </p:nvSpPr>
        <p:spPr/>
        <p:txBody>
          <a:bodyPr/>
          <a:lstStyle/>
          <a:p>
            <a:r>
              <a:rPr lang="el-GR" b="1" dirty="0">
                <a:solidFill>
                  <a:srgbClr val="FF0000"/>
                </a:solidFill>
              </a:rPr>
              <a:t>Ο ΕΚΤΟΠΙΣΜΟΣ ΤΩΝ ΕΒΡΑΙΩΝ ΤΩΝ ΙΩΑΝΝΙΝΩΝ</a:t>
            </a:r>
            <a:endParaRPr lang="en-US" b="1" dirty="0">
              <a:solidFill>
                <a:srgbClr val="FF0000"/>
              </a:solidFill>
            </a:endParaRPr>
          </a:p>
        </p:txBody>
      </p:sp>
      <p:pic>
        <p:nvPicPr>
          <p:cNvPr id="5" name="Picture Placeholder 4">
            <a:extLst>
              <a:ext uri="{FF2B5EF4-FFF2-40B4-BE49-F238E27FC236}">
                <a16:creationId xmlns:a16="http://schemas.microsoft.com/office/drawing/2014/main" id="{4EA93070-026D-FB16-CDD9-4E133AE2D966}"/>
              </a:ext>
            </a:extLst>
          </p:cNvPr>
          <p:cNvPicPr>
            <a:picLocks noGrp="1" noChangeAspect="1"/>
          </p:cNvPicPr>
          <p:nvPr>
            <p:ph type="pic" idx="1"/>
          </p:nvPr>
        </p:nvPicPr>
        <p:blipFill>
          <a:blip r:embed="rId2"/>
          <a:srcRect t="24824" b="24824"/>
          <a:stretch>
            <a:fillRect/>
          </a:stretch>
        </p:blipFill>
        <p:spPr>
          <a:prstGeom prst="rect">
            <a:avLst/>
          </a:prstGeom>
        </p:spPr>
      </p:pic>
      <p:sp>
        <p:nvSpPr>
          <p:cNvPr id="4" name="Text Placeholder 3">
            <a:extLst>
              <a:ext uri="{FF2B5EF4-FFF2-40B4-BE49-F238E27FC236}">
                <a16:creationId xmlns:a16="http://schemas.microsoft.com/office/drawing/2014/main" id="{5E312536-2C6C-C752-B30D-68B79F28EAE8}"/>
              </a:ext>
            </a:extLst>
          </p:cNvPr>
          <p:cNvSpPr>
            <a:spLocks noGrp="1"/>
          </p:cNvSpPr>
          <p:nvPr>
            <p:ph type="body" sz="half" idx="2"/>
          </p:nvPr>
        </p:nvSpPr>
        <p:spPr/>
        <p:txBody>
          <a:bodyPr>
            <a:normAutofit/>
          </a:bodyPr>
          <a:lstStyle/>
          <a:p>
            <a:r>
              <a:rPr lang="el-GR" sz="2800" dirty="0"/>
              <a:t>Σκηνή από τον εκτοπισμό των Εβραίων των Ιωαννίνων στις 25 Μαρτίου 1944. Σχεδόν όλοι θα εξοντωθούν μόλις οδηγηθούν στο στρατόπεδο Άουσβιτς-Μπιρκενάου</a:t>
            </a:r>
            <a:endParaRPr lang="en-US" sz="2800" dirty="0"/>
          </a:p>
        </p:txBody>
      </p:sp>
    </p:spTree>
    <p:extLst>
      <p:ext uri="{BB962C8B-B14F-4D97-AF65-F5344CB8AC3E}">
        <p14:creationId xmlns:p14="http://schemas.microsoft.com/office/powerpoint/2010/main" val="2057844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B3E266-3501-4115-18BC-7205B2555CAA}"/>
              </a:ext>
            </a:extLst>
          </p:cNvPr>
          <p:cNvPicPr>
            <a:picLocks noChangeAspect="1"/>
          </p:cNvPicPr>
          <p:nvPr/>
        </p:nvPicPr>
        <p:blipFill>
          <a:blip r:embed="rId2"/>
          <a:stretch>
            <a:fillRect/>
          </a:stretch>
        </p:blipFill>
        <p:spPr>
          <a:xfrm>
            <a:off x="3048000" y="1247775"/>
            <a:ext cx="6096000" cy="4362450"/>
          </a:xfrm>
          <a:prstGeom prst="rect">
            <a:avLst/>
          </a:prstGeom>
        </p:spPr>
      </p:pic>
    </p:spTree>
    <p:extLst>
      <p:ext uri="{BB962C8B-B14F-4D97-AF65-F5344CB8AC3E}">
        <p14:creationId xmlns:p14="http://schemas.microsoft.com/office/powerpoint/2010/main" val="575449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53276-6B2A-4CC5-5EA5-B7F0A8F5D216}"/>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06285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C9FF37-126B-4207-F091-261B9D05D8D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02045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263F2-9E45-FC97-FCF1-3C3AE0FD065B}"/>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84304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73226-68A5-2E84-BD82-0D9F43EE17DC}"/>
              </a:ext>
            </a:extLst>
          </p:cNvPr>
          <p:cNvPicPr>
            <a:picLocks noChangeAspect="1"/>
          </p:cNvPicPr>
          <p:nvPr/>
        </p:nvPicPr>
        <p:blipFill>
          <a:blip r:embed="rId2"/>
          <a:stretch>
            <a:fillRect/>
          </a:stretch>
        </p:blipFill>
        <p:spPr>
          <a:xfrm>
            <a:off x="3100387" y="95250"/>
            <a:ext cx="5991225" cy="6667500"/>
          </a:xfrm>
          <a:prstGeom prst="rect">
            <a:avLst/>
          </a:prstGeom>
        </p:spPr>
      </p:pic>
    </p:spTree>
    <p:extLst>
      <p:ext uri="{BB962C8B-B14F-4D97-AF65-F5344CB8AC3E}">
        <p14:creationId xmlns:p14="http://schemas.microsoft.com/office/powerpoint/2010/main" val="1706728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D1BBF-3C3C-D505-34D3-D5E236F4E8D2}"/>
              </a:ext>
            </a:extLst>
          </p:cNvPr>
          <p:cNvSpPr>
            <a:spLocks noGrp="1"/>
          </p:cNvSpPr>
          <p:nvPr>
            <p:ph type="title"/>
          </p:nvPr>
        </p:nvSpPr>
        <p:spPr>
          <a:xfrm>
            <a:off x="838200" y="1918447"/>
            <a:ext cx="10515600" cy="2868706"/>
          </a:xfrm>
        </p:spPr>
        <p:txBody>
          <a:bodyPr/>
          <a:lstStyle/>
          <a:p>
            <a:r>
              <a:rPr lang="el-GR" b="1" dirty="0">
                <a:solidFill>
                  <a:srgbClr val="FF0000"/>
                </a:solidFill>
              </a:rPr>
              <a:t> Ο ΣΥΝΟΛΙΚΟΣ ΑΡΙΘΜΟΣ ΤΩΝ ΕΒΡΑΙΩΝ ΕΚΤΕΛΕΣΘΕΝΤΩΝ ΑΝΕΡΧΕΤΑΙ ΣΤΑ 6.000.000</a:t>
            </a:r>
            <a:endParaRPr lang="en-US" b="1" dirty="0">
              <a:solidFill>
                <a:srgbClr val="FF0000"/>
              </a:solidFill>
            </a:endParaRPr>
          </a:p>
        </p:txBody>
      </p:sp>
    </p:spTree>
    <p:extLst>
      <p:ext uri="{BB962C8B-B14F-4D97-AF65-F5344CB8AC3E}">
        <p14:creationId xmlns:p14="http://schemas.microsoft.com/office/powerpoint/2010/main" val="1615703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34305-6DE9-1E2A-F02B-49C8AEB6FCC5}"/>
              </a:ext>
            </a:extLst>
          </p:cNvPr>
          <p:cNvSpPr>
            <a:spLocks noGrp="1"/>
          </p:cNvSpPr>
          <p:nvPr>
            <p:ph type="ctrTitle"/>
          </p:nvPr>
        </p:nvSpPr>
        <p:spPr>
          <a:xfrm>
            <a:off x="1524000" y="1122363"/>
            <a:ext cx="9144000" cy="1100884"/>
          </a:xfrm>
        </p:spPr>
        <p:txBody>
          <a:bodyPr/>
          <a:lstStyle/>
          <a:p>
            <a:r>
              <a:rPr lang="el-GR" b="1" dirty="0">
                <a:solidFill>
                  <a:srgbClr val="FF0000"/>
                </a:solidFill>
              </a:rPr>
              <a:t>ΟΙ ΑΠΩΛΕΙΕΣ ΤΗΣ ΕΛΛΑΔΑΣ</a:t>
            </a:r>
            <a:endParaRPr lang="en-US" b="1" dirty="0">
              <a:solidFill>
                <a:srgbClr val="FF0000"/>
              </a:solidFill>
            </a:endParaRPr>
          </a:p>
        </p:txBody>
      </p:sp>
      <p:sp>
        <p:nvSpPr>
          <p:cNvPr id="3" name="Subtitle 2">
            <a:extLst>
              <a:ext uri="{FF2B5EF4-FFF2-40B4-BE49-F238E27FC236}">
                <a16:creationId xmlns:a16="http://schemas.microsoft.com/office/drawing/2014/main" id="{0BAD4C68-2218-4E48-2109-30E9B7CF1A86}"/>
              </a:ext>
            </a:extLst>
          </p:cNvPr>
          <p:cNvSpPr>
            <a:spLocks noGrp="1"/>
          </p:cNvSpPr>
          <p:nvPr>
            <p:ph type="subTitle" idx="1"/>
          </p:nvPr>
        </p:nvSpPr>
        <p:spPr>
          <a:xfrm>
            <a:off x="1524000" y="2635624"/>
            <a:ext cx="9144000" cy="2622176"/>
          </a:xfrm>
        </p:spPr>
        <p:txBody>
          <a:bodyPr>
            <a:normAutofit/>
          </a:bodyPr>
          <a:lstStyle/>
          <a:p>
            <a:pPr algn="just"/>
            <a:r>
              <a:rPr lang="el-GR" sz="2800" dirty="0"/>
              <a:t> Το σύνολο των ανθρώπων που έχασαν τη ζωή τους κατά τη διάρκεια του πολέμου και της κατοχής κινείται μεταξύ μισού εκατομμυρίου και 800 χιλ. ανθρώπων που έχασαν την ζωή τους κατά την διάρκεια του Β Παγκοσμίου Πολέμου. </a:t>
            </a:r>
            <a:r>
              <a:rPr lang="el-GR" sz="2800" b="1" dirty="0"/>
              <a:t>Αυτό μεταφράζεται στο 7- 11,17% του συνολικού πληθυσμού της χώρας πριν εισέλθει στον πόλεμο.</a:t>
            </a:r>
            <a:endParaRPr lang="en-US" sz="2800" b="1" dirty="0"/>
          </a:p>
        </p:txBody>
      </p:sp>
    </p:spTree>
    <p:extLst>
      <p:ext uri="{BB962C8B-B14F-4D97-AF65-F5344CB8AC3E}">
        <p14:creationId xmlns:p14="http://schemas.microsoft.com/office/powerpoint/2010/main" val="3194415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82F6-3738-8031-A2E8-16DB2658E1F5}"/>
              </a:ext>
            </a:extLst>
          </p:cNvPr>
          <p:cNvSpPr>
            <a:spLocks noGrp="1"/>
          </p:cNvSpPr>
          <p:nvPr>
            <p:ph type="title"/>
          </p:nvPr>
        </p:nvSpPr>
        <p:spPr>
          <a:xfrm>
            <a:off x="1125070" y="2014631"/>
            <a:ext cx="10515600" cy="1696757"/>
          </a:xfrm>
        </p:spPr>
        <p:txBody>
          <a:bodyPr>
            <a:normAutofit/>
          </a:bodyPr>
          <a:lstStyle/>
          <a:p>
            <a:pPr algn="ctr"/>
            <a:r>
              <a:rPr lang="el-GR" sz="4800" b="1" dirty="0">
                <a:solidFill>
                  <a:srgbClr val="FF0000"/>
                </a:solidFill>
              </a:rPr>
              <a:t>Η ΑΠΕΛΕΥΘΕΡΩΣΗ</a:t>
            </a:r>
            <a:endParaRPr lang="en-US" sz="4800" b="1" dirty="0">
              <a:solidFill>
                <a:srgbClr val="FF0000"/>
              </a:solidFill>
            </a:endParaRPr>
          </a:p>
        </p:txBody>
      </p:sp>
    </p:spTree>
    <p:extLst>
      <p:ext uri="{BB962C8B-B14F-4D97-AF65-F5344CB8AC3E}">
        <p14:creationId xmlns:p14="http://schemas.microsoft.com/office/powerpoint/2010/main" val="100478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4717-F8C5-E542-FABD-4D1CC4DB08BB}"/>
              </a:ext>
            </a:extLst>
          </p:cNvPr>
          <p:cNvSpPr>
            <a:spLocks noGrp="1"/>
          </p:cNvSpPr>
          <p:nvPr>
            <p:ph type="title"/>
          </p:nvPr>
        </p:nvSpPr>
        <p:spPr/>
        <p:txBody>
          <a:bodyPr/>
          <a:lstStyle/>
          <a:p>
            <a:r>
              <a:rPr lang="el-GR" dirty="0"/>
              <a:t>Οι Αθηναίοι γιορτάζουν την απελευθέρωση τον Οκτώβριο του 1944</a:t>
            </a:r>
            <a:endParaRPr lang="en-US" dirty="0"/>
          </a:p>
        </p:txBody>
      </p:sp>
      <p:pic>
        <p:nvPicPr>
          <p:cNvPr id="4" name="Content Placeholder 3">
            <a:extLst>
              <a:ext uri="{FF2B5EF4-FFF2-40B4-BE49-F238E27FC236}">
                <a16:creationId xmlns:a16="http://schemas.microsoft.com/office/drawing/2014/main" id="{D113FAC0-B76B-EBE6-955B-B7C83E728BD0}"/>
              </a:ext>
            </a:extLst>
          </p:cNvPr>
          <p:cNvPicPr>
            <a:picLocks noGrp="1" noChangeAspect="1"/>
          </p:cNvPicPr>
          <p:nvPr>
            <p:ph idx="1"/>
          </p:nvPr>
        </p:nvPicPr>
        <p:blipFill>
          <a:blip r:embed="rId2"/>
          <a:stretch>
            <a:fillRect/>
          </a:stretch>
        </p:blipFill>
        <p:spPr>
          <a:xfrm>
            <a:off x="3402946" y="1918448"/>
            <a:ext cx="5386107" cy="3739682"/>
          </a:xfrm>
          <a:prstGeom prst="rect">
            <a:avLst/>
          </a:prstGeom>
        </p:spPr>
      </p:pic>
    </p:spTree>
    <p:extLst>
      <p:ext uri="{BB962C8B-B14F-4D97-AF65-F5344CB8AC3E}">
        <p14:creationId xmlns:p14="http://schemas.microsoft.com/office/powerpoint/2010/main" val="1222256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ction="ppaction://hlinkfile"/>
            <a:extLst>
              <a:ext uri="{FF2B5EF4-FFF2-40B4-BE49-F238E27FC236}">
                <a16:creationId xmlns:a16="http://schemas.microsoft.com/office/drawing/2014/main" id="{9D364E47-9412-00C3-8E37-7868E55AFF51}"/>
              </a:ext>
            </a:extLst>
          </p:cNvPr>
          <p:cNvSpPr txBox="1"/>
          <p:nvPr/>
        </p:nvSpPr>
        <p:spPr>
          <a:xfrm>
            <a:off x="3048000" y="3248816"/>
            <a:ext cx="6096000" cy="369332"/>
          </a:xfrm>
          <a:prstGeom prst="rect">
            <a:avLst/>
          </a:prstGeom>
          <a:noFill/>
        </p:spPr>
        <p:txBody>
          <a:bodyPr wrap="square">
            <a:spAutoFit/>
          </a:bodyPr>
          <a:lstStyle/>
          <a:p>
            <a:r>
              <a:rPr lang="en-US" u="sng" dirty="0">
                <a:solidFill>
                  <a:srgbClr val="0070C0"/>
                </a:solidFill>
              </a:rPr>
              <a:t>https://www.youtube.com/watch?v=_IfJ9OLihpU</a:t>
            </a:r>
          </a:p>
        </p:txBody>
      </p:sp>
    </p:spTree>
    <p:extLst>
      <p:ext uri="{BB962C8B-B14F-4D97-AF65-F5344CB8AC3E}">
        <p14:creationId xmlns:p14="http://schemas.microsoft.com/office/powerpoint/2010/main" val="3620492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DAB83-2558-DCB7-677B-5C5CC12E5094}"/>
              </a:ext>
            </a:extLst>
          </p:cNvPr>
          <p:cNvPicPr>
            <a:picLocks noChangeAspect="1"/>
          </p:cNvPicPr>
          <p:nvPr/>
        </p:nvPicPr>
        <p:blipFill>
          <a:blip r:embed="rId2"/>
          <a:stretch>
            <a:fillRect/>
          </a:stretch>
        </p:blipFill>
        <p:spPr>
          <a:xfrm>
            <a:off x="3048000" y="2485464"/>
            <a:ext cx="6096000" cy="3429000"/>
          </a:xfrm>
          <a:prstGeom prst="rect">
            <a:avLst/>
          </a:prstGeom>
        </p:spPr>
      </p:pic>
    </p:spTree>
    <p:extLst>
      <p:ext uri="{BB962C8B-B14F-4D97-AF65-F5344CB8AC3E}">
        <p14:creationId xmlns:p14="http://schemas.microsoft.com/office/powerpoint/2010/main" val="606139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6C008-4A49-B4DF-0D63-2B4D6F0AA5A9}"/>
              </a:ext>
            </a:extLst>
          </p:cNvPr>
          <p:cNvPicPr>
            <a:picLocks noChangeAspect="1"/>
          </p:cNvPicPr>
          <p:nvPr/>
        </p:nvPicPr>
        <p:blipFill>
          <a:blip r:embed="rId2"/>
          <a:stretch>
            <a:fillRect/>
          </a:stretch>
        </p:blipFill>
        <p:spPr>
          <a:xfrm>
            <a:off x="2797635" y="694232"/>
            <a:ext cx="8426175" cy="4308075"/>
          </a:xfrm>
          <a:prstGeom prst="rect">
            <a:avLst/>
          </a:prstGeom>
        </p:spPr>
      </p:pic>
    </p:spTree>
    <p:extLst>
      <p:ext uri="{BB962C8B-B14F-4D97-AF65-F5344CB8AC3E}">
        <p14:creationId xmlns:p14="http://schemas.microsoft.com/office/powerpoint/2010/main" val="280936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EF398-DD0F-1511-BCA0-13540DB155E0}"/>
              </a:ext>
            </a:extLst>
          </p:cNvPr>
          <p:cNvPicPr>
            <a:picLocks noChangeAspect="1"/>
          </p:cNvPicPr>
          <p:nvPr/>
        </p:nvPicPr>
        <p:blipFill>
          <a:blip r:embed="rId2"/>
          <a:stretch>
            <a:fillRect/>
          </a:stretch>
        </p:blipFill>
        <p:spPr>
          <a:xfrm>
            <a:off x="2983722" y="1319601"/>
            <a:ext cx="6224555" cy="4218798"/>
          </a:xfrm>
          <a:prstGeom prst="rect">
            <a:avLst/>
          </a:prstGeom>
        </p:spPr>
      </p:pic>
    </p:spTree>
    <p:extLst>
      <p:ext uri="{BB962C8B-B14F-4D97-AF65-F5344CB8AC3E}">
        <p14:creationId xmlns:p14="http://schemas.microsoft.com/office/powerpoint/2010/main" val="364513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01F9-E9CC-352C-7D3D-8AF3AE712EAB}"/>
              </a:ext>
            </a:extLst>
          </p:cNvPr>
          <p:cNvSpPr>
            <a:spLocks noGrp="1"/>
          </p:cNvSpPr>
          <p:nvPr>
            <p:ph type="title"/>
          </p:nvPr>
        </p:nvSpPr>
        <p:spPr/>
        <p:txBody>
          <a:bodyPr>
            <a:normAutofit/>
          </a:bodyPr>
          <a:lstStyle/>
          <a:p>
            <a:r>
              <a:rPr lang="el-GR" sz="4800" b="1" dirty="0">
                <a:solidFill>
                  <a:srgbClr val="FF0000"/>
                </a:solidFill>
              </a:rPr>
              <a:t>Η ΕΛΛΑΔΑ ΣΤΟ Β ΠΑΓΚΟΣΜΙΟ ΠΟΛΕΜΟ</a:t>
            </a:r>
            <a:endParaRPr lang="en-US" sz="4800" b="1" dirty="0">
              <a:solidFill>
                <a:srgbClr val="FF0000"/>
              </a:solidFill>
            </a:endParaRPr>
          </a:p>
        </p:txBody>
      </p:sp>
      <p:sp>
        <p:nvSpPr>
          <p:cNvPr id="4" name="TextBox 3">
            <a:extLst>
              <a:ext uri="{FF2B5EF4-FFF2-40B4-BE49-F238E27FC236}">
                <a16:creationId xmlns:a16="http://schemas.microsoft.com/office/drawing/2014/main" id="{C3B60136-5055-25D8-64BC-10A841109B88}"/>
              </a:ext>
            </a:extLst>
          </p:cNvPr>
          <p:cNvSpPr txBox="1"/>
          <p:nvPr/>
        </p:nvSpPr>
        <p:spPr>
          <a:xfrm>
            <a:off x="3048000" y="2556319"/>
            <a:ext cx="6096000" cy="4031873"/>
          </a:xfrm>
          <a:prstGeom prst="rect">
            <a:avLst/>
          </a:prstGeom>
          <a:noFill/>
        </p:spPr>
        <p:txBody>
          <a:bodyPr wrap="square">
            <a:spAutoFit/>
          </a:bodyPr>
          <a:lstStyle/>
          <a:p>
            <a:r>
              <a:rPr lang="el-GR" sz="3200" dirty="0"/>
              <a:t>Έτσι ξεκίνησε ο πόλεμος.....</a:t>
            </a:r>
          </a:p>
          <a:p>
            <a:r>
              <a:rPr lang="el-GR" sz="3200" dirty="0"/>
              <a:t>Μετά την ανάγνωση του κειμένου παράδοσης από τον Ιταλό πρεσβευτή, ο Μεταξάς απάντησε στον Ιταλό πρέσβη στα γαλλικά (επίσημη διπλωματική γλώσσα) την ιστορική φράση: «Alors, c’est la guerre», </a:t>
            </a:r>
          </a:p>
        </p:txBody>
      </p:sp>
    </p:spTree>
    <p:extLst>
      <p:ext uri="{BB962C8B-B14F-4D97-AF65-F5344CB8AC3E}">
        <p14:creationId xmlns:p14="http://schemas.microsoft.com/office/powerpoint/2010/main" val="3872978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641</Words>
  <Application>Microsoft Office PowerPoint</Application>
  <PresentationFormat>Widescreen</PresentationFormat>
  <Paragraphs>42</Paragraphs>
  <Slides>58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Calibri Light</vt:lpstr>
      <vt:lpstr>Office Theme</vt:lpstr>
      <vt:lpstr>Β ΠΑΓΚΟΣΜΙΟΣ ΠΟΛΕΜΟΣ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ΕΛΛΑΔΑ ΣΤΟ Β ΠΑΓΚΟΣΜΙΟ ΠΟΛΕΜΟ</vt:lpstr>
      <vt:lpstr>ΟΧΙ </vt:lpstr>
      <vt:lpstr>PowerPoint Presentation</vt:lpstr>
      <vt:lpstr>PowerPoint Presentation</vt:lpstr>
      <vt:lpstr>ΕΠΙΣΤΡΑΤΕΥΣΗ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ΕΙΣΒΟΛΗ ΤΩΝ ΓΕΡΜΑΝΩΝ ΣΤΗΝ ΕΛΛΑΔΑ</vt:lpstr>
      <vt:lpstr>PowerPoint Presentation</vt:lpstr>
      <vt:lpstr>PowerPoint Presentation</vt:lpstr>
      <vt:lpstr>PowerPoint Presentation</vt:lpstr>
      <vt:lpstr>PowerPoint Presentation</vt:lpstr>
      <vt:lpstr>PowerPoint Presentation</vt:lpstr>
      <vt:lpstr>Η ΤΡΙΠΛΗ ΚΑΤΟΧΗ</vt:lpstr>
      <vt:lpstr>PowerPoint Presentation</vt:lpstr>
      <vt:lpstr>Η ΚΑΘΟΔΟΣ ΤΗΣ ΓΕΡΜΑΝΙΚΗΣ ΣΗΜΑΙΑΣ</vt:lpstr>
      <vt:lpstr>PowerPoint Presentation</vt:lpstr>
      <vt:lpstr> </vt:lpstr>
      <vt:lpstr>PowerPoint Presentation</vt:lpstr>
      <vt:lpstr>PowerPoint Presentation</vt:lpstr>
      <vt:lpstr>Η ΠΕΙΝΑ</vt:lpstr>
      <vt:lpstr>PowerPoint Presentation</vt:lpstr>
      <vt:lpstr>PowerPoint Presentation</vt:lpstr>
      <vt:lpstr>ΣΥΛΛΗΨΕΙΣ-ΕΚΤΕΛΕΣΕΙΣ- ΑΝΤΙΠΟΙΝΑ</vt:lpstr>
      <vt:lpstr>PowerPoint Presentation</vt:lpstr>
      <vt:lpstr>Η ΣΦΑΓΗ ΣΤΟ ΔΙΣΤΟΜΟ</vt:lpstr>
      <vt:lpstr>Η ΣΦΑΓΗ ΤΩΝ ΚΑΛΑΒΡΥΤΩΝ</vt:lpstr>
      <vt:lpstr>PowerPoint Presentation</vt:lpstr>
      <vt:lpstr>ΟΙ ΕΚΤΕΛΕΣΕΙΣ ΣΤΗΝ ΥΠΟ ΒΟΥΛΓΑΡΙΚΗ ΚΑΤΟΧΗ ΑΝΑΤΟΛΙΚΗ ΜΑΚΕΔΟΝΙΑ</vt:lpstr>
      <vt:lpstr>ΟΙ ΣΥΝΕΡΓΑΤΕΣ ΤΩΝ ΓΕΡΜΑΝΩΝ</vt:lpstr>
      <vt:lpstr>       Η ΤΥΧΗ ΤΩΝ ΕΒΡΑΙΩΝ ΤΗΣ ΕΛΛΑΔΑΣ</vt:lpstr>
      <vt:lpstr>PowerPoint Presentation</vt:lpstr>
      <vt:lpstr>PowerPoint Presentation</vt:lpstr>
      <vt:lpstr>ΣΥΓΚΕΝΤΡΩΣΗ ΤΩΝ ΕΒΡΑΙΩΝ ΜΕ ΣΚΟΠΟ ΤΗΝ ΚΑΤΑΓΡΑΦΗ ΤΟΥΣ ΣΤΗ ΘΕΣΣΑΛΟΝΙΚΗ</vt:lpstr>
      <vt:lpstr>Ο ΕΚΤΟΠΙΣΜΟΣ ΤΩΝ ΕΒΡΑΙΩΝ ΤΩΝ ΙΩΑΝΝΙΝΩΝ</vt:lpstr>
      <vt:lpstr>PowerPoint Presentation</vt:lpstr>
      <vt:lpstr>PowerPoint Presentation</vt:lpstr>
      <vt:lpstr>PowerPoint Presentation</vt:lpstr>
      <vt:lpstr>PowerPoint Presentation</vt:lpstr>
      <vt:lpstr> Ο ΣΥΝΟΛΙΚΟΣ ΑΡΙΘΜΟΣ ΤΩΝ ΕΒΡΑΙΩΝ ΕΚΤΕΛΕΣΘΕΝΤΩΝ ΑΝΕΡΧΕΤΑΙ ΣΤΑ 6.000.000</vt:lpstr>
      <vt:lpstr>ΟΙ ΑΠΩΛΕΙΕΣ ΤΗΣ ΕΛΛΑΔΑΣ</vt:lpstr>
      <vt:lpstr>Η ΑΠΕΛΕΥΘΕΡΩΣΗ</vt:lpstr>
      <vt:lpstr>Οι Αθηναίοι γιορτάζουν την απελευθέρωση τον Οκτώβριο του 1944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 ΠΑΓΚΟΣΜΙΟΣ ΠΟΛΕΜΟΣ</dc:title>
  <dc:creator>PACKARD  BELL</dc:creator>
  <cp:lastModifiedBy>PACKARD  BELL</cp:lastModifiedBy>
  <cp:revision>7</cp:revision>
  <dcterms:created xsi:type="dcterms:W3CDTF">2023-10-03T03:58:32Z</dcterms:created>
  <dcterms:modified xsi:type="dcterms:W3CDTF">2023-10-08T06:43:04Z</dcterms:modified>
</cp:coreProperties>
</file>