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  <p:sldId id="270" r:id="rId14"/>
    <p:sldId id="271" r:id="rId15"/>
    <p:sldId id="272" r:id="rId16"/>
    <p:sldId id="274" r:id="rId17"/>
    <p:sldId id="273" r:id="rId18"/>
    <p:sldId id="267" r:id="rId19"/>
    <p:sldId id="275" r:id="rId2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E8B7E67-2C3A-476E-9C4D-BA3C6BB7767B}" type="datetimeFigureOut">
              <a:rPr lang="el-GR" smtClean="0"/>
              <a:t>20/9/2022</a:t>
            </a:fld>
            <a:endParaRPr lang="el-G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262B8C-8BF8-4520-96F8-CF8B15BDE9CF}" type="slidenum">
              <a:rPr lang="el-GR" smtClean="0"/>
              <a:t>‹#›</a:t>
            </a:fld>
            <a:endParaRPr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l-GR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B7E67-2C3A-476E-9C4D-BA3C6BB7767B}" type="datetimeFigureOut">
              <a:rPr lang="el-GR" smtClean="0"/>
              <a:t>20/9/2022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2B8C-8BF8-4520-96F8-CF8B15BDE9C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B7E67-2C3A-476E-9C4D-BA3C6BB7767B}" type="datetimeFigureOut">
              <a:rPr lang="el-GR" smtClean="0"/>
              <a:t>20/9/2022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D262B8C-8BF8-4520-96F8-CF8B15BDE9C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B7E67-2C3A-476E-9C4D-BA3C6BB7767B}" type="datetimeFigureOut">
              <a:rPr lang="el-GR" smtClean="0"/>
              <a:t>20/9/2022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2B8C-8BF8-4520-96F8-CF8B15BDE9CF}" type="slidenum">
              <a:rPr lang="el-GR" smtClean="0"/>
              <a:t>‹#›</a:t>
            </a:fld>
            <a:endParaRPr lang="el-G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E8B7E67-2C3A-476E-9C4D-BA3C6BB7767B}" type="datetimeFigureOut">
              <a:rPr lang="el-GR" smtClean="0"/>
              <a:t>20/9/2022</a:t>
            </a:fld>
            <a:endParaRPr lang="el-G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D262B8C-8BF8-4520-96F8-CF8B15BDE9CF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B7E67-2C3A-476E-9C4D-BA3C6BB7767B}" type="datetimeFigureOut">
              <a:rPr lang="el-GR" smtClean="0"/>
              <a:t>20/9/2022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2B8C-8BF8-4520-96F8-CF8B15BDE9CF}" type="slidenum">
              <a:rPr lang="el-GR" smtClean="0"/>
              <a:t>‹#›</a:t>
            </a:fld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B7E67-2C3A-476E-9C4D-BA3C6BB7767B}" type="datetimeFigureOut">
              <a:rPr lang="el-GR" smtClean="0"/>
              <a:t>20/9/2022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2B8C-8BF8-4520-96F8-CF8B15BDE9CF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B7E67-2C3A-476E-9C4D-BA3C6BB7767B}" type="datetimeFigureOut">
              <a:rPr lang="el-GR" smtClean="0"/>
              <a:t>20/9/2022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2B8C-8BF8-4520-96F8-CF8B15BDE9CF}" type="slidenum">
              <a:rPr lang="el-GR" smtClean="0"/>
              <a:t>‹#›</a:t>
            </a:fld>
            <a:endParaRPr lang="el-G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B7E67-2C3A-476E-9C4D-BA3C6BB7767B}" type="datetimeFigureOut">
              <a:rPr lang="el-GR" smtClean="0"/>
              <a:t>20/9/2022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2B8C-8BF8-4520-96F8-CF8B15BDE9C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B7E67-2C3A-476E-9C4D-BA3C6BB7767B}" type="datetimeFigureOut">
              <a:rPr lang="el-GR" smtClean="0"/>
              <a:t>20/9/2022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262B8C-8BF8-4520-96F8-CF8B15BDE9CF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B7E67-2C3A-476E-9C4D-BA3C6BB7767B}" type="datetimeFigureOut">
              <a:rPr lang="el-GR" smtClean="0"/>
              <a:t>20/9/2022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2B8C-8BF8-4520-96F8-CF8B15BDE9CF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3E8B7E67-2C3A-476E-9C4D-BA3C6BB7767B}" type="datetimeFigureOut">
              <a:rPr lang="el-GR" smtClean="0"/>
              <a:t>20/9/2022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1D262B8C-8BF8-4520-96F8-CF8B15BDE9CF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7010400" y="692696"/>
            <a:ext cx="2133600" cy="5544616"/>
          </a:xfrm>
        </p:spPr>
        <p:txBody>
          <a:bodyPr>
            <a:normAutofit/>
          </a:bodyPr>
          <a:lstStyle/>
          <a:p>
            <a:r>
              <a:rPr lang="el-GR" sz="1600" b="1" dirty="0">
                <a:latin typeface="Lucida Console" panose="020B0609040504020204" pitchFamily="49" charset="0"/>
              </a:rPr>
              <a:t>ΟΡΙΣΜΟΣ ΤΩΝ  ΟΡΩΝ</a:t>
            </a:r>
          </a:p>
          <a:p>
            <a:r>
              <a:rPr lang="el-GR" sz="1600" b="1" dirty="0">
                <a:latin typeface="Lucida Console" panose="020B0609040504020204" pitchFamily="49" charset="0"/>
              </a:rPr>
              <a:t>«ΓΡΑΜΜΑΤΕΙΑ» «ΛΟΓΟΤΕΧΝΙΑ»</a:t>
            </a:r>
          </a:p>
          <a:p>
            <a:endParaRPr lang="el-GR" sz="1600" b="1" dirty="0">
              <a:latin typeface="Lucida Console" panose="020B0609040504020204" pitchFamily="49" charset="0"/>
            </a:endParaRPr>
          </a:p>
          <a:p>
            <a:r>
              <a:rPr lang="el-GR" sz="1600" b="1" dirty="0">
                <a:latin typeface="Lucida Console" panose="020B0609040504020204" pitchFamily="49" charset="0"/>
              </a:rPr>
              <a:t>ΑΡΧΗ  ΙΣΤΟΡΙΑ /ΠΕΡΙΟΔΟΙ</a:t>
            </a:r>
          </a:p>
          <a:p>
            <a:r>
              <a:rPr lang="el-GR" sz="1600" b="1" dirty="0">
                <a:latin typeface="Lucida Console" panose="020B0609040504020204" pitchFamily="49" charset="0"/>
              </a:rPr>
              <a:t>    ΤΗΣ ΝΕΟΕΛΛΗΝΙΚΗΣ ΛΟΓΟΤΕΧΝΙΑΣ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l-GR" sz="1600" b="1" dirty="0">
              <a:latin typeface="Lucida Console" panose="020B0609040504020204" pitchFamily="49" charset="0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Lucida Console" panose="020B0609040504020204" pitchFamily="49" charset="0"/>
              </a:rPr>
              <a:t>ΝΕΟΕΛΛΗΝΙΚΗ ΛΟΓΟΤΕΧΝΙΑ</a:t>
            </a:r>
          </a:p>
        </p:txBody>
      </p:sp>
    </p:spTree>
    <p:extLst>
      <p:ext uri="{BB962C8B-B14F-4D97-AF65-F5344CB8AC3E}">
        <p14:creationId xmlns:p14="http://schemas.microsoft.com/office/powerpoint/2010/main" val="3233291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237" y="1052736"/>
            <a:ext cx="7394447" cy="4608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70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C66951"/>
              </a:buClr>
            </a:pPr>
            <a:r>
              <a:rPr lang="el-GR" sz="2800" b="1" dirty="0">
                <a:solidFill>
                  <a:prstClr val="black"/>
                </a:solidFill>
                <a:latin typeface="Lucida Console" panose="020B0609040504020204" pitchFamily="49" charset="0"/>
              </a:rPr>
              <a:t>4</a:t>
            </a:r>
            <a:r>
              <a:rPr lang="el-GR" sz="2800" b="1" baseline="30000" dirty="0">
                <a:solidFill>
                  <a:prstClr val="black"/>
                </a:solidFill>
                <a:latin typeface="Lucida Console" panose="020B0609040504020204" pitchFamily="49" charset="0"/>
              </a:rPr>
              <a:t>η</a:t>
            </a:r>
            <a:r>
              <a:rPr lang="el-GR" sz="2800" b="1" dirty="0">
                <a:solidFill>
                  <a:prstClr val="black"/>
                </a:solidFill>
                <a:latin typeface="Lucida Console" panose="020B0609040504020204" pitchFamily="49" charset="0"/>
              </a:rPr>
              <a:t>  ΠΕΡΙΟΔΟΣ</a:t>
            </a:r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b="1" dirty="0">
                <a:latin typeface="Lucida Console" panose="020B0609040504020204" pitchFamily="49" charset="0"/>
              </a:rPr>
              <a:t>ΙΣΤΟΡΙΑ ΤΗΣ ΝΕΟΕΛΛΗΝΙΚΗΣ ΛΟΓΟΤΕΧΝΙΑΣ</a:t>
            </a:r>
            <a:endParaRPr lang="el-GR" sz="4000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2420888"/>
            <a:ext cx="77768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lvl="0" algn="ctr">
              <a:spcBef>
                <a:spcPct val="20000"/>
              </a:spcBef>
              <a:buClr>
                <a:srgbClr val="C66951"/>
              </a:buClr>
            </a:pPr>
            <a:r>
              <a:rPr lang="el-GR" sz="2800" b="1" spc="150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ΦΑΝΑΡΙΩΤΕΣ και ΡΟΜΑΝΤΙΚΗ ΣΧΟΛΗ ΤΩΝ ΑΘΗΝΩΝ</a:t>
            </a:r>
          </a:p>
          <a:p>
            <a:pPr marL="45720" lvl="0" algn="ctr">
              <a:spcBef>
                <a:spcPct val="20000"/>
              </a:spcBef>
              <a:buClr>
                <a:srgbClr val="C66951"/>
              </a:buClr>
            </a:pPr>
            <a:r>
              <a:rPr lang="el-GR" sz="2000" b="1" spc="150" dirty="0">
                <a:latin typeface="Lucida Console" panose="020B0609040504020204" pitchFamily="49" charset="0"/>
              </a:rPr>
              <a:t>  [ 1830 – 1880 ] </a:t>
            </a:r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778752"/>
            <a:ext cx="3600400" cy="2914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852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C66951"/>
              </a:buClr>
            </a:pPr>
            <a:r>
              <a:rPr lang="el-GR" sz="2800" b="1" dirty="0">
                <a:solidFill>
                  <a:prstClr val="black"/>
                </a:solidFill>
                <a:latin typeface="Lucida Console" panose="020B0609040504020204" pitchFamily="49" charset="0"/>
              </a:rPr>
              <a:t>4</a:t>
            </a:r>
            <a:r>
              <a:rPr lang="el-GR" sz="2800" b="1" baseline="30000" dirty="0">
                <a:solidFill>
                  <a:prstClr val="black"/>
                </a:solidFill>
                <a:latin typeface="Lucida Console" panose="020B0609040504020204" pitchFamily="49" charset="0"/>
              </a:rPr>
              <a:t>η</a:t>
            </a:r>
            <a:r>
              <a:rPr lang="el-GR" sz="2800" b="1" dirty="0">
                <a:solidFill>
                  <a:prstClr val="black"/>
                </a:solidFill>
                <a:latin typeface="Lucida Console" panose="020B0609040504020204" pitchFamily="49" charset="0"/>
              </a:rPr>
              <a:t>  ΠΕΡΙΟΔΟΣ</a:t>
            </a:r>
          </a:p>
          <a:p>
            <a:pPr marL="45720" indent="0">
              <a:buNone/>
            </a:pP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       ΝΕΑ ΑΘΗΝΑΪΚΗ ΣΧΟΛΗ</a:t>
            </a:r>
          </a:p>
          <a:p>
            <a:pPr marL="45720" indent="0">
              <a:buNone/>
            </a:pP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           </a:t>
            </a:r>
            <a:r>
              <a:rPr lang="el-GR" b="1" dirty="0">
                <a:solidFill>
                  <a:schemeClr val="tx1"/>
                </a:solidFill>
                <a:latin typeface="Lucida Console" panose="020B0609040504020204" pitchFamily="49" charset="0"/>
              </a:rPr>
              <a:t>[ 1880 – 1920 ]</a:t>
            </a:r>
          </a:p>
          <a:p>
            <a:pPr marL="45720" indent="0">
              <a:buNone/>
            </a:pPr>
            <a:endParaRPr lang="el-GR" b="1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45720" indent="0">
              <a:buNone/>
            </a:pPr>
            <a:endParaRPr lang="el-GR" b="1" dirty="0">
              <a:solidFill>
                <a:schemeClr val="tx1"/>
              </a:solidFill>
              <a:latin typeface="Lucida Console" panose="020B0609040504020204" pitchFamily="49" charset="0"/>
            </a:endParaRPr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b="1" dirty="0">
                <a:latin typeface="Lucida Console" panose="020B0609040504020204" pitchFamily="49" charset="0"/>
              </a:rPr>
              <a:t>ΙΣΤΟΡΙΑ ΤΗΣ ΝΕΟΕΛΛΗΝΙΚΗΣ ΛΟΓΟΤΕΧΝΙΑΣ</a:t>
            </a:r>
            <a:endParaRPr lang="el-GR" sz="4000" dirty="0"/>
          </a:p>
        </p:txBody>
      </p:sp>
      <p:sp>
        <p:nvSpPr>
          <p:cNvPr id="4" name="Στρογγυλεμένο ορθογώνιο 3"/>
          <p:cNvSpPr/>
          <p:nvPr/>
        </p:nvSpPr>
        <p:spPr>
          <a:xfrm>
            <a:off x="755576" y="3429000"/>
            <a:ext cx="7848872" cy="30963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>
                <a:solidFill>
                  <a:schemeClr val="tx1"/>
                </a:solidFill>
                <a:latin typeface="Lucida Console" panose="020B0609040504020204" pitchFamily="49" charset="0"/>
              </a:rPr>
              <a:t>κυριότεροι εκπρόσωποι</a:t>
            </a:r>
          </a:p>
          <a:p>
            <a:pPr algn="ctr"/>
            <a:endParaRPr lang="el-GR" sz="2400" b="1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algn="ctr"/>
            <a:r>
              <a:rPr lang="el-GR" b="1" dirty="0">
                <a:solidFill>
                  <a:schemeClr val="tx1"/>
                </a:solidFill>
                <a:latin typeface="Lucida Console" panose="020B0609040504020204" pitchFamily="49" charset="0"/>
              </a:rPr>
              <a:t>Κωστής Παλαμάς</a:t>
            </a:r>
          </a:p>
          <a:p>
            <a:pPr algn="ctr"/>
            <a:r>
              <a:rPr lang="el-GR" b="1" dirty="0">
                <a:solidFill>
                  <a:schemeClr val="tx1"/>
                </a:solidFill>
                <a:latin typeface="Lucida Console" panose="020B0609040504020204" pitchFamily="49" charset="0"/>
              </a:rPr>
              <a:t>Αλέξανδρος Παπαδιαμάντης</a:t>
            </a:r>
          </a:p>
          <a:p>
            <a:pPr algn="ctr"/>
            <a:r>
              <a:rPr lang="el-GR" b="1" dirty="0">
                <a:solidFill>
                  <a:schemeClr val="tx1"/>
                </a:solidFill>
                <a:latin typeface="Lucida Console" panose="020B0609040504020204" pitchFamily="49" charset="0"/>
              </a:rPr>
              <a:t>Γεώργιος Βιζυηνός</a:t>
            </a:r>
          </a:p>
          <a:p>
            <a:pPr algn="ctr"/>
            <a:r>
              <a:rPr lang="el-GR" b="1" dirty="0">
                <a:solidFill>
                  <a:schemeClr val="tx1"/>
                </a:solidFill>
                <a:latin typeface="Lucida Console" panose="020B0609040504020204" pitchFamily="49" charset="0"/>
              </a:rPr>
              <a:t>Ανδρέας Καρκαβίτσας</a:t>
            </a:r>
          </a:p>
          <a:p>
            <a:pPr algn="ctr"/>
            <a:endParaRPr lang="el-GR" b="1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algn="ctr"/>
            <a:r>
              <a:rPr lang="el-GR" b="1" dirty="0">
                <a:solidFill>
                  <a:schemeClr val="tx1"/>
                </a:solidFill>
                <a:latin typeface="Lucida Console" panose="020B0609040504020204" pitchFamily="49" charset="0"/>
              </a:rPr>
              <a:t>Νίκος Καζαντζάκης</a:t>
            </a:r>
          </a:p>
          <a:p>
            <a:pPr algn="ctr"/>
            <a:endParaRPr lang="el-GR" b="1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algn="ctr"/>
            <a:r>
              <a:rPr lang="el-GR" b="1" dirty="0">
                <a:solidFill>
                  <a:schemeClr val="tx1"/>
                </a:solidFill>
                <a:latin typeface="Lucida Console" panose="020B0609040504020204" pitchFamily="49" charset="0"/>
              </a:rPr>
              <a:t>Κωνσταντίνος Καβάφης</a:t>
            </a:r>
          </a:p>
          <a:p>
            <a:pPr algn="ctr"/>
            <a:r>
              <a:rPr lang="el-GR" b="1" dirty="0">
                <a:solidFill>
                  <a:schemeClr val="tx1"/>
                </a:solidFill>
                <a:latin typeface="Lucida Console" panose="020B06090405040202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25525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86" y="482336"/>
            <a:ext cx="3332686" cy="2197640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568" y="482335"/>
            <a:ext cx="2382233" cy="4007107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492022"/>
            <a:ext cx="3600400" cy="2314543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0" y="2628900"/>
            <a:ext cx="3327004" cy="1863122"/>
          </a:xfrm>
          <a:prstGeom prst="rect">
            <a:avLst/>
          </a:prstGeom>
        </p:spPr>
      </p:pic>
      <p:pic>
        <p:nvPicPr>
          <p:cNvPr id="9" name="Εικόνα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0605" y="4492022"/>
            <a:ext cx="1894565" cy="2314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213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C66951"/>
              </a:buClr>
            </a:pPr>
            <a:r>
              <a:rPr lang="el-GR" sz="2800" b="1" dirty="0">
                <a:solidFill>
                  <a:prstClr val="black"/>
                </a:solidFill>
                <a:latin typeface="Lucida Console" panose="020B0609040504020204" pitchFamily="49" charset="0"/>
              </a:rPr>
              <a:t>4</a:t>
            </a:r>
            <a:r>
              <a:rPr lang="el-GR" sz="2800" b="1" baseline="30000" dirty="0">
                <a:solidFill>
                  <a:prstClr val="black"/>
                </a:solidFill>
                <a:latin typeface="Lucida Console" panose="020B0609040504020204" pitchFamily="49" charset="0"/>
              </a:rPr>
              <a:t>η</a:t>
            </a:r>
            <a:r>
              <a:rPr lang="el-GR" sz="2800" b="1" dirty="0">
                <a:solidFill>
                  <a:prstClr val="black"/>
                </a:solidFill>
                <a:latin typeface="Lucida Console" panose="020B0609040504020204" pitchFamily="49" charset="0"/>
              </a:rPr>
              <a:t>  ΠΕΡΙΟΔΟΣ</a:t>
            </a:r>
          </a:p>
          <a:p>
            <a:pPr marL="45720" lvl="0" indent="0">
              <a:buClr>
                <a:srgbClr val="C66951"/>
              </a:buClr>
              <a:buNone/>
            </a:pP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      ΝΕΟΤΕΡΗ ΛΟΓΟΤΕΧΝΙΑ</a:t>
            </a:r>
          </a:p>
          <a:p>
            <a:pPr marL="45720" lvl="0" indent="0">
              <a:buClr>
                <a:srgbClr val="C66951"/>
              </a:buClr>
              <a:buNone/>
            </a:pPr>
            <a:r>
              <a:rPr lang="el-GR" b="1" dirty="0">
                <a:solidFill>
                  <a:schemeClr val="tx1"/>
                </a:solidFill>
                <a:latin typeface="Lucida Console" panose="020B0609040504020204" pitchFamily="49" charset="0"/>
              </a:rPr>
              <a:t>               [ 1920 – 1980 ] </a:t>
            </a:r>
          </a:p>
          <a:p>
            <a:pPr marL="45720" lvl="0" indent="0">
              <a:buClr>
                <a:srgbClr val="C66951"/>
              </a:buClr>
              <a:buNone/>
            </a:pPr>
            <a:r>
              <a:rPr lang="el-GR" sz="2400" b="1" dirty="0">
                <a:solidFill>
                  <a:prstClr val="black"/>
                </a:solidFill>
                <a:latin typeface="Lucida Console" panose="020B0609040504020204" pitchFamily="49" charset="0"/>
              </a:rPr>
              <a:t>      Α. ΠΡΩΤΗ ΔΕΚΑΕΤΙΑ ΜΕΣΟΠΟΛΕΜΟΥ</a:t>
            </a:r>
          </a:p>
          <a:p>
            <a:pPr marL="45720" lvl="0" indent="0">
              <a:buClr>
                <a:srgbClr val="C66951"/>
              </a:buClr>
              <a:buNone/>
            </a:pPr>
            <a:r>
              <a:rPr lang="el-GR" sz="2400" b="1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</a:t>
            </a:r>
            <a:r>
              <a:rPr lang="el-GR" sz="24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ΓΕΝΙΑ ΤΟΥ `20 </a:t>
            </a:r>
            <a:r>
              <a:rPr lang="el-GR" b="1" dirty="0">
                <a:solidFill>
                  <a:schemeClr val="tx1"/>
                </a:solidFill>
                <a:latin typeface="Lucida Console" panose="020B0609040504020204" pitchFamily="49" charset="0"/>
              </a:rPr>
              <a:t>[ 1920 – 1930 ] </a:t>
            </a:r>
          </a:p>
          <a:p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b="1" dirty="0">
                <a:solidFill>
                  <a:prstClr val="white"/>
                </a:solidFill>
                <a:latin typeface="Lucida Console" panose="020B0609040504020204" pitchFamily="49" charset="0"/>
              </a:rPr>
              <a:t>ΙΣΤΟΡΙΑ ΤΗΣ ΝΕΟΕΛΛΗΝΙΚΗΣ ΛΟΓΟΤΕΧΝΙΑΣ</a:t>
            </a: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4005064"/>
            <a:ext cx="3675407" cy="2693428"/>
          </a:xfrm>
          <a:prstGeom prst="rect">
            <a:avLst/>
          </a:prstGeom>
        </p:spPr>
      </p:pic>
      <p:sp>
        <p:nvSpPr>
          <p:cNvPr id="5" name="Ισοσκελές τρίγωνο 4"/>
          <p:cNvSpPr/>
          <p:nvPr/>
        </p:nvSpPr>
        <p:spPr>
          <a:xfrm>
            <a:off x="1115616" y="3903923"/>
            <a:ext cx="3096344" cy="279456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>
                <a:solidFill>
                  <a:schemeClr val="tx1"/>
                </a:solidFill>
                <a:latin typeface="Lucida Console" panose="020B0609040504020204" pitchFamily="49" charset="0"/>
              </a:rPr>
              <a:t>κυριότερος εκπρόσωπος </a:t>
            </a:r>
          </a:p>
          <a:p>
            <a:pPr algn="ctr"/>
            <a:endParaRPr lang="el-GR" sz="1600" b="1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algn="ctr"/>
            <a:r>
              <a:rPr lang="el-GR" sz="1600" b="1" dirty="0">
                <a:solidFill>
                  <a:schemeClr val="tx1"/>
                </a:solidFill>
                <a:latin typeface="Lucida Console" panose="020B0609040504020204" pitchFamily="49" charset="0"/>
              </a:rPr>
              <a:t>Κώστας Καρυωτάκης</a:t>
            </a:r>
          </a:p>
        </p:txBody>
      </p:sp>
    </p:spTree>
    <p:extLst>
      <p:ext uri="{BB962C8B-B14F-4D97-AF65-F5344CB8AC3E}">
        <p14:creationId xmlns:p14="http://schemas.microsoft.com/office/powerpoint/2010/main" val="2337985610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C66951"/>
              </a:buClr>
            </a:pPr>
            <a:r>
              <a:rPr lang="el-GR" sz="2800" b="1" dirty="0">
                <a:solidFill>
                  <a:prstClr val="black"/>
                </a:solidFill>
                <a:latin typeface="Lucida Console" panose="020B0609040504020204" pitchFamily="49" charset="0"/>
              </a:rPr>
              <a:t>4</a:t>
            </a:r>
            <a:r>
              <a:rPr lang="el-GR" sz="2800" b="1" baseline="30000" dirty="0">
                <a:solidFill>
                  <a:prstClr val="black"/>
                </a:solidFill>
                <a:latin typeface="Lucida Console" panose="020B0609040504020204" pitchFamily="49" charset="0"/>
              </a:rPr>
              <a:t>η</a:t>
            </a:r>
            <a:r>
              <a:rPr lang="el-GR" sz="2800" b="1" dirty="0">
                <a:solidFill>
                  <a:prstClr val="black"/>
                </a:solidFill>
                <a:latin typeface="Lucida Console" panose="020B0609040504020204" pitchFamily="49" charset="0"/>
              </a:rPr>
              <a:t>  ΠΕΡΙΟΔΟΣ</a:t>
            </a:r>
          </a:p>
          <a:p>
            <a:pPr marL="45720" lvl="0" indent="0">
              <a:buClr>
                <a:srgbClr val="C66951"/>
              </a:buClr>
              <a:buNone/>
            </a:pPr>
            <a:r>
              <a:rPr lang="el-GR" sz="2800" b="1" dirty="0">
                <a:solidFill>
                  <a:srgbClr val="C66951">
                    <a:lumMod val="75000"/>
                  </a:srgbClr>
                </a:solidFill>
                <a:latin typeface="Lucida Console" panose="020B0609040504020204" pitchFamily="49" charset="0"/>
              </a:rPr>
              <a:t>      ΝΕΟΤΕΡΗ ΛΟΓΟΤΕΧΝΙΑ</a:t>
            </a:r>
          </a:p>
          <a:p>
            <a:pPr marL="45720" lvl="0" indent="0">
              <a:buClr>
                <a:srgbClr val="C66951"/>
              </a:buClr>
              <a:buNone/>
            </a:pPr>
            <a:r>
              <a:rPr lang="el-GR" b="1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   [ 1920 – 1980 ] </a:t>
            </a:r>
          </a:p>
          <a:p>
            <a:pPr marL="45720" lvl="0" indent="0">
              <a:buClr>
                <a:srgbClr val="C66951"/>
              </a:buClr>
              <a:buNone/>
            </a:pPr>
            <a:r>
              <a:rPr lang="el-GR" sz="2400" b="1" dirty="0">
                <a:solidFill>
                  <a:prstClr val="black"/>
                </a:solidFill>
                <a:latin typeface="Lucida Console" panose="020B0609040504020204" pitchFamily="49" charset="0"/>
              </a:rPr>
              <a:t>      Β. ΔΕΥΤΕΡΗ ΔΕΚΑΕΤΙΑ ΜΕΣΟΠΟΛΕΜΟΥ</a:t>
            </a:r>
          </a:p>
          <a:p>
            <a:pPr marL="45720" lvl="0" indent="0">
              <a:buClr>
                <a:srgbClr val="C66951"/>
              </a:buClr>
              <a:buNone/>
            </a:pPr>
            <a:r>
              <a:rPr lang="el-GR" sz="2400" b="1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</a:t>
            </a:r>
            <a:r>
              <a:rPr lang="el-GR" sz="2400" b="1" dirty="0">
                <a:solidFill>
                  <a:srgbClr val="C66951">
                    <a:lumMod val="75000"/>
                  </a:srgbClr>
                </a:solidFill>
                <a:latin typeface="Lucida Console" panose="020B0609040504020204" pitchFamily="49" charset="0"/>
              </a:rPr>
              <a:t>ΓΕΝΙΑ ΤΟΥ `30 </a:t>
            </a:r>
            <a:r>
              <a:rPr lang="el-GR" b="1" dirty="0">
                <a:solidFill>
                  <a:schemeClr val="tx1"/>
                </a:solidFill>
                <a:latin typeface="Lucida Console" panose="020B0609040504020204" pitchFamily="49" charset="0"/>
              </a:rPr>
              <a:t>[ 1930 -1940 ] </a:t>
            </a:r>
          </a:p>
          <a:p>
            <a:pPr marL="45720" indent="0">
              <a:buNone/>
            </a:pPr>
            <a:endParaRPr lang="el-GR" dirty="0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b="1" dirty="0">
                <a:solidFill>
                  <a:prstClr val="white"/>
                </a:solidFill>
                <a:latin typeface="Lucida Console" panose="020B0609040504020204" pitchFamily="49" charset="0"/>
              </a:rPr>
              <a:t>ΙΣΤΟΡΙΑ ΤΗΣ ΝΕΟΕΛΛΗΝΙΚΗΣ ΛΟΓΟΤΕΧΝΙΑΣ</a:t>
            </a: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1043608" y="4221088"/>
            <a:ext cx="7200800" cy="2592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b="1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algn="ctr"/>
            <a:endParaRPr lang="el-GR" b="1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algn="ctr"/>
            <a:r>
              <a:rPr lang="el-GR" b="1" dirty="0">
                <a:solidFill>
                  <a:schemeClr val="tx1"/>
                </a:solidFill>
                <a:latin typeface="Lucida Console" panose="020B0609040504020204" pitchFamily="49" charset="0"/>
              </a:rPr>
              <a:t>κυριότεροι εκπρόσωποι </a:t>
            </a:r>
          </a:p>
          <a:p>
            <a:pPr algn="ctr"/>
            <a:endParaRPr lang="el-GR" b="1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algn="ctr"/>
            <a:r>
              <a:rPr lang="el-GR" b="1" dirty="0">
                <a:solidFill>
                  <a:schemeClr val="tx1"/>
                </a:solidFill>
                <a:latin typeface="Lucida Console" panose="020B0609040504020204" pitchFamily="49" charset="0"/>
              </a:rPr>
              <a:t>Γεώργιος Σεφέρης</a:t>
            </a:r>
          </a:p>
          <a:p>
            <a:pPr algn="ctr"/>
            <a:r>
              <a:rPr lang="el-GR" b="1" dirty="0">
                <a:solidFill>
                  <a:schemeClr val="tx1"/>
                </a:solidFill>
                <a:latin typeface="Lucida Console" panose="020B0609040504020204" pitchFamily="49" charset="0"/>
              </a:rPr>
              <a:t>Οδυσσέας Ελύτης</a:t>
            </a:r>
          </a:p>
          <a:p>
            <a:pPr algn="ctr"/>
            <a:r>
              <a:rPr lang="el-GR" b="1" dirty="0">
                <a:solidFill>
                  <a:schemeClr val="tx1"/>
                </a:solidFill>
                <a:latin typeface="Lucida Console" panose="020B0609040504020204" pitchFamily="49" charset="0"/>
              </a:rPr>
              <a:t>Γιάννης Ρίτσος</a:t>
            </a:r>
          </a:p>
          <a:p>
            <a:pPr algn="ctr"/>
            <a:endParaRPr lang="el-GR" b="1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algn="ctr"/>
            <a:r>
              <a:rPr lang="el-GR" b="1" dirty="0">
                <a:solidFill>
                  <a:schemeClr val="tx1"/>
                </a:solidFill>
                <a:latin typeface="Lucida Console" panose="020B0609040504020204" pitchFamily="49" charset="0"/>
              </a:rPr>
              <a:t>Γεώργιος Θεοτοκάς</a:t>
            </a:r>
          </a:p>
          <a:p>
            <a:pPr algn="ctr"/>
            <a:r>
              <a:rPr lang="el-GR" b="1" dirty="0" err="1">
                <a:solidFill>
                  <a:schemeClr val="tx1"/>
                </a:solidFill>
                <a:latin typeface="Lucida Console" panose="020B0609040504020204" pitchFamily="49" charset="0"/>
              </a:rPr>
              <a:t>Στράτης</a:t>
            </a:r>
            <a:r>
              <a:rPr lang="el-GR" b="1" dirty="0">
                <a:solidFill>
                  <a:schemeClr val="tx1"/>
                </a:solidFill>
                <a:latin typeface="Lucida Console" panose="020B0609040504020204" pitchFamily="49" charset="0"/>
              </a:rPr>
              <a:t> Μυριβήλης</a:t>
            </a:r>
          </a:p>
          <a:p>
            <a:pPr algn="ctr"/>
            <a:r>
              <a:rPr lang="el-GR" b="1" dirty="0">
                <a:solidFill>
                  <a:schemeClr val="tx1"/>
                </a:solidFill>
                <a:latin typeface="Lucida Console" panose="020B0609040504020204" pitchFamily="49" charset="0"/>
              </a:rPr>
              <a:t>Ηλίας </a:t>
            </a:r>
            <a:r>
              <a:rPr lang="el-GR" b="1" dirty="0" err="1">
                <a:solidFill>
                  <a:schemeClr val="tx1"/>
                </a:solidFill>
                <a:latin typeface="Lucida Console" panose="020B0609040504020204" pitchFamily="49" charset="0"/>
              </a:rPr>
              <a:t>Βενέζης</a:t>
            </a:r>
            <a:endParaRPr lang="el-GR" b="1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algn="ctr"/>
            <a:r>
              <a:rPr lang="el-GR" b="1" dirty="0">
                <a:solidFill>
                  <a:schemeClr val="tx1"/>
                </a:solidFill>
                <a:latin typeface="Lucida Console" panose="020B0609040504020204" pitchFamily="49" charset="0"/>
              </a:rPr>
              <a:t> </a:t>
            </a:r>
          </a:p>
          <a:p>
            <a:pPr algn="ctr"/>
            <a:endParaRPr lang="el-GR" sz="2000" b="1" dirty="0">
              <a:solidFill>
                <a:schemeClr val="tx1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341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56148"/>
            <a:ext cx="4712693" cy="3460884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4212" y="2726894"/>
            <a:ext cx="4000275" cy="400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561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C66951"/>
              </a:buClr>
            </a:pPr>
            <a:r>
              <a:rPr lang="el-GR" sz="2800" b="1" dirty="0">
                <a:solidFill>
                  <a:prstClr val="black"/>
                </a:solidFill>
                <a:latin typeface="Lucida Console" panose="020B0609040504020204" pitchFamily="49" charset="0"/>
              </a:rPr>
              <a:t>4</a:t>
            </a:r>
            <a:r>
              <a:rPr lang="el-GR" sz="2800" b="1" baseline="30000" dirty="0">
                <a:solidFill>
                  <a:prstClr val="black"/>
                </a:solidFill>
                <a:latin typeface="Lucida Console" panose="020B0609040504020204" pitchFamily="49" charset="0"/>
              </a:rPr>
              <a:t>η</a:t>
            </a:r>
            <a:r>
              <a:rPr lang="el-GR" sz="2800" b="1" dirty="0">
                <a:solidFill>
                  <a:prstClr val="black"/>
                </a:solidFill>
                <a:latin typeface="Lucida Console" panose="020B0609040504020204" pitchFamily="49" charset="0"/>
              </a:rPr>
              <a:t>  ΠΕΡΙΟΔΟΣ</a:t>
            </a:r>
          </a:p>
          <a:p>
            <a:pPr marL="45720" lvl="0" indent="0">
              <a:buClr>
                <a:srgbClr val="C66951"/>
              </a:buClr>
              <a:buNone/>
            </a:pPr>
            <a:r>
              <a:rPr lang="el-GR" sz="2800" b="1" dirty="0">
                <a:solidFill>
                  <a:srgbClr val="C66951">
                    <a:lumMod val="75000"/>
                  </a:srgbClr>
                </a:solidFill>
                <a:latin typeface="Lucida Console" panose="020B0609040504020204" pitchFamily="49" charset="0"/>
              </a:rPr>
              <a:t>      ΝΕΟΤΕΡΗ ΛΟΓΟΤΕΧΝΙΑ</a:t>
            </a:r>
          </a:p>
          <a:p>
            <a:pPr marL="45720" lvl="0" indent="0">
              <a:buClr>
                <a:srgbClr val="C66951"/>
              </a:buClr>
              <a:buNone/>
            </a:pPr>
            <a:r>
              <a:rPr lang="el-GR" b="1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   [ 1920 – 1980 ] </a:t>
            </a:r>
          </a:p>
          <a:p>
            <a:pPr marL="45720" indent="0">
              <a:buNone/>
            </a:pPr>
            <a:r>
              <a:rPr lang="el-GR" sz="2800" b="1" dirty="0">
                <a:solidFill>
                  <a:schemeClr val="tx1"/>
                </a:solidFill>
                <a:latin typeface="Lucida Console" panose="020B0609040504020204" pitchFamily="49" charset="0"/>
              </a:rPr>
              <a:t>   </a:t>
            </a: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Γ. ΜΕΤΑΠΟΛΕΜΙΚΗ ΛΟΓΟΤΕΧΝΙΑ</a:t>
            </a:r>
          </a:p>
          <a:p>
            <a:pPr marL="45720" indent="0">
              <a:buNone/>
            </a:pPr>
            <a:r>
              <a:rPr lang="el-GR" sz="2800" b="1" dirty="0">
                <a:solidFill>
                  <a:schemeClr val="tx1"/>
                </a:solidFill>
                <a:latin typeface="Lucida Console" panose="020B0609040504020204" pitchFamily="49" charset="0"/>
              </a:rPr>
              <a:t>           </a:t>
            </a:r>
            <a:r>
              <a:rPr lang="el-GR" b="1" dirty="0">
                <a:solidFill>
                  <a:schemeClr val="tx1"/>
                </a:solidFill>
                <a:latin typeface="Lucida Console" panose="020B0609040504020204" pitchFamily="49" charset="0"/>
              </a:rPr>
              <a:t>[1941-1967]</a:t>
            </a:r>
          </a:p>
          <a:p>
            <a:pPr marL="45720" indent="0">
              <a:buNone/>
            </a:pPr>
            <a:endParaRPr lang="el-GR" b="1" dirty="0">
              <a:solidFill>
                <a:schemeClr val="tx1"/>
              </a:solidFill>
              <a:latin typeface="Lucida Console" panose="020B0609040504020204" pitchFamily="49" charset="0"/>
            </a:endParaRPr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b="1" dirty="0">
                <a:solidFill>
                  <a:prstClr val="white"/>
                </a:solidFill>
                <a:latin typeface="Lucida Console" panose="020B0609040504020204" pitchFamily="49" charset="0"/>
              </a:rPr>
              <a:t>ΙΣΤΟΡΙΑ ΤΗΣ ΝΕΟΕΛΛΗΝΙΚΗΣ ΛΟΓΟΤΕΧΝΙΑΣ</a:t>
            </a: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876255" y="4124588"/>
            <a:ext cx="2077039" cy="2472764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268015"/>
            <a:ext cx="2278030" cy="2329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833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C66951"/>
              </a:buClr>
            </a:pPr>
            <a:r>
              <a:rPr lang="el-GR" sz="2800" b="1" dirty="0">
                <a:solidFill>
                  <a:prstClr val="black"/>
                </a:solidFill>
                <a:latin typeface="Lucida Console" panose="020B0609040504020204" pitchFamily="49" charset="0"/>
              </a:rPr>
              <a:t>4</a:t>
            </a:r>
            <a:r>
              <a:rPr lang="el-GR" sz="2800" b="1" baseline="30000" dirty="0">
                <a:solidFill>
                  <a:prstClr val="black"/>
                </a:solidFill>
                <a:latin typeface="Lucida Console" panose="020B0609040504020204" pitchFamily="49" charset="0"/>
              </a:rPr>
              <a:t>η</a:t>
            </a:r>
            <a:r>
              <a:rPr lang="el-GR" sz="2800" b="1" dirty="0">
                <a:solidFill>
                  <a:prstClr val="black"/>
                </a:solidFill>
                <a:latin typeface="Lucida Console" panose="020B0609040504020204" pitchFamily="49" charset="0"/>
              </a:rPr>
              <a:t>  ΠΕΡΙΟΔΟΣ</a:t>
            </a:r>
          </a:p>
          <a:p>
            <a:pPr marL="45720" lvl="0" indent="0">
              <a:buClr>
                <a:srgbClr val="C66951"/>
              </a:buClr>
              <a:buNone/>
            </a:pPr>
            <a:r>
              <a:rPr lang="el-GR" sz="2800" b="1" dirty="0">
                <a:solidFill>
                  <a:srgbClr val="C66951">
                    <a:lumMod val="75000"/>
                  </a:srgbClr>
                </a:solidFill>
                <a:latin typeface="Lucida Console" panose="020B0609040504020204" pitchFamily="49" charset="0"/>
              </a:rPr>
              <a:t>      ΝΕΟΤΕΡΗ ΛΟΓΟΤΕΧΝΙΑ</a:t>
            </a:r>
          </a:p>
          <a:p>
            <a:pPr marL="45720" lvl="0" indent="0">
              <a:buClr>
                <a:srgbClr val="C66951"/>
              </a:buClr>
              <a:buNone/>
            </a:pPr>
            <a:r>
              <a:rPr lang="el-GR" b="1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[ 1920 – 1980 ] </a:t>
            </a:r>
          </a:p>
          <a:p>
            <a:pPr marL="45720" indent="0">
              <a:buNone/>
            </a:pP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     Δ. ΣΥΓΧΡΟΝΗ ΛΟΓΟΤΕΧΝΙΑ</a:t>
            </a:r>
          </a:p>
          <a:p>
            <a:pPr marL="45720" indent="0">
              <a:buNone/>
            </a:pP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         </a:t>
            </a:r>
            <a:r>
              <a:rPr lang="el-GR" b="1" dirty="0">
                <a:solidFill>
                  <a:schemeClr val="tx1"/>
                </a:solidFill>
                <a:latin typeface="Lucida Console" panose="020B0609040504020204" pitchFamily="49" charset="0"/>
              </a:rPr>
              <a:t>[ΔΕΚΑΕΤΙΑ ΤΟΥ `70 ]</a:t>
            </a:r>
          </a:p>
          <a:p>
            <a:pPr marL="45720" indent="0">
              <a:buNone/>
            </a:pPr>
            <a:endParaRPr lang="el-GR" b="1" dirty="0">
              <a:solidFill>
                <a:schemeClr val="tx1"/>
              </a:solidFill>
              <a:latin typeface="Lucida Console" panose="020B0609040504020204" pitchFamily="49" charset="0"/>
            </a:endParaRPr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b="1" dirty="0">
                <a:solidFill>
                  <a:prstClr val="white"/>
                </a:solidFill>
                <a:latin typeface="Lucida Console" panose="020B0609040504020204" pitchFamily="49" charset="0"/>
              </a:rPr>
              <a:t>ΙΣΤΟΡΙΑ ΤΗΣ ΝΕΟΕΛΛΗΝΙΚΗΣ ΛΟΓΟΤΕΧΝΙΑΣ</a:t>
            </a: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4187288"/>
            <a:ext cx="2232248" cy="2482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58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b="1" dirty="0">
                <a:latin typeface="Lucida Console" panose="020B0609040504020204" pitchFamily="49" charset="0"/>
              </a:rPr>
              <a:t>ΕΠΙΛΟΓΟΣ</a:t>
            </a:r>
          </a:p>
        </p:txBody>
      </p:sp>
      <p:pic>
        <p:nvPicPr>
          <p:cNvPr id="6" name="Θέση περιεχομένου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647868"/>
            <a:ext cx="6319413" cy="4733460"/>
          </a:xfrm>
        </p:spPr>
      </p:pic>
    </p:spTree>
    <p:extLst>
      <p:ext uri="{BB962C8B-B14F-4D97-AF65-F5344CB8AC3E}">
        <p14:creationId xmlns:p14="http://schemas.microsoft.com/office/powerpoint/2010/main" val="3837341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l-GR" sz="3600" b="1" dirty="0">
                <a:solidFill>
                  <a:schemeClr val="tx1"/>
                </a:solidFill>
                <a:latin typeface="Lucida Console" panose="020B0609040504020204" pitchFamily="49" charset="0"/>
              </a:rPr>
              <a:t>Με τον όρο « Γραμματεία » υποδηλώνουμε το σύνολο των γραπτών μνημείων που συναντούμε σε μια γλώσσα. </a:t>
            </a:r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latin typeface="Lucida Console" panose="020B0609040504020204" pitchFamily="49" charset="0"/>
              </a:rPr>
              <a:t>  </a:t>
            </a:r>
            <a:r>
              <a:rPr lang="el-GR" sz="4400" b="1" dirty="0">
                <a:latin typeface="Lucida Console" panose="020B0609040504020204" pitchFamily="49" charset="0"/>
              </a:rPr>
              <a:t>ΟΡΙΣΜΟΣ Του </a:t>
            </a:r>
            <a:r>
              <a:rPr lang="el-GR" sz="4400" b="1" dirty="0" err="1">
                <a:latin typeface="Lucida Console" panose="020B0609040504020204" pitchFamily="49" charset="0"/>
              </a:rPr>
              <a:t>ΟΡου</a:t>
            </a:r>
            <a:r>
              <a:rPr lang="el-GR" sz="4400" b="1" dirty="0">
                <a:latin typeface="Lucida Console" panose="020B0609040504020204" pitchFamily="49" charset="0"/>
              </a:rPr>
              <a:t> «ΓΡΑΜΜΑΤΕΙΑ»</a:t>
            </a: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6964" y="4221088"/>
            <a:ext cx="1224136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69104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l-GR" sz="2400" b="1" dirty="0">
                <a:solidFill>
                  <a:schemeClr val="tx1"/>
                </a:solidFill>
                <a:latin typeface="Lucida Console" panose="020B0609040504020204" pitchFamily="49" charset="0"/>
              </a:rPr>
              <a:t>Με τον όρο «Λογοτεχνία» εννοούμε το σύνολο της λογοτεχνικής δημιουργίας , δηλαδή το σύνολο των επωνύμων και των ανωνύμων μνημείων του έντεχνου γραπτού ή και προφορικού λόγου που έχουν γραφτεί σε μία γλώσσα.</a:t>
            </a:r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b="1" dirty="0">
                <a:latin typeface="Lucida Console" panose="020B0609040504020204" pitchFamily="49" charset="0"/>
              </a:rPr>
              <a:t>ΟΡΙΣΜΟΣ ΤΟΥ ΟΡΟΥ «ΛΟΓΟΤΕΧΝΙΑ»</a:t>
            </a: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1960" y="4277936"/>
            <a:ext cx="4006264" cy="2319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886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323528" y="1850807"/>
            <a:ext cx="8407893" cy="4407408"/>
          </a:xfrm>
        </p:spPr>
        <p:txBody>
          <a:bodyPr>
            <a:normAutofit fontScale="92500"/>
          </a:bodyPr>
          <a:lstStyle/>
          <a:p>
            <a:r>
              <a:rPr lang="el-GR" dirty="0"/>
              <a:t> </a:t>
            </a:r>
            <a:r>
              <a:rPr lang="el-GR" b="1" dirty="0">
                <a:solidFill>
                  <a:schemeClr val="tx1"/>
                </a:solidFill>
              </a:rPr>
              <a:t>Σημαντικότατο ζήτημα       η ακριβής χρονική τοποθέτηση της Νεοελληνικής Λογοτεχνίας </a:t>
            </a:r>
          </a:p>
          <a:p>
            <a:r>
              <a:rPr lang="el-GR" b="1" dirty="0">
                <a:solidFill>
                  <a:schemeClr val="tx1"/>
                </a:solidFill>
              </a:rPr>
              <a:t>Η χρονική στιγμή κατά την οποία παύει να υπάρχει ο βυζαντινός πολιτισμός και αποκτά ο νεοελληνικός δική του υπόσταση δεν είναι ξεκάθαρη</a:t>
            </a:r>
          </a:p>
          <a:p>
            <a:r>
              <a:rPr lang="el-GR" b="1" dirty="0">
                <a:solidFill>
                  <a:schemeClr val="tx1"/>
                </a:solidFill>
              </a:rPr>
              <a:t> Διαφοροποίηση νεοελληνικού πολιτισμού από το βυζαντινό με αργό ρυθμό         δύσκολη η επισήμανση της γλώσσας + του περιεχομένου των  μεταβατικών από τη μια εποχή στην άλλη κειμένων </a:t>
            </a:r>
          </a:p>
          <a:p>
            <a:r>
              <a:rPr lang="el-GR" b="1" dirty="0">
                <a:solidFill>
                  <a:schemeClr val="tx1"/>
                </a:solidFill>
              </a:rPr>
              <a:t>Η «δημώδης γραμματεία» της βυζαντινής λογοτεχνίας αποτελεί την αρχή της Νεοελληνικής Λογοτεχνίας. </a:t>
            </a:r>
          </a:p>
          <a:p>
            <a:r>
              <a:rPr lang="el-GR" b="1" dirty="0">
                <a:solidFill>
                  <a:schemeClr val="tx1"/>
                </a:solidFill>
              </a:rPr>
              <a:t> Έργο-ορόσημο     το έπος του Διγενή Ακρίτα, το οποίο γράφτηκε περίπου στο πρώτο μισό του 11ου αιώνα και αποτελεί </a:t>
            </a:r>
            <a:r>
              <a:rPr lang="el-GR" b="1" u="sng" dirty="0">
                <a:solidFill>
                  <a:schemeClr val="tx1"/>
                </a:solidFill>
              </a:rPr>
              <a:t>το πρώτο γραπτό λογοτεχνικό κείμενο σε νεοελληνική γλώσσα</a:t>
            </a:r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b="1" dirty="0">
                <a:latin typeface="Lucida Console" panose="020B0609040504020204" pitchFamily="49" charset="0"/>
              </a:rPr>
              <a:t>ΑΡΧΗ ΤΗΣ ΝΕΟΕΛΛΗΝΙΚΗΣ ΛΟΓΟΤΕΧΝΙΑΣ</a:t>
            </a:r>
          </a:p>
        </p:txBody>
      </p:sp>
      <p:sp>
        <p:nvSpPr>
          <p:cNvPr id="5" name="Δεξιό βέλος 4"/>
          <p:cNvSpPr/>
          <p:nvPr/>
        </p:nvSpPr>
        <p:spPr>
          <a:xfrm>
            <a:off x="2195736" y="3869638"/>
            <a:ext cx="576064" cy="1354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 </a:t>
            </a:r>
          </a:p>
        </p:txBody>
      </p:sp>
      <p:sp>
        <p:nvSpPr>
          <p:cNvPr id="9" name="Δεξιό βέλος 8"/>
          <p:cNvSpPr/>
          <p:nvPr/>
        </p:nvSpPr>
        <p:spPr>
          <a:xfrm>
            <a:off x="3566042" y="1919777"/>
            <a:ext cx="335110" cy="323044"/>
          </a:xfrm>
          <a:prstGeom prst="rightArrow">
            <a:avLst>
              <a:gd name="adj1" fmla="val 50000"/>
              <a:gd name="adj2" fmla="val 476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Δεξιό βέλος 9"/>
          <p:cNvSpPr/>
          <p:nvPr/>
        </p:nvSpPr>
        <p:spPr>
          <a:xfrm>
            <a:off x="2525755" y="5445224"/>
            <a:ext cx="288032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0195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b="1" dirty="0">
                <a:solidFill>
                  <a:schemeClr val="tx1"/>
                </a:solidFill>
                <a:latin typeface="Lucida Console" panose="020B0609040504020204" pitchFamily="49" charset="0"/>
              </a:rPr>
              <a:t>1</a:t>
            </a:r>
            <a:r>
              <a:rPr lang="el-GR" sz="2800" b="1" baseline="30000" dirty="0">
                <a:solidFill>
                  <a:schemeClr val="tx1"/>
                </a:solidFill>
                <a:latin typeface="Lucida Console" panose="020B0609040504020204" pitchFamily="49" charset="0"/>
              </a:rPr>
              <a:t>η</a:t>
            </a:r>
            <a:r>
              <a:rPr lang="el-GR" sz="2800" b="1" dirty="0">
                <a:solidFill>
                  <a:schemeClr val="tx1"/>
                </a:solidFill>
                <a:latin typeface="Lucida Console" panose="020B0609040504020204" pitchFamily="49" charset="0"/>
              </a:rPr>
              <a:t> ΠΕΡΙΟΔΟΣ</a:t>
            </a:r>
          </a:p>
          <a:p>
            <a:pPr marL="45720" indent="0">
              <a:buNone/>
            </a:pPr>
            <a:r>
              <a:rPr lang="el-GR" sz="2800" b="1" dirty="0">
                <a:latin typeface="Lucida Console" panose="020B0609040504020204" pitchFamily="49" charset="0"/>
              </a:rPr>
              <a:t>         </a:t>
            </a: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10</a:t>
            </a:r>
            <a:r>
              <a:rPr lang="el-GR" sz="2800" b="1" baseline="30000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ος</a:t>
            </a: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 αιώνας-1453</a:t>
            </a:r>
          </a:p>
          <a:p>
            <a:pPr marL="45720" indent="0">
              <a:buNone/>
            </a:pP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Πρώτη φάση </a:t>
            </a:r>
            <a:r>
              <a:rPr lang="el-GR" sz="1800" b="1" dirty="0">
                <a:solidFill>
                  <a:schemeClr val="tx1"/>
                </a:solidFill>
                <a:latin typeface="Lucida Console" panose="020B0609040504020204" pitchFamily="49" charset="0"/>
              </a:rPr>
              <a:t>(10</a:t>
            </a:r>
            <a:r>
              <a:rPr lang="el-GR" sz="1800" b="1" baseline="30000" dirty="0">
                <a:solidFill>
                  <a:schemeClr val="tx1"/>
                </a:solidFill>
                <a:latin typeface="Lucida Console" panose="020B0609040504020204" pitchFamily="49" charset="0"/>
              </a:rPr>
              <a:t>ος </a:t>
            </a:r>
            <a:r>
              <a:rPr lang="el-GR" sz="1800" b="1" dirty="0">
                <a:solidFill>
                  <a:schemeClr val="tx1"/>
                </a:solidFill>
                <a:latin typeface="Lucida Console" panose="020B0609040504020204" pitchFamily="49" charset="0"/>
              </a:rPr>
              <a:t>αι-1204: κατάληψη Κωνσταντινούπολης από Φράγκους)</a:t>
            </a:r>
          </a:p>
          <a:p>
            <a:pPr marL="45720" indent="0">
              <a:buNone/>
            </a:pP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Δεύτερη φάση </a:t>
            </a:r>
            <a:r>
              <a:rPr lang="el-GR" sz="1800" b="1" dirty="0">
                <a:solidFill>
                  <a:schemeClr val="tx1"/>
                </a:solidFill>
                <a:latin typeface="Lucida Console" panose="020B0609040504020204" pitchFamily="49" charset="0"/>
              </a:rPr>
              <a:t>(1204-1453: κατάληψη Κωνσταντινούπολης από Τούρκους)</a:t>
            </a:r>
          </a:p>
          <a:p>
            <a:pPr marL="45720" indent="0">
              <a:buNone/>
            </a:pPr>
            <a:br>
              <a:rPr lang="el-GR" sz="1800" dirty="0"/>
            </a:br>
            <a:endParaRPr lang="el-GR" sz="1800" b="1" dirty="0">
              <a:latin typeface="Lucida Console" panose="020B0609040504020204" pitchFamily="49" charset="0"/>
            </a:endParaRPr>
          </a:p>
          <a:p>
            <a:pPr marL="45720" indent="0">
              <a:buNone/>
            </a:pPr>
            <a:endParaRPr lang="el-GR" sz="1800" b="1" dirty="0">
              <a:latin typeface="Lucida Console" panose="020B0609040504020204" pitchFamily="49" charset="0"/>
            </a:endParaRPr>
          </a:p>
          <a:p>
            <a:pPr marL="45720" indent="0">
              <a:buNone/>
            </a:pPr>
            <a:endParaRPr lang="el-GR" sz="1800" b="1" dirty="0">
              <a:latin typeface="Lucida Console" panose="020B0609040504020204" pitchFamily="49" charset="0"/>
            </a:endParaRPr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b="1" dirty="0">
                <a:latin typeface="Lucida Console" panose="020B0609040504020204" pitchFamily="49" charset="0"/>
              </a:rPr>
              <a:t>ΙΣΤΟΡΙΑ ΤΗΣ ΝΕΟΕΛΛΗΝΙΚΗΣ ΛΟΓΟΤΕΧΝΙΑΣ</a:t>
            </a: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4005063"/>
            <a:ext cx="5544616" cy="2520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92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b="1" dirty="0">
                <a:solidFill>
                  <a:schemeClr val="tx1"/>
                </a:solidFill>
                <a:latin typeface="Lucida Console" panose="020B0609040504020204" pitchFamily="49" charset="0"/>
              </a:rPr>
              <a:t>2</a:t>
            </a:r>
            <a:r>
              <a:rPr lang="el-GR" sz="2800" b="1" baseline="30000" dirty="0">
                <a:solidFill>
                  <a:schemeClr val="tx1"/>
                </a:solidFill>
                <a:latin typeface="Lucida Console" panose="020B0609040504020204" pitchFamily="49" charset="0"/>
              </a:rPr>
              <a:t>η</a:t>
            </a:r>
            <a:r>
              <a:rPr lang="el-GR" sz="2800" b="1" dirty="0">
                <a:solidFill>
                  <a:schemeClr val="tx1"/>
                </a:solidFill>
                <a:latin typeface="Lucida Console" panose="020B0609040504020204" pitchFamily="49" charset="0"/>
              </a:rPr>
              <a:t> ΠΕΡΙΟΔΟΣ</a:t>
            </a:r>
          </a:p>
          <a:p>
            <a:pPr marL="45720" indent="0">
              <a:buNone/>
            </a:pPr>
            <a:r>
              <a:rPr lang="el-GR" sz="2800" b="1" dirty="0">
                <a:solidFill>
                  <a:schemeClr val="tx1"/>
                </a:solidFill>
                <a:latin typeface="Lucida Console" panose="020B0609040504020204" pitchFamily="49" charset="0"/>
              </a:rPr>
              <a:t>  </a:t>
            </a: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     1453-1669 </a:t>
            </a:r>
            <a:r>
              <a:rPr lang="el-GR" sz="2400" b="1" dirty="0">
                <a:solidFill>
                  <a:schemeClr val="tx1"/>
                </a:solidFill>
                <a:latin typeface="Lucida Console" panose="020B0609040504020204" pitchFamily="49" charset="0"/>
              </a:rPr>
              <a:t>(κατάληψη Κρήτης από Τούρκους)</a:t>
            </a:r>
          </a:p>
          <a:p>
            <a:pPr marL="45720" indent="0">
              <a:buNone/>
            </a:pPr>
            <a:r>
              <a:rPr lang="el-GR" b="1" dirty="0">
                <a:solidFill>
                  <a:schemeClr val="tx1"/>
                </a:solidFill>
                <a:latin typeface="Lucida Console" panose="020B0609040504020204" pitchFamily="49" charset="0"/>
              </a:rPr>
              <a:t>         *** Ακμή της κρητικής λογοτεχνίας</a:t>
            </a:r>
          </a:p>
          <a:p>
            <a:pPr marL="45720" indent="0">
              <a:buNone/>
            </a:pPr>
            <a:endParaRPr lang="el-GR" b="1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45720" indent="0">
              <a:buNone/>
            </a:pPr>
            <a:endParaRPr lang="el-GR" sz="2400" b="1" dirty="0">
              <a:solidFill>
                <a:schemeClr val="tx1"/>
              </a:solidFill>
              <a:latin typeface="Lucida Console" panose="020B0609040504020204" pitchFamily="49" charset="0"/>
            </a:endParaRPr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latin typeface="Lucida Console" panose="020B0609040504020204" pitchFamily="49" charset="0"/>
              </a:rPr>
              <a:t>ΙΣΤΟΡΙΑ ΤΗΣ ΝΕΟΕΛΛΗΝΙΚΗΣ ΛΟΓΟΤΕΧΝΙΑΣ</a:t>
            </a:r>
            <a:endParaRPr lang="el-GR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3460066"/>
            <a:ext cx="2808312" cy="3239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594057"/>
      </p:ext>
    </p:extLst>
  </p:cSld>
  <p:clrMapOvr>
    <a:masterClrMapping/>
  </p:clrMapOvr>
  <p:transition spd="slow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C66951"/>
              </a:buClr>
            </a:pPr>
            <a:r>
              <a:rPr lang="el-GR" sz="2800" b="1" dirty="0">
                <a:solidFill>
                  <a:prstClr val="black"/>
                </a:solidFill>
                <a:latin typeface="Lucida Console" panose="020B0609040504020204" pitchFamily="49" charset="0"/>
              </a:rPr>
              <a:t>3</a:t>
            </a:r>
            <a:r>
              <a:rPr lang="el-GR" sz="2800" b="1" baseline="30000" dirty="0">
                <a:solidFill>
                  <a:prstClr val="black"/>
                </a:solidFill>
                <a:latin typeface="Lucida Console" panose="020B0609040504020204" pitchFamily="49" charset="0"/>
              </a:rPr>
              <a:t>η</a:t>
            </a:r>
            <a:r>
              <a:rPr lang="el-GR" sz="2800" b="1" dirty="0">
                <a:solidFill>
                  <a:prstClr val="black"/>
                </a:solidFill>
                <a:latin typeface="Lucida Console" panose="020B0609040504020204" pitchFamily="49" charset="0"/>
              </a:rPr>
              <a:t>  ΠΕΡΙΟΔΟΣ</a:t>
            </a:r>
          </a:p>
          <a:p>
            <a:pPr marL="45720" lvl="0" indent="0">
              <a:buClr>
                <a:srgbClr val="C66951"/>
              </a:buClr>
              <a:buNone/>
            </a:pPr>
            <a:r>
              <a:rPr lang="el-GR" sz="24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     </a:t>
            </a: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1669-1830</a:t>
            </a:r>
            <a:r>
              <a:rPr lang="el-GR" sz="2400" b="1" dirty="0">
                <a:solidFill>
                  <a:srgbClr val="222222"/>
                </a:solidFill>
                <a:latin typeface="Lucida Console" panose="020B0609040504020204" pitchFamily="49" charset="0"/>
              </a:rPr>
              <a:t> </a:t>
            </a:r>
            <a:r>
              <a:rPr lang="el-GR" sz="2400" b="1" dirty="0">
                <a:solidFill>
                  <a:schemeClr val="tx1"/>
                </a:solidFill>
                <a:latin typeface="Lucida Console" panose="020B0609040504020204" pitchFamily="49" charset="0"/>
              </a:rPr>
              <a:t>(η Ελλάδα γίνεται ανεξάρτητο κράτος)</a:t>
            </a:r>
          </a:p>
          <a:p>
            <a:pPr marL="45720" indent="0">
              <a:buNone/>
            </a:pPr>
            <a:r>
              <a:rPr lang="el-GR" b="1" dirty="0">
                <a:solidFill>
                  <a:schemeClr val="tx1"/>
                </a:solidFill>
                <a:latin typeface="Lucida Console" panose="020B0609040504020204" pitchFamily="49" charset="0"/>
              </a:rPr>
              <a:t>               ***Νεοελληνικός Διαφωτισμός</a:t>
            </a:r>
          </a:p>
          <a:p>
            <a:pPr marL="45720" indent="0">
              <a:buNone/>
            </a:pPr>
            <a:endParaRPr lang="el-GR" b="1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45720" indent="0">
              <a:buNone/>
            </a:pPr>
            <a:endParaRPr lang="el-GR" b="1" dirty="0">
              <a:solidFill>
                <a:schemeClr val="tx1"/>
              </a:solidFill>
              <a:latin typeface="Lucida Console" panose="020B0609040504020204" pitchFamily="49" charset="0"/>
            </a:endParaRPr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b="1" dirty="0">
                <a:latin typeface="Lucida Console" panose="020B0609040504020204" pitchFamily="49" charset="0"/>
              </a:rPr>
              <a:t>ΙΣΤΟΡΙΑ ΤΗΣ ΝΕΟΕΛΛΗΝΙΚΗΣ ΛΟΓΟΤΕΧΝΙΑΣ</a:t>
            </a:r>
            <a:endParaRPr lang="el-GR" sz="4000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924433"/>
            <a:ext cx="4264652" cy="2672918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70647"/>
            <a:ext cx="2376264" cy="322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665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C66951"/>
              </a:buClr>
            </a:pPr>
            <a:r>
              <a:rPr lang="el-GR" sz="2800" b="1" dirty="0">
                <a:solidFill>
                  <a:prstClr val="black"/>
                </a:solidFill>
                <a:latin typeface="Lucida Console" panose="020B0609040504020204" pitchFamily="49" charset="0"/>
              </a:rPr>
              <a:t>4</a:t>
            </a:r>
            <a:r>
              <a:rPr lang="el-GR" sz="2800" b="1" baseline="30000" dirty="0">
                <a:solidFill>
                  <a:prstClr val="black"/>
                </a:solidFill>
                <a:latin typeface="Lucida Console" panose="020B0609040504020204" pitchFamily="49" charset="0"/>
              </a:rPr>
              <a:t>η</a:t>
            </a:r>
            <a:r>
              <a:rPr lang="el-GR" sz="2800" b="1" dirty="0">
                <a:solidFill>
                  <a:prstClr val="black"/>
                </a:solidFill>
                <a:latin typeface="Lucida Console" panose="020B0609040504020204" pitchFamily="49" charset="0"/>
              </a:rPr>
              <a:t>  ΠΕΡΙΟΔΟΣ</a:t>
            </a:r>
          </a:p>
          <a:p>
            <a:pPr marL="45720" indent="0">
              <a:buNone/>
            </a:pP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   1830-1980 </a:t>
            </a:r>
            <a:r>
              <a:rPr lang="el-GR" sz="2800" b="1" dirty="0">
                <a:solidFill>
                  <a:schemeClr val="tx1"/>
                </a:solidFill>
                <a:latin typeface="Lucida Console" panose="020B0609040504020204" pitchFamily="49" charset="0"/>
              </a:rPr>
              <a:t>(</a:t>
            </a:r>
            <a:r>
              <a:rPr lang="el-GR" sz="2400" b="1" dirty="0">
                <a:solidFill>
                  <a:schemeClr val="tx1"/>
                </a:solidFill>
                <a:latin typeface="Lucida Console" panose="020B0609040504020204" pitchFamily="49" charset="0"/>
              </a:rPr>
              <a:t>περίοδος του νέου ελληνικού κράτους )</a:t>
            </a:r>
          </a:p>
          <a:p>
            <a:pPr marL="45720" indent="0" algn="ctr">
              <a:buNone/>
            </a:pPr>
            <a:r>
              <a:rPr lang="el-GR" b="1" dirty="0">
                <a:solidFill>
                  <a:schemeClr val="tx1"/>
                </a:solidFill>
                <a:latin typeface="Lucida Console" panose="020B0609040504020204" pitchFamily="49" charset="0"/>
              </a:rPr>
              <a:t>ΕΠΤΑΝΗΣΙΑΚΗ ΣΧΟΛΗ</a:t>
            </a:r>
          </a:p>
          <a:p>
            <a:pPr marL="45720" indent="0" algn="ctr">
              <a:buNone/>
            </a:pPr>
            <a:r>
              <a:rPr lang="el-GR" b="1" dirty="0">
                <a:solidFill>
                  <a:schemeClr val="tx1"/>
                </a:solidFill>
                <a:latin typeface="Lucida Console" panose="020B0609040504020204" pitchFamily="49" charset="0"/>
              </a:rPr>
              <a:t>ΦΑΝΑΡΙΩΤΕΣ και ΡΟΜΑΝΤΙΚΗ ΣΧΟΛΗ ΤΩΝ ΑΘΗΝΩΝ</a:t>
            </a:r>
          </a:p>
          <a:p>
            <a:pPr marL="45720" indent="0" algn="ctr">
              <a:buNone/>
            </a:pPr>
            <a:r>
              <a:rPr lang="el-GR" b="1" dirty="0">
                <a:solidFill>
                  <a:schemeClr val="tx1"/>
                </a:solidFill>
                <a:latin typeface="Lucida Console" panose="020B0609040504020204" pitchFamily="49" charset="0"/>
              </a:rPr>
              <a:t>ΝΕΑ ΑΘΗΝΑΪΚΗ ΣΧΟΛΗ</a:t>
            </a:r>
          </a:p>
          <a:p>
            <a:pPr marL="45720" indent="0" algn="ctr">
              <a:buNone/>
            </a:pPr>
            <a:r>
              <a:rPr lang="el-GR" b="1" dirty="0">
                <a:solidFill>
                  <a:schemeClr val="tx1"/>
                </a:solidFill>
                <a:latin typeface="Lucida Console" panose="020B0609040504020204" pitchFamily="49" charset="0"/>
              </a:rPr>
              <a:t>ΝΕΟΤΕΡΗ ΛΟΓΟΤΕΧΝΙΑ </a:t>
            </a:r>
          </a:p>
          <a:p>
            <a:pPr marL="45720" indent="0" algn="ctr">
              <a:buNone/>
            </a:pPr>
            <a:r>
              <a:rPr lang="el-GR" b="1" dirty="0">
                <a:solidFill>
                  <a:schemeClr val="tx1"/>
                </a:solidFill>
                <a:latin typeface="Lucida Console" panose="020B0609040504020204" pitchFamily="49" charset="0"/>
              </a:rPr>
              <a:t>Α. Πρώτη Δεκαετία Μεσοπολέμου / Γενιά του `20</a:t>
            </a:r>
          </a:p>
          <a:p>
            <a:pPr marL="45720" indent="0" algn="ctr">
              <a:buNone/>
            </a:pPr>
            <a:r>
              <a:rPr lang="el-GR" b="1" dirty="0">
                <a:solidFill>
                  <a:schemeClr val="tx1"/>
                </a:solidFill>
                <a:latin typeface="Lucida Console" panose="020B0609040504020204" pitchFamily="49" charset="0"/>
              </a:rPr>
              <a:t>Β. Δεύτερη Δεκαετία Μεσοπολέμου / Γενιά του `30</a:t>
            </a:r>
          </a:p>
          <a:p>
            <a:pPr marL="45720" indent="0" algn="ctr">
              <a:buNone/>
            </a:pPr>
            <a:r>
              <a:rPr lang="el-GR" b="1" dirty="0">
                <a:solidFill>
                  <a:schemeClr val="tx1"/>
                </a:solidFill>
                <a:latin typeface="Lucida Console" panose="020B0609040504020204" pitchFamily="49" charset="0"/>
              </a:rPr>
              <a:t>Γ. Μεταπολεμική Λογοτεχνία</a:t>
            </a:r>
          </a:p>
          <a:p>
            <a:pPr marL="45720" indent="0" algn="ctr">
              <a:buNone/>
            </a:pPr>
            <a:r>
              <a:rPr lang="el-GR" b="1" dirty="0">
                <a:solidFill>
                  <a:schemeClr val="tx1"/>
                </a:solidFill>
                <a:latin typeface="Lucida Console" panose="020B0609040504020204" pitchFamily="49" charset="0"/>
              </a:rPr>
              <a:t>Δ. Σύγχρονη Λογοτεχνία </a:t>
            </a:r>
          </a:p>
          <a:p>
            <a:pPr marL="45720" indent="0" algn="ctr">
              <a:buNone/>
            </a:pPr>
            <a:endParaRPr lang="el-GR" b="1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45720" indent="0">
              <a:buNone/>
            </a:pPr>
            <a:endParaRPr lang="el-GR" sz="2400" b="1" dirty="0">
              <a:solidFill>
                <a:schemeClr val="tx1"/>
              </a:solidFill>
              <a:latin typeface="Lucida Console" panose="020B0609040504020204" pitchFamily="49" charset="0"/>
            </a:endParaRPr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b="1" dirty="0">
                <a:latin typeface="Lucida Console" panose="020B0609040504020204" pitchFamily="49" charset="0"/>
              </a:rPr>
              <a:t>ΙΣΤΟΡΙΑ ΤΗΣ ΝΕΟΕΛΛΗΝΙΚΗΣ ΛΟΓΟΤΕΧΝΙΑΣ</a:t>
            </a:r>
            <a:endParaRPr lang="el-GR" sz="4000" dirty="0"/>
          </a:p>
        </p:txBody>
      </p:sp>
    </p:spTree>
    <p:extLst>
      <p:ext uri="{BB962C8B-B14F-4D97-AF65-F5344CB8AC3E}">
        <p14:creationId xmlns:p14="http://schemas.microsoft.com/office/powerpoint/2010/main" val="3258800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C66951"/>
              </a:buClr>
            </a:pPr>
            <a:r>
              <a:rPr lang="el-GR" sz="2800" b="1" dirty="0">
                <a:solidFill>
                  <a:prstClr val="black"/>
                </a:solidFill>
                <a:latin typeface="Lucida Console" panose="020B0609040504020204" pitchFamily="49" charset="0"/>
              </a:rPr>
              <a:t>4</a:t>
            </a:r>
            <a:r>
              <a:rPr lang="el-GR" sz="2800" b="1" baseline="30000" dirty="0">
                <a:solidFill>
                  <a:prstClr val="black"/>
                </a:solidFill>
                <a:latin typeface="Lucida Console" panose="020B0609040504020204" pitchFamily="49" charset="0"/>
              </a:rPr>
              <a:t>η</a:t>
            </a:r>
            <a:r>
              <a:rPr lang="el-GR" sz="2800" b="1" dirty="0">
                <a:solidFill>
                  <a:prstClr val="black"/>
                </a:solidFill>
                <a:latin typeface="Lucida Console" panose="020B0609040504020204" pitchFamily="49" charset="0"/>
              </a:rPr>
              <a:t>  ΠΕΡΙΟΔΟΣ</a:t>
            </a:r>
          </a:p>
          <a:p>
            <a:pPr marL="45720" lvl="0" indent="0">
              <a:buClr>
                <a:srgbClr val="C66951"/>
              </a:buClr>
              <a:buNone/>
            </a:pPr>
            <a:r>
              <a:rPr lang="el-GR" sz="2800" b="1" dirty="0">
                <a:solidFill>
                  <a:prstClr val="black"/>
                </a:solidFill>
                <a:latin typeface="Lucida Console" panose="020B0609040504020204" pitchFamily="49" charset="0"/>
              </a:rPr>
              <a:t>        </a:t>
            </a: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ΕΠΤΑΝΗΣΙΑΚΗ ΣΧΟΛΗ</a:t>
            </a:r>
          </a:p>
          <a:p>
            <a:pPr marL="45720" lvl="0" indent="0" algn="ctr">
              <a:buClr>
                <a:srgbClr val="C66951"/>
              </a:buClr>
              <a:buNone/>
            </a:pP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 </a:t>
            </a:r>
            <a:r>
              <a:rPr lang="el-GR" b="1" dirty="0">
                <a:solidFill>
                  <a:schemeClr val="tx1"/>
                </a:solidFill>
                <a:latin typeface="Lucida Console" panose="020B0609040504020204" pitchFamily="49" charset="0"/>
              </a:rPr>
              <a:t>[ τέλος 18</a:t>
            </a:r>
            <a:r>
              <a:rPr lang="el-GR" b="1" baseline="30000" dirty="0">
                <a:solidFill>
                  <a:schemeClr val="tx1"/>
                </a:solidFill>
                <a:latin typeface="Lucida Console" panose="020B0609040504020204" pitchFamily="49" charset="0"/>
              </a:rPr>
              <a:t>ου</a:t>
            </a:r>
            <a:r>
              <a:rPr lang="el-GR" b="1" dirty="0">
                <a:solidFill>
                  <a:schemeClr val="tx1"/>
                </a:solidFill>
                <a:latin typeface="Lucida Console" panose="020B0609040504020204" pitchFamily="49" charset="0"/>
              </a:rPr>
              <a:t>  –  αρχές 20</a:t>
            </a:r>
            <a:r>
              <a:rPr lang="el-GR" b="1" baseline="30000" dirty="0">
                <a:solidFill>
                  <a:schemeClr val="tx1"/>
                </a:solidFill>
                <a:latin typeface="Lucida Console" panose="020B0609040504020204" pitchFamily="49" charset="0"/>
              </a:rPr>
              <a:t>ου</a:t>
            </a:r>
            <a:r>
              <a:rPr lang="el-GR" b="1" dirty="0">
                <a:solidFill>
                  <a:schemeClr val="tx1"/>
                </a:solidFill>
                <a:latin typeface="Lucida Console" panose="020B0609040504020204" pitchFamily="49" charset="0"/>
              </a:rPr>
              <a:t>  αιώνα ] </a:t>
            </a:r>
          </a:p>
          <a:p>
            <a:pPr marL="45720" lvl="0" indent="0" algn="ctr">
              <a:buClr>
                <a:srgbClr val="C66951"/>
              </a:buClr>
              <a:buNone/>
            </a:pPr>
            <a:endParaRPr lang="el-GR" b="1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el-GR" b="1" dirty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45720" lvl="0" indent="0">
              <a:buClr>
                <a:srgbClr val="C66951"/>
              </a:buClr>
              <a:buNone/>
            </a:pPr>
            <a:endParaRPr lang="el-GR" sz="2800" b="1" dirty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45720" indent="0">
              <a:buNone/>
            </a:pPr>
            <a:endParaRPr lang="el-GR" dirty="0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b="1" dirty="0">
                <a:latin typeface="Lucida Console" panose="020B0609040504020204" pitchFamily="49" charset="0"/>
              </a:rPr>
              <a:t>ΙΣΤΟΡΙΑ ΤΗΣ ΝΕΟΕΛΛΗΝΙΚΗΣ ΛΟΓΟΤΕΧΝΙΑΣ</a:t>
            </a:r>
            <a:endParaRPr lang="el-GR" sz="4000" dirty="0"/>
          </a:p>
        </p:txBody>
      </p:sp>
      <p:sp>
        <p:nvSpPr>
          <p:cNvPr id="4" name="Έλλειψη 3"/>
          <p:cNvSpPr/>
          <p:nvPr/>
        </p:nvSpPr>
        <p:spPr>
          <a:xfrm>
            <a:off x="1547664" y="3573016"/>
            <a:ext cx="5760640" cy="30243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>
                <a:solidFill>
                  <a:schemeClr val="tx1"/>
                </a:solidFill>
                <a:latin typeface="Lucida Console" panose="020B0609040504020204" pitchFamily="49" charset="0"/>
              </a:rPr>
              <a:t>Κυριότερος εκπρόσωπος </a:t>
            </a:r>
          </a:p>
          <a:p>
            <a:pPr algn="ctr"/>
            <a:endParaRPr lang="el-GR" sz="2800" b="1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algn="ctr"/>
            <a:r>
              <a:rPr lang="el-GR" sz="2800" b="1" dirty="0">
                <a:solidFill>
                  <a:schemeClr val="tx1"/>
                </a:solidFill>
                <a:latin typeface="Lucida Console" panose="020B0609040504020204" pitchFamily="49" charset="0"/>
              </a:rPr>
              <a:t>Διονύσιος Σολωμός</a:t>
            </a:r>
          </a:p>
        </p:txBody>
      </p:sp>
    </p:spTree>
    <p:extLst>
      <p:ext uri="{BB962C8B-B14F-4D97-AF65-F5344CB8AC3E}">
        <p14:creationId xmlns:p14="http://schemas.microsoft.com/office/powerpoint/2010/main" val="3173189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λέγμα">
  <a:themeElements>
    <a:clrScheme name="Πλέγμα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Πλέγμα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Πλέγμα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289</TotalTime>
  <Words>523</Words>
  <Application>Microsoft Office PowerPoint</Application>
  <PresentationFormat>Προβολή στην οθόνη (4:3)</PresentationFormat>
  <Paragraphs>110</Paragraphs>
  <Slides>19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4" baseType="lpstr">
      <vt:lpstr>Franklin Gothic Medium</vt:lpstr>
      <vt:lpstr>Lucida Console</vt:lpstr>
      <vt:lpstr>Wingdings</vt:lpstr>
      <vt:lpstr>Wingdings 2</vt:lpstr>
      <vt:lpstr>Πλέγμα</vt:lpstr>
      <vt:lpstr>ΝΕΟΕΛΛΗΝΙΚΗ ΛΟΓΟΤΕΧΝΙΑ</vt:lpstr>
      <vt:lpstr>  ΟΡΙΣΜΟΣ Του ΟΡου «ΓΡΑΜΜΑΤΕΙΑ»</vt:lpstr>
      <vt:lpstr>ΟΡΙΣΜΟΣ ΤΟΥ ΟΡΟΥ «ΛΟΓΟΤΕΧΝΙΑ»</vt:lpstr>
      <vt:lpstr>ΑΡΧΗ ΤΗΣ ΝΕΟΕΛΛΗΝΙΚΗΣ ΛΟΓΟΤΕΧΝΙΑΣ</vt:lpstr>
      <vt:lpstr>ΙΣΤΟΡΙΑ ΤΗΣ ΝΕΟΕΛΛΗΝΙΚΗΣ ΛΟΓΟΤΕΧΝΙΑΣ</vt:lpstr>
      <vt:lpstr>ΙΣΤΟΡΙΑ ΤΗΣ ΝΕΟΕΛΛΗΝΙΚΗΣ ΛΟΓΟΤΕΧΝΙΑΣ</vt:lpstr>
      <vt:lpstr>ΙΣΤΟΡΙΑ ΤΗΣ ΝΕΟΕΛΛΗΝΙΚΗΣ ΛΟΓΟΤΕΧΝΙΑΣ</vt:lpstr>
      <vt:lpstr>ΙΣΤΟΡΙΑ ΤΗΣ ΝΕΟΕΛΛΗΝΙΚΗΣ ΛΟΓΟΤΕΧΝΙΑΣ</vt:lpstr>
      <vt:lpstr>ΙΣΤΟΡΙΑ ΤΗΣ ΝΕΟΕΛΛΗΝΙΚΗΣ ΛΟΓΟΤΕΧΝΙΑΣ</vt:lpstr>
      <vt:lpstr>Παρουσίαση του PowerPoint</vt:lpstr>
      <vt:lpstr>ΙΣΤΟΡΙΑ ΤΗΣ ΝΕΟΕΛΛΗΝΙΚΗΣ ΛΟΓΟΤΕΧΝΙΑΣ</vt:lpstr>
      <vt:lpstr>ΙΣΤΟΡΙΑ ΤΗΣ ΝΕΟΕΛΛΗΝΙΚΗΣ ΛΟΓΟΤΕΧΝΙΑΣ</vt:lpstr>
      <vt:lpstr>Παρουσίαση του PowerPoint</vt:lpstr>
      <vt:lpstr>ΙΣΤΟΡΙΑ ΤΗΣ ΝΕΟΕΛΛΗΝΙΚΗΣ ΛΟΓΟΤΕΧΝΙΑΣ</vt:lpstr>
      <vt:lpstr>ΙΣΤΟΡΙΑ ΤΗΣ ΝΕΟΕΛΛΗΝΙΚΗΣ ΛΟΓΟΤΕΧΝΙΑΣ</vt:lpstr>
      <vt:lpstr>Παρουσίαση του PowerPoint</vt:lpstr>
      <vt:lpstr>ΙΣΤΟΡΙΑ ΤΗΣ ΝΕΟΕΛΛΗΝΙΚΗΣ ΛΟΓΟΤΕΧΝΙΑΣ</vt:lpstr>
      <vt:lpstr>ΙΣΤΟΡΙΑ ΤΗΣ ΝΕΟΕΛΛΗΝΙΚΗΣ ΛΟΓΟΤΕΧΝΙΑΣ</vt:lpstr>
      <vt:lpstr>ΕΠΙΛΟΓΟΣ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ΜΑΡΘΑ</dc:creator>
  <cp:lastModifiedBy>ΚΩΝΣΤΑΝΤΙΝΟΣ</cp:lastModifiedBy>
  <cp:revision>30</cp:revision>
  <dcterms:created xsi:type="dcterms:W3CDTF">2016-09-15T19:48:59Z</dcterms:created>
  <dcterms:modified xsi:type="dcterms:W3CDTF">2022-09-20T15:46:12Z</dcterms:modified>
</cp:coreProperties>
</file>