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8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64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49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6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23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7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5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94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921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35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2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9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6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77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9A88692-6351-425D-BC2B-967F857F60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r>
              <a:rPr lang="el-GR"/>
              <a:t>ΚΕΙΜΕΝΙΚΟΙ ΔΕΙΚΤΕΣ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0EAB3D0-F7EF-4608-99AC-25DB4C95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r>
              <a:rPr lang="el-GR" dirty="0"/>
              <a:t>ΕΙΔΗ</a:t>
            </a:r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5CCCBCCA-6F9D-4036-922C-7F11F0E31A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805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24090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8D9370-A7FB-4310-BB3D-E2E563D05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ΟΡΙΣΜΟΣ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EA72E4-10E0-4852-9AA3-D868C7F26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Μορφικά του στοιχεία  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  συνιστούν το εξωτερικό του περίβλημα αλλά και τον σκελετό του. Με λίγα λόγια,  είναι  οι προσωπικές  επιλογές του δημιουργού του εκάστοτε κειμένου τόσο σε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επίπεδο δομής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όσο και  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περιεχομένου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αλλά και (προσωπικής) έκφρασης και οι οποίες  έχουν συχνά στενή διασύνδεση με την παρουσίαση του θέματος, γι’ αυτό και λαμβάνονται υπόψη κατά την ερμηνευτική προσέγγιση ενός κειμένου.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3690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8E1904-1D7C-4F11-B2D5-78A89D5BD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6026"/>
            <a:ext cx="10515600" cy="754603"/>
          </a:xfrm>
        </p:spPr>
        <p:txBody>
          <a:bodyPr/>
          <a:lstStyle/>
          <a:p>
            <a:r>
              <a:rPr lang="el-GR" dirty="0"/>
              <a:t>ΠΕΡΙΕΧΟΜΕΝΟ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EA12F5-1A2C-42E7-97C1-0F533418D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672"/>
            <a:ext cx="10515600" cy="4769528"/>
          </a:xfrm>
        </p:spPr>
        <p:txBody>
          <a:bodyPr>
            <a:normAutofit fontScale="25000" lnSpcReduction="20000"/>
          </a:bodyPr>
          <a:lstStyle/>
          <a:p>
            <a:pPr lvl="0" fontAlgn="base"/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Τίτλος.</a:t>
            </a:r>
          </a:p>
          <a:p>
            <a:pPr lvl="0" fontAlgn="base"/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Πρόσωπα/Χαρακτήρες.</a:t>
            </a:r>
          </a:p>
          <a:p>
            <a:pPr lvl="0" fontAlgn="base"/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Συγκρούσεις.</a:t>
            </a:r>
          </a:p>
          <a:p>
            <a:pPr lvl="0" fontAlgn="base"/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Συνειρμοί.</a:t>
            </a:r>
          </a:p>
          <a:p>
            <a:pPr lvl="0" fontAlgn="base"/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Αξίες.</a:t>
            </a:r>
          </a:p>
          <a:p>
            <a:pPr lvl="0" fontAlgn="base"/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Ιδέες, αντιλήψεις.</a:t>
            </a:r>
          </a:p>
          <a:p>
            <a:pPr lvl="0" fontAlgn="base"/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Σκοποί.</a:t>
            </a:r>
          </a:p>
          <a:p>
            <a:pPr lvl="0" fontAlgn="base"/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Στάσεις.</a:t>
            </a:r>
          </a:p>
          <a:p>
            <a:pPr lvl="0" fontAlgn="base"/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Συμπεριφορές.</a:t>
            </a:r>
          </a:p>
          <a:p>
            <a:pPr lvl="0" fontAlgn="base"/>
            <a:r>
              <a:rPr lang="el-GR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Κοινωνικο</a:t>
            </a:r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-πολιτισμικές συνθήκες.</a:t>
            </a:r>
          </a:p>
          <a:p>
            <a:pPr lvl="0" fontAlgn="base"/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Ανθρώπινες σχέσεις.</a:t>
            </a:r>
          </a:p>
          <a:p>
            <a:pPr lvl="0" fontAlgn="base"/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Κοινωνικά προβλήματα.</a:t>
            </a:r>
          </a:p>
          <a:p>
            <a:pPr lvl="0" fontAlgn="base"/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Συναισθηματικό κλίμα.</a:t>
            </a:r>
          </a:p>
          <a:p>
            <a:pPr lvl="0" fontAlgn="base"/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συγκείμενο.[1]</a:t>
            </a:r>
          </a:p>
          <a:p>
            <a:pPr lvl="0" fontAlgn="base"/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Διακειμενικότητα. [2]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91584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A86562-BB60-4663-9F0A-6238E0602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ΜΟΡΦΙΚΑ ΣΤΟΙΧΕΙΑ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101A459-0593-47F5-81D6-E7C7F342D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470"/>
            <a:ext cx="10515600" cy="4609730"/>
          </a:xfrm>
        </p:spPr>
        <p:txBody>
          <a:bodyPr>
            <a:normAutofit fontScale="70000" lnSpcReduction="20000"/>
          </a:bodyPr>
          <a:lstStyle/>
          <a:p>
            <a:pPr marL="0" lvl="0" indent="0" fontAlgn="base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γλωσσικές/λεξιλογικές επιλογές </a:t>
            </a:r>
          </a:p>
          <a:p>
            <a:pPr marL="0" lvl="0" indent="0" fontAlgn="base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στίξη</a:t>
            </a:r>
          </a:p>
          <a:p>
            <a:pPr marL="0" lvl="0" indent="0" fontAlgn="base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γραμματικοί χρόνοι</a:t>
            </a:r>
          </a:p>
          <a:p>
            <a:pPr marL="0" lvl="0" indent="0" fontAlgn="base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εγκλίσεις -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τροπικότητα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ρηματικά πρόσωπα</a:t>
            </a:r>
          </a:p>
          <a:p>
            <a:pPr marL="0" lvl="0" indent="0" fontAlgn="base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Ονοματοποίηση</a:t>
            </a:r>
          </a:p>
          <a:p>
            <a:pPr marL="0" lvl="0" indent="0" fontAlgn="base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σχήματα λόγου</a:t>
            </a:r>
          </a:p>
          <a:p>
            <a:pPr marL="0" lvl="0" indent="0" fontAlgn="base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Σύνταξη</a:t>
            </a:r>
          </a:p>
          <a:p>
            <a:pPr marL="0" lvl="0" indent="0" fontAlgn="base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γλωσσικές ποικιλίες</a:t>
            </a:r>
          </a:p>
          <a:p>
            <a:pPr marL="0" lvl="0" indent="0" fontAlgn="base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είδος λεξιλογίου</a:t>
            </a:r>
          </a:p>
          <a:p>
            <a:pPr marL="0" lvl="0" indent="0" fontAlgn="base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ευθύς – πλάγιος λόγος</a:t>
            </a:r>
          </a:p>
          <a:p>
            <a:pPr marL="0" lvl="0" indent="0" fontAlgn="base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χρήση προσωπικής – απρόσωπης σύνταξης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κτλ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80014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A12646-323C-4C84-98F7-6445FA32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763480"/>
            <a:ext cx="10795246" cy="541538"/>
          </a:xfrm>
        </p:spPr>
        <p:txBody>
          <a:bodyPr>
            <a:normAutofit fontScale="90000"/>
          </a:bodyPr>
          <a:lstStyle/>
          <a:p>
            <a:r>
              <a:rPr lang="el-GR" dirty="0"/>
              <a:t>ΜΟΡΦΙΚΑ ΣΤΟΙΧΕΙΑ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AEDA688-F0B2-4088-91F3-586A7A811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58" y="1580225"/>
            <a:ext cx="10661342" cy="4591975"/>
          </a:xfrm>
        </p:spPr>
        <p:txBody>
          <a:bodyPr>
            <a:normAutofit fontScale="47500" lnSpcReduction="20000"/>
          </a:bodyPr>
          <a:lstStyle/>
          <a:p>
            <a:pPr lvl="0" fontAlgn="base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λογοτεχνικό γένος (π.χ. ποίηση, πεζογραφία) και το λογοτεχνικό είδος (π.χ. ιστορικό μυθιστόρημα).</a:t>
            </a:r>
          </a:p>
          <a:p>
            <a:pPr lvl="0" fontAlgn="base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αφηγηματικές τεχνικές.</a:t>
            </a:r>
          </a:p>
          <a:p>
            <a:pPr lvl="0" fontAlgn="base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αφηγηματικοί τρόποι.</a:t>
            </a:r>
          </a:p>
          <a:p>
            <a:pPr lvl="0" fontAlgn="base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εκφραστικά μέσα (π.χ. σχήματα λόγου).</a:t>
            </a:r>
          </a:p>
          <a:p>
            <a:pPr lvl="0" fontAlgn="base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δομή.</a:t>
            </a:r>
          </a:p>
          <a:p>
            <a:pPr lvl="0" fontAlgn="base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πλοκή.</a:t>
            </a:r>
          </a:p>
          <a:p>
            <a:pPr lvl="0" fontAlgn="base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ύφος/υφολογικά γνωρίσματα.</a:t>
            </a:r>
          </a:p>
          <a:p>
            <a:pPr lvl="0" fontAlgn="base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Επιλογή ενός λογοτεχνικού ρεύματος.</a:t>
            </a:r>
          </a:p>
          <a:p>
            <a:pPr lvl="0" fontAlgn="base"/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Εικονοποιία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fontAlgn="base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Στίξη.</a:t>
            </a:r>
          </a:p>
          <a:p>
            <a:pPr lvl="0" fontAlgn="base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Στιχουργική.</a:t>
            </a:r>
          </a:p>
          <a:p>
            <a:pPr lvl="0" fontAlgn="base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Θεατρικά στοιχεία.</a:t>
            </a:r>
          </a:p>
          <a:p>
            <a:pPr lvl="0" fontAlgn="base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Τεχνική γραφής.</a:t>
            </a:r>
          </a:p>
          <a:p>
            <a:pPr lvl="0" fontAlgn="base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Μέτρο, ομοιοκαταληξία.</a:t>
            </a:r>
          </a:p>
          <a:p>
            <a:pPr lvl="0" fontAlgn="base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Λέξεις- φράσεις που συνδέουν τα νοήματα.</a:t>
            </a:r>
          </a:p>
          <a:p>
            <a:pPr lvl="0" fontAlgn="base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Επιλογή λεξιλογίου (ιδιοτυπίες, ιδίωμα, νεολογισμοί, ιδιόλεκτος…).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3415065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DarkSeed_2SEEDS">
      <a:dk1>
        <a:srgbClr val="000000"/>
      </a:dk1>
      <a:lt1>
        <a:srgbClr val="FFFFFF"/>
      </a:lt1>
      <a:dk2>
        <a:srgbClr val="412C24"/>
      </a:dk2>
      <a:lt2>
        <a:srgbClr val="E2E3E8"/>
      </a:lt2>
      <a:accent1>
        <a:srgbClr val="B79E35"/>
      </a:accent1>
      <a:accent2>
        <a:srgbClr val="C97947"/>
      </a:accent2>
      <a:accent3>
        <a:srgbClr val="92AB3C"/>
      </a:accent3>
      <a:accent4>
        <a:srgbClr val="54B735"/>
      </a:accent4>
      <a:accent5>
        <a:srgbClr val="40B656"/>
      </a:accent5>
      <a:accent6>
        <a:srgbClr val="35B581"/>
      </a:accent6>
      <a:hlink>
        <a:srgbClr val="30914D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246</Words>
  <Application>Microsoft Office PowerPoint</Application>
  <PresentationFormat>Ευρεία οθόνη</PresentationFormat>
  <Paragraphs>50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Elephant</vt:lpstr>
      <vt:lpstr>Times New Roman</vt:lpstr>
      <vt:lpstr>BrushVTI</vt:lpstr>
      <vt:lpstr>ΚΕΙΜΕΝΙΚΟΙ ΔΕΙΚΤΕΣ</vt:lpstr>
      <vt:lpstr>ΟΡΙΣΜΟΣ</vt:lpstr>
      <vt:lpstr>ΠΕΡΙΕΧΟΜΕΝΟ</vt:lpstr>
      <vt:lpstr>ΜΟΡΦΙΚΑ ΣΤΟΙΧΕΙΑ</vt:lpstr>
      <vt:lpstr>ΜΟΡΦΙΚΑ ΣΤΟΙΧΕΙΑ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ΚΕΙΜΕΝΙΚΟΙ ΔΕΙΚΤΕΣ</dc:title>
  <dc:creator>ΚΩΝΣΤΑΝΤΙΝΟΣ ΛΑΜΠΡΑΚΟΠΟΥΛΟΣ</dc:creator>
  <cp:lastModifiedBy>ΚΩΝΣΤΑΝΤΙΝΟΣ ΛΑΜΠΡΑΚΟΠΟΥΛΟΣ</cp:lastModifiedBy>
  <cp:revision>3</cp:revision>
  <dcterms:created xsi:type="dcterms:W3CDTF">2020-04-01T16:32:23Z</dcterms:created>
  <dcterms:modified xsi:type="dcterms:W3CDTF">2020-04-01T16:57:14Z</dcterms:modified>
</cp:coreProperties>
</file>