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70" r:id="rId16"/>
    <p:sldId id="268" r:id="rId17"/>
    <p:sldId id="269" r:id="rId18"/>
    <p:sldId id="277" r:id="rId19"/>
    <p:sldId id="278" r:id="rId20"/>
    <p:sldId id="276" r:id="rId21"/>
    <p:sldId id="275" r:id="rId22"/>
    <p:sldId id="281" r:id="rId23"/>
    <p:sldId id="280" r:id="rId24"/>
    <p:sldId id="282" r:id="rId25"/>
    <p:sldId id="279" r:id="rId26"/>
    <p:sldId id="271" r:id="rId27"/>
    <p:sldId id="283" r:id="rId28"/>
    <p:sldId id="272" r:id="rId29"/>
    <p:sldId id="286" r:id="rId30"/>
    <p:sldId id="299" r:id="rId31"/>
    <p:sldId id="300" r:id="rId32"/>
    <p:sldId id="306" r:id="rId33"/>
    <p:sldId id="301" r:id="rId34"/>
    <p:sldId id="287" r:id="rId35"/>
    <p:sldId id="305" r:id="rId36"/>
    <p:sldId id="284" r:id="rId37"/>
    <p:sldId id="295" r:id="rId38"/>
    <p:sldId id="296" r:id="rId39"/>
    <p:sldId id="291" r:id="rId40"/>
    <p:sldId id="307" r:id="rId41"/>
    <p:sldId id="297" r:id="rId42"/>
    <p:sldId id="288" r:id="rId43"/>
    <p:sldId id="289" r:id="rId44"/>
    <p:sldId id="290" r:id="rId45"/>
    <p:sldId id="303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6CBE8-1B35-4649-BB3A-C7B2546009F6}" type="datetimeFigureOut">
              <a:rPr lang="el-GR" smtClean="0"/>
              <a:pPr/>
              <a:t>12/10/2021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077C-2C07-4500-9D8F-D6DF26BEDFA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A077C-2C07-4500-9D8F-D6DF26BEDFAC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C264-2E54-42F0-B0AF-404FFF5FD521}" type="datetime1">
              <a:rPr lang="el-GR" smtClean="0"/>
              <a:t>12/10/2021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9727-BF85-435D-B34C-39C2D341FBEE}" type="datetime1">
              <a:rPr lang="el-GR" smtClean="0"/>
              <a:t>12/10/2021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AF5-EE57-4123-A074-EE6F67668BFA}" type="datetime1">
              <a:rPr lang="el-GR" smtClean="0"/>
              <a:t>12/10/2021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508-B585-4E4D-8DE5-0142F29E6987}" type="datetime1">
              <a:rPr lang="el-GR" smtClean="0"/>
              <a:t>12/10/2021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8235-D78C-4FE8-991D-2CC9206A8D03}" type="datetime1">
              <a:rPr lang="el-GR" smtClean="0"/>
              <a:t>12/10/2021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F1E8B0-8593-49C6-8DC4-C351270CA559}" type="datetime1">
              <a:rPr lang="el-GR" smtClean="0"/>
              <a:t>12/10/2021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3975-14D8-4637-9971-43CBEEEA843D}" type="datetime1">
              <a:rPr lang="el-GR" smtClean="0"/>
              <a:t>12/10/2021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1425-6003-4550-828C-018DDAA15C13}" type="datetime1">
              <a:rPr lang="el-GR" smtClean="0"/>
              <a:t>12/10/2021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3689-5281-43FA-A19C-83431A0F69B5}" type="datetime1">
              <a:rPr lang="el-GR" smtClean="0"/>
              <a:t>12/10/2021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B656-E194-40B3-9031-876796401F95}" type="datetime1">
              <a:rPr lang="el-GR" smtClean="0"/>
              <a:t>12/10/2021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4D65D4-31C9-4794-92BE-B8490F7B6165}" type="datetime1">
              <a:rPr lang="el-GR" smtClean="0"/>
              <a:t>12/10/2021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397F76D-12DC-476F-99AC-58C2806D34E1}" type="datetime1">
              <a:rPr lang="el-GR" smtClean="0"/>
              <a:t>12/10/2021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92EA2D2-436D-4CD7-9450-148B607F99E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il_leo.gif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tretch>
            <a:fillRect/>
          </a:stretch>
        </p:blipFill>
        <p:spPr>
          <a:xfrm>
            <a:off x="179512" y="354850"/>
            <a:ext cx="4143404" cy="608206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2000" y="2819400"/>
            <a:ext cx="4214842" cy="681038"/>
          </a:xfrm>
        </p:spPr>
        <p:txBody>
          <a:bodyPr>
            <a:noAutofit/>
          </a:bodyPr>
          <a:lstStyle/>
          <a:p>
            <a:r>
              <a:rPr lang="el-GR" sz="1800" dirty="0"/>
              <a:t>Ο </a:t>
            </a:r>
            <a:r>
              <a:rPr lang="el-GR" sz="1800" dirty="0" err="1"/>
              <a:t>πρωτοσ</a:t>
            </a:r>
            <a:r>
              <a:rPr lang="el-GR" sz="1800" dirty="0"/>
              <a:t> </a:t>
            </a:r>
            <a:r>
              <a:rPr lang="el-GR" sz="1800" dirty="0" err="1"/>
              <a:t>ελληνικοσ</a:t>
            </a:r>
            <a:r>
              <a:rPr lang="el-GR" sz="1800" dirty="0"/>
              <a:t> </a:t>
            </a:r>
            <a:r>
              <a:rPr lang="el-GR" sz="1800" dirty="0" err="1"/>
              <a:t>πολιτισμοσ</a:t>
            </a:r>
            <a:r>
              <a:rPr lang="el-GR" sz="1800" dirty="0"/>
              <a:t> </a:t>
            </a:r>
            <a:r>
              <a:rPr lang="el-GR" sz="1800" dirty="0" err="1"/>
              <a:t>τηΣ</a:t>
            </a:r>
            <a:r>
              <a:rPr lang="el-GR" sz="1800" dirty="0"/>
              <a:t> </a:t>
            </a:r>
            <a:r>
              <a:rPr lang="el-GR" sz="1800" dirty="0" err="1"/>
              <a:t>εποχησ</a:t>
            </a:r>
            <a:r>
              <a:rPr lang="el-GR" sz="1800" dirty="0"/>
              <a:t> του </a:t>
            </a:r>
            <a:r>
              <a:rPr lang="el-GR" sz="1800" dirty="0" err="1"/>
              <a:t>χαλκου</a:t>
            </a:r>
            <a:endParaRPr lang="el-GR" sz="18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00562" y="381000"/>
            <a:ext cx="4357718" cy="1752600"/>
          </a:xfrm>
        </p:spPr>
        <p:txBody>
          <a:bodyPr>
            <a:normAutofit fontScale="90000"/>
          </a:bodyPr>
          <a:lstStyle/>
          <a:p>
            <a:r>
              <a:rPr lang="el-GR" dirty="0"/>
              <a:t>Ο μυκηναϊκός πολιτισμός </a:t>
            </a:r>
            <a:br>
              <a:rPr lang="el-GR" dirty="0"/>
            </a:br>
            <a:r>
              <a:rPr lang="el-GR" dirty="0"/>
              <a:t>(1600-1100 </a:t>
            </a:r>
            <a:r>
              <a:rPr lang="el-GR" dirty="0" err="1"/>
              <a:t>π.Χ.</a:t>
            </a:r>
            <a:r>
              <a:rPr lang="el-GR" dirty="0"/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εξάπλωση του μυκηναϊκού πολιτισμού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3124" cy="45720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Τέλη 15</a:t>
            </a:r>
            <a:r>
              <a:rPr lang="el-GR" baseline="30000" dirty="0"/>
              <a:t>ου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r>
              <a:rPr lang="el-GR" dirty="0"/>
              <a:t> οι Μυκηναίοι κυριαρχούν στο Αιγαίο και καταλαμβάνουν την Κνωσό.</a:t>
            </a:r>
          </a:p>
          <a:p>
            <a:r>
              <a:rPr lang="el-GR" dirty="0"/>
              <a:t>Εκτοπίζουν  τους </a:t>
            </a:r>
            <a:r>
              <a:rPr lang="el-GR" dirty="0" err="1"/>
              <a:t>Κρήτες</a:t>
            </a:r>
            <a:r>
              <a:rPr lang="el-GR" dirty="0"/>
              <a:t>, επιβάλλουν την μυκηναϊκή </a:t>
            </a:r>
            <a:r>
              <a:rPr lang="el-GR" dirty="0" err="1"/>
              <a:t>θαλασσοκρατία</a:t>
            </a:r>
            <a:endParaRPr lang="el-GR" dirty="0"/>
          </a:p>
          <a:p>
            <a:r>
              <a:rPr lang="el-GR" dirty="0"/>
              <a:t>Εγκαταστάσεις σε όλο το Αιγαίο</a:t>
            </a:r>
          </a:p>
          <a:p>
            <a:r>
              <a:rPr lang="el-GR" dirty="0"/>
              <a:t>13</a:t>
            </a:r>
            <a:r>
              <a:rPr lang="el-GR" baseline="30000" dirty="0"/>
              <a:t>ος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r>
              <a:rPr lang="el-GR" dirty="0"/>
              <a:t> εγκαταστάσεις στην Κύπρο, Ουγκαρίτ, Παλαιστίνη, Αίγυπτο</a:t>
            </a:r>
          </a:p>
          <a:p>
            <a:r>
              <a:rPr lang="el-GR" dirty="0"/>
              <a:t>Σχέσεις με Χετταίους («</a:t>
            </a:r>
            <a:r>
              <a:rPr lang="el-GR" dirty="0" err="1"/>
              <a:t>Αχιγιάβα</a:t>
            </a:r>
            <a:r>
              <a:rPr lang="el-GR" dirty="0"/>
              <a:t>»)</a:t>
            </a:r>
          </a:p>
          <a:p>
            <a:r>
              <a:rPr lang="el-GR" dirty="0"/>
              <a:t>Εισβολή Αχαιών («</a:t>
            </a:r>
            <a:r>
              <a:rPr lang="el-GR" dirty="0" err="1"/>
              <a:t>Αχαϊβάσα</a:t>
            </a:r>
            <a:r>
              <a:rPr lang="el-GR" dirty="0"/>
              <a:t>») στην Αίγυπτο μαζί με λαούς της θάλασσας (1200 </a:t>
            </a:r>
            <a:r>
              <a:rPr lang="el-GR" dirty="0" err="1"/>
              <a:t>π.Χ.</a:t>
            </a:r>
            <a:r>
              <a:rPr lang="el-GR" dirty="0"/>
              <a:t>)</a:t>
            </a:r>
          </a:p>
        </p:txBody>
      </p:sp>
      <p:pic>
        <p:nvPicPr>
          <p:cNvPr id="4" name="3 - Εικόνα" descr="med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19538"/>
            <a:ext cx="4143404" cy="56516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εξάπλωση του μυκηναϊκού πολιτισμού</a:t>
            </a:r>
            <a:r>
              <a:rPr lang="en-US" dirty="0"/>
              <a:t>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572000"/>
          </a:xfrm>
        </p:spPr>
        <p:txBody>
          <a:bodyPr/>
          <a:lstStyle/>
          <a:p>
            <a:r>
              <a:rPr lang="el-GR" dirty="0"/>
              <a:t>Εγκαταστάσεις στη Δυτική Μεσόγειο (Ιταλία, Σικελία, Σαρδηνία, Ισπανία), Εύξεινο Πόντο</a:t>
            </a:r>
          </a:p>
          <a:p>
            <a:endParaRPr lang="el-GR" dirty="0"/>
          </a:p>
        </p:txBody>
      </p:sp>
      <p:pic>
        <p:nvPicPr>
          <p:cNvPr id="4" name="3 - Εικόνα" descr="ital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00173"/>
            <a:ext cx="3300420" cy="45133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τρωική εκστρατεία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26432" cy="4572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Ιστορικό γεγονός, σχετικό με τις εμπορικές σχέσεις με τον Εύξεινο Πόντο</a:t>
            </a:r>
          </a:p>
          <a:p>
            <a:r>
              <a:rPr lang="el-GR" dirty="0"/>
              <a:t>Στόχος ο έλεγχος των στενών του Ελλησπόντου</a:t>
            </a:r>
          </a:p>
          <a:p>
            <a:r>
              <a:rPr lang="el-GR" dirty="0"/>
              <a:t>1184 </a:t>
            </a:r>
            <a:r>
              <a:rPr lang="el-GR" dirty="0" err="1"/>
              <a:t>π.Χ.</a:t>
            </a:r>
            <a:endParaRPr lang="el-GR" dirty="0"/>
          </a:p>
          <a:p>
            <a:r>
              <a:rPr lang="el-GR" dirty="0"/>
              <a:t>Πιθανότερη χρονολόγηση : τέλος 13</a:t>
            </a:r>
            <a:r>
              <a:rPr lang="el-GR" baseline="30000" dirty="0"/>
              <a:t>ου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endParaRPr lang="el-GR" dirty="0"/>
          </a:p>
          <a:p>
            <a:r>
              <a:rPr lang="el-GR" dirty="0"/>
              <a:t>Δεν εγκαταστάθηκαν στην περιοχή της Τροίας</a:t>
            </a:r>
          </a:p>
          <a:p>
            <a:r>
              <a:rPr lang="el-GR" dirty="0"/>
              <a:t>Πανελλήνιος χαρακτήρας</a:t>
            </a:r>
          </a:p>
        </p:txBody>
      </p:sp>
      <p:pic>
        <p:nvPicPr>
          <p:cNvPr id="4" name="3 - Εικόνα" descr="med_map.gif"/>
          <p:cNvPicPr>
            <a:picLocks noChangeAspect="1"/>
          </p:cNvPicPr>
          <p:nvPr/>
        </p:nvPicPr>
        <p:blipFill>
          <a:blip r:embed="rId3" cstate="print"/>
          <a:srcRect r="39119" b="53545"/>
          <a:stretch>
            <a:fillRect/>
          </a:stretch>
        </p:blipFill>
        <p:spPr>
          <a:xfrm>
            <a:off x="5991809" y="1412776"/>
            <a:ext cx="2974959" cy="3096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παρακμή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Αρχές 12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err="1"/>
              <a:t>αι.π.Χ</a:t>
            </a:r>
            <a:r>
              <a:rPr lang="el-GR" dirty="0"/>
              <a:t>. : επιδρομές λαών της θάλασσας</a:t>
            </a:r>
          </a:p>
          <a:p>
            <a:r>
              <a:rPr lang="el-GR" dirty="0"/>
              <a:t>παρακμή εμπορίου σε όλη την Ανατολική Μεσόγειο, αποδυνάμωση Μυκηναϊκού πολιτισμού, Χετταίων, Αιγυπτίων</a:t>
            </a:r>
          </a:p>
          <a:p>
            <a:r>
              <a:rPr lang="el-GR" dirty="0"/>
              <a:t>Η παρακμή του εμπορίου κλόνισε την μυκηναϊκή οικονομία και οδήγησε στη διάλυση των μυκηναϊκών κέντρων</a:t>
            </a:r>
          </a:p>
          <a:p>
            <a:r>
              <a:rPr lang="el-GR" dirty="0"/>
              <a:t>Εσωτερικές διενέξεις, δυναστικές έριδες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μυκηναϊκός πολιτισμός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u="sng" dirty="0"/>
              <a:t>Κοινά χαρακτηριστικά όλων των κέντρων</a:t>
            </a:r>
          </a:p>
          <a:p>
            <a:r>
              <a:rPr lang="el-GR" dirty="0"/>
              <a:t>Κοινή γλώσσα (πρώιμη ελληνική)</a:t>
            </a:r>
          </a:p>
          <a:p>
            <a:r>
              <a:rPr lang="el-GR" dirty="0"/>
              <a:t>Κοινή θρησκεία (ελληνικοί θεοί)</a:t>
            </a:r>
          </a:p>
          <a:p>
            <a:r>
              <a:rPr lang="el-GR" dirty="0"/>
              <a:t>Ομοιομορφία σε όλες τις πτυχές του υλικού βίου (έργα τέχνης, όπλα, ενδυμασία, καλλωπισμός κλπ)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μυκηναϊκή τέχνη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Αυστηρότητα</a:t>
            </a:r>
          </a:p>
          <a:p>
            <a:r>
              <a:rPr lang="el-GR" dirty="0"/>
              <a:t>Απόλυτος έλεγχος από τα ανάκτορα : τεχνίτες και καλλιτέχνες εξαρτώνται και υπηρετούν την κεντρική εξουσία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μυκηναϊκή αρχιτεκτονική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Οχυρωμένες ακροπόλεις</a:t>
            </a:r>
          </a:p>
          <a:p>
            <a:r>
              <a:rPr lang="el-GR" dirty="0"/>
              <a:t>Ανάκτορα</a:t>
            </a:r>
          </a:p>
          <a:p>
            <a:r>
              <a:rPr lang="el-GR" dirty="0"/>
              <a:t>Ταφικές κατασκευές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μυκηναϊκές ακροπόλεις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412860" cy="4572000"/>
          </a:xfrm>
        </p:spPr>
        <p:txBody>
          <a:bodyPr>
            <a:normAutofit/>
          </a:bodyPr>
          <a:lstStyle/>
          <a:p>
            <a:r>
              <a:rPr lang="el-GR" dirty="0"/>
              <a:t>Ακροπόλεις σε υψώματα με ισχυρά τείχη (κυκλώπεια)</a:t>
            </a:r>
          </a:p>
        </p:txBody>
      </p:sp>
      <p:pic>
        <p:nvPicPr>
          <p:cNvPr id="7" name="6 - Εικόνα" descr="myc_ai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00174"/>
            <a:ext cx="5910611" cy="4857784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214282" y="571501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Η Ακρόπολη των Μυκηνών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cycl_wall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7715304" cy="5352493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2000232" y="585789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«κυκλώπεια» τείχη της Ακρόπολης της Τίρυνθας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kropol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071546"/>
            <a:ext cx="7358114" cy="50816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δημιουργοί </a:t>
            </a:r>
            <a:r>
              <a:rPr lang="el-GR"/>
              <a:t>του Μυκηναϊκού </a:t>
            </a:r>
            <a:r>
              <a:rPr lang="el-GR" dirty="0"/>
              <a:t>πολιτισμού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83318"/>
            <a:ext cx="8503920" cy="4572000"/>
          </a:xfrm>
        </p:spPr>
        <p:txBody>
          <a:bodyPr/>
          <a:lstStyle/>
          <a:p>
            <a:r>
              <a:rPr lang="el-GR" dirty="0"/>
              <a:t>«Μυκηναίοι», «Μυκηναϊκός» από το μεγαλύτερο κέντρο, τις Μυκήνες</a:t>
            </a:r>
          </a:p>
          <a:p>
            <a:r>
              <a:rPr lang="el-GR" dirty="0"/>
              <a:t>Γνωστοί και ως Αχαιοί, Δαναοί, Ίωνες, </a:t>
            </a:r>
            <a:r>
              <a:rPr lang="el-GR" dirty="0" err="1"/>
              <a:t>Αργείοι</a:t>
            </a:r>
            <a:endParaRPr lang="el-GR" dirty="0"/>
          </a:p>
          <a:p>
            <a:r>
              <a:rPr lang="el-GR" dirty="0"/>
              <a:t>Ήταν ελληνικά φύλα που εμφανίστηκαν στην ηπειρωτική Ελλάδα γύρω στο 1600 </a:t>
            </a:r>
            <a:r>
              <a:rPr lang="el-GR" dirty="0" err="1"/>
              <a:t>π.Χ.</a:t>
            </a:r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il_leo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500042"/>
            <a:ext cx="3571868" cy="5243109"/>
          </a:xfrm>
          <a:prstGeom prst="rect">
            <a:avLst/>
          </a:prstGeom>
        </p:spPr>
      </p:pic>
      <p:pic>
        <p:nvPicPr>
          <p:cNvPr id="5" name="4 - Εικόνα" descr="myc_nsy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357298"/>
            <a:ext cx="4994657" cy="371477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57158" y="585789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Πύλη των Λεόντων, Μυκήνες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357686" y="521495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τείχη της Ακρόπολης της Τίρυνθας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μυκηναϊκά ανάκτορα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00760" y="1285860"/>
            <a:ext cx="2984364" cy="4572000"/>
          </a:xfrm>
        </p:spPr>
        <p:txBody>
          <a:bodyPr/>
          <a:lstStyle/>
          <a:p>
            <a:r>
              <a:rPr lang="el-GR" dirty="0"/>
              <a:t>Ανάκτορα στην κορυφή των ακροπόλεων (κατοικία του άνακτα)</a:t>
            </a:r>
          </a:p>
          <a:p>
            <a:endParaRPr lang="el-GR" dirty="0"/>
          </a:p>
        </p:txBody>
      </p:sp>
      <p:pic>
        <p:nvPicPr>
          <p:cNvPr id="4" name="3 - Εικόνα" descr="akrop_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6056966" cy="442915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357950" y="492919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Ακρόπολη και το ανάκτορο των Μυκηνών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27438" cy="45720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Μέγαρο : ορθογώνιο οικοδόμημα, με εξωτερική αυλή, πρόδομο, κυρίως αίθουσα</a:t>
            </a:r>
          </a:p>
          <a:p>
            <a:r>
              <a:rPr lang="el-GR" dirty="0"/>
              <a:t>Εστία :  στο κέντρο του μεγάρου με 4 κίονες που στηρίζουν το άνοιγμα της οροφής</a:t>
            </a:r>
          </a:p>
          <a:p>
            <a:r>
              <a:rPr lang="el-GR" dirty="0"/>
              <a:t>Θρόνος στη δεξιά πλευρά της αίθουσας</a:t>
            </a:r>
          </a:p>
          <a:p>
            <a:r>
              <a:rPr lang="el-GR" dirty="0"/>
              <a:t>Διαμερίσματα γύρω από το μέγαρο</a:t>
            </a:r>
          </a:p>
          <a:p>
            <a:endParaRPr lang="el-GR" dirty="0"/>
          </a:p>
        </p:txBody>
      </p:sp>
      <p:pic>
        <p:nvPicPr>
          <p:cNvPr id="4" name="5 - Θέση περιεχομένου" descr="mega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365257" cy="271464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143504" y="450057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Κατόψεις μυκηναϊκών μεγάρων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anakt_pyl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6572296" cy="5730220"/>
          </a:xfrm>
        </p:spPr>
      </p:pic>
      <p:sp>
        <p:nvSpPr>
          <p:cNvPr id="8" name="7 - TextBox"/>
          <p:cNvSpPr txBox="1"/>
          <p:nvPr/>
        </p:nvSpPr>
        <p:spPr>
          <a:xfrm>
            <a:off x="7000892" y="564357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ανάκτορο της Πύλου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yc_pal2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770446">
            <a:off x="641417" y="1454615"/>
            <a:ext cx="4618214" cy="4286280"/>
          </a:xfrm>
          <a:prstGeom prst="rect">
            <a:avLst/>
          </a:prstGeom>
        </p:spPr>
      </p:pic>
      <p:pic>
        <p:nvPicPr>
          <p:cNvPr id="5" name="3 - Θέση περιεχομένου" descr="myc_p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143248"/>
            <a:ext cx="3954710" cy="292895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715008" y="164305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ανάκτορο των Μυκηνών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aith_pyl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6215106" cy="5379951"/>
          </a:xfrm>
        </p:spPr>
      </p:pic>
      <p:sp>
        <p:nvSpPr>
          <p:cNvPr id="9" name="8 - TextBox"/>
          <p:cNvSpPr txBox="1"/>
          <p:nvPr/>
        </p:nvSpPr>
        <p:spPr>
          <a:xfrm>
            <a:off x="6572264" y="492919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Αναπαράσταση του μεγάρου της Πύλου. Στο κέντρο η εστία.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Ταφικές κατασκευές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u="sng" dirty="0"/>
              <a:t>Θολωτοί τάφοι : </a:t>
            </a:r>
          </a:p>
          <a:p>
            <a:r>
              <a:rPr lang="el-GR" dirty="0"/>
              <a:t>Κτιστός θάλαμος σε σχήμα κυψέλης</a:t>
            </a:r>
          </a:p>
          <a:p>
            <a:r>
              <a:rPr lang="el-GR" dirty="0"/>
              <a:t>Είσοδος με τριγωνική απόληξη επάνω</a:t>
            </a:r>
          </a:p>
          <a:p>
            <a:r>
              <a:rPr lang="el-GR" dirty="0"/>
              <a:t>Κτιστός διάδρομος οδηγεί στην είσοδο</a:t>
            </a:r>
          </a:p>
          <a:p>
            <a:r>
              <a:rPr lang="el-GR" dirty="0"/>
              <a:t>Ξύλινη θύρα</a:t>
            </a:r>
          </a:p>
          <a:p>
            <a:r>
              <a:rPr lang="el-GR" dirty="0"/>
              <a:t>Κάλυψη με χώμα (λόφος)</a:t>
            </a:r>
          </a:p>
        </p:txBody>
      </p:sp>
      <p:pic>
        <p:nvPicPr>
          <p:cNvPr id="4" name="3 - Εικόνα" descr="art_pl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4532618" cy="328614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929190" y="500063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θησαυρός του Ατρέως, Μυκήνες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Θησαυρός του Ατρέως (Μυκήνες)</a:t>
            </a:r>
          </a:p>
        </p:txBody>
      </p:sp>
      <p:pic>
        <p:nvPicPr>
          <p:cNvPr id="4" name="3 - Θέση περιεχομένου" descr="atreos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5766527" cy="4000528"/>
          </a:xfrm>
        </p:spPr>
      </p:pic>
      <p:pic>
        <p:nvPicPr>
          <p:cNvPr id="5" name="4 - Εικόνα" descr="atr_ent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428736"/>
            <a:ext cx="2514605" cy="43905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Ζωγραφική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34144" cy="4572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Αρχικά επίδραση από τη μινωική τέχνη (φυσιοκρατική)</a:t>
            </a:r>
          </a:p>
          <a:p>
            <a:r>
              <a:rPr lang="el-GR" dirty="0"/>
              <a:t>Βαθμιαία επικράτηση τελετουργικών και πολεμικών σκηνών</a:t>
            </a:r>
          </a:p>
          <a:p>
            <a:r>
              <a:rPr lang="el-GR" dirty="0"/>
              <a:t>Σχηματοποίηση φυτικών και ζωικών θεμάτων</a:t>
            </a:r>
          </a:p>
        </p:txBody>
      </p:sp>
      <p:pic>
        <p:nvPicPr>
          <p:cNvPr id="4" name="7 - Θέση περιεχομένου" descr="lyr_py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628800"/>
            <a:ext cx="5196909" cy="39626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lyr_pyl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7715304" cy="58829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χώρα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Μυκηναίοι εγκαταστάθηκαν στην ηπειρωτική Ελλάδα</a:t>
            </a:r>
          </a:p>
          <a:p>
            <a:r>
              <a:rPr lang="el-GR" dirty="0"/>
              <a:t>Σπουδαιότερα κέντρα : Μυκήνες, Τίρυνθα, Άργος, Πύλος, Αμύκλες, Ορχομενός, Θήβα, </a:t>
            </a:r>
            <a:r>
              <a:rPr lang="el-GR" dirty="0" err="1"/>
              <a:t>Γλας</a:t>
            </a:r>
            <a:r>
              <a:rPr lang="el-GR" dirty="0"/>
              <a:t>, Αθήνα, Ελευσίνα, Μαραθώνας, Ιωλκός</a:t>
            </a:r>
          </a:p>
          <a:p>
            <a:r>
              <a:rPr lang="el-GR" dirty="0"/>
              <a:t>Επεκτάθηκαν στα νησιά του Αιγαίου, στην Κρήτη, Κύπρο, ανατολική Μεσόγειο.</a:t>
            </a:r>
          </a:p>
        </p:txBody>
      </p:sp>
      <p:pic>
        <p:nvPicPr>
          <p:cNvPr id="4" name="3 - Εικόνα" descr="geograph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563" y="1357298"/>
            <a:ext cx="4307711" cy="47863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godess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429684" cy="57427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yce_wo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357166"/>
            <a:ext cx="7358114" cy="60474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yce_wo.gif"/>
          <p:cNvPicPr>
            <a:picLocks noChangeAspect="1"/>
          </p:cNvPicPr>
          <p:nvPr/>
        </p:nvPicPr>
        <p:blipFill>
          <a:blip r:embed="rId3" cstate="print"/>
          <a:srcRect l="28184" t="2363" r="25243" b="46687"/>
          <a:stretch>
            <a:fillRect/>
          </a:stretch>
        </p:blipFill>
        <p:spPr>
          <a:xfrm>
            <a:off x="928662" y="158019"/>
            <a:ext cx="7072362" cy="63589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tir_ch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429156" cy="6082962"/>
          </a:xfrm>
          <a:prstGeom prst="rect">
            <a:avLst/>
          </a:prstGeom>
        </p:spPr>
      </p:pic>
      <p:pic>
        <p:nvPicPr>
          <p:cNvPr id="5" name="3 - Θέση περιεχομένου" descr="pyldress.gif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929190" y="357166"/>
            <a:ext cx="3786214" cy="60278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Αγγειογραφία</a:t>
            </a:r>
          </a:p>
        </p:txBody>
      </p:sp>
      <p:pic>
        <p:nvPicPr>
          <p:cNvPr id="9" name="3 - Θέση περιεχομένου" descr="alamb_thi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4373247" cy="3143272"/>
          </a:xfrm>
          <a:prstGeom prst="rect">
            <a:avLst/>
          </a:prstGeom>
        </p:spPr>
      </p:pic>
      <p:pic>
        <p:nvPicPr>
          <p:cNvPr id="10" name="9 - Εικόνα" descr="lm_3po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428736"/>
            <a:ext cx="4249221" cy="49807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Αγγειογραφία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sm_p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643470" cy="3453581"/>
          </a:xfrm>
          <a:prstGeom prst="rect">
            <a:avLst/>
          </a:prstGeom>
        </p:spPr>
      </p:pic>
      <p:pic>
        <p:nvPicPr>
          <p:cNvPr id="5" name="5 - Θέση περιεχομένου" descr="kyli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571744"/>
            <a:ext cx="4164420" cy="3357563"/>
          </a:xfrm>
          <a:prstGeom prst="rect">
            <a:avLst/>
          </a:prstGeo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Π.Αθανασόπουλος, 2018, </a:t>
            </a:r>
            <a:r>
              <a:rPr lang="fr-FR"/>
              <a:t>rhopath@yahoo.gr</a:t>
            </a:r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Χρυσοχοϊα</a:t>
            </a:r>
            <a:r>
              <a:rPr lang="el-GR" dirty="0"/>
              <a:t> και άλλες τέχνες</a:t>
            </a:r>
          </a:p>
        </p:txBody>
      </p:sp>
      <p:pic>
        <p:nvPicPr>
          <p:cNvPr id="20" name="19 - Εικόνα" descr="ma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5143535" cy="3857652"/>
          </a:xfrm>
          <a:prstGeom prst="rect">
            <a:avLst/>
          </a:prstGeom>
        </p:spPr>
      </p:pic>
      <p:pic>
        <p:nvPicPr>
          <p:cNvPr id="7" name="6 - Εικόνα" descr="diad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071810"/>
            <a:ext cx="4455794" cy="3286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bon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5"/>
            <a:ext cx="2400764" cy="2714645"/>
          </a:xfrm>
          <a:prstGeom prst="rect">
            <a:avLst/>
          </a:prstGeom>
        </p:spPr>
      </p:pic>
      <p:pic>
        <p:nvPicPr>
          <p:cNvPr id="5" name="4 - Θέση περιεχομένου" descr="nest_cup.gif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357422" y="2428868"/>
            <a:ext cx="3143272" cy="3234235"/>
          </a:xfrm>
          <a:prstGeom prst="rect">
            <a:avLst/>
          </a:prstGeom>
        </p:spPr>
      </p:pic>
      <p:pic>
        <p:nvPicPr>
          <p:cNvPr id="6" name="5 - Εικόνα" descr="gold_cu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357562"/>
            <a:ext cx="3252954" cy="30003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7 - Θέση περιεχομένου" descr="hunt_sea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7187" t="6667" r="6563" b="3333"/>
          <a:stretch>
            <a:fillRect/>
          </a:stretch>
        </p:blipFill>
        <p:spPr>
          <a:xfrm>
            <a:off x="214282" y="1142984"/>
            <a:ext cx="5143536" cy="3857652"/>
          </a:xfrm>
          <a:prstGeom prst="rect">
            <a:avLst/>
          </a:prstGeom>
        </p:spPr>
      </p:pic>
      <p:pic>
        <p:nvPicPr>
          <p:cNvPr id="5" name="4 - Εικόνα" descr="gold_e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929066"/>
            <a:ext cx="4500594" cy="23487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Εικόνα" descr="myc_r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14356"/>
            <a:ext cx="7858180" cy="57954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πηγές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572000"/>
          </a:xfrm>
        </p:spPr>
        <p:txBody>
          <a:bodyPr/>
          <a:lstStyle/>
          <a:p>
            <a:r>
              <a:rPr lang="el-GR" dirty="0"/>
              <a:t>Ομηρικά έπη</a:t>
            </a:r>
          </a:p>
          <a:p>
            <a:r>
              <a:rPr lang="el-GR" dirty="0"/>
              <a:t>Ανασκαφές Ερρίκου Σλήμαν στις Μυκήνες (1876) </a:t>
            </a:r>
          </a:p>
          <a:p>
            <a:r>
              <a:rPr lang="el-GR" dirty="0"/>
              <a:t>Ανασκαφές σε πολλά μυκηναϊκά κέντρα</a:t>
            </a:r>
          </a:p>
          <a:p>
            <a:r>
              <a:rPr lang="el-GR" dirty="0"/>
              <a:t>Αποκρυπτογράφηση Γραμμικής Β (</a:t>
            </a:r>
            <a:r>
              <a:rPr lang="el-GR" dirty="0" err="1"/>
              <a:t>Τσάντγουικ</a:t>
            </a:r>
            <a:r>
              <a:rPr lang="el-GR" dirty="0"/>
              <a:t>, </a:t>
            </a:r>
            <a:r>
              <a:rPr lang="el-GR" dirty="0" err="1"/>
              <a:t>Βέντρις</a:t>
            </a:r>
            <a:r>
              <a:rPr lang="el-GR" dirty="0"/>
              <a:t>, 1952)</a:t>
            </a:r>
          </a:p>
          <a:p>
            <a:endParaRPr lang="el-GR" dirty="0"/>
          </a:p>
        </p:txBody>
      </p:sp>
      <p:pic>
        <p:nvPicPr>
          <p:cNvPr id="5" name="4 - Εικόνα" descr="Mykene_Loewentor_mit_Doerpfeld_und_Schlie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86380" y="1357298"/>
            <a:ext cx="3544601" cy="4579112"/>
          </a:xfrm>
          <a:prstGeom prst="rect">
            <a:avLst/>
          </a:prstGeom>
        </p:spPr>
      </p:pic>
      <p:pic>
        <p:nvPicPr>
          <p:cNvPr id="4" name="3 - Εικόνα" descr="Heinrich-Schlieman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572396" y="4429132"/>
            <a:ext cx="1384364" cy="20002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hr_rin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6929486" cy="55868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otnia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642918"/>
            <a:ext cx="4643470" cy="5442895"/>
          </a:xfrm>
          <a:prstGeom prst="rect">
            <a:avLst/>
          </a:prstGeom>
        </p:spPr>
      </p:pic>
      <p:pic>
        <p:nvPicPr>
          <p:cNvPr id="5" name="4 - Εικόνα" descr="silv_fi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57166"/>
            <a:ext cx="2357454" cy="60265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eid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5"/>
            <a:ext cx="4857784" cy="3381820"/>
          </a:xfrm>
          <a:prstGeom prst="rect">
            <a:avLst/>
          </a:prstGeom>
        </p:spPr>
      </p:pic>
      <p:pic>
        <p:nvPicPr>
          <p:cNvPr id="5" name="4 - Εικόνα" descr="silv_bu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0"/>
            <a:ext cx="3929090" cy="66174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uck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5892841" cy="4143404"/>
          </a:xfrm>
          <a:prstGeom prst="rect">
            <a:avLst/>
          </a:prstGeom>
        </p:spPr>
      </p:pic>
      <p:pic>
        <p:nvPicPr>
          <p:cNvPr id="5" name="4 - Εικόνα" descr="ivor_wom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214686"/>
            <a:ext cx="3429024" cy="34183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3 - Θέση περιεχομένου" descr="sword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41"/>
            <a:ext cx="4929222" cy="3635301"/>
          </a:xfrm>
          <a:prstGeom prst="rect">
            <a:avLst/>
          </a:prstGeom>
        </p:spPr>
      </p:pic>
      <p:pic>
        <p:nvPicPr>
          <p:cNvPr id="6" name="5 - Εικόνα" descr="panop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58" y="428604"/>
            <a:ext cx="4214842" cy="6215435"/>
          </a:xfrm>
          <a:prstGeom prst="rect">
            <a:avLst/>
          </a:prstGeom>
        </p:spPr>
      </p:pic>
      <p:pic>
        <p:nvPicPr>
          <p:cNvPr id="10" name="9 - Εικόνα" descr="chario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71942"/>
            <a:ext cx="3500462" cy="2405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4 - Θέση περιεχομένου" descr="helmet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4071966" cy="5109918"/>
          </a:xfrm>
          <a:prstGeom prst="rect">
            <a:avLst/>
          </a:prstGeom>
        </p:spPr>
      </p:pic>
      <p:pic>
        <p:nvPicPr>
          <p:cNvPr id="5" name="4 - Εικόνα" descr="ivor_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928670"/>
            <a:ext cx="4572032" cy="55841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Γραμμική Β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5720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Χρησιμοποιήθηκε από ειδικευμένους γραφείς</a:t>
            </a:r>
          </a:p>
          <a:p>
            <a:r>
              <a:rPr lang="el-GR" dirty="0"/>
              <a:t>πήλινες πινακίδες βρέθηκαν στην Πύλο, Κνωσό, Μυκήνες, Θήβα</a:t>
            </a:r>
          </a:p>
          <a:p>
            <a:r>
              <a:rPr lang="el-GR" dirty="0"/>
              <a:t>Συλλαβική γραφή</a:t>
            </a:r>
          </a:p>
          <a:p>
            <a:r>
              <a:rPr lang="el-GR" dirty="0"/>
              <a:t>Αποδίδει μια πρώιμη μορφή της ελληνικής γλώσσας </a:t>
            </a:r>
          </a:p>
          <a:p>
            <a:r>
              <a:rPr lang="el-GR" dirty="0"/>
              <a:t>Οι πινακίδες ήταν λογιστικοί κατάλογοι και όχι συνεχή κείμενα</a:t>
            </a:r>
          </a:p>
          <a:p>
            <a:r>
              <a:rPr lang="el-GR" dirty="0"/>
              <a:t>Σώθηκαν ονόματα ελληνικών θεών και ανθρώπων</a:t>
            </a:r>
          </a:p>
        </p:txBody>
      </p:sp>
      <p:pic>
        <p:nvPicPr>
          <p:cNvPr id="4" name="3 - Εικόνα" descr="tabl_py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2894" y="1357298"/>
            <a:ext cx="3068262" cy="49588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myc_nu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516948" cy="2143140"/>
          </a:xfrm>
          <a:prstGeom prst="rect">
            <a:avLst/>
          </a:prstGeom>
        </p:spPr>
      </p:pic>
      <p:pic>
        <p:nvPicPr>
          <p:cNvPr id="6" name="5 - Εικόνα" descr="ideog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5112188" cy="37862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αγροτική οικονομία (γεωργία, κτηνοτροφία)</a:t>
            </a:r>
          </a:p>
          <a:p>
            <a:r>
              <a:rPr lang="el-GR" dirty="0"/>
              <a:t>Ανάπτυξη εμπορίου μετά το 1500 </a:t>
            </a:r>
            <a:r>
              <a:rPr lang="el-GR" dirty="0" err="1"/>
              <a:t>π.Χ.</a:t>
            </a:r>
            <a:r>
              <a:rPr lang="el-GR" dirty="0"/>
              <a:t> </a:t>
            </a:r>
          </a:p>
          <a:p>
            <a:r>
              <a:rPr lang="el-GR" dirty="0"/>
              <a:t>Βιοτεχνία (</a:t>
            </a:r>
            <a:r>
              <a:rPr lang="el-GR" dirty="0" err="1"/>
              <a:t>κεραμουργοί</a:t>
            </a:r>
            <a:r>
              <a:rPr lang="el-GR" dirty="0"/>
              <a:t>, ξυλουργοί, ναυπηγοί, χαλκουργοί, χρυσοχόοι, αρωματοποιοί, γιατροί)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3 - Εικόνα" descr="anim_i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500438"/>
            <a:ext cx="4523133" cy="26432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58204" cy="4911741"/>
          </a:xfrm>
        </p:spPr>
        <p:txBody>
          <a:bodyPr/>
          <a:lstStyle/>
          <a:p>
            <a:pPr algn="ctr">
              <a:buNone/>
            </a:pPr>
            <a:r>
              <a:rPr lang="el-GR" dirty="0"/>
              <a:t>Ηγεμόνας</a:t>
            </a:r>
          </a:p>
          <a:p>
            <a:pPr algn="ctr">
              <a:buNone/>
            </a:pPr>
            <a:r>
              <a:rPr lang="el-GR" dirty="0"/>
              <a:t>Ευγενείς – ιερείς – στρατιωτικοί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Τεχνίτες – αγρότες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δούλοι</a:t>
            </a:r>
          </a:p>
        </p:txBody>
      </p:sp>
      <p:sp>
        <p:nvSpPr>
          <p:cNvPr id="4" name="3 - Ισοσκελές τρίγωνο"/>
          <p:cNvSpPr/>
          <p:nvPr/>
        </p:nvSpPr>
        <p:spPr>
          <a:xfrm>
            <a:off x="428596" y="1571612"/>
            <a:ext cx="8072494" cy="4500594"/>
          </a:xfrm>
          <a:prstGeom prst="triangle">
            <a:avLst>
              <a:gd name="adj" fmla="val 49616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 flipV="1">
            <a:off x="2071670" y="4071942"/>
            <a:ext cx="464347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3571868" y="2500306"/>
            <a:ext cx="1714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Κρατική οργάνωση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l-GR" dirty="0"/>
              <a:t>Όχι ενιαίο κράτος, ίσως 4 ή 5 κράτη υποτελή στο ισχυρότερο (Μυκήνες)</a:t>
            </a:r>
          </a:p>
          <a:p>
            <a:pPr algn="ctr">
              <a:buNone/>
            </a:pPr>
            <a:r>
              <a:rPr lang="el-GR" b="1" u="sng" dirty="0"/>
              <a:t>Οι αξιωματούχοι</a:t>
            </a:r>
          </a:p>
          <a:p>
            <a:r>
              <a:rPr lang="el-GR" b="1" dirty="0"/>
              <a:t>Άνακτας</a:t>
            </a:r>
            <a:r>
              <a:rPr lang="el-GR" dirty="0"/>
              <a:t> (ανώτατος άρχοντας κάθε κράτους, κύριος του ανακτόρου)</a:t>
            </a:r>
          </a:p>
          <a:p>
            <a:r>
              <a:rPr lang="el-GR" b="1" dirty="0" err="1"/>
              <a:t>Λααγέται</a:t>
            </a:r>
            <a:r>
              <a:rPr lang="el-GR" dirty="0"/>
              <a:t> (τοπικοί, περιφερειακοί άρχοντες)</a:t>
            </a:r>
          </a:p>
          <a:p>
            <a:r>
              <a:rPr lang="el-GR" b="1" dirty="0" err="1"/>
              <a:t>Επέται</a:t>
            </a:r>
            <a:r>
              <a:rPr lang="el-GR" dirty="0"/>
              <a:t> (ευγενείς, ακόλουθοι)</a:t>
            </a:r>
          </a:p>
          <a:p>
            <a:r>
              <a:rPr lang="el-GR" b="1" dirty="0" err="1"/>
              <a:t>Τελεσταί</a:t>
            </a:r>
            <a:r>
              <a:rPr lang="el-GR" dirty="0"/>
              <a:t> (περιφερειακοί αξιωματούχοι)</a:t>
            </a:r>
          </a:p>
          <a:p>
            <a:r>
              <a:rPr lang="el-GR" b="1" dirty="0"/>
              <a:t>Βασιλεύς</a:t>
            </a:r>
            <a:r>
              <a:rPr lang="el-GR" dirty="0"/>
              <a:t> (επικεφαλής οποιασδήποτε ομάδας, όχι ο ανώτατος άρχοντας)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216</TotalTime>
  <Words>783</Words>
  <Application>Microsoft Office PowerPoint</Application>
  <PresentationFormat>Προβολή στην οθόνη (4:3)</PresentationFormat>
  <Paragraphs>154</Paragraphs>
  <Slides>45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0" baseType="lpstr">
      <vt:lpstr>Calibri</vt:lpstr>
      <vt:lpstr>Georgia</vt:lpstr>
      <vt:lpstr>Wingdings</vt:lpstr>
      <vt:lpstr>Wingdings 2</vt:lpstr>
      <vt:lpstr>Δημοτικός</vt:lpstr>
      <vt:lpstr>Ο μυκηναϊκός πολιτισμός  (1600-1100 π.Χ.)</vt:lpstr>
      <vt:lpstr>Οι δημιουργοί του Μυκηναϊκού πολιτισμού</vt:lpstr>
      <vt:lpstr>Η χώρα</vt:lpstr>
      <vt:lpstr>Οι πηγές</vt:lpstr>
      <vt:lpstr>Η Γραμμική Β</vt:lpstr>
      <vt:lpstr>Παρουσίαση του PowerPoint</vt:lpstr>
      <vt:lpstr>Οικονομία</vt:lpstr>
      <vt:lpstr>Κοινωνία</vt:lpstr>
      <vt:lpstr>Κρατική οργάνωση</vt:lpstr>
      <vt:lpstr>Η εξάπλωση του μυκηναϊκού πολιτισμού</vt:lpstr>
      <vt:lpstr>Η εξάπλωση του μυκηναϊκού πολιτισμού/2</vt:lpstr>
      <vt:lpstr>Η τρωική εκστρατεία</vt:lpstr>
      <vt:lpstr>Η παρακμή</vt:lpstr>
      <vt:lpstr>Ο μυκηναϊκός πολιτισμός</vt:lpstr>
      <vt:lpstr>Η μυκηναϊκή τέχνη</vt:lpstr>
      <vt:lpstr>Η μυκηναϊκή αρχιτεκτονική</vt:lpstr>
      <vt:lpstr>Οι μυκηναϊκές ακροπόλεις</vt:lpstr>
      <vt:lpstr>Παρουσίαση του PowerPoint</vt:lpstr>
      <vt:lpstr>Παρουσίαση του PowerPoint</vt:lpstr>
      <vt:lpstr>Παρουσίαση του PowerPoint</vt:lpstr>
      <vt:lpstr>Τα μυκηναϊκά ανάκτορα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Ταφικές κατασκευές</vt:lpstr>
      <vt:lpstr>Ο Θησαυρός του Ατρέως (Μυκήνες)</vt:lpstr>
      <vt:lpstr>Ζωγραφική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Αγγειογραφία</vt:lpstr>
      <vt:lpstr>Αγγειογραφία</vt:lpstr>
      <vt:lpstr>Χρυσοχοϊα και άλλες τέχνες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μυκηναϊκός πολιτισμός  (1600-1100 π.Χ.)</dc:title>
  <dc:creator>ΠΑΝΑΓΗΣ</dc:creator>
  <cp:lastModifiedBy>ioanna giannikou</cp:lastModifiedBy>
  <cp:revision>30</cp:revision>
  <dcterms:created xsi:type="dcterms:W3CDTF">2009-09-26T06:49:33Z</dcterms:created>
  <dcterms:modified xsi:type="dcterms:W3CDTF">2021-10-12T15:08:14Z</dcterms:modified>
  <cp:contentStatus/>
</cp:coreProperties>
</file>