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11" r:id="rId49"/>
    <p:sldId id="304" r:id="rId50"/>
    <p:sldId id="305" r:id="rId51"/>
    <p:sldId id="306" r:id="rId52"/>
    <p:sldId id="307" r:id="rId53"/>
    <p:sldId id="308" r:id="rId54"/>
    <p:sldId id="309" r:id="rId55"/>
    <p:sldId id="310" r:id="rId56"/>
  </p:sldIdLst>
  <p:sldSz cx="12192000" cy="6858000"/>
  <p:notesSz cx="7010400" cy="92964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3DC4FA-23BC-4B01-A9B2-2946DBFAD8D0}">
          <p14:sldIdLst>
            <p14:sldId id="256"/>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2"/>
            <p14:sldId id="281"/>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11"/>
            <p14:sldId id="304"/>
            <p14:sldId id="305"/>
            <p14:sldId id="306"/>
            <p14:sldId id="307"/>
            <p14:sldId id="308"/>
            <p14:sldId id="309"/>
            <p14:sldId id="31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B21A0A"/>
    <a:srgbClr val="961508"/>
    <a:srgbClr val="99534C"/>
    <a:srgbClr val="6D3D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41" autoAdjust="0"/>
    <p:restoredTop sz="94660"/>
  </p:normalViewPr>
  <p:slideViewPr>
    <p:cSldViewPr snapToGrid="0">
      <p:cViewPr varScale="1">
        <p:scale>
          <a:sx n="112" d="100"/>
          <a:sy n="112" d="100"/>
        </p:scale>
        <p:origin x="45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Kitrilaki" userId="8078afc35f598c9b" providerId="LiveId" clId="{C7F6796F-B604-491E-A81D-60C1CC3F8686}"/>
    <pc:docChg chg="delSld modSection">
      <pc:chgData name="Maria Kitrilaki" userId="8078afc35f598c9b" providerId="LiveId" clId="{C7F6796F-B604-491E-A81D-60C1CC3F8686}" dt="2022-10-15T15:32:27.118" v="0" actId="2696"/>
      <pc:docMkLst>
        <pc:docMk/>
      </pc:docMkLst>
      <pc:sldChg chg="del">
        <pc:chgData name="Maria Kitrilaki" userId="8078afc35f598c9b" providerId="LiveId" clId="{C7F6796F-B604-491E-A81D-60C1CC3F8686}" dt="2022-10-15T15:32:27.118" v="0" actId="2696"/>
        <pc:sldMkLst>
          <pc:docMk/>
          <pc:sldMk cId="974018667"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rgbClr val="B21A0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2"/>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vl6pPr marL="2285943" indent="0" algn="ctr">
              <a:buNone/>
              <a:defRPr sz="1800"/>
            </a:lvl6pPr>
            <a:lvl7pPr marL="2743131" indent="0" algn="ctr">
              <a:buNone/>
              <a:defRPr sz="1800"/>
            </a:lvl7pPr>
            <a:lvl8pPr marL="3200320" indent="0" algn="ctr">
              <a:buNone/>
              <a:defRPr sz="1800"/>
            </a:lvl8pPr>
            <a:lvl9pPr marL="3657509"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024130" y="6470704"/>
            <a:ext cx="2154143" cy="274320"/>
          </a:xfrm>
          <a:prstGeom prst="rect">
            <a:avLst/>
          </a:prstGeom>
        </p:spPr>
        <p:txBody>
          <a:bodyPr/>
          <a:lstStyle>
            <a:lvl1pPr algn="l">
              <a:defRPr/>
            </a:lvl1pPr>
          </a:lstStyle>
          <a:p>
            <a:fld id="{95E35892-D3A8-4992-8C58-0881773E799A}" type="datetimeFigureOut">
              <a:rPr lang="en-US" smtClean="0"/>
              <a:t>10/15/2022</a:t>
            </a:fld>
            <a:endParaRPr lang="en-US"/>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E860A691-8C55-45BB-8EC7-0C948BDECA5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9615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75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30" y="6470704"/>
            <a:ext cx="2154143" cy="274320"/>
          </a:xfrm>
          <a:prstGeom prst="rect">
            <a:avLst/>
          </a:prstGeom>
        </p:spPr>
        <p:txBody>
          <a:bodyPr/>
          <a:lstStyle/>
          <a:p>
            <a:r>
              <a:rPr lang="el-GR" dirty="0"/>
              <a:t>ΒΙΟΛΟΓΙΑ Α’ ΛΥΚΕΙΟΥ</a:t>
            </a:r>
            <a:endParaRPr lang="en-US" dirty="0"/>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fld id="{2841941D-D239-4F65-8D1C-854325AB625C}" type="slidenum">
              <a:rPr lang="en-US" smtClean="0"/>
              <a:pPr/>
              <a:t>‹#›</a:t>
            </a:fld>
            <a:endParaRPr lang="en-US" dirty="0"/>
          </a:p>
        </p:txBody>
      </p:sp>
    </p:spTree>
    <p:extLst>
      <p:ext uri="{BB962C8B-B14F-4D97-AF65-F5344CB8AC3E}">
        <p14:creationId xmlns:p14="http://schemas.microsoft.com/office/powerpoint/2010/main" val="74049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1024130" y="6470704"/>
            <a:ext cx="2154143" cy="274320"/>
          </a:xfrm>
          <a:prstGeom prst="rect">
            <a:avLst/>
          </a:prstGeom>
        </p:spPr>
        <p:txBody>
          <a:bodyPr/>
          <a:lstStyle/>
          <a:p>
            <a:r>
              <a:rPr lang="el-GR" dirty="0"/>
              <a:t>ΒΙΟΛΟΓΙΑ Α’ ΛΥΚΕΙΟΥ</a:t>
            </a:r>
            <a:endParaRPr lang="en-US" dirty="0"/>
          </a:p>
        </p:txBody>
      </p:sp>
      <p:sp>
        <p:nvSpPr>
          <p:cNvPr id="9" name="Footer Placeholder 4"/>
          <p:cNvSpPr>
            <a:spLocks noGrp="1"/>
          </p:cNvSpPr>
          <p:nvPr>
            <p:ph type="ftr" sz="quarter" idx="11"/>
          </p:nvPr>
        </p:nvSpPr>
        <p:spPr>
          <a:xfrm>
            <a:off x="4842933" y="6470704"/>
            <a:ext cx="5901459" cy="274320"/>
          </a:xfrm>
          <a:prstGeom prst="rect">
            <a:avLst/>
          </a:prstGeom>
        </p:spPr>
        <p:txBody>
          <a:bodyPr/>
          <a:lstStyle/>
          <a:p>
            <a:fld id="{2841941D-D239-4F65-8D1C-854325AB625C}" type="slidenum">
              <a:rPr lang="en-US" smtClean="0"/>
              <a:pPr/>
              <a:t>‹#›</a:t>
            </a:fld>
            <a:endParaRPr lang="en-US" dirty="0"/>
          </a:p>
        </p:txBody>
      </p:sp>
    </p:spTree>
    <p:extLst>
      <p:ext uri="{BB962C8B-B14F-4D97-AF65-F5344CB8AC3E}">
        <p14:creationId xmlns:p14="http://schemas.microsoft.com/office/powerpoint/2010/main" val="2592206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Ορθογώνιο 13"/>
          <p:cNvSpPr/>
          <p:nvPr userDrawn="1"/>
        </p:nvSpPr>
        <p:spPr>
          <a:xfrm>
            <a:off x="-3" y="0"/>
            <a:ext cx="12192003" cy="1169894"/>
          </a:xfrm>
          <a:prstGeom prst="rect">
            <a:avLst/>
          </a:prstGeom>
          <a:solidFill>
            <a:srgbClr val="6D3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5"/>
          <p:cNvSpPr/>
          <p:nvPr userDrawn="1"/>
        </p:nvSpPr>
        <p:spPr>
          <a:xfrm>
            <a:off x="-18000" y="5179794"/>
            <a:ext cx="12210000" cy="1678206"/>
          </a:xfrm>
          <a:prstGeom prst="rect">
            <a:avLst/>
          </a:prstGeom>
          <a:solidFill>
            <a:srgbClr val="F1C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4"/>
          <p:cNvSpPr/>
          <p:nvPr userDrawn="1"/>
        </p:nvSpPr>
        <p:spPr>
          <a:xfrm>
            <a:off x="18512" y="1457442"/>
            <a:ext cx="12173488" cy="3722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p:cNvSpPr txBox="1"/>
          <p:nvPr userDrawn="1"/>
        </p:nvSpPr>
        <p:spPr>
          <a:xfrm>
            <a:off x="6969814" y="3246610"/>
            <a:ext cx="3576644" cy="707886"/>
          </a:xfrm>
          <a:prstGeom prst="rect">
            <a:avLst/>
          </a:prstGeom>
          <a:noFill/>
          <a:effectLst/>
        </p:spPr>
        <p:txBody>
          <a:bodyPr wrap="square" rtlCol="0">
            <a:spAutoFit/>
          </a:bodyPr>
          <a:lstStyle/>
          <a:p>
            <a:pPr algn="ctr"/>
            <a:r>
              <a:rPr lang="el-GR" sz="4000" dirty="0">
                <a:solidFill>
                  <a:srgbClr val="99177D"/>
                </a:solidFill>
                <a:effectLst>
                  <a:outerShdw blurRad="38100" dist="38100" dir="2700000" algn="tl">
                    <a:srgbClr val="000000">
                      <a:alpha val="43137"/>
                    </a:srgbClr>
                  </a:outerShdw>
                </a:effectLst>
                <a:latin typeface="Book Antiqua" pitchFamily="18" charset="0"/>
              </a:rPr>
              <a:t>Α΄ Λυκείου</a:t>
            </a:r>
          </a:p>
        </p:txBody>
      </p:sp>
      <p:sp>
        <p:nvSpPr>
          <p:cNvPr id="16" name="Ορθογώνιο 16"/>
          <p:cNvSpPr/>
          <p:nvPr userDrawn="1"/>
        </p:nvSpPr>
        <p:spPr>
          <a:xfrm>
            <a:off x="512" y="742617"/>
            <a:ext cx="12191488" cy="553462"/>
          </a:xfrm>
          <a:prstGeom prst="rect">
            <a:avLst/>
          </a:prstGeom>
          <a:solidFill>
            <a:srgbClr val="99534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9" name="Picture 2" descr="C:\Users\Stamatis\Desktop\red-cells-biology.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864" y="1296079"/>
            <a:ext cx="5999825" cy="38837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userDrawn="1"/>
        </p:nvSpPr>
        <p:spPr>
          <a:xfrm>
            <a:off x="6969814" y="1974041"/>
            <a:ext cx="3576644" cy="1015663"/>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l-GR" sz="6000" dirty="0">
                <a:solidFill>
                  <a:srgbClr val="884A44"/>
                </a:solidFill>
                <a:effectLst>
                  <a:outerShdw blurRad="38100" dist="38100" dir="2700000" algn="tl">
                    <a:srgbClr val="000000">
                      <a:alpha val="43137"/>
                    </a:srgbClr>
                  </a:outerShdw>
                </a:effectLst>
                <a:latin typeface="Book Antiqua" pitchFamily="18" charset="0"/>
              </a:rPr>
              <a:t>Βιολογία</a:t>
            </a:r>
          </a:p>
        </p:txBody>
      </p:sp>
      <p:sp>
        <p:nvSpPr>
          <p:cNvPr id="17" name="Ορθογώνιο 18"/>
          <p:cNvSpPr/>
          <p:nvPr userDrawn="1"/>
        </p:nvSpPr>
        <p:spPr>
          <a:xfrm rot="10800000">
            <a:off x="0" y="5076119"/>
            <a:ext cx="12192000" cy="553462"/>
          </a:xfrm>
          <a:prstGeom prst="rect">
            <a:avLst/>
          </a:prstGeom>
          <a:solidFill>
            <a:srgbClr val="99534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8" name="Picture 3" descr="C:\Users\Stamatis\Desktop\Kessaris_elearning_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3" y="5117018"/>
            <a:ext cx="1627167" cy="18034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http://www.clipartlord.com/wp-content/uploads/2013/05/test-tubes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703045">
            <a:off x="10842626" y="3730531"/>
            <a:ext cx="755586" cy="17996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4637711" y="5964962"/>
            <a:ext cx="4467890" cy="523220"/>
          </a:xfrm>
          <a:prstGeom prst="rect">
            <a:avLst/>
          </a:prstGeom>
          <a:noFill/>
        </p:spPr>
        <p:txBody>
          <a:bodyPr wrap="none" rtlCol="0">
            <a:spAutoFit/>
          </a:bodyPr>
          <a:lstStyle/>
          <a:p>
            <a:r>
              <a:rPr lang="el-GR" sz="2800" dirty="0">
                <a:solidFill>
                  <a:srgbClr val="6D3D1C"/>
                </a:solidFill>
                <a:effectLst>
                  <a:outerShdw blurRad="38100" dist="38100" dir="2700000" algn="tl">
                    <a:srgbClr val="000000">
                      <a:alpha val="43137"/>
                    </a:srgbClr>
                  </a:outerShdw>
                </a:effectLst>
                <a:latin typeface="Tahoma" pitchFamily="34" charset="0"/>
                <a:ea typeface="Tahoma" pitchFamily="34" charset="0"/>
                <a:cs typeface="Tahoma" pitchFamily="34" charset="0"/>
              </a:rPr>
              <a:t>Επιμέλεια: Κιτριλάκη Μαρία</a:t>
            </a:r>
          </a:p>
        </p:txBody>
      </p:sp>
    </p:spTree>
    <p:extLst>
      <p:ext uri="{BB962C8B-B14F-4D97-AF65-F5344CB8AC3E}">
        <p14:creationId xmlns:p14="http://schemas.microsoft.com/office/powerpoint/2010/main" val="27613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p:cNvSpPr>
            <a:spLocks noGrp="1"/>
          </p:cNvSpPr>
          <p:nvPr>
            <p:ph type="dt" sz="half" idx="10"/>
          </p:nvPr>
        </p:nvSpPr>
        <p:spPr>
          <a:xfrm>
            <a:off x="1024130" y="6470704"/>
            <a:ext cx="2154143" cy="274320"/>
          </a:xfrm>
          <a:prstGeom prst="rect">
            <a:avLst/>
          </a:prstGeom>
        </p:spPr>
        <p:txBody>
          <a:bodyPr/>
          <a:lstStyle/>
          <a:p>
            <a:r>
              <a:rPr lang="el-GR" dirty="0"/>
              <a:t>ΒΙΟΛΟΓΙΑ Α’ ΛΥΚΕΙΟΥ</a:t>
            </a:r>
            <a:endParaRPr lang="en-US" dirty="0"/>
          </a:p>
        </p:txBody>
      </p:sp>
      <p:sp>
        <p:nvSpPr>
          <p:cNvPr id="7" name="Footer Placeholder 4"/>
          <p:cNvSpPr>
            <a:spLocks noGrp="1"/>
          </p:cNvSpPr>
          <p:nvPr>
            <p:ph type="ftr" sz="quarter" idx="11"/>
          </p:nvPr>
        </p:nvSpPr>
        <p:spPr>
          <a:xfrm>
            <a:off x="4842933" y="6470704"/>
            <a:ext cx="5901459" cy="274320"/>
          </a:xfrm>
          <a:prstGeom prst="rect">
            <a:avLst/>
          </a:prstGeom>
        </p:spPr>
        <p:txBody>
          <a:bodyPr/>
          <a:lstStyle/>
          <a:p>
            <a:fld id="{2841941D-D239-4F65-8D1C-854325AB625C}" type="slidenum">
              <a:rPr lang="en-US" smtClean="0"/>
              <a:pPr/>
              <a:t>‹#›</a:t>
            </a:fld>
            <a:endParaRPr lang="en-US" dirty="0"/>
          </a:p>
        </p:txBody>
      </p:sp>
    </p:spTree>
    <p:extLst>
      <p:ext uri="{BB962C8B-B14F-4D97-AF65-F5344CB8AC3E}">
        <p14:creationId xmlns:p14="http://schemas.microsoft.com/office/powerpoint/2010/main" val="788734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flipV="1">
            <a:off x="762000" y="826324"/>
            <a:ext cx="0" cy="914400"/>
          </a:xfrm>
          <a:prstGeom prst="line">
            <a:avLst/>
          </a:prstGeom>
          <a:ln w="25400">
            <a:solidFill>
              <a:srgbClr val="961508"/>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2"/>
          </p:nvPr>
        </p:nvSpPr>
        <p:spPr>
          <a:xfrm>
            <a:off x="1024130" y="6470704"/>
            <a:ext cx="2154143" cy="274320"/>
          </a:xfrm>
          <a:prstGeom prst="rect">
            <a:avLst/>
          </a:prstGeom>
        </p:spPr>
        <p:txBody>
          <a:bodyPr/>
          <a:lstStyle/>
          <a:p>
            <a:r>
              <a:rPr lang="el-GR" dirty="0"/>
              <a:t>ΒΙΟΛΟΓΙΑ Α’ ΛΥΚΕΙΟΥ</a:t>
            </a:r>
            <a:endParaRPr lang="en-US" dirty="0"/>
          </a:p>
        </p:txBody>
      </p:sp>
      <p:sp>
        <p:nvSpPr>
          <p:cNvPr id="9" name="Footer Placeholder 4"/>
          <p:cNvSpPr>
            <a:spLocks noGrp="1"/>
          </p:cNvSpPr>
          <p:nvPr>
            <p:ph type="ftr" sz="quarter" idx="3"/>
          </p:nvPr>
        </p:nvSpPr>
        <p:spPr>
          <a:xfrm>
            <a:off x="4842933" y="6470704"/>
            <a:ext cx="5901459" cy="274320"/>
          </a:xfrm>
          <a:prstGeom prst="rect">
            <a:avLst/>
          </a:prstGeom>
        </p:spPr>
        <p:txBody>
          <a:bodyPr/>
          <a:lstStyle>
            <a:lvl1pPr algn="r">
              <a:defRPr/>
            </a:lvl1pPr>
          </a:lstStyle>
          <a:p>
            <a:fld id="{2841941D-D239-4F65-8D1C-854325AB625C}" type="slidenum">
              <a:rPr lang="en-US" smtClean="0"/>
              <a:pPr/>
              <a:t>‹#›</a:t>
            </a:fld>
            <a:endParaRPr lang="en-US" dirty="0"/>
          </a:p>
        </p:txBody>
      </p:sp>
    </p:spTree>
    <p:extLst>
      <p:ext uri="{BB962C8B-B14F-4D97-AF65-F5344CB8AC3E}">
        <p14:creationId xmlns:p14="http://schemas.microsoft.com/office/powerpoint/2010/main" val="97970596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7" r:id="rId3"/>
    <p:sldLayoutId id="2147483878" r:id="rId4"/>
    <p:sldLayoutId id="2147483879" r:id="rId5"/>
  </p:sldLayoutIdLst>
  <p:txStyles>
    <p:titleStyle>
      <a:lvl1pPr algn="l" defTabSz="914377" rtl="0" eaLnBrk="1" latinLnBrk="0" hangingPunct="1">
        <a:lnSpc>
          <a:spcPct val="80000"/>
        </a:lnSpc>
        <a:spcBef>
          <a:spcPct val="0"/>
        </a:spcBef>
        <a:buNone/>
        <a:defRPr sz="5000" kern="1200" cap="none" spc="100" baseline="0">
          <a:solidFill>
            <a:schemeClr val="tx1">
              <a:lumMod val="95000"/>
              <a:lumOff val="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1" y="4960137"/>
            <a:ext cx="8100060" cy="1463040"/>
          </a:xfrm>
        </p:spPr>
        <p:txBody>
          <a:bodyPr>
            <a:normAutofit/>
          </a:bodyPr>
          <a:lstStyle/>
          <a:p>
            <a:pPr algn="ctr"/>
            <a:r>
              <a:rPr lang="el-GR" sz="3600" b="1" dirty="0"/>
              <a:t>ΚΥΚΛΟΦΟΡΙΚΟ ΣΥΣΤΗΜΑ </a:t>
            </a:r>
            <a:endParaRPr lang="en-US" sz="3600" b="1" dirty="0"/>
          </a:p>
        </p:txBody>
      </p:sp>
      <p:sp>
        <p:nvSpPr>
          <p:cNvPr id="3" name="Subtitle 2"/>
          <p:cNvSpPr>
            <a:spLocks noGrp="1"/>
          </p:cNvSpPr>
          <p:nvPr>
            <p:ph type="subTitle" idx="1"/>
          </p:nvPr>
        </p:nvSpPr>
        <p:spPr>
          <a:xfrm>
            <a:off x="8610601" y="4960137"/>
            <a:ext cx="3408946" cy="1463040"/>
          </a:xfrm>
        </p:spPr>
        <p:txBody>
          <a:bodyPr/>
          <a:lstStyle/>
          <a:p>
            <a:r>
              <a:rPr lang="el-GR" b="1" dirty="0"/>
              <a:t>Από την καρδιά ως τα άκρα…</a:t>
            </a:r>
            <a:endParaRPr lang="en-US" b="1" dirty="0"/>
          </a:p>
        </p:txBody>
      </p:sp>
    </p:spTree>
    <p:extLst>
      <p:ext uri="{BB962C8B-B14F-4D97-AF65-F5344CB8AC3E}">
        <p14:creationId xmlns:p14="http://schemas.microsoft.com/office/powerpoint/2010/main" val="63232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Αιμοφόρα αγγεία  </a:t>
            </a:r>
          </a:p>
        </p:txBody>
      </p:sp>
      <p:sp>
        <p:nvSpPr>
          <p:cNvPr id="3" name="Content Placeholder 2"/>
          <p:cNvSpPr>
            <a:spLocks noGrp="1"/>
          </p:cNvSpPr>
          <p:nvPr>
            <p:ph idx="1"/>
          </p:nvPr>
        </p:nvSpPr>
        <p:spPr/>
        <p:txBody>
          <a:bodyPr>
            <a:normAutofit fontScale="92500" lnSpcReduction="10000"/>
          </a:bodyPr>
          <a:lstStyle/>
          <a:p>
            <a:pPr marL="0" indent="0" algn="just">
              <a:buNone/>
            </a:pPr>
            <a:r>
              <a:rPr lang="el-GR" sz="3600" dirty="0"/>
              <a:t>Το κυκλοφορικό σύστημα περιλαμβάνει τρία είδη αγγείων: </a:t>
            </a:r>
          </a:p>
          <a:p>
            <a:pPr marL="90488" indent="-90488" algn="just">
              <a:buFont typeface="Courier New" panose="02070309020205020404" pitchFamily="49" charset="0"/>
              <a:buChar char="o"/>
            </a:pPr>
            <a:r>
              <a:rPr lang="el-GR" sz="3400" dirty="0"/>
              <a:t> τις </a:t>
            </a:r>
            <a:r>
              <a:rPr lang="el-GR" sz="3400" b="1" dirty="0"/>
              <a:t>αρτηρίες</a:t>
            </a:r>
            <a:r>
              <a:rPr lang="el-GR" sz="3400" dirty="0"/>
              <a:t> (και τα αρτηρίδια) που μεταφέρουν το αίμα από την καρδιά προς την περιφέρεια.</a:t>
            </a:r>
          </a:p>
          <a:p>
            <a:pPr marL="90488" indent="-90488" algn="just">
              <a:buFont typeface="Courier New" panose="02070309020205020404" pitchFamily="49" charset="0"/>
              <a:buChar char="o"/>
            </a:pPr>
            <a:r>
              <a:rPr lang="el-GR" sz="3200" b="1" dirty="0"/>
              <a:t> </a:t>
            </a:r>
            <a:r>
              <a:rPr lang="el-GR" sz="3200" dirty="0"/>
              <a:t>τις </a:t>
            </a:r>
            <a:r>
              <a:rPr lang="el-GR" sz="3200" b="1" dirty="0"/>
              <a:t>φλέβες</a:t>
            </a:r>
            <a:r>
              <a:rPr lang="el-GR" sz="3200" dirty="0"/>
              <a:t> (και τα φλεβίδια) που επαναφέρουν το αίμα στην καρδιά.</a:t>
            </a:r>
          </a:p>
          <a:p>
            <a:pPr marL="90488" indent="-90488" algn="just">
              <a:buFont typeface="Courier New" panose="02070309020205020404" pitchFamily="49" charset="0"/>
              <a:buChar char="o"/>
            </a:pPr>
            <a:r>
              <a:rPr lang="el-GR" sz="3200" dirty="0"/>
              <a:t> τα </a:t>
            </a:r>
            <a:r>
              <a:rPr lang="el-GR" sz="3200" b="1" dirty="0"/>
              <a:t>τριχοειδή </a:t>
            </a:r>
            <a:r>
              <a:rPr lang="el-GR" sz="3200" dirty="0"/>
              <a:t>(αρτηριακά και φλεβικά) που παρεμβάλλονται μεταξύ αρτηριών και φλεβών και επιτρέπουν την ανταλλαγή ουσιών με τα κύτταρα των ιστών.</a:t>
            </a:r>
            <a:endParaRPr lang="el-GR" sz="3200" b="1" dirty="0"/>
          </a:p>
        </p:txBody>
      </p:sp>
    </p:spTree>
    <p:extLst>
      <p:ext uri="{BB962C8B-B14F-4D97-AF65-F5344CB8AC3E}">
        <p14:creationId xmlns:p14="http://schemas.microsoft.com/office/powerpoint/2010/main" val="306669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Αρτηρίες  </a:t>
            </a:r>
          </a:p>
        </p:txBody>
      </p:sp>
      <p:sp>
        <p:nvSpPr>
          <p:cNvPr id="3" name="Content Placeholder 2"/>
          <p:cNvSpPr>
            <a:spLocks noGrp="1"/>
          </p:cNvSpPr>
          <p:nvPr>
            <p:ph sz="half" idx="1"/>
          </p:nvPr>
        </p:nvSpPr>
        <p:spPr/>
        <p:txBody>
          <a:bodyPr>
            <a:normAutofit fontScale="47500" lnSpcReduction="20000"/>
          </a:bodyPr>
          <a:lstStyle/>
          <a:p>
            <a:pPr marL="90488" indent="-90488" algn="just">
              <a:buFont typeface="Courier New" panose="02070309020205020404" pitchFamily="49" charset="0"/>
              <a:buChar char="o"/>
            </a:pPr>
            <a:r>
              <a:rPr lang="el-GR" sz="3600" dirty="0"/>
              <a:t> </a:t>
            </a:r>
            <a:r>
              <a:rPr lang="el-GR" sz="3400" dirty="0"/>
              <a:t>Οι δύο μεγαλύτερες αρτηρίες του σώματος είναι η </a:t>
            </a:r>
            <a:r>
              <a:rPr lang="el-GR" sz="3400" b="1" dirty="0"/>
              <a:t>αορτή</a:t>
            </a:r>
            <a:r>
              <a:rPr lang="el-GR" sz="3400" dirty="0"/>
              <a:t> και η </a:t>
            </a:r>
            <a:r>
              <a:rPr lang="el-GR" sz="3400" b="1" dirty="0"/>
              <a:t>πνευμονική αρτηρία</a:t>
            </a:r>
            <a:r>
              <a:rPr lang="el-GR" sz="3400" dirty="0"/>
              <a:t>. Οι διακλαδώσεις τους ονομάζονται </a:t>
            </a:r>
            <a:r>
              <a:rPr lang="el-GR" sz="3400" b="1" dirty="0"/>
              <a:t>αρτηρίδια, </a:t>
            </a:r>
            <a:r>
              <a:rPr lang="el-GR" sz="3400" dirty="0"/>
              <a:t>δηλαδή μικρές αρτηρίες που διακλαδίζονται ολοένα και δημιουργούν τελικά τα </a:t>
            </a:r>
            <a:r>
              <a:rPr lang="el-GR" sz="3400" b="1" dirty="0"/>
              <a:t>αρτηριακά τριχοειδή</a:t>
            </a:r>
            <a:r>
              <a:rPr lang="el-GR" sz="3400" dirty="0"/>
              <a:t>.</a:t>
            </a:r>
          </a:p>
          <a:p>
            <a:pPr marL="90488" indent="-90488" algn="just">
              <a:buFont typeface="Courier New" panose="02070309020205020404" pitchFamily="49" charset="0"/>
              <a:buChar char="o"/>
            </a:pPr>
            <a:r>
              <a:rPr lang="el-GR" sz="3400" dirty="0"/>
              <a:t> Το </a:t>
            </a:r>
            <a:r>
              <a:rPr lang="el-GR" sz="3400" b="1" dirty="0"/>
              <a:t>τοίχωμα των αρτηριών </a:t>
            </a:r>
            <a:r>
              <a:rPr lang="el-GR" sz="3400" dirty="0"/>
              <a:t>αποτελείται από </a:t>
            </a:r>
            <a:r>
              <a:rPr lang="el-GR" sz="3400" b="1" dirty="0"/>
              <a:t>επιθηλιακό ιστό</a:t>
            </a:r>
            <a:r>
              <a:rPr lang="el-GR" sz="3400" dirty="0"/>
              <a:t> ο οποίος σχηματίζει εσωτερικά το </a:t>
            </a:r>
            <a:r>
              <a:rPr lang="el-GR" sz="3400" b="1" dirty="0"/>
              <a:t>ενδοθήλιο, </a:t>
            </a:r>
            <a:r>
              <a:rPr lang="el-GR" sz="3400" dirty="0"/>
              <a:t>από </a:t>
            </a:r>
            <a:r>
              <a:rPr lang="el-GR" sz="3400" b="1" dirty="0"/>
              <a:t>συνδετικό ιστό </a:t>
            </a:r>
            <a:r>
              <a:rPr lang="el-GR" sz="3400" dirty="0"/>
              <a:t>και </a:t>
            </a:r>
            <a:r>
              <a:rPr lang="el-GR" sz="3400" b="1" dirty="0"/>
              <a:t>λείο μυϊκό ιστό </a:t>
            </a:r>
            <a:r>
              <a:rPr lang="el-GR" sz="3400" dirty="0"/>
              <a:t>(που παρεμβάλλεται ανάμεσα στο συνδετικό). Τα τοιχώματα των αρτηριών είναι παχύτερα, με μικρότερη εσωτερική διάμετρο και περισσότερο μυϊκό ιστό από τα τοιχώματα των φλεβών.</a:t>
            </a:r>
            <a:endParaRPr lang="el-GR" sz="3400" b="1" dirty="0"/>
          </a:p>
          <a:p>
            <a:pPr marL="90488" indent="-90488" algn="just">
              <a:buFont typeface="Courier New" panose="02070309020205020404" pitchFamily="49" charset="0"/>
              <a:buChar char="o"/>
            </a:pPr>
            <a:r>
              <a:rPr lang="el-GR" sz="3400" dirty="0"/>
              <a:t> Το αίμα διοχετεύεται από την καρδιά στις αρτηρίες με </a:t>
            </a:r>
            <a:r>
              <a:rPr lang="el-GR" sz="3400" b="1" dirty="0"/>
              <a:t>συστολή</a:t>
            </a:r>
            <a:r>
              <a:rPr lang="el-GR" sz="3400" dirty="0"/>
              <a:t> των </a:t>
            </a:r>
            <a:r>
              <a:rPr lang="el-GR" sz="3400" b="1" dirty="0"/>
              <a:t>κοιλιών</a:t>
            </a:r>
            <a:r>
              <a:rPr lang="el-GR" sz="3400" dirty="0"/>
              <a:t> της καρδιάς. Η ροή του αίματος στις αρτηρίες εξασφαλίζεται αφενός μεν με την πίεση που έχει το αίμα μετά την έξοδό του από την καρδιά και αφετέρου με τις συσπάσεις των τοιχωμάτων τους που γίνονται με τη βοήθεια του μυϊκού ιστού που βρίσκεται σε αυτά. </a:t>
            </a:r>
            <a:endParaRPr lang="el-GR" sz="3200" dirty="0"/>
          </a:p>
        </p:txBody>
      </p:sp>
      <p:sp>
        <p:nvSpPr>
          <p:cNvPr id="5" name="Content Placeholder 4"/>
          <p:cNvSpPr>
            <a:spLocks noGrp="1"/>
          </p:cNvSpPr>
          <p:nvPr>
            <p:ph sz="half" idx="2"/>
          </p:nvPr>
        </p:nvSpPr>
        <p:spPr>
          <a:xfrm>
            <a:off x="6278078" y="2286000"/>
            <a:ext cx="4754880" cy="4023360"/>
          </a:xfrm>
        </p:spPr>
        <p:txBody>
          <a:bodyPr>
            <a:normAutofit fontScale="475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346" y="2286000"/>
            <a:ext cx="4286250" cy="2857500"/>
          </a:xfrm>
          <a:prstGeom prst="rect">
            <a:avLst/>
          </a:prstGeom>
        </p:spPr>
      </p:pic>
    </p:spTree>
    <p:extLst>
      <p:ext uri="{BB962C8B-B14F-4D97-AF65-F5344CB8AC3E}">
        <p14:creationId xmlns:p14="http://schemas.microsoft.com/office/powerpoint/2010/main" val="395260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Σφυγμός  </a:t>
            </a:r>
          </a:p>
        </p:txBody>
      </p:sp>
      <p:sp>
        <p:nvSpPr>
          <p:cNvPr id="3" name="Content Placeholder 2"/>
          <p:cNvSpPr>
            <a:spLocks noGrp="1"/>
          </p:cNvSpPr>
          <p:nvPr>
            <p:ph idx="1"/>
          </p:nvPr>
        </p:nvSpPr>
        <p:spPr/>
        <p:txBody>
          <a:bodyPr>
            <a:normAutofit fontScale="70000" lnSpcReduction="20000"/>
          </a:bodyPr>
          <a:lstStyle/>
          <a:p>
            <a:pPr algn="just">
              <a:buFont typeface="Courier New" panose="02070309020205020404" pitchFamily="49" charset="0"/>
              <a:buChar char="o"/>
            </a:pPr>
            <a:r>
              <a:rPr lang="el-GR" sz="3400" dirty="0"/>
              <a:t> </a:t>
            </a:r>
            <a:r>
              <a:rPr lang="el-GR" sz="3400" b="1" dirty="0"/>
              <a:t>Σφυγμός</a:t>
            </a:r>
            <a:r>
              <a:rPr lang="el-GR" sz="3400" dirty="0"/>
              <a:t> είναι η διεύρυνση του τοιχώματος των αρτηριών που προκαλείται από την πίεση του εισερχόμενου αίματος, κάθε φορά που συστέλλονται οι κοιλίες της καρδιάς. Αυτή η διεύρυνση μεταδίδεται γρήγορα κατά μήκος του τοιχώματος των αρτηριών. </a:t>
            </a:r>
          </a:p>
          <a:p>
            <a:pPr algn="just">
              <a:buFont typeface="Courier New" panose="02070309020205020404" pitchFamily="49" charset="0"/>
              <a:buChar char="o"/>
            </a:pPr>
            <a:r>
              <a:rPr lang="el-GR" sz="3400" b="1" dirty="0"/>
              <a:t> </a:t>
            </a:r>
            <a:r>
              <a:rPr lang="el-GR" sz="3400" dirty="0"/>
              <a:t>Κάθε παλμός της καρδιάς προκαλεί ένα σφυγμό στις αρτηρίες με αποτέλεσμα ο ρυθμός των σφυγμών να είναι ίδιος με το ρυθμό των παλμών.</a:t>
            </a:r>
          </a:p>
          <a:p>
            <a:pPr algn="just">
              <a:buFont typeface="Courier New" panose="02070309020205020404" pitchFamily="49" charset="0"/>
              <a:buChar char="o"/>
            </a:pPr>
            <a:r>
              <a:rPr lang="el-GR" sz="3400" dirty="0"/>
              <a:t> Επειδή ο σφυγμός μεταδίδεται κατά μήκος του τοιχώματος των αρτηριών μπορεί να ψηλαφηθεί σε κάποια σημεία του σώματος, όπως είναι ο καρπός του χεριού (κερκιδική αρτηρία).</a:t>
            </a:r>
          </a:p>
          <a:p>
            <a:pPr algn="just">
              <a:buFont typeface="Courier New" panose="02070309020205020404" pitchFamily="49" charset="0"/>
              <a:buChar char="o"/>
            </a:pPr>
            <a:r>
              <a:rPr lang="el-GR" sz="3400" dirty="0"/>
              <a:t> Ο σφυγμός ανιχνεύεται σε αρτηρίες και όχι σε φλέβες διότι το αίμα κινείται γρηγορότερα μέσα στις αρτηρίες και ασκεί μεγαλύτερη πίεση στα τοιχώματά τους.</a:t>
            </a:r>
            <a:endParaRPr lang="el-GR" sz="3200" dirty="0"/>
          </a:p>
        </p:txBody>
      </p:sp>
    </p:spTree>
    <p:extLst>
      <p:ext uri="{BB962C8B-B14F-4D97-AF65-F5344CB8AC3E}">
        <p14:creationId xmlns:p14="http://schemas.microsoft.com/office/powerpoint/2010/main" val="115762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Φλέβες  </a:t>
            </a:r>
          </a:p>
        </p:txBody>
      </p:sp>
      <p:sp>
        <p:nvSpPr>
          <p:cNvPr id="3" name="Content Placeholder 2"/>
          <p:cNvSpPr>
            <a:spLocks noGrp="1"/>
          </p:cNvSpPr>
          <p:nvPr>
            <p:ph sz="half" idx="1"/>
          </p:nvPr>
        </p:nvSpPr>
        <p:spPr/>
        <p:txBody>
          <a:bodyPr>
            <a:noAutofit/>
          </a:bodyPr>
          <a:lstStyle/>
          <a:p>
            <a:pPr marL="90488" indent="-90488" algn="just">
              <a:buFont typeface="Courier New" panose="02070309020205020404" pitchFamily="49" charset="0"/>
              <a:buChar char="o"/>
            </a:pPr>
            <a:r>
              <a:rPr lang="el-GR" sz="1200" b="1" dirty="0"/>
              <a:t> Φλέβες </a:t>
            </a:r>
            <a:r>
              <a:rPr lang="el-GR" sz="1200" dirty="0"/>
              <a:t>ονομάζονται τα αγγεία με τα οποία το αίμα επιστρέφει στην καρδιά (προσαγωγά αγγεία). Οι διακλαδώσεις τους ονομάζονται </a:t>
            </a:r>
            <a:r>
              <a:rPr lang="el-GR" sz="1200" b="1" dirty="0"/>
              <a:t>φλεβίδια.</a:t>
            </a:r>
            <a:endParaRPr lang="el-GR" sz="1200" dirty="0"/>
          </a:p>
          <a:p>
            <a:pPr marL="90488" indent="-90488" algn="just">
              <a:buFont typeface="Courier New" panose="02070309020205020404" pitchFamily="49" charset="0"/>
              <a:buChar char="o"/>
            </a:pPr>
            <a:r>
              <a:rPr lang="el-GR" sz="1200" dirty="0"/>
              <a:t> Τα </a:t>
            </a:r>
            <a:r>
              <a:rPr lang="el-GR" sz="1200" b="1" dirty="0"/>
              <a:t>χαρακτηριστικά</a:t>
            </a:r>
            <a:r>
              <a:rPr lang="el-GR" sz="1200" dirty="0"/>
              <a:t> των φλεβών είναι τα εξής:</a:t>
            </a:r>
          </a:p>
          <a:p>
            <a:pPr algn="just">
              <a:buFont typeface="Wingdings" panose="05000000000000000000" pitchFamily="2" charset="2"/>
              <a:buChar char="v"/>
            </a:pPr>
            <a:r>
              <a:rPr lang="el-GR" sz="1200" dirty="0"/>
              <a:t>Είναι περισσότερες από τις αρτηρίες.</a:t>
            </a:r>
          </a:p>
          <a:p>
            <a:pPr algn="just">
              <a:buFont typeface="Wingdings" panose="05000000000000000000" pitchFamily="2" charset="2"/>
              <a:buChar char="v"/>
            </a:pPr>
            <a:r>
              <a:rPr lang="el-GR" sz="1200" dirty="0"/>
              <a:t>Δεν εμφανίζουν σφυγμό.</a:t>
            </a:r>
          </a:p>
          <a:p>
            <a:pPr algn="just">
              <a:buFont typeface="Wingdings" panose="05000000000000000000" pitchFamily="2" charset="2"/>
              <a:buChar char="v"/>
            </a:pPr>
            <a:r>
              <a:rPr lang="el-GR" sz="1200" dirty="0"/>
              <a:t>Έχουν βαλβίδες που επιτρέπουν τη μονόδρομη πορεία του αίματος προς την καρδιά.</a:t>
            </a:r>
          </a:p>
          <a:p>
            <a:pPr algn="just">
              <a:buFont typeface="Wingdings" panose="05000000000000000000" pitchFamily="2" charset="2"/>
              <a:buChar char="v"/>
            </a:pPr>
            <a:r>
              <a:rPr lang="el-GR" sz="1200" dirty="0"/>
              <a:t>Έχουν λεπτότερο τοίχωμα και μεγαλύτερη εσωτερική διάμετρο από εκείνη των αρτηριών. </a:t>
            </a:r>
          </a:p>
          <a:p>
            <a:pPr algn="just">
              <a:buFont typeface="Wingdings" panose="05000000000000000000" pitchFamily="2" charset="2"/>
              <a:buChar char="v"/>
            </a:pPr>
            <a:r>
              <a:rPr lang="el-GR" sz="1200" dirty="0"/>
              <a:t>Έχουν μεγαλύτερη χωρητικότητα, γι’αυτό και λειτουργούν ως δεξαμενές αίματος. Κάθε στιγμή περισσότερο από τα 2/3 της συνολικής ποσότητας του αίματος βρίσκεται στις φλέβες και στα φλεβίδια.</a:t>
            </a:r>
          </a:p>
          <a:p>
            <a:pPr algn="just">
              <a:buFont typeface="Wingdings" panose="05000000000000000000" pitchFamily="2" charset="2"/>
              <a:buChar char="v"/>
            </a:pPr>
            <a:r>
              <a:rPr lang="el-GR" sz="1200" dirty="0"/>
              <a:t>Περιέχουν μη οξυγονωμένο αίμα (φλεβικό), εκτός από τις πνευμονικές φλέβες.</a:t>
            </a:r>
          </a:p>
          <a:p>
            <a:pPr algn="just">
              <a:buFont typeface="Courier New" panose="02070309020205020404" pitchFamily="49" charset="0"/>
              <a:buChar char="o"/>
            </a:pPr>
            <a:endParaRPr lang="en-US" sz="1200" dirty="0"/>
          </a:p>
          <a:p>
            <a:pPr marL="0" indent="0" algn="just">
              <a:buNone/>
            </a:pPr>
            <a:endParaRPr lang="el-GR" sz="1000" dirty="0"/>
          </a:p>
        </p:txBody>
      </p:sp>
      <p:pic>
        <p:nvPicPr>
          <p:cNvPr id="10"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9638" y="2834082"/>
            <a:ext cx="4754562" cy="2926560"/>
          </a:xfrm>
        </p:spPr>
      </p:pic>
    </p:spTree>
    <p:extLst>
      <p:ext uri="{BB962C8B-B14F-4D97-AF65-F5344CB8AC3E}">
        <p14:creationId xmlns:p14="http://schemas.microsoft.com/office/powerpoint/2010/main" val="357665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Τριχοειδή </a:t>
            </a:r>
          </a:p>
        </p:txBody>
      </p:sp>
      <p:sp>
        <p:nvSpPr>
          <p:cNvPr id="3" name="Content Placeholder 2"/>
          <p:cNvSpPr>
            <a:spLocks noGrp="1"/>
          </p:cNvSpPr>
          <p:nvPr>
            <p:ph sz="half" idx="1"/>
          </p:nvPr>
        </p:nvSpPr>
        <p:spPr/>
        <p:txBody>
          <a:bodyPr>
            <a:normAutofit fontScale="32500" lnSpcReduction="20000"/>
          </a:bodyPr>
          <a:lstStyle/>
          <a:p>
            <a:pPr marL="90488" indent="-90488" algn="just">
              <a:buFont typeface="Courier New" panose="02070309020205020404" pitchFamily="49" charset="0"/>
              <a:buChar char="o"/>
            </a:pPr>
            <a:r>
              <a:rPr lang="el-GR" sz="3600" b="1" dirty="0"/>
              <a:t> </a:t>
            </a:r>
            <a:r>
              <a:rPr lang="el-GR" sz="3700" dirty="0"/>
              <a:t>Τα </a:t>
            </a:r>
            <a:r>
              <a:rPr lang="el-GR" sz="3700" b="1" dirty="0"/>
              <a:t>τριχοειδή </a:t>
            </a:r>
            <a:r>
              <a:rPr lang="el-GR" sz="3700" dirty="0"/>
              <a:t>παρεμβάλλονται μεταξύ των αρτηριών και των φλεβών. Επομένως, τα άκρα από τις διακλαδώσεις των αρτηριδίων ονομάζονται </a:t>
            </a:r>
            <a:r>
              <a:rPr lang="el-GR" sz="3700" b="1" dirty="0"/>
              <a:t>αρτηριακά τριχοειδή, </a:t>
            </a:r>
            <a:r>
              <a:rPr lang="el-GR" sz="3700" dirty="0"/>
              <a:t>ενώ τα άκρα από τις διακλαδώσεις των φλεβιδίων ονομάζονται </a:t>
            </a:r>
            <a:r>
              <a:rPr lang="el-GR" sz="3700" b="1" dirty="0"/>
              <a:t>φλεβικά</a:t>
            </a:r>
            <a:r>
              <a:rPr lang="el-GR" sz="3700" dirty="0"/>
              <a:t>.</a:t>
            </a:r>
            <a:endParaRPr lang="el-GR" sz="3700" b="1" dirty="0"/>
          </a:p>
          <a:p>
            <a:pPr marL="90488" indent="-90488" algn="just">
              <a:buFont typeface="Courier New" panose="02070309020205020404" pitchFamily="49" charset="0"/>
              <a:buChar char="o"/>
            </a:pPr>
            <a:r>
              <a:rPr lang="el-GR" sz="3700" dirty="0"/>
              <a:t> Τα </a:t>
            </a:r>
            <a:r>
              <a:rPr lang="el-GR" sz="3700" b="1" dirty="0"/>
              <a:t>χαρακτηριστικά</a:t>
            </a:r>
            <a:r>
              <a:rPr lang="el-GR" sz="3700" dirty="0"/>
              <a:t> των τριχοειδών είναι τα εξής:</a:t>
            </a:r>
          </a:p>
          <a:p>
            <a:pPr algn="just">
              <a:buFont typeface="Wingdings" panose="05000000000000000000" pitchFamily="2" charset="2"/>
              <a:buChar char="v"/>
            </a:pPr>
            <a:r>
              <a:rPr lang="el-GR" sz="3700" dirty="0"/>
              <a:t>Είναι τα πολυπληθέστερα αιμοφόρα αγγεία και σχηματίζουν δίκτυα στους διάφορους ιστούς.</a:t>
            </a:r>
          </a:p>
          <a:p>
            <a:pPr algn="just">
              <a:buFont typeface="Wingdings" panose="05000000000000000000" pitchFamily="2" charset="2"/>
              <a:buChar char="v"/>
            </a:pPr>
            <a:r>
              <a:rPr lang="el-GR" sz="3700" dirty="0"/>
              <a:t>Είναι τα λεπτότερα αιμοφόρα αγγεία. Το τοίχωμά τους συνίσταται από ένα μονόστιβο στρώμα επιθηλιακών κυττάρων, το ενδοθήλιο.</a:t>
            </a:r>
          </a:p>
          <a:p>
            <a:pPr algn="just">
              <a:buFont typeface="Wingdings" panose="05000000000000000000" pitchFamily="2" charset="2"/>
              <a:buChar char="v"/>
            </a:pPr>
            <a:r>
              <a:rPr lang="el-GR" sz="3700" dirty="0"/>
              <a:t>Έχουν πολύ μικρή εσωτερική διάμετρο, όση περίπου ένα ερυθρό αιμοσφαίριο (7μ</a:t>
            </a:r>
            <a:r>
              <a:rPr lang="en-US" sz="3700" dirty="0"/>
              <a:t>m), </a:t>
            </a:r>
            <a:r>
              <a:rPr lang="el-GR" sz="3700" dirty="0"/>
              <a:t>που σημαίνει ότι μόνο ένα ερυθρό αιμοσφαίριο χωράει να περάσει μέσα από αυτά.</a:t>
            </a:r>
          </a:p>
          <a:p>
            <a:pPr algn="just">
              <a:buFont typeface="Wingdings" panose="05000000000000000000" pitchFamily="2" charset="2"/>
              <a:buChar char="v"/>
            </a:pPr>
            <a:r>
              <a:rPr lang="el-GR" sz="3700" dirty="0"/>
              <a:t>Παρεμβάλλονται ανάμεσα στις αρτηρίες και τις φλέβες. </a:t>
            </a:r>
          </a:p>
          <a:p>
            <a:pPr algn="just">
              <a:buFont typeface="Courier New" panose="02070309020205020404" pitchFamily="49" charset="0"/>
              <a:buChar char="o"/>
            </a:pPr>
            <a:r>
              <a:rPr lang="el-GR" sz="3700" dirty="0"/>
              <a:t> Ο </a:t>
            </a:r>
            <a:r>
              <a:rPr lang="el-GR" sz="3700" b="1" dirty="0"/>
              <a:t>ρόλος των τριχοειδών </a:t>
            </a:r>
            <a:r>
              <a:rPr lang="el-GR" sz="3700" dirty="0"/>
              <a:t>είναι η ανταλλαγή των ουσιών ανάμεσα στο αίμα και στους ιστούς και η ανταλλαγή, με </a:t>
            </a:r>
            <a:r>
              <a:rPr lang="el-GR" sz="3700" b="1" dirty="0"/>
              <a:t>παθητική διάχυση, </a:t>
            </a:r>
            <a:r>
              <a:rPr lang="el-GR" sz="3700" dirty="0"/>
              <a:t>του οξυγόνου και του διοξειδίου του άνθρακα ανάμεσα στο αίμα και στους ιστούς. Το πολύ λεπτό τοίχωμα των τριχοειδών εξυπηρετεί την </a:t>
            </a:r>
            <a:r>
              <a:rPr lang="el-GR" sz="3700" b="1" dirty="0"/>
              <a:t>ανταλλαγή των ουσιών </a:t>
            </a:r>
            <a:r>
              <a:rPr lang="el-GR" sz="3700" dirty="0"/>
              <a:t>και την </a:t>
            </a:r>
            <a:r>
              <a:rPr lang="el-GR" sz="3700" b="1" dirty="0"/>
              <a:t>άμυνα</a:t>
            </a:r>
            <a:r>
              <a:rPr lang="el-GR" sz="3700" dirty="0"/>
              <a:t> του οργανισμού γιατί τα λευκά αιμοσφαίρια μπορούν να διαπεράσουν το τοίχωμα και να προσεγγίσουν το σημείο στο οποίο είναι απαραίτητο να δράσουν.</a:t>
            </a:r>
            <a:endParaRPr lang="el-GR" sz="3700" b="1" dirty="0"/>
          </a:p>
          <a:p>
            <a:pPr algn="just">
              <a:buFont typeface="Wingdings" panose="05000000000000000000" pitchFamily="2" charset="2"/>
              <a:buChar char="v"/>
            </a:pPr>
            <a:endParaRPr lang="el-GR" sz="3200" dirty="0"/>
          </a:p>
          <a:p>
            <a:pPr marL="0" indent="0" algn="just">
              <a:buNone/>
            </a:pPr>
            <a:endParaRPr lang="el-GR" sz="3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9638" y="2514402"/>
            <a:ext cx="4754562" cy="3565921"/>
          </a:xfrm>
        </p:spPr>
      </p:pic>
    </p:spTree>
    <p:extLst>
      <p:ext uri="{BB962C8B-B14F-4D97-AF65-F5344CB8AC3E}">
        <p14:creationId xmlns:p14="http://schemas.microsoft.com/office/powerpoint/2010/main" val="34513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Σύγκριση δομής αιμοφόρων αγγείων</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5243" y="2286000"/>
            <a:ext cx="5857652" cy="4022725"/>
          </a:xfrm>
        </p:spPr>
      </p:pic>
    </p:spTree>
    <p:extLst>
      <p:ext uri="{BB962C8B-B14F-4D97-AF65-F5344CB8AC3E}">
        <p14:creationId xmlns:p14="http://schemas.microsoft.com/office/powerpoint/2010/main" val="230417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Ρόλος Μεσοκυττάριου Υγρού</a:t>
            </a:r>
          </a:p>
        </p:txBody>
      </p:sp>
      <p:sp>
        <p:nvSpPr>
          <p:cNvPr id="3" name="Content Placeholder 2"/>
          <p:cNvSpPr>
            <a:spLocks noGrp="1"/>
          </p:cNvSpPr>
          <p:nvPr>
            <p:ph sz="half" idx="1"/>
          </p:nvPr>
        </p:nvSpPr>
        <p:spPr/>
        <p:txBody>
          <a:bodyPr>
            <a:normAutofit fontScale="40000" lnSpcReduction="20000"/>
          </a:bodyPr>
          <a:lstStyle/>
          <a:p>
            <a:pPr algn="just">
              <a:buFont typeface="Courier New" panose="02070309020205020404" pitchFamily="49" charset="0"/>
              <a:buChar char="o"/>
            </a:pPr>
            <a:r>
              <a:rPr lang="el-GR" sz="3400" dirty="0"/>
              <a:t> </a:t>
            </a:r>
            <a:r>
              <a:rPr lang="el-GR" sz="3700" b="1" dirty="0"/>
              <a:t>Μεσοκυττάριο υγρό </a:t>
            </a:r>
            <a:r>
              <a:rPr lang="el-GR" sz="3700" dirty="0"/>
              <a:t>είναι το υγρό που περιβάλλει τα κύτταρα των ιστών. Απ’αυτό τα κύτταρα παίρνουν τα θρεπτικά συστατικά και σ’αυτό ελευθερώνουν τις ουσίες που δεν τους χρειάζονται.</a:t>
            </a:r>
          </a:p>
          <a:p>
            <a:pPr algn="just">
              <a:buFont typeface="Courier New" panose="02070309020205020404" pitchFamily="49" charset="0"/>
              <a:buChar char="o"/>
            </a:pPr>
            <a:r>
              <a:rPr lang="el-GR" sz="3700" b="1" dirty="0"/>
              <a:t> </a:t>
            </a:r>
            <a:r>
              <a:rPr lang="el-GR" sz="3700" dirty="0"/>
              <a:t>Το αποτέλεσμα της </a:t>
            </a:r>
            <a:r>
              <a:rPr lang="el-GR" sz="3700" b="1" dirty="0"/>
              <a:t>υψηλής πίεσης </a:t>
            </a:r>
            <a:r>
              <a:rPr lang="el-GR" sz="3700" dirty="0"/>
              <a:t>(σε σχέση με το υγρό των ιστών) στο </a:t>
            </a:r>
            <a:r>
              <a:rPr lang="el-GR" sz="3700" b="1" dirty="0"/>
              <a:t>αρτηριακό άκρο των τριχοειδών </a:t>
            </a:r>
            <a:r>
              <a:rPr lang="el-GR" sz="3700" dirty="0"/>
              <a:t>είναι η </a:t>
            </a:r>
            <a:r>
              <a:rPr lang="el-GR" sz="3700" b="1" dirty="0"/>
              <a:t>έξοδος </a:t>
            </a:r>
            <a:r>
              <a:rPr lang="el-GR" sz="3700" dirty="0"/>
              <a:t>μικρών μορίων του πλάσματος προς το υγρό των ιστών διαμέσου του λεπτού τοιχώματος των τριχοειδών. Τα μεγάλα μόρια (π.χ. πρωτεϊνες) καθώς και τα ερυθροκύτταρα παραμένουν στο εσωτερικό των τριχοειδών.</a:t>
            </a:r>
          </a:p>
          <a:p>
            <a:pPr algn="just">
              <a:buFont typeface="Courier New" panose="02070309020205020404" pitchFamily="49" charset="0"/>
              <a:buChar char="o"/>
            </a:pPr>
            <a:r>
              <a:rPr lang="el-GR" sz="3700" dirty="0"/>
              <a:t> </a:t>
            </a:r>
            <a:r>
              <a:rPr lang="el-GR" sz="3700" b="1" dirty="0"/>
              <a:t>Η πίεση στο φλεβικό άκρο των τριχοειδών είναι μικρή </a:t>
            </a:r>
            <a:r>
              <a:rPr lang="el-GR" sz="3700" dirty="0"/>
              <a:t>(σε σχέση με το υγρό των ιστών) λόγω της τριβής του αίματος με το τοίχωμα των αγγείων και διότι στο αρτηριακό άκρο των τριχοειδών έχει προηγηθεί η σταδιακή απώλεια μορίων από το πλάσμα του αίματος προς το μεσοκυττάριο υγρό. Αυτό έχει ως αποτέλεσμα μια ποσότητα από το υγρό των ιστών μαζί με άχρηστα συστατικά να </a:t>
            </a:r>
            <a:r>
              <a:rPr lang="el-GR" sz="3700" b="1" dirty="0"/>
              <a:t>επαναρροφάται </a:t>
            </a:r>
            <a:r>
              <a:rPr lang="el-GR" sz="3700" dirty="0"/>
              <a:t>από τα τριχοειδή του φλεβικού άκρου. </a:t>
            </a:r>
            <a:endParaRPr lang="el-GR" sz="37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9638" y="2333018"/>
            <a:ext cx="4754562" cy="3663994"/>
          </a:xfrm>
        </p:spPr>
      </p:pic>
    </p:spTree>
    <p:extLst>
      <p:ext uri="{BB962C8B-B14F-4D97-AF65-F5344CB8AC3E}">
        <p14:creationId xmlns:p14="http://schemas.microsoft.com/office/powerpoint/2010/main" val="412080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Αρτηριακή πίεση   </a:t>
            </a:r>
          </a:p>
        </p:txBody>
      </p:sp>
      <p:sp>
        <p:nvSpPr>
          <p:cNvPr id="3" name="Content Placeholder 2"/>
          <p:cNvSpPr>
            <a:spLocks noGrp="1"/>
          </p:cNvSpPr>
          <p:nvPr>
            <p:ph idx="1"/>
          </p:nvPr>
        </p:nvSpPr>
        <p:spPr/>
        <p:txBody>
          <a:bodyPr>
            <a:normAutofit fontScale="85000" lnSpcReduction="20000"/>
          </a:bodyPr>
          <a:lstStyle/>
          <a:p>
            <a:pPr algn="just">
              <a:buFont typeface="Courier New" panose="02070309020205020404" pitchFamily="49" charset="0"/>
              <a:buChar char="o"/>
            </a:pPr>
            <a:r>
              <a:rPr lang="el-GR" sz="3400" dirty="0"/>
              <a:t> Ο όρος </a:t>
            </a:r>
            <a:r>
              <a:rPr lang="el-GR" sz="3400" b="1" dirty="0"/>
              <a:t>«πίεση του αίματος» </a:t>
            </a:r>
            <a:r>
              <a:rPr lang="el-GR" sz="3400" dirty="0"/>
              <a:t>εκφράζει την πίεση που ασκείται από το αίμα στο τοίχωμα των αγγείων και αναφέρεται συνήθως στις αρτηρίες. </a:t>
            </a:r>
            <a:endParaRPr lang="el-GR" sz="3400" b="1" dirty="0"/>
          </a:p>
          <a:p>
            <a:pPr algn="just">
              <a:buFont typeface="Courier New" panose="02070309020205020404" pitchFamily="49" charset="0"/>
              <a:buChar char="o"/>
            </a:pPr>
            <a:r>
              <a:rPr lang="el-GR" sz="3400" b="1" dirty="0"/>
              <a:t> Συστολική ή μέγιστη αρτηριακή πίεση </a:t>
            </a:r>
            <a:r>
              <a:rPr lang="el-GR" sz="3400" dirty="0"/>
              <a:t>ονομάζεται η πίεση του αίματος στο τοίχωμα των αρτηριών ύστερα από κάθε συστολή του μυοκαρδίου που κυμαίνεται από 110 έως 150 </a:t>
            </a:r>
            <a:r>
              <a:rPr lang="en-US" sz="3400" dirty="0"/>
              <a:t>mmHg.</a:t>
            </a:r>
            <a:endParaRPr lang="el-GR" sz="3400" dirty="0"/>
          </a:p>
          <a:p>
            <a:pPr algn="just">
              <a:buFont typeface="Courier New" panose="02070309020205020404" pitchFamily="49" charset="0"/>
              <a:buChar char="o"/>
            </a:pPr>
            <a:r>
              <a:rPr lang="el-GR" sz="3400" dirty="0"/>
              <a:t> </a:t>
            </a:r>
            <a:r>
              <a:rPr lang="el-GR" sz="3400" b="1" dirty="0"/>
              <a:t>Διαστολική ή ελάχιστη αρτηριακή πίεση </a:t>
            </a:r>
            <a:r>
              <a:rPr lang="el-GR" sz="3400" dirty="0"/>
              <a:t>ονομάζεται η πίεση του αίματος στο τοίχωμα των αρτηριών ύστερα από κάθε χαλάρωση (διαστολή) του μυοκαρδίου που κυμαίνεται γύρω στα 80 </a:t>
            </a:r>
            <a:r>
              <a:rPr lang="en-US" sz="3400" dirty="0"/>
              <a:t>mmHg.</a:t>
            </a:r>
            <a:endParaRPr lang="el-GR" sz="3400" dirty="0"/>
          </a:p>
          <a:p>
            <a:pPr marL="0" indent="0" algn="just">
              <a:buNone/>
            </a:pPr>
            <a:endParaRPr lang="el-GR" sz="3200" dirty="0"/>
          </a:p>
        </p:txBody>
      </p:sp>
    </p:spTree>
    <p:extLst>
      <p:ext uri="{BB962C8B-B14F-4D97-AF65-F5344CB8AC3E}">
        <p14:creationId xmlns:p14="http://schemas.microsoft.com/office/powerpoint/2010/main" val="3715060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Διαταραχές αρτηριακής πίεσης   </a:t>
            </a:r>
          </a:p>
        </p:txBody>
      </p:sp>
      <p:sp>
        <p:nvSpPr>
          <p:cNvPr id="3" name="Content Placeholder 2"/>
          <p:cNvSpPr>
            <a:spLocks noGrp="1"/>
          </p:cNvSpPr>
          <p:nvPr>
            <p:ph idx="1"/>
          </p:nvPr>
        </p:nvSpPr>
        <p:spPr/>
        <p:txBody>
          <a:bodyPr>
            <a:normAutofit fontScale="85000" lnSpcReduction="20000"/>
          </a:bodyPr>
          <a:lstStyle/>
          <a:p>
            <a:pPr algn="just">
              <a:buFont typeface="Courier New" panose="02070309020205020404" pitchFamily="49" charset="0"/>
              <a:buChar char="o"/>
            </a:pPr>
            <a:r>
              <a:rPr lang="el-GR" sz="3400" dirty="0"/>
              <a:t> Η πίεση του αίματος είναι ένας δείκτης της υγείας ενός ατόμου και συνήθως αυξάνεται με την πάροδο της ηλικίας. Η παθολογική αύξηση της αρτηριακής πίεσης ονομάζεται </a:t>
            </a:r>
            <a:r>
              <a:rPr lang="el-GR" sz="3400" b="1" dirty="0"/>
              <a:t>αρτηριακή υπέρταση</a:t>
            </a:r>
            <a:r>
              <a:rPr lang="el-GR" sz="3400" dirty="0"/>
              <a:t>, ενώ η παθολογική μείωση της τιμής της ονομάζεται </a:t>
            </a:r>
            <a:r>
              <a:rPr lang="el-GR" sz="3400" b="1" dirty="0"/>
              <a:t>αρτηριακή υπόταση.</a:t>
            </a:r>
          </a:p>
          <a:p>
            <a:pPr algn="just">
              <a:buFont typeface="Courier New" panose="02070309020205020404" pitchFamily="49" charset="0"/>
              <a:buChar char="o"/>
            </a:pPr>
            <a:r>
              <a:rPr lang="el-GR" sz="3400" b="1" dirty="0"/>
              <a:t> </a:t>
            </a:r>
            <a:r>
              <a:rPr lang="el-GR" sz="3400" dirty="0"/>
              <a:t>Σε ένα άτομο η </a:t>
            </a:r>
            <a:r>
              <a:rPr lang="el-GR" sz="3400" b="1" dirty="0"/>
              <a:t>υπέρταση</a:t>
            </a:r>
            <a:r>
              <a:rPr lang="el-GR" sz="3400" dirty="0"/>
              <a:t> εγκυμονεί τον κίνδυνο πρόκλησης καρδιακού ή εγκεφαλικού επεισοδίου καθώς και τη μη φυσιολογική λειτουργία των νεφρών.</a:t>
            </a:r>
          </a:p>
          <a:p>
            <a:pPr algn="just">
              <a:buFont typeface="Courier New" panose="02070309020205020404" pitchFamily="49" charset="0"/>
              <a:buChar char="o"/>
            </a:pPr>
            <a:r>
              <a:rPr lang="el-GR" sz="3400" dirty="0"/>
              <a:t> Η αποφυγή του καπνίσματος, η υγιεινή διατροφή, η άσκηση και γενικά η επιλογή σωστού τρόπου ζωής συμβάλλουν στη διατήρηση της πίεσης στα φυσιολογικά όρια.</a:t>
            </a:r>
          </a:p>
          <a:p>
            <a:pPr marL="0" indent="0" algn="just">
              <a:buNone/>
            </a:pPr>
            <a:endParaRPr lang="el-GR" sz="3200" dirty="0"/>
          </a:p>
        </p:txBody>
      </p:sp>
    </p:spTree>
    <p:extLst>
      <p:ext uri="{BB962C8B-B14F-4D97-AF65-F5344CB8AC3E}">
        <p14:creationId xmlns:p14="http://schemas.microsoft.com/office/powerpoint/2010/main" val="4243362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Πτώση αρτηριακής πίεσης   </a:t>
            </a:r>
          </a:p>
        </p:txBody>
      </p:sp>
      <p:sp>
        <p:nvSpPr>
          <p:cNvPr id="3" name="Content Placeholder 2"/>
          <p:cNvSpPr>
            <a:spLocks noGrp="1"/>
          </p:cNvSpPr>
          <p:nvPr>
            <p:ph idx="1"/>
          </p:nvPr>
        </p:nvSpPr>
        <p:spPr/>
        <p:txBody>
          <a:bodyPr>
            <a:normAutofit fontScale="55000" lnSpcReduction="20000"/>
          </a:bodyPr>
          <a:lstStyle/>
          <a:p>
            <a:pPr algn="just">
              <a:buFont typeface="Courier New" panose="02070309020205020404" pitchFamily="49" charset="0"/>
              <a:buChar char="o"/>
            </a:pPr>
            <a:r>
              <a:rPr lang="el-GR" sz="3400" dirty="0"/>
              <a:t> </a:t>
            </a:r>
            <a:r>
              <a:rPr lang="el-GR" sz="4300" dirty="0"/>
              <a:t>Η πίεση που ασκεί το αίμα στα τοιχώματα των αγγείων </a:t>
            </a:r>
            <a:r>
              <a:rPr lang="el-GR" sz="4300" b="1" dirty="0"/>
              <a:t>μειώνεται, </a:t>
            </a:r>
            <a:r>
              <a:rPr lang="el-GR" sz="4300" dirty="0"/>
              <a:t>καθώς το αίμα κινείται από τις αρτηρίες προς τα αρτηρίδια και τα τριχοειδή λόγω της </a:t>
            </a:r>
            <a:r>
              <a:rPr lang="el-GR" sz="4300" b="1" dirty="0"/>
              <a:t>τριβής </a:t>
            </a:r>
            <a:r>
              <a:rPr lang="el-GR" sz="4300" dirty="0"/>
              <a:t>του αίματος με τα τοιχώματα των αγγείων.</a:t>
            </a:r>
            <a:endParaRPr lang="el-GR" sz="4300" b="1" dirty="0"/>
          </a:p>
          <a:p>
            <a:pPr algn="just">
              <a:buFont typeface="Courier New" panose="02070309020205020404" pitchFamily="49" charset="0"/>
              <a:buChar char="o"/>
            </a:pPr>
            <a:r>
              <a:rPr lang="el-GR" sz="4300" b="1" dirty="0"/>
              <a:t> </a:t>
            </a:r>
            <a:r>
              <a:rPr lang="el-GR" sz="4300" dirty="0"/>
              <a:t>Η πίεση του αίματος </a:t>
            </a:r>
            <a:r>
              <a:rPr lang="el-GR" sz="4300" b="1" dirty="0"/>
              <a:t>ελαχιστοποιείται </a:t>
            </a:r>
            <a:r>
              <a:rPr lang="el-GR" sz="4300" dirty="0"/>
              <a:t>στις φλέβες. Η κίνηση του αίματος μέσα στις φλέβες επιτυγχάνεται με τη συστολή των σκελετικών μυών και με τη βοήθεια βαλβίδων που διασφαλίζουν τη μονόδρομη πορεία του αίματος προς την καρδιά.</a:t>
            </a:r>
          </a:p>
          <a:p>
            <a:pPr algn="just">
              <a:buFont typeface="Courier New" panose="02070309020205020404" pitchFamily="49" charset="0"/>
              <a:buChar char="o"/>
            </a:pPr>
            <a:r>
              <a:rPr lang="el-GR" sz="4300" dirty="0"/>
              <a:t> Η </a:t>
            </a:r>
            <a:r>
              <a:rPr lang="el-GR" sz="4300" b="1" dirty="0"/>
              <a:t>ταχύτητα ροής </a:t>
            </a:r>
            <a:r>
              <a:rPr lang="el-GR" sz="4300" dirty="0"/>
              <a:t>του αρτηριακού αίματος εξαρτάται από την αρτηριακή πίεση. Ελαχιστοποιείται στην περιοχή των τριχοειδών διότι στα τριχοειδή μειώνεται η πίεση του αίματος. Έτσι, διευκολύνεται η ανταλλαγή των ουσιών ανάμεσα στα τριχοειδή και τα κύτταρα.</a:t>
            </a:r>
          </a:p>
          <a:p>
            <a:pPr marL="0" indent="0" algn="just">
              <a:buNone/>
            </a:pPr>
            <a:endParaRPr lang="el-GR" sz="4300" dirty="0"/>
          </a:p>
          <a:p>
            <a:pPr marL="0" indent="0" algn="just">
              <a:buNone/>
            </a:pPr>
            <a:endParaRPr lang="el-GR" sz="3900" dirty="0"/>
          </a:p>
          <a:p>
            <a:pPr marL="0" indent="0" algn="just">
              <a:buNone/>
            </a:pPr>
            <a:endParaRPr lang="el-GR" sz="3200" dirty="0"/>
          </a:p>
        </p:txBody>
      </p:sp>
    </p:spTree>
    <p:extLst>
      <p:ext uri="{BB962C8B-B14F-4D97-AF65-F5344CB8AC3E}">
        <p14:creationId xmlns:p14="http://schemas.microsoft.com/office/powerpoint/2010/main" val="380261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Ρόλος του κυκλοφορικού συστήματος</a:t>
            </a:r>
          </a:p>
        </p:txBody>
      </p:sp>
      <p:sp>
        <p:nvSpPr>
          <p:cNvPr id="3" name="Content Placeholder 2"/>
          <p:cNvSpPr>
            <a:spLocks noGrp="1"/>
          </p:cNvSpPr>
          <p:nvPr>
            <p:ph idx="1"/>
          </p:nvPr>
        </p:nvSpPr>
        <p:spPr/>
        <p:txBody>
          <a:bodyPr>
            <a:normAutofit/>
          </a:bodyPr>
          <a:lstStyle/>
          <a:p>
            <a:pPr marL="90488" indent="-90488" algn="just">
              <a:buFont typeface="Courier New" panose="02070309020205020404" pitchFamily="49" charset="0"/>
              <a:buChar char="o"/>
            </a:pPr>
            <a:r>
              <a:rPr lang="el-GR" sz="3600" dirty="0"/>
              <a:t> Ο ρόλος του κυκλοφορικού συστήματος είναι η μεταφορά των θρεπτικών ουσιών   στα κύτταρα των ιστών και η απομάκρυνση από αυτά των αχρήστων. </a:t>
            </a:r>
          </a:p>
          <a:p>
            <a:pPr marL="90488" indent="-90488" algn="just">
              <a:buFont typeface="Courier New" panose="02070309020205020404" pitchFamily="49" charset="0"/>
              <a:buChar char="o"/>
            </a:pPr>
            <a:r>
              <a:rPr lang="el-GR" sz="3600" dirty="0"/>
              <a:t> Αποτελείται από την </a:t>
            </a:r>
            <a:r>
              <a:rPr lang="el-GR" sz="3600" b="1" dirty="0"/>
              <a:t>καρδιά</a:t>
            </a:r>
            <a:r>
              <a:rPr lang="el-GR" sz="3600" dirty="0"/>
              <a:t>, τα </a:t>
            </a:r>
            <a:r>
              <a:rPr lang="el-GR" sz="3600" b="1" dirty="0"/>
              <a:t>αιμοφόρα αγγεία </a:t>
            </a:r>
            <a:r>
              <a:rPr lang="el-GR" sz="3600" dirty="0"/>
              <a:t>και το </a:t>
            </a:r>
            <a:r>
              <a:rPr lang="el-GR" sz="3600" b="1" dirty="0"/>
              <a:t>αίμα</a:t>
            </a:r>
            <a:r>
              <a:rPr lang="el-GR" sz="3600" dirty="0"/>
              <a:t> που κυκλοφορεί μέσα σε αυτά.</a:t>
            </a:r>
          </a:p>
        </p:txBody>
      </p:sp>
    </p:spTree>
    <p:extLst>
      <p:ext uri="{BB962C8B-B14F-4D97-AF65-F5344CB8AC3E}">
        <p14:creationId xmlns:p14="http://schemas.microsoft.com/office/powerpoint/2010/main" val="14597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Πορείες αίματος στο κυκλοφορικό σύστημα   </a:t>
            </a:r>
          </a:p>
        </p:txBody>
      </p:sp>
      <p:sp>
        <p:nvSpPr>
          <p:cNvPr id="3" name="Content Placeholder 2"/>
          <p:cNvSpPr>
            <a:spLocks noGrp="1"/>
          </p:cNvSpPr>
          <p:nvPr>
            <p:ph idx="1"/>
          </p:nvPr>
        </p:nvSpPr>
        <p:spPr/>
        <p:txBody>
          <a:bodyPr>
            <a:normAutofit fontScale="77500" lnSpcReduction="20000"/>
          </a:bodyPr>
          <a:lstStyle/>
          <a:p>
            <a:pPr algn="just">
              <a:buFont typeface="Courier New" panose="02070309020205020404" pitchFamily="49" charset="0"/>
              <a:buChar char="o"/>
            </a:pPr>
            <a:r>
              <a:rPr lang="el-GR" sz="3400" dirty="0"/>
              <a:t> </a:t>
            </a:r>
            <a:r>
              <a:rPr lang="el-GR" sz="4300" dirty="0"/>
              <a:t>Η </a:t>
            </a:r>
            <a:r>
              <a:rPr lang="el-GR" sz="4300" b="1" dirty="0"/>
              <a:t>μεγάλη ή συστηματική κυκλοφορία </a:t>
            </a:r>
            <a:r>
              <a:rPr lang="el-GR" sz="4300" dirty="0"/>
              <a:t>με την οποία το αίμα από την καρδιά μεταφέρεται σε όλο το σώμα και επιστρέφει πάλι στην καρδιά.</a:t>
            </a:r>
            <a:endParaRPr lang="el-GR" sz="4300" b="1" dirty="0"/>
          </a:p>
          <a:p>
            <a:pPr algn="just">
              <a:buFont typeface="Courier New" panose="02070309020205020404" pitchFamily="49" charset="0"/>
              <a:buChar char="o"/>
            </a:pPr>
            <a:r>
              <a:rPr lang="el-GR" sz="4300" b="1" dirty="0"/>
              <a:t> </a:t>
            </a:r>
            <a:r>
              <a:rPr lang="el-GR" sz="4300" dirty="0"/>
              <a:t>Η </a:t>
            </a:r>
            <a:r>
              <a:rPr lang="el-GR" sz="4300" b="1" dirty="0"/>
              <a:t>μικρή ή πνευμονική κυκλοφορία </a:t>
            </a:r>
            <a:r>
              <a:rPr lang="el-GR" sz="4300" dirty="0"/>
              <a:t>με την οποία το αίμα μεταφέρεται από την καρδιά στους πνεύμονες και επιστρέφει πάλι στην καρδιά.</a:t>
            </a:r>
          </a:p>
          <a:p>
            <a:pPr algn="just">
              <a:buFont typeface="Courier New" panose="02070309020205020404" pitchFamily="49" charset="0"/>
              <a:buChar char="o"/>
            </a:pPr>
            <a:r>
              <a:rPr lang="el-GR" sz="4300"/>
              <a:t>Η </a:t>
            </a:r>
            <a:r>
              <a:rPr lang="el-GR" sz="4300" b="1"/>
              <a:t>στεφανιαία κυκλοφορία, </a:t>
            </a:r>
            <a:r>
              <a:rPr lang="el-GR" sz="4300"/>
              <a:t>η οποία τροφοδοτεί την ίδια την καρδιά.</a:t>
            </a:r>
            <a:endParaRPr lang="el-GR" sz="4300" dirty="0"/>
          </a:p>
          <a:p>
            <a:pPr marL="0" indent="0" algn="just">
              <a:buNone/>
            </a:pPr>
            <a:endParaRPr lang="el-GR" sz="3900" dirty="0"/>
          </a:p>
          <a:p>
            <a:pPr marL="0" indent="0" algn="just">
              <a:buNone/>
            </a:pPr>
            <a:endParaRPr lang="el-GR" sz="3200" dirty="0"/>
          </a:p>
        </p:txBody>
      </p:sp>
    </p:spTree>
    <p:extLst>
      <p:ext uri="{BB962C8B-B14F-4D97-AF65-F5344CB8AC3E}">
        <p14:creationId xmlns:p14="http://schemas.microsoft.com/office/powerpoint/2010/main" val="3438337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94268" y="2363469"/>
            <a:ext cx="10803465" cy="1160462"/>
            <a:chOff x="791830" y="2871489"/>
            <a:chExt cx="9955733" cy="1160462"/>
          </a:xfrm>
          <a:solidFill>
            <a:schemeClr val="tx2"/>
          </a:solidFill>
        </p:grpSpPr>
        <p:grpSp>
          <p:nvGrpSpPr>
            <p:cNvPr id="5" name="Group 4"/>
            <p:cNvGrpSpPr/>
            <p:nvPr/>
          </p:nvGrpSpPr>
          <p:grpSpPr>
            <a:xfrm>
              <a:off x="791830" y="2871489"/>
              <a:ext cx="4407496" cy="1160462"/>
              <a:chOff x="2034381" y="2848768"/>
              <a:chExt cx="8125618" cy="1160462"/>
            </a:xfrm>
            <a:grpFill/>
          </p:grpSpPr>
          <p:sp>
            <p:nvSpPr>
              <p:cNvPr id="9" name="Freeform 8"/>
              <p:cNvSpPr/>
              <p:nvPr/>
            </p:nvSpPr>
            <p:spPr>
              <a:xfrm>
                <a:off x="2034381"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sp>
            <p:nvSpPr>
              <p:cNvPr id="11" name="Freeform 10"/>
              <p:cNvSpPr/>
              <p:nvPr/>
            </p:nvSpPr>
            <p:spPr>
              <a:xfrm>
                <a:off x="4645421"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sp>
            <p:nvSpPr>
              <p:cNvPr id="16" name="Freeform 15"/>
              <p:cNvSpPr/>
              <p:nvPr/>
            </p:nvSpPr>
            <p:spPr>
              <a:xfrm>
                <a:off x="7258843"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22" name="Group 21"/>
            <p:cNvGrpSpPr/>
            <p:nvPr/>
          </p:nvGrpSpPr>
          <p:grpSpPr>
            <a:xfrm>
              <a:off x="4986083" y="2871489"/>
              <a:ext cx="5761480" cy="1160462"/>
              <a:chOff x="2034381" y="2848768"/>
              <a:chExt cx="10621810" cy="1160462"/>
            </a:xfrm>
            <a:grpFill/>
          </p:grpSpPr>
          <p:sp>
            <p:nvSpPr>
              <p:cNvPr id="23" name="Freeform 22"/>
              <p:cNvSpPr/>
              <p:nvPr/>
            </p:nvSpPr>
            <p:spPr>
              <a:xfrm>
                <a:off x="2034381"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sp>
            <p:nvSpPr>
              <p:cNvPr id="24" name="Freeform 23"/>
              <p:cNvSpPr/>
              <p:nvPr/>
            </p:nvSpPr>
            <p:spPr>
              <a:xfrm>
                <a:off x="4645421"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sp>
            <p:nvSpPr>
              <p:cNvPr id="25" name="Freeform 24"/>
              <p:cNvSpPr/>
              <p:nvPr/>
            </p:nvSpPr>
            <p:spPr>
              <a:xfrm>
                <a:off x="7258843"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sp>
            <p:nvSpPr>
              <p:cNvPr id="26" name="Freeform 25"/>
              <p:cNvSpPr/>
              <p:nvPr/>
            </p:nvSpPr>
            <p:spPr>
              <a:xfrm>
                <a:off x="9755036" y="2848768"/>
                <a:ext cx="2901155"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2" name="Title 1"/>
          <p:cNvSpPr>
            <a:spLocks noGrp="1"/>
          </p:cNvSpPr>
          <p:nvPr>
            <p:ph type="title"/>
          </p:nvPr>
        </p:nvSpPr>
        <p:spPr/>
        <p:txBody>
          <a:bodyPr>
            <a:normAutofit/>
          </a:bodyPr>
          <a:lstStyle/>
          <a:p>
            <a:r>
              <a:rPr lang="el-GR" sz="3600" b="1" dirty="0"/>
              <a:t>Μικρή (πνευμονική) κυκλοφορία   </a:t>
            </a:r>
          </a:p>
        </p:txBody>
      </p:sp>
      <p:sp>
        <p:nvSpPr>
          <p:cNvPr id="4" name="Content Placeholder 3"/>
          <p:cNvSpPr>
            <a:spLocks noGrp="1"/>
          </p:cNvSpPr>
          <p:nvPr>
            <p:ph idx="1"/>
          </p:nvPr>
        </p:nvSpPr>
        <p:spPr>
          <a:xfrm>
            <a:off x="694268" y="2041737"/>
            <a:ext cx="10447865" cy="321732"/>
          </a:xfrm>
        </p:spPr>
        <p:txBody>
          <a:bodyPr>
            <a:normAutofit fontScale="85000" lnSpcReduction="20000"/>
          </a:bodyPr>
          <a:lstStyle/>
          <a:p>
            <a:pPr marL="0" indent="0">
              <a:buNone/>
            </a:pPr>
            <a:r>
              <a:rPr lang="el-GR" b="1" i="1" dirty="0"/>
              <a:t>Σχηματική απεικόνιση</a:t>
            </a:r>
          </a:p>
        </p:txBody>
      </p:sp>
      <p:sp>
        <p:nvSpPr>
          <p:cNvPr id="8" name="TextBox 7"/>
          <p:cNvSpPr txBox="1"/>
          <p:nvPr/>
        </p:nvSpPr>
        <p:spPr>
          <a:xfrm>
            <a:off x="2692012" y="2605617"/>
            <a:ext cx="785903" cy="646331"/>
          </a:xfrm>
          <a:prstGeom prst="rect">
            <a:avLst/>
          </a:prstGeom>
          <a:noFill/>
        </p:spPr>
        <p:txBody>
          <a:bodyPr wrap="square" rtlCol="0">
            <a:spAutoFit/>
          </a:bodyPr>
          <a:lstStyle/>
          <a:p>
            <a:r>
              <a:rPr lang="el-GR" i="1" dirty="0">
                <a:solidFill>
                  <a:schemeClr val="bg1"/>
                </a:solidFill>
              </a:rPr>
              <a:t>Δεξιά</a:t>
            </a:r>
          </a:p>
          <a:p>
            <a:r>
              <a:rPr lang="el-GR" i="1" dirty="0">
                <a:solidFill>
                  <a:schemeClr val="bg1"/>
                </a:solidFill>
              </a:rPr>
              <a:t>κοιλία</a:t>
            </a:r>
            <a:endParaRPr lang="en-US" i="1" dirty="0">
              <a:solidFill>
                <a:schemeClr val="bg1"/>
              </a:solidFill>
            </a:endParaRPr>
          </a:p>
        </p:txBody>
      </p:sp>
      <p:sp>
        <p:nvSpPr>
          <p:cNvPr id="13" name="TextBox 12"/>
          <p:cNvSpPr txBox="1"/>
          <p:nvPr/>
        </p:nvSpPr>
        <p:spPr>
          <a:xfrm>
            <a:off x="4058881" y="2598481"/>
            <a:ext cx="1302481" cy="646331"/>
          </a:xfrm>
          <a:prstGeom prst="rect">
            <a:avLst/>
          </a:prstGeom>
          <a:noFill/>
        </p:spPr>
        <p:txBody>
          <a:bodyPr wrap="square" rtlCol="0">
            <a:spAutoFit/>
          </a:bodyPr>
          <a:lstStyle/>
          <a:p>
            <a:r>
              <a:rPr lang="el-GR" i="1" dirty="0">
                <a:solidFill>
                  <a:schemeClr val="bg1"/>
                </a:solidFill>
              </a:rPr>
              <a:t>Πνευμονική αρτηρία</a:t>
            </a:r>
          </a:p>
        </p:txBody>
      </p:sp>
      <p:sp>
        <p:nvSpPr>
          <p:cNvPr id="14" name="TextBox 13"/>
          <p:cNvSpPr txBox="1"/>
          <p:nvPr/>
        </p:nvSpPr>
        <p:spPr>
          <a:xfrm>
            <a:off x="5550062" y="2623518"/>
            <a:ext cx="1335505" cy="646331"/>
          </a:xfrm>
          <a:prstGeom prst="rect">
            <a:avLst/>
          </a:prstGeom>
          <a:noFill/>
        </p:spPr>
        <p:txBody>
          <a:bodyPr wrap="square" rtlCol="0">
            <a:spAutoFit/>
          </a:bodyPr>
          <a:lstStyle/>
          <a:p>
            <a:r>
              <a:rPr lang="el-GR" i="1" dirty="0">
                <a:solidFill>
                  <a:schemeClr val="bg1"/>
                </a:solidFill>
              </a:rPr>
              <a:t>Τριχοειδή πνευμόνων</a:t>
            </a:r>
            <a:endParaRPr lang="en-US" i="1" dirty="0">
              <a:solidFill>
                <a:schemeClr val="bg1"/>
              </a:solidFill>
            </a:endParaRPr>
          </a:p>
        </p:txBody>
      </p:sp>
      <p:sp>
        <p:nvSpPr>
          <p:cNvPr id="17" name="TextBox 16"/>
          <p:cNvSpPr txBox="1"/>
          <p:nvPr/>
        </p:nvSpPr>
        <p:spPr>
          <a:xfrm>
            <a:off x="7058002" y="2598481"/>
            <a:ext cx="1473867" cy="646331"/>
          </a:xfrm>
          <a:prstGeom prst="rect">
            <a:avLst/>
          </a:prstGeom>
          <a:noFill/>
        </p:spPr>
        <p:txBody>
          <a:bodyPr wrap="square" rtlCol="0">
            <a:spAutoFit/>
          </a:bodyPr>
          <a:lstStyle/>
          <a:p>
            <a:r>
              <a:rPr lang="el-GR" i="1" dirty="0">
                <a:solidFill>
                  <a:schemeClr val="bg1"/>
                </a:solidFill>
              </a:rPr>
              <a:t>Πνευμονικές φλέβες</a:t>
            </a:r>
            <a:endParaRPr lang="en-US" i="1" dirty="0">
              <a:solidFill>
                <a:schemeClr val="bg1"/>
              </a:solidFill>
            </a:endParaRPr>
          </a:p>
        </p:txBody>
      </p:sp>
      <p:sp>
        <p:nvSpPr>
          <p:cNvPr id="19" name="TextBox 18"/>
          <p:cNvSpPr txBox="1"/>
          <p:nvPr/>
        </p:nvSpPr>
        <p:spPr>
          <a:xfrm>
            <a:off x="8634118" y="2598481"/>
            <a:ext cx="1401679" cy="646331"/>
          </a:xfrm>
          <a:prstGeom prst="rect">
            <a:avLst/>
          </a:prstGeom>
          <a:noFill/>
        </p:spPr>
        <p:txBody>
          <a:bodyPr wrap="square" rtlCol="0">
            <a:spAutoFit/>
          </a:bodyPr>
          <a:lstStyle/>
          <a:p>
            <a:r>
              <a:rPr lang="el-GR" i="1" dirty="0">
                <a:solidFill>
                  <a:schemeClr val="bg1"/>
                </a:solidFill>
              </a:rPr>
              <a:t>Αριστερός κόλπος</a:t>
            </a:r>
            <a:endParaRPr lang="en-US" i="1" dirty="0">
              <a:solidFill>
                <a:schemeClr val="bg1"/>
              </a:solidFill>
            </a:endParaRPr>
          </a:p>
        </p:txBody>
      </p:sp>
      <p:sp>
        <p:nvSpPr>
          <p:cNvPr id="21" name="TextBox 20"/>
          <p:cNvSpPr txBox="1"/>
          <p:nvPr/>
        </p:nvSpPr>
        <p:spPr>
          <a:xfrm>
            <a:off x="10137725" y="2627611"/>
            <a:ext cx="1503947" cy="646331"/>
          </a:xfrm>
          <a:prstGeom prst="rect">
            <a:avLst/>
          </a:prstGeom>
          <a:noFill/>
        </p:spPr>
        <p:txBody>
          <a:bodyPr wrap="square" rtlCol="0">
            <a:spAutoFit/>
          </a:bodyPr>
          <a:lstStyle/>
          <a:p>
            <a:r>
              <a:rPr lang="el-GR" i="1" dirty="0">
                <a:solidFill>
                  <a:schemeClr val="bg1"/>
                </a:solidFill>
              </a:rPr>
              <a:t>Αριστερή κοιλία</a:t>
            </a:r>
            <a:endParaRPr lang="en-US" i="1" dirty="0">
              <a:solidFill>
                <a:schemeClr val="bg1"/>
              </a:solidFill>
            </a:endParaRPr>
          </a:p>
        </p:txBody>
      </p:sp>
      <p:sp>
        <p:nvSpPr>
          <p:cNvPr id="6" name="TextBox 5"/>
          <p:cNvSpPr txBox="1"/>
          <p:nvPr/>
        </p:nvSpPr>
        <p:spPr>
          <a:xfrm>
            <a:off x="1066404" y="2482035"/>
            <a:ext cx="1335505" cy="923330"/>
          </a:xfrm>
          <a:prstGeom prst="rect">
            <a:avLst/>
          </a:prstGeom>
          <a:noFill/>
        </p:spPr>
        <p:txBody>
          <a:bodyPr wrap="square" rtlCol="0">
            <a:spAutoFit/>
          </a:bodyPr>
          <a:lstStyle/>
          <a:p>
            <a:r>
              <a:rPr lang="el-GR" i="1" dirty="0">
                <a:solidFill>
                  <a:schemeClr val="bg1"/>
                </a:solidFill>
              </a:rPr>
              <a:t>Δεξιός κόλπος της καρδιάς</a:t>
            </a:r>
            <a:endParaRPr lang="en-US" i="1" dirty="0">
              <a:solidFill>
                <a:schemeClr val="bg1"/>
              </a:solidFill>
            </a:endParaRPr>
          </a:p>
        </p:txBody>
      </p:sp>
      <p:sp>
        <p:nvSpPr>
          <p:cNvPr id="29" name="Content Placeholder 3"/>
          <p:cNvSpPr txBox="1">
            <a:spLocks/>
          </p:cNvSpPr>
          <p:nvPr/>
        </p:nvSpPr>
        <p:spPr>
          <a:xfrm>
            <a:off x="2350391" y="3667337"/>
            <a:ext cx="1469143" cy="1912196"/>
          </a:xfrm>
          <a:prstGeom prst="rect">
            <a:avLst/>
          </a:prstGeom>
        </p:spPr>
        <p:txBody>
          <a:bodyPr vert="horz" lIns="45720" tIns="45720" rIns="45720" bIns="45720"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endParaRPr lang="el-GR" sz="1200" dirty="0">
              <a:latin typeface="Calibri" panose="020F0502020204030204" pitchFamily="34" charset="0"/>
            </a:endParaRPr>
          </a:p>
        </p:txBody>
      </p:sp>
      <p:sp>
        <p:nvSpPr>
          <p:cNvPr id="3" name="Line Callout 2 (Accent Bar) 2"/>
          <p:cNvSpPr/>
          <p:nvPr/>
        </p:nvSpPr>
        <p:spPr>
          <a:xfrm>
            <a:off x="1049867" y="4063999"/>
            <a:ext cx="2328333" cy="1075268"/>
          </a:xfrm>
          <a:prstGeom prst="accentCallout2">
            <a:avLst>
              <a:gd name="adj1" fmla="val 26571"/>
              <a:gd name="adj2" fmla="val 103303"/>
              <a:gd name="adj3" fmla="val 28806"/>
              <a:gd name="adj4" fmla="val 114969"/>
              <a:gd name="adj5" fmla="val -24067"/>
              <a:gd name="adj6" fmla="val 150189"/>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Μοναδική αρτηρία στο σώμα που περιέχει μη οξυγονωμένο αίμα</a:t>
            </a:r>
            <a:endParaRPr lang="en-US" dirty="0">
              <a:solidFill>
                <a:schemeClr val="tx1"/>
              </a:solidFill>
            </a:endParaRPr>
          </a:p>
        </p:txBody>
      </p:sp>
      <p:sp>
        <p:nvSpPr>
          <p:cNvPr id="32" name="Line Callout 2 (Accent Bar) 31"/>
          <p:cNvSpPr/>
          <p:nvPr/>
        </p:nvSpPr>
        <p:spPr>
          <a:xfrm>
            <a:off x="1796719" y="5359399"/>
            <a:ext cx="2328333" cy="1113367"/>
          </a:xfrm>
          <a:prstGeom prst="accentCallout2">
            <a:avLst>
              <a:gd name="adj1" fmla="val 29364"/>
              <a:gd name="adj2" fmla="val 108758"/>
              <a:gd name="adj3" fmla="val 23778"/>
              <a:gd name="adj4" fmla="val 135695"/>
              <a:gd name="adj5" fmla="val -134795"/>
              <a:gd name="adj6" fmla="val 17928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Στα τριχοειδή των πνευμόνων το αίμα παραλαμβάνει το Ο</a:t>
            </a:r>
            <a:r>
              <a:rPr lang="el-GR" baseline="-25000" dirty="0">
                <a:solidFill>
                  <a:schemeClr val="tx1"/>
                </a:solidFill>
              </a:rPr>
              <a:t>2</a:t>
            </a:r>
            <a:r>
              <a:rPr lang="el-GR" dirty="0">
                <a:solidFill>
                  <a:schemeClr val="tx1"/>
                </a:solidFill>
              </a:rPr>
              <a:t> και αποβάλλει το </a:t>
            </a:r>
            <a:r>
              <a:rPr lang="en-US" dirty="0">
                <a:solidFill>
                  <a:schemeClr val="tx1"/>
                </a:solidFill>
              </a:rPr>
              <a:t>CO</a:t>
            </a:r>
            <a:r>
              <a:rPr lang="en-US" baseline="-25000" dirty="0">
                <a:solidFill>
                  <a:schemeClr val="tx1"/>
                </a:solidFill>
              </a:rPr>
              <a:t>2</a:t>
            </a:r>
          </a:p>
        </p:txBody>
      </p:sp>
      <p:sp>
        <p:nvSpPr>
          <p:cNvPr id="33" name="Line Callout 2 (Accent Bar) 32"/>
          <p:cNvSpPr/>
          <p:nvPr/>
        </p:nvSpPr>
        <p:spPr>
          <a:xfrm>
            <a:off x="6885567" y="5139267"/>
            <a:ext cx="2724100" cy="1545165"/>
          </a:xfrm>
          <a:prstGeom prst="accentCallout2">
            <a:avLst>
              <a:gd name="adj1" fmla="val 21759"/>
              <a:gd name="adj2" fmla="val -5060"/>
              <a:gd name="adj3" fmla="val 8802"/>
              <a:gd name="adj4" fmla="val -19901"/>
              <a:gd name="adj5" fmla="val -95770"/>
              <a:gd name="adj6" fmla="val 18683"/>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Μοναδικές φλέβες στο σώμα που περιέχουν οξυγονωμένο αίμα </a:t>
            </a:r>
            <a:endParaRPr lang="en-US" dirty="0">
              <a:solidFill>
                <a:schemeClr val="tx1"/>
              </a:solidFill>
            </a:endParaRPr>
          </a:p>
        </p:txBody>
      </p:sp>
    </p:spTree>
    <p:extLst>
      <p:ext uri="{BB962C8B-B14F-4D97-AF65-F5344CB8AC3E}">
        <p14:creationId xmlns:p14="http://schemas.microsoft.com/office/powerpoint/2010/main" val="350247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97749" y="2386386"/>
            <a:ext cx="10952384" cy="1160462"/>
            <a:chOff x="791830" y="2871489"/>
            <a:chExt cx="7184177" cy="1160462"/>
          </a:xfrm>
          <a:solidFill>
            <a:schemeClr val="tx2"/>
          </a:solidFill>
        </p:grpSpPr>
        <p:grpSp>
          <p:nvGrpSpPr>
            <p:cNvPr id="5" name="Group 4"/>
            <p:cNvGrpSpPr/>
            <p:nvPr/>
          </p:nvGrpSpPr>
          <p:grpSpPr>
            <a:xfrm>
              <a:off x="791830" y="2871489"/>
              <a:ext cx="4407496" cy="1160462"/>
              <a:chOff x="2034381" y="2848768"/>
              <a:chExt cx="8125618" cy="1160462"/>
            </a:xfrm>
            <a:grpFill/>
          </p:grpSpPr>
          <p:sp>
            <p:nvSpPr>
              <p:cNvPr id="9" name="Freeform 8"/>
              <p:cNvSpPr/>
              <p:nvPr/>
            </p:nvSpPr>
            <p:spPr>
              <a:xfrm>
                <a:off x="2034381"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sp>
            <p:nvSpPr>
              <p:cNvPr id="11" name="Freeform 10"/>
              <p:cNvSpPr/>
              <p:nvPr/>
            </p:nvSpPr>
            <p:spPr>
              <a:xfrm>
                <a:off x="4645421"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kern="1200" dirty="0"/>
              </a:p>
            </p:txBody>
          </p:sp>
          <p:sp>
            <p:nvSpPr>
              <p:cNvPr id="16" name="Freeform 15"/>
              <p:cNvSpPr/>
              <p:nvPr/>
            </p:nvSpPr>
            <p:spPr>
              <a:xfrm>
                <a:off x="7258843"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22" name="Group 21"/>
            <p:cNvGrpSpPr/>
            <p:nvPr/>
          </p:nvGrpSpPr>
          <p:grpSpPr>
            <a:xfrm>
              <a:off x="4986083" y="2871489"/>
              <a:ext cx="2989924" cy="1160462"/>
              <a:chOff x="2034381" y="2848768"/>
              <a:chExt cx="5512196" cy="1160462"/>
            </a:xfrm>
            <a:grpFill/>
          </p:grpSpPr>
          <p:sp>
            <p:nvSpPr>
              <p:cNvPr id="23" name="Freeform 22"/>
              <p:cNvSpPr/>
              <p:nvPr/>
            </p:nvSpPr>
            <p:spPr>
              <a:xfrm>
                <a:off x="2034381"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sp>
            <p:nvSpPr>
              <p:cNvPr id="24" name="Freeform 23"/>
              <p:cNvSpPr/>
              <p:nvPr/>
            </p:nvSpPr>
            <p:spPr>
              <a:xfrm>
                <a:off x="4645421"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2" name="Title 1"/>
          <p:cNvSpPr>
            <a:spLocks noGrp="1"/>
          </p:cNvSpPr>
          <p:nvPr>
            <p:ph type="title"/>
          </p:nvPr>
        </p:nvSpPr>
        <p:spPr/>
        <p:txBody>
          <a:bodyPr>
            <a:normAutofit/>
          </a:bodyPr>
          <a:lstStyle/>
          <a:p>
            <a:r>
              <a:rPr lang="el-GR" sz="3600" b="1" dirty="0"/>
              <a:t>Μεγάλη κυκλοφορία   </a:t>
            </a:r>
          </a:p>
        </p:txBody>
      </p:sp>
      <p:sp>
        <p:nvSpPr>
          <p:cNvPr id="4" name="Content Placeholder 3"/>
          <p:cNvSpPr>
            <a:spLocks noGrp="1"/>
          </p:cNvSpPr>
          <p:nvPr>
            <p:ph idx="1"/>
          </p:nvPr>
        </p:nvSpPr>
        <p:spPr>
          <a:xfrm>
            <a:off x="694268" y="2041737"/>
            <a:ext cx="10447865" cy="321732"/>
          </a:xfrm>
        </p:spPr>
        <p:txBody>
          <a:bodyPr>
            <a:normAutofit fontScale="85000" lnSpcReduction="20000"/>
          </a:bodyPr>
          <a:lstStyle/>
          <a:p>
            <a:pPr marL="0" indent="0">
              <a:buNone/>
            </a:pPr>
            <a:r>
              <a:rPr lang="el-GR" b="1" i="1" dirty="0"/>
              <a:t>Σχηματική απεικόνιση</a:t>
            </a:r>
          </a:p>
        </p:txBody>
      </p:sp>
      <p:sp>
        <p:nvSpPr>
          <p:cNvPr id="13" name="TextBox 12"/>
          <p:cNvSpPr txBox="1"/>
          <p:nvPr/>
        </p:nvSpPr>
        <p:spPr>
          <a:xfrm>
            <a:off x="5619307" y="2598481"/>
            <a:ext cx="1560426" cy="923330"/>
          </a:xfrm>
          <a:prstGeom prst="rect">
            <a:avLst/>
          </a:prstGeom>
          <a:noFill/>
        </p:spPr>
        <p:txBody>
          <a:bodyPr wrap="square" rtlCol="0">
            <a:spAutoFit/>
          </a:bodyPr>
          <a:lstStyle/>
          <a:p>
            <a:r>
              <a:rPr lang="el-GR" i="1" dirty="0">
                <a:solidFill>
                  <a:schemeClr val="bg1"/>
                </a:solidFill>
              </a:rPr>
              <a:t>Δίκτυο τριχοειδών στο σώμα</a:t>
            </a:r>
          </a:p>
        </p:txBody>
      </p:sp>
      <p:sp>
        <p:nvSpPr>
          <p:cNvPr id="14" name="TextBox 13"/>
          <p:cNvSpPr txBox="1"/>
          <p:nvPr/>
        </p:nvSpPr>
        <p:spPr>
          <a:xfrm>
            <a:off x="7662333" y="2623518"/>
            <a:ext cx="1337734" cy="923330"/>
          </a:xfrm>
          <a:prstGeom prst="rect">
            <a:avLst/>
          </a:prstGeom>
          <a:noFill/>
        </p:spPr>
        <p:txBody>
          <a:bodyPr wrap="square" rtlCol="0">
            <a:spAutoFit/>
          </a:bodyPr>
          <a:lstStyle/>
          <a:p>
            <a:r>
              <a:rPr lang="el-GR" i="1" dirty="0">
                <a:solidFill>
                  <a:schemeClr val="bg1"/>
                </a:solidFill>
              </a:rPr>
              <a:t>Άνω και κάτω κοίλη φλέβα</a:t>
            </a:r>
            <a:endParaRPr lang="en-US" i="1" dirty="0">
              <a:solidFill>
                <a:schemeClr val="bg1"/>
              </a:solidFill>
            </a:endParaRPr>
          </a:p>
        </p:txBody>
      </p:sp>
      <p:sp>
        <p:nvSpPr>
          <p:cNvPr id="17" name="TextBox 16"/>
          <p:cNvSpPr txBox="1"/>
          <p:nvPr/>
        </p:nvSpPr>
        <p:spPr>
          <a:xfrm>
            <a:off x="9863667" y="2598481"/>
            <a:ext cx="1397000" cy="646331"/>
          </a:xfrm>
          <a:prstGeom prst="rect">
            <a:avLst/>
          </a:prstGeom>
          <a:noFill/>
        </p:spPr>
        <p:txBody>
          <a:bodyPr wrap="square" rtlCol="0">
            <a:spAutoFit/>
          </a:bodyPr>
          <a:lstStyle/>
          <a:p>
            <a:r>
              <a:rPr lang="el-GR" i="1" dirty="0">
                <a:solidFill>
                  <a:schemeClr val="bg1"/>
                </a:solidFill>
              </a:rPr>
              <a:t>Δεξιός κόλπος</a:t>
            </a:r>
            <a:endParaRPr lang="en-US" i="1" dirty="0">
              <a:solidFill>
                <a:schemeClr val="bg1"/>
              </a:solidFill>
            </a:endParaRPr>
          </a:p>
        </p:txBody>
      </p:sp>
      <p:sp>
        <p:nvSpPr>
          <p:cNvPr id="6" name="TextBox 5"/>
          <p:cNvSpPr txBox="1"/>
          <p:nvPr/>
        </p:nvSpPr>
        <p:spPr>
          <a:xfrm>
            <a:off x="1184937" y="2851367"/>
            <a:ext cx="1790485" cy="369332"/>
          </a:xfrm>
          <a:prstGeom prst="rect">
            <a:avLst/>
          </a:prstGeom>
          <a:noFill/>
        </p:spPr>
        <p:txBody>
          <a:bodyPr wrap="square" rtlCol="0">
            <a:spAutoFit/>
          </a:bodyPr>
          <a:lstStyle/>
          <a:p>
            <a:r>
              <a:rPr lang="el-GR" i="1" dirty="0">
                <a:solidFill>
                  <a:schemeClr val="bg1"/>
                </a:solidFill>
              </a:rPr>
              <a:t>Αριστερή κοιλία</a:t>
            </a:r>
            <a:endParaRPr lang="en-US" i="1" dirty="0">
              <a:solidFill>
                <a:schemeClr val="bg1"/>
              </a:solidFill>
            </a:endParaRPr>
          </a:p>
        </p:txBody>
      </p:sp>
      <p:sp>
        <p:nvSpPr>
          <p:cNvPr id="29" name="Content Placeholder 3"/>
          <p:cNvSpPr txBox="1">
            <a:spLocks/>
          </p:cNvSpPr>
          <p:nvPr/>
        </p:nvSpPr>
        <p:spPr>
          <a:xfrm>
            <a:off x="2350391" y="3667337"/>
            <a:ext cx="1469143" cy="1912196"/>
          </a:xfrm>
          <a:prstGeom prst="rect">
            <a:avLst/>
          </a:prstGeom>
        </p:spPr>
        <p:txBody>
          <a:bodyPr vert="horz" lIns="45720" tIns="45720" rIns="45720" bIns="45720"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endParaRPr lang="el-GR" sz="1200" dirty="0">
              <a:latin typeface="Calibri" panose="020F0502020204030204" pitchFamily="34" charset="0"/>
            </a:endParaRPr>
          </a:p>
        </p:txBody>
      </p:sp>
      <p:sp>
        <p:nvSpPr>
          <p:cNvPr id="19" name="TextBox 18"/>
          <p:cNvSpPr txBox="1"/>
          <p:nvPr/>
        </p:nvSpPr>
        <p:spPr>
          <a:xfrm>
            <a:off x="3420533" y="2820715"/>
            <a:ext cx="1507067" cy="369332"/>
          </a:xfrm>
          <a:prstGeom prst="rect">
            <a:avLst/>
          </a:prstGeom>
          <a:noFill/>
        </p:spPr>
        <p:txBody>
          <a:bodyPr wrap="square" rtlCol="0">
            <a:spAutoFit/>
          </a:bodyPr>
          <a:lstStyle/>
          <a:p>
            <a:r>
              <a:rPr lang="el-GR" i="1" dirty="0">
                <a:solidFill>
                  <a:schemeClr val="bg1"/>
                </a:solidFill>
              </a:rPr>
              <a:t>Αορτή</a:t>
            </a:r>
            <a:endParaRPr lang="en-US" i="1" dirty="0">
              <a:solidFill>
                <a:schemeClr val="bg1"/>
              </a:solidFill>
            </a:endParaRPr>
          </a:p>
        </p:txBody>
      </p:sp>
      <p:sp>
        <p:nvSpPr>
          <p:cNvPr id="20" name="Content Placeholder 2"/>
          <p:cNvSpPr txBox="1">
            <a:spLocks/>
          </p:cNvSpPr>
          <p:nvPr/>
        </p:nvSpPr>
        <p:spPr>
          <a:xfrm>
            <a:off x="701678" y="3944386"/>
            <a:ext cx="10296522" cy="2659614"/>
          </a:xfrm>
          <a:prstGeom prst="rect">
            <a:avLst/>
          </a:prstGeom>
        </p:spPr>
        <p:txBody>
          <a:bodyPr vert="horz" lIns="45720" tIns="45720" rIns="45720" bIns="45720" rtlCol="0">
            <a:normAutofit fontScale="92500" lnSpcReduction="20000"/>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buFont typeface="Courier New" panose="02070309020205020404" pitchFamily="49" charset="0"/>
              <a:buChar char="o"/>
            </a:pPr>
            <a:r>
              <a:rPr lang="el-GR" sz="2400" dirty="0"/>
              <a:t> Τα τρία μεγάλα αγγεία που συμμετέχουν στη μεγάλη κυκλοφορία του αίματος είναι η </a:t>
            </a:r>
            <a:r>
              <a:rPr lang="el-GR" sz="2400" b="1" dirty="0"/>
              <a:t>αορτή </a:t>
            </a:r>
            <a:r>
              <a:rPr lang="el-GR" sz="2400" dirty="0"/>
              <a:t>και η </a:t>
            </a:r>
            <a:r>
              <a:rPr lang="el-GR" sz="2400" b="1" dirty="0"/>
              <a:t>άνω και κάτω κοίλη φλέβα</a:t>
            </a:r>
            <a:r>
              <a:rPr lang="el-GR" sz="2400" dirty="0"/>
              <a:t>. Η αορτή μέσω των διακλαδώσεών της μεταφέρει το αίμα σε όλα τα σημεία του σώματος, ενώ η άνω και κάτω κοίλη φλέβα που δημιουργούνται από τη συνένωση των φλεβιδίων στο σώμα, συλλέγουν το αίμα καθώς επιστρέφει από όλα τα σημεία του σώματος και το επαναφέρουν στο δεξιό κόλπο της καρδιάς.</a:t>
            </a:r>
          </a:p>
          <a:p>
            <a:pPr algn="just">
              <a:buFont typeface="Courier New" panose="02070309020205020404" pitchFamily="49" charset="0"/>
              <a:buChar char="o"/>
            </a:pPr>
            <a:r>
              <a:rPr lang="el-GR" sz="2400" dirty="0"/>
              <a:t> Το δίκτυο των τριχοειδών στο σώμα έχει συνολική επιφάνεια που ξεπερνά τα 500</a:t>
            </a:r>
            <a:r>
              <a:rPr lang="en-US" sz="2400" dirty="0"/>
              <a:t> m</a:t>
            </a:r>
            <a:r>
              <a:rPr lang="en-US" sz="2400" baseline="30000" dirty="0"/>
              <a:t>2</a:t>
            </a:r>
            <a:r>
              <a:rPr lang="en-US" sz="2400" dirty="0"/>
              <a:t>. </a:t>
            </a:r>
            <a:r>
              <a:rPr lang="el-GR" sz="2400" dirty="0"/>
              <a:t>Στα τριχοειδή γίνεται η ανταλλαγή των χρήσιμων συστατικών με τις άχρηστες ή τοξικές ουσίες που παράγονται από τον κυτταρικό μεταβολισμό.</a:t>
            </a:r>
          </a:p>
          <a:p>
            <a:pPr algn="just">
              <a:buFont typeface="Courier New" panose="02070309020205020404" pitchFamily="49" charset="0"/>
              <a:buChar char="o"/>
            </a:pPr>
            <a:endParaRPr lang="el-GR" sz="2400" dirty="0"/>
          </a:p>
          <a:p>
            <a:pPr marL="0" indent="0" algn="just">
              <a:buFont typeface="Tw Cen MT" panose="020B0602020104020603" pitchFamily="34" charset="0"/>
              <a:buNone/>
            </a:pPr>
            <a:endParaRPr lang="el-GR" sz="2400" dirty="0"/>
          </a:p>
        </p:txBody>
      </p:sp>
    </p:spTree>
    <p:extLst>
      <p:ext uri="{BB962C8B-B14F-4D97-AF65-F5344CB8AC3E}">
        <p14:creationId xmlns:p14="http://schemas.microsoft.com/office/powerpoint/2010/main" val="2237602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Οι νεφροί και το ήπαρ   </a:t>
            </a:r>
          </a:p>
        </p:txBody>
      </p:sp>
      <p:sp>
        <p:nvSpPr>
          <p:cNvPr id="3" name="Content Placeholder 2"/>
          <p:cNvSpPr>
            <a:spLocks noGrp="1"/>
          </p:cNvSpPr>
          <p:nvPr>
            <p:ph idx="1"/>
          </p:nvPr>
        </p:nvSpPr>
        <p:spPr/>
        <p:txBody>
          <a:bodyPr>
            <a:normAutofit fontScale="32500" lnSpcReduction="20000"/>
          </a:bodyPr>
          <a:lstStyle/>
          <a:p>
            <a:pPr algn="just">
              <a:buFont typeface="Courier New" panose="02070309020205020404" pitchFamily="49" charset="0"/>
              <a:buChar char="o"/>
            </a:pPr>
            <a:r>
              <a:rPr lang="el-GR" sz="6800" dirty="0"/>
              <a:t> Στη μεγάλη κυκλοφορία του αίματος παρεμβάλλονται δύο σημαντικά όργανα του σώματος, οι νεφροί και το ήπαρ.</a:t>
            </a:r>
            <a:endParaRPr lang="el-GR" sz="6800" b="1" dirty="0"/>
          </a:p>
          <a:p>
            <a:pPr algn="just">
              <a:buFont typeface="Courier New" panose="02070309020205020404" pitchFamily="49" charset="0"/>
              <a:buChar char="o"/>
            </a:pPr>
            <a:r>
              <a:rPr lang="el-GR" sz="6800" b="1" dirty="0"/>
              <a:t> </a:t>
            </a:r>
            <a:r>
              <a:rPr lang="el-GR" sz="6800" dirty="0"/>
              <a:t>Το αίμα φτάνει στους νεφρούς με δύο αρτηρίες, τη </a:t>
            </a:r>
            <a:r>
              <a:rPr lang="el-GR" sz="6800" b="1" dirty="0"/>
              <a:t>δεξιά</a:t>
            </a:r>
            <a:r>
              <a:rPr lang="el-GR" sz="6800" dirty="0"/>
              <a:t> και την </a:t>
            </a:r>
            <a:r>
              <a:rPr lang="el-GR" sz="6800" b="1" dirty="0"/>
              <a:t>αριστερή</a:t>
            </a:r>
            <a:r>
              <a:rPr lang="el-GR" sz="6800" dirty="0"/>
              <a:t> </a:t>
            </a:r>
            <a:r>
              <a:rPr lang="el-GR" sz="6800" b="1" dirty="0"/>
              <a:t>νεφρική</a:t>
            </a:r>
            <a:r>
              <a:rPr lang="el-GR" sz="6800" dirty="0"/>
              <a:t> </a:t>
            </a:r>
            <a:r>
              <a:rPr lang="el-GR" sz="6800" b="1" dirty="0"/>
              <a:t>αρτηρία, </a:t>
            </a:r>
            <a:r>
              <a:rPr lang="el-GR" sz="6800" dirty="0"/>
              <a:t>ενώ απομακρύνεται από αυτούς με τις </a:t>
            </a:r>
            <a:r>
              <a:rPr lang="el-GR" sz="6800" b="1" dirty="0"/>
              <a:t>νεφρικές φλέβες, </a:t>
            </a:r>
            <a:r>
              <a:rPr lang="el-GR" sz="6800" dirty="0"/>
              <a:t>οι οποίες συνδέονται με τα </a:t>
            </a:r>
            <a:r>
              <a:rPr lang="el-GR" sz="6800" b="1" dirty="0"/>
              <a:t>κεντρικά φλεβικά αγγεία</a:t>
            </a:r>
            <a:r>
              <a:rPr lang="el-GR" sz="6800" dirty="0"/>
              <a:t>. Στους νεφρούς γίνεται αποβολή τοξικών ουσιών, όπως είναι η ουρία, καθώς και της περίσσειας του νερού.</a:t>
            </a:r>
          </a:p>
          <a:p>
            <a:pPr algn="just">
              <a:buFont typeface="Courier New" panose="02070309020205020404" pitchFamily="49" charset="0"/>
              <a:buChar char="o"/>
            </a:pPr>
            <a:r>
              <a:rPr lang="el-GR" sz="6800" dirty="0"/>
              <a:t> Το αίμα φτάνει στο ήπαρ με την </a:t>
            </a:r>
            <a:r>
              <a:rPr lang="el-GR" sz="6800" b="1" dirty="0"/>
              <a:t>ηπατική αρτηρία </a:t>
            </a:r>
            <a:r>
              <a:rPr lang="el-GR" sz="6800" dirty="0"/>
              <a:t>και τη </a:t>
            </a:r>
            <a:r>
              <a:rPr lang="el-GR" sz="6800" b="1" dirty="0"/>
              <a:t>πυλαία φλέβα. </a:t>
            </a:r>
            <a:r>
              <a:rPr lang="el-GR" sz="6800" dirty="0"/>
              <a:t>Με την ηπατική αρτηρία τροφοδοτείται το ήπαρ με οξυγονωμένο αίμα, ενώ η πυλαία φλέβα μεταφέρει στο ήπαρ αίμα πλούσιο σε ουσίες που έχουν παραληφθεί από το στομάχι, το έντερο, το σπλήνα, το πάγκρεας και τη χοληδόχο κύστη. Οι ουσίες αυτές διοχετεύονται μέσω της </a:t>
            </a:r>
            <a:r>
              <a:rPr lang="el-GR" sz="6800" b="1" dirty="0"/>
              <a:t>ηπατικής φλέβας </a:t>
            </a:r>
            <a:r>
              <a:rPr lang="el-GR" sz="6800" dirty="0"/>
              <a:t>στην κυκλοφορία του αίματος. Δηλαδή οι ουσίες που προέρχονται από τα διάφορα τμήματα του γαστρεντερικού σωλήνα διοχετεύονται στην κυκλοφορία του αίματος αφού πρώτα περάσουν από το ήπαρ</a:t>
            </a:r>
            <a:r>
              <a:rPr lang="el-GR" sz="6000" dirty="0"/>
              <a:t>.</a:t>
            </a:r>
          </a:p>
          <a:p>
            <a:pPr marL="0" indent="0" algn="just">
              <a:buNone/>
            </a:pPr>
            <a:endParaRPr lang="el-GR" sz="6000" dirty="0"/>
          </a:p>
          <a:p>
            <a:pPr marL="0" indent="0" algn="just">
              <a:buNone/>
            </a:pPr>
            <a:endParaRPr lang="el-GR" sz="6000" dirty="0"/>
          </a:p>
        </p:txBody>
      </p:sp>
    </p:spTree>
    <p:extLst>
      <p:ext uri="{BB962C8B-B14F-4D97-AF65-F5344CB8AC3E}">
        <p14:creationId xmlns:p14="http://schemas.microsoft.com/office/powerpoint/2010/main" val="1804626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94268" y="2363469"/>
            <a:ext cx="10820399" cy="1160462"/>
            <a:chOff x="791830" y="2871489"/>
            <a:chExt cx="7184177" cy="1160462"/>
          </a:xfrm>
          <a:solidFill>
            <a:schemeClr val="tx2"/>
          </a:solidFill>
        </p:grpSpPr>
        <p:grpSp>
          <p:nvGrpSpPr>
            <p:cNvPr id="5" name="Group 4"/>
            <p:cNvGrpSpPr/>
            <p:nvPr/>
          </p:nvGrpSpPr>
          <p:grpSpPr>
            <a:xfrm>
              <a:off x="791830" y="2871489"/>
              <a:ext cx="4407496" cy="1160462"/>
              <a:chOff x="2034381" y="2848768"/>
              <a:chExt cx="8125618" cy="1160462"/>
            </a:xfrm>
            <a:grpFill/>
          </p:grpSpPr>
          <p:sp>
            <p:nvSpPr>
              <p:cNvPr id="9" name="Freeform 8"/>
              <p:cNvSpPr/>
              <p:nvPr/>
            </p:nvSpPr>
            <p:spPr>
              <a:xfrm>
                <a:off x="2034381"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sp>
            <p:nvSpPr>
              <p:cNvPr id="11" name="Freeform 10"/>
              <p:cNvSpPr/>
              <p:nvPr/>
            </p:nvSpPr>
            <p:spPr>
              <a:xfrm>
                <a:off x="4645421"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sp>
            <p:nvSpPr>
              <p:cNvPr id="16" name="Freeform 15"/>
              <p:cNvSpPr/>
              <p:nvPr/>
            </p:nvSpPr>
            <p:spPr>
              <a:xfrm>
                <a:off x="7258843"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22" name="Group 21"/>
            <p:cNvGrpSpPr/>
            <p:nvPr/>
          </p:nvGrpSpPr>
          <p:grpSpPr>
            <a:xfrm>
              <a:off x="4986083" y="2871489"/>
              <a:ext cx="2989924" cy="1160462"/>
              <a:chOff x="2034381" y="2848768"/>
              <a:chExt cx="5512196" cy="1160462"/>
            </a:xfrm>
            <a:grpFill/>
          </p:grpSpPr>
          <p:sp>
            <p:nvSpPr>
              <p:cNvPr id="23" name="Freeform 22"/>
              <p:cNvSpPr/>
              <p:nvPr/>
            </p:nvSpPr>
            <p:spPr>
              <a:xfrm>
                <a:off x="2034381"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sp>
            <p:nvSpPr>
              <p:cNvPr id="24" name="Freeform 23"/>
              <p:cNvSpPr/>
              <p:nvPr/>
            </p:nvSpPr>
            <p:spPr>
              <a:xfrm>
                <a:off x="4645421" y="2848768"/>
                <a:ext cx="2901156" cy="1160462"/>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92258" tIns="70676" rIns="650907"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2" name="Title 1"/>
          <p:cNvSpPr>
            <a:spLocks noGrp="1"/>
          </p:cNvSpPr>
          <p:nvPr>
            <p:ph type="title"/>
          </p:nvPr>
        </p:nvSpPr>
        <p:spPr/>
        <p:txBody>
          <a:bodyPr>
            <a:normAutofit/>
          </a:bodyPr>
          <a:lstStyle/>
          <a:p>
            <a:r>
              <a:rPr lang="el-GR" sz="3600" b="1" dirty="0"/>
              <a:t>Στεφανιαία κυκλοφορία   </a:t>
            </a:r>
          </a:p>
        </p:txBody>
      </p:sp>
      <p:sp>
        <p:nvSpPr>
          <p:cNvPr id="4" name="Content Placeholder 3"/>
          <p:cNvSpPr>
            <a:spLocks noGrp="1"/>
          </p:cNvSpPr>
          <p:nvPr>
            <p:ph idx="1"/>
          </p:nvPr>
        </p:nvSpPr>
        <p:spPr>
          <a:xfrm>
            <a:off x="694268" y="2041737"/>
            <a:ext cx="10447865" cy="321732"/>
          </a:xfrm>
        </p:spPr>
        <p:txBody>
          <a:bodyPr>
            <a:normAutofit fontScale="85000" lnSpcReduction="20000"/>
          </a:bodyPr>
          <a:lstStyle/>
          <a:p>
            <a:pPr marL="0" indent="0">
              <a:buNone/>
            </a:pPr>
            <a:r>
              <a:rPr lang="el-GR" b="1" i="1" dirty="0"/>
              <a:t>Σχηματική απεικόνιση</a:t>
            </a:r>
          </a:p>
        </p:txBody>
      </p:sp>
      <p:sp>
        <p:nvSpPr>
          <p:cNvPr id="8" name="TextBox 7"/>
          <p:cNvSpPr txBox="1"/>
          <p:nvPr/>
        </p:nvSpPr>
        <p:spPr>
          <a:xfrm>
            <a:off x="3420174" y="2605617"/>
            <a:ext cx="1542280" cy="646331"/>
          </a:xfrm>
          <a:prstGeom prst="rect">
            <a:avLst/>
          </a:prstGeom>
          <a:noFill/>
        </p:spPr>
        <p:txBody>
          <a:bodyPr wrap="square" rtlCol="0">
            <a:spAutoFit/>
          </a:bodyPr>
          <a:lstStyle/>
          <a:p>
            <a:r>
              <a:rPr lang="el-GR" i="1" dirty="0">
                <a:solidFill>
                  <a:schemeClr val="bg1"/>
                </a:solidFill>
              </a:rPr>
              <a:t>2 Στεφανιαίες αρτηρίες</a:t>
            </a:r>
          </a:p>
        </p:txBody>
      </p:sp>
      <p:sp>
        <p:nvSpPr>
          <p:cNvPr id="13" name="TextBox 12"/>
          <p:cNvSpPr txBox="1"/>
          <p:nvPr/>
        </p:nvSpPr>
        <p:spPr>
          <a:xfrm>
            <a:off x="5447469" y="2598481"/>
            <a:ext cx="1302481" cy="646331"/>
          </a:xfrm>
          <a:prstGeom prst="rect">
            <a:avLst/>
          </a:prstGeom>
          <a:noFill/>
        </p:spPr>
        <p:txBody>
          <a:bodyPr wrap="square" rtlCol="0">
            <a:spAutoFit/>
          </a:bodyPr>
          <a:lstStyle/>
          <a:p>
            <a:r>
              <a:rPr lang="el-GR" i="1" dirty="0">
                <a:solidFill>
                  <a:schemeClr val="bg1"/>
                </a:solidFill>
              </a:rPr>
              <a:t>Δίκτυο τριχοειδών</a:t>
            </a:r>
          </a:p>
        </p:txBody>
      </p:sp>
      <p:sp>
        <p:nvSpPr>
          <p:cNvPr id="14" name="TextBox 13"/>
          <p:cNvSpPr txBox="1"/>
          <p:nvPr/>
        </p:nvSpPr>
        <p:spPr>
          <a:xfrm>
            <a:off x="7607543" y="2623518"/>
            <a:ext cx="1335505" cy="646331"/>
          </a:xfrm>
          <a:prstGeom prst="rect">
            <a:avLst/>
          </a:prstGeom>
          <a:noFill/>
        </p:spPr>
        <p:txBody>
          <a:bodyPr wrap="square" rtlCol="0">
            <a:spAutoFit/>
          </a:bodyPr>
          <a:lstStyle/>
          <a:p>
            <a:r>
              <a:rPr lang="el-GR" i="1" dirty="0">
                <a:solidFill>
                  <a:schemeClr val="bg1"/>
                </a:solidFill>
              </a:rPr>
              <a:t>Στεφανιαίες φλέβες</a:t>
            </a:r>
            <a:endParaRPr lang="en-US" i="1" dirty="0">
              <a:solidFill>
                <a:schemeClr val="bg1"/>
              </a:solidFill>
            </a:endParaRPr>
          </a:p>
        </p:txBody>
      </p:sp>
      <p:sp>
        <p:nvSpPr>
          <p:cNvPr id="17" name="TextBox 16"/>
          <p:cNvSpPr txBox="1"/>
          <p:nvPr/>
        </p:nvSpPr>
        <p:spPr>
          <a:xfrm>
            <a:off x="9885877" y="2567131"/>
            <a:ext cx="1473867" cy="646331"/>
          </a:xfrm>
          <a:prstGeom prst="rect">
            <a:avLst/>
          </a:prstGeom>
          <a:noFill/>
        </p:spPr>
        <p:txBody>
          <a:bodyPr wrap="square" rtlCol="0">
            <a:spAutoFit/>
          </a:bodyPr>
          <a:lstStyle/>
          <a:p>
            <a:r>
              <a:rPr lang="el-GR" i="1" dirty="0">
                <a:solidFill>
                  <a:schemeClr val="bg1"/>
                </a:solidFill>
              </a:rPr>
              <a:t>Δεξιός κόλπος</a:t>
            </a:r>
            <a:endParaRPr lang="en-US" i="1" dirty="0">
              <a:solidFill>
                <a:schemeClr val="bg1"/>
              </a:solidFill>
            </a:endParaRPr>
          </a:p>
        </p:txBody>
      </p:sp>
      <p:sp>
        <p:nvSpPr>
          <p:cNvPr id="6" name="TextBox 5"/>
          <p:cNvSpPr txBox="1"/>
          <p:nvPr/>
        </p:nvSpPr>
        <p:spPr>
          <a:xfrm>
            <a:off x="1337337" y="2744116"/>
            <a:ext cx="1335505" cy="369332"/>
          </a:xfrm>
          <a:prstGeom prst="rect">
            <a:avLst/>
          </a:prstGeom>
          <a:noFill/>
        </p:spPr>
        <p:txBody>
          <a:bodyPr wrap="square" rtlCol="0">
            <a:spAutoFit/>
          </a:bodyPr>
          <a:lstStyle/>
          <a:p>
            <a:r>
              <a:rPr lang="el-GR" i="1" dirty="0">
                <a:solidFill>
                  <a:schemeClr val="bg1"/>
                </a:solidFill>
              </a:rPr>
              <a:t>Αορτή</a:t>
            </a:r>
            <a:endParaRPr lang="en-US" i="1" dirty="0">
              <a:solidFill>
                <a:schemeClr val="bg1"/>
              </a:solidFill>
            </a:endParaRPr>
          </a:p>
        </p:txBody>
      </p:sp>
      <p:sp>
        <p:nvSpPr>
          <p:cNvPr id="29" name="Content Placeholder 3"/>
          <p:cNvSpPr txBox="1">
            <a:spLocks/>
          </p:cNvSpPr>
          <p:nvPr/>
        </p:nvSpPr>
        <p:spPr>
          <a:xfrm>
            <a:off x="2350391" y="3667337"/>
            <a:ext cx="1469143" cy="1912196"/>
          </a:xfrm>
          <a:prstGeom prst="rect">
            <a:avLst/>
          </a:prstGeom>
        </p:spPr>
        <p:txBody>
          <a:bodyPr vert="horz" lIns="45720" tIns="45720" rIns="45720" bIns="45720"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endParaRPr lang="el-GR" sz="1200" dirty="0">
              <a:latin typeface="Calibri" panose="020F0502020204030204" pitchFamily="34" charset="0"/>
            </a:endParaRPr>
          </a:p>
        </p:txBody>
      </p:sp>
      <p:sp>
        <p:nvSpPr>
          <p:cNvPr id="28" name="Content Placeholder 2"/>
          <p:cNvSpPr txBox="1">
            <a:spLocks/>
          </p:cNvSpPr>
          <p:nvPr/>
        </p:nvSpPr>
        <p:spPr>
          <a:xfrm>
            <a:off x="701678" y="3944386"/>
            <a:ext cx="10296522" cy="2659614"/>
          </a:xfrm>
          <a:prstGeom prst="rect">
            <a:avLst/>
          </a:prstGeom>
        </p:spPr>
        <p:txBody>
          <a:bodyPr vert="horz" lIns="45720" tIns="45720" rIns="45720" bIns="45720"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69" indent="-137157" algn="l" defTabSz="914377"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45"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21"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3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677"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22" indent="-137157" algn="l" defTabSz="914377"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buFont typeface="Courier New" panose="02070309020205020404" pitchFamily="49" charset="0"/>
              <a:buChar char="o"/>
            </a:pPr>
            <a:r>
              <a:rPr lang="el-GR" sz="2400" dirty="0"/>
              <a:t> Η μεταφορά θρεπτικών ουσιών στους ιστούς της καρδιάς και η απομάκρυνση από αυτούς των άχρηστων προϊόντων του μεταβολισμού επιτυγχάνεται αντίστοιχα με τις δύο μεγάλες στεφανιαίες αρτηρίες και με τις στεφανιαίες φλέβες. Οι δύο πρώτες αποτελούν κλάδους της αορτής και κατευθύνονται σε καθένα από τα δύο μέρη (δεξιό, αριστερό) της καρδιάς και μέσω των τριχοειδών συνδέονται με τις στεφανιαίες φλέβες οι οποίες επαναφέρουν το αίμα στο δεξιό κόλπο της καρδιάς.</a:t>
            </a:r>
          </a:p>
          <a:p>
            <a:pPr algn="just">
              <a:buFont typeface="Courier New" panose="02070309020205020404" pitchFamily="49" charset="0"/>
              <a:buChar char="o"/>
            </a:pPr>
            <a:endParaRPr lang="el-GR" sz="2400" dirty="0"/>
          </a:p>
          <a:p>
            <a:pPr marL="0" indent="0" algn="just">
              <a:buFont typeface="Tw Cen MT" panose="020B0602020104020603" pitchFamily="34" charset="0"/>
              <a:buNone/>
            </a:pPr>
            <a:endParaRPr lang="el-GR" sz="2400" dirty="0"/>
          </a:p>
        </p:txBody>
      </p:sp>
    </p:spTree>
    <p:extLst>
      <p:ext uri="{BB962C8B-B14F-4D97-AF65-F5344CB8AC3E}">
        <p14:creationId xmlns:p14="http://schemas.microsoft.com/office/powerpoint/2010/main" val="919128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b="1" dirty="0"/>
              <a:t>Προβλήματα στη λειτουργία του κυκλοφορικού συστήματος    </a:t>
            </a:r>
          </a:p>
        </p:txBody>
      </p:sp>
      <p:sp>
        <p:nvSpPr>
          <p:cNvPr id="3" name="Content Placeholder 2"/>
          <p:cNvSpPr>
            <a:spLocks noGrp="1"/>
          </p:cNvSpPr>
          <p:nvPr>
            <p:ph idx="1"/>
          </p:nvPr>
        </p:nvSpPr>
        <p:spPr/>
        <p:txBody>
          <a:bodyPr>
            <a:normAutofit fontScale="25000" lnSpcReduction="20000"/>
          </a:bodyPr>
          <a:lstStyle/>
          <a:p>
            <a:pPr algn="just">
              <a:buFont typeface="Courier New" panose="02070309020205020404" pitchFamily="49" charset="0"/>
              <a:buChar char="o"/>
            </a:pPr>
            <a:r>
              <a:rPr lang="el-GR" sz="6800" dirty="0"/>
              <a:t> </a:t>
            </a:r>
            <a:r>
              <a:rPr lang="el-GR" sz="8000" dirty="0"/>
              <a:t>Οι </a:t>
            </a:r>
            <a:r>
              <a:rPr lang="el-GR" sz="8000" b="1" dirty="0"/>
              <a:t>καρδιαγγειακές παθήσεις </a:t>
            </a:r>
            <a:r>
              <a:rPr lang="el-GR" sz="8000" dirty="0"/>
              <a:t>αποτελούν την πρώτη αιτία θανάτου στις αναπτυγμένες χώρες.</a:t>
            </a:r>
            <a:endParaRPr lang="el-GR" sz="8000" b="1" dirty="0"/>
          </a:p>
          <a:p>
            <a:pPr algn="just">
              <a:buFont typeface="Courier New" panose="02070309020205020404" pitchFamily="49" charset="0"/>
              <a:buChar char="o"/>
            </a:pPr>
            <a:r>
              <a:rPr lang="el-GR" sz="8000" b="1" dirty="0"/>
              <a:t> </a:t>
            </a:r>
            <a:r>
              <a:rPr lang="el-GR" sz="8000" dirty="0"/>
              <a:t>Οι </a:t>
            </a:r>
            <a:r>
              <a:rPr lang="el-GR" sz="8000" b="1" dirty="0"/>
              <a:t>καρδιοπάθειες </a:t>
            </a:r>
            <a:r>
              <a:rPr lang="el-GR" sz="8000" dirty="0"/>
              <a:t>διακρίνονται σε </a:t>
            </a:r>
            <a:r>
              <a:rPr lang="el-GR" sz="8000" b="1" dirty="0"/>
              <a:t>συγγενείς</a:t>
            </a:r>
            <a:r>
              <a:rPr lang="el-GR" sz="8000" dirty="0"/>
              <a:t> και </a:t>
            </a:r>
            <a:r>
              <a:rPr lang="el-GR" sz="8000" b="1" dirty="0"/>
              <a:t>επίκτητες. </a:t>
            </a:r>
            <a:r>
              <a:rPr lang="el-GR" sz="8000" dirty="0"/>
              <a:t>Οι πρώτες αφορούν συνήθως τη λειτουργία των</a:t>
            </a:r>
            <a:r>
              <a:rPr lang="el-GR" sz="8000" b="1" dirty="0"/>
              <a:t> βαλβίδων </a:t>
            </a:r>
            <a:r>
              <a:rPr lang="el-GR" sz="8000" dirty="0"/>
              <a:t>και έχουν ως αποτέλεσμα διαταραχές στην παροχή αίματος στους κόλπους και στις κοιλίες ή την επικοινωνία ανάμεσα στις κοιλίες ή ανάμεσα στους κόλπους, με συνέπεια να αναμειγνύεται το οξυγονωμένο με το μη οξυγονωμένο αίμα. Πολλές από τις καρδιοπάθειες αυτές οφείλονται στον </a:t>
            </a:r>
            <a:r>
              <a:rPr lang="el-GR" sz="8000" b="1" dirty="0"/>
              <a:t>ιό της ερυθράς, </a:t>
            </a:r>
            <a:r>
              <a:rPr lang="el-GR" sz="8000" dirty="0"/>
              <a:t>από τον οποίο προσβλήθηκε η μητέρα του πάσχοντα στους πρώτους μήνες της εγκυμοσύνης.  Κάποιες επιδέχονται χειρουργική επέμβαση. Στις επίκτητες καρδιοπάθειες ανήκουν οι </a:t>
            </a:r>
            <a:r>
              <a:rPr lang="el-GR" sz="8000" b="1" dirty="0"/>
              <a:t>περικαρδίτιδες, μυοκαρδίτιδες </a:t>
            </a:r>
            <a:r>
              <a:rPr lang="el-GR" sz="8000" dirty="0"/>
              <a:t>και</a:t>
            </a:r>
            <a:r>
              <a:rPr lang="el-GR" sz="8000" b="1" dirty="0"/>
              <a:t> ενδοκαρδίτιδες </a:t>
            </a:r>
            <a:r>
              <a:rPr lang="el-GR" sz="8000" dirty="0"/>
              <a:t>που οφείλονται σε μόλυνση του περικαρδίου, μυοκαρδίου ή ενδοκαρδίου αντίστοιχα από μικρόβια και ιούς.</a:t>
            </a:r>
            <a:endParaRPr lang="el-GR" sz="8000" b="1" dirty="0"/>
          </a:p>
          <a:p>
            <a:pPr algn="just">
              <a:buFont typeface="Courier New" panose="02070309020205020404" pitchFamily="49" charset="0"/>
              <a:buChar char="o"/>
            </a:pPr>
            <a:r>
              <a:rPr lang="el-GR" sz="8000" dirty="0"/>
              <a:t> Πολλά προβλήματα της καρδιάς είναι αποτέλεσμα της </a:t>
            </a:r>
            <a:r>
              <a:rPr lang="el-GR" sz="8000" b="1" dirty="0"/>
              <a:t>κακής στεφανιαίας κυκλοφορίας. </a:t>
            </a:r>
            <a:r>
              <a:rPr lang="el-GR" sz="8000" dirty="0"/>
              <a:t>Η μειωμένη οξυγόνωση των κυττάρων του μυοκαρδίου προκαλεί την εξασθένησή τους με αποτέλεσμα την </a:t>
            </a:r>
            <a:r>
              <a:rPr lang="el-GR" sz="8000" b="1" dirty="0"/>
              <a:t>ισχαιμία του μυοκαρδίου. </a:t>
            </a:r>
            <a:r>
              <a:rPr lang="el-GR" sz="8000" dirty="0"/>
              <a:t>Ένα πιο σοβαρό πρόβλημα είναι το </a:t>
            </a:r>
            <a:r>
              <a:rPr lang="el-GR" sz="8000" b="1" dirty="0"/>
              <a:t>έμφραγμα του μυοκαρδίου, </a:t>
            </a:r>
            <a:r>
              <a:rPr lang="el-GR" sz="8000" dirty="0"/>
              <a:t>κατά το οποίο έχουμε νέκρωση ενός τμήματος του καρδιακού μυός, λόγω διακοπής της αιμάτωσής του εξαιτίας ενός θρόμβου ή εμβόλου σε μία από τις στεφανιαίες αρτηρίες. Οι συνέπειες του εμφράγματος εξαρτώνται από το μέγεθος και τη θέση της προσβεβλημένης περιοχής.</a:t>
            </a:r>
          </a:p>
        </p:txBody>
      </p:sp>
    </p:spTree>
    <p:extLst>
      <p:ext uri="{BB962C8B-B14F-4D97-AF65-F5344CB8AC3E}">
        <p14:creationId xmlns:p14="http://schemas.microsoft.com/office/powerpoint/2010/main" val="3179981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Το αίμα  </a:t>
            </a:r>
          </a:p>
        </p:txBody>
      </p:sp>
      <p:sp>
        <p:nvSpPr>
          <p:cNvPr id="3" name="Content Placeholder 2"/>
          <p:cNvSpPr>
            <a:spLocks noGrp="1"/>
          </p:cNvSpPr>
          <p:nvPr>
            <p:ph sz="half" idx="1"/>
          </p:nvPr>
        </p:nvSpPr>
        <p:spPr/>
        <p:txBody>
          <a:bodyPr>
            <a:normAutofit fontScale="25000" lnSpcReduction="20000"/>
          </a:bodyPr>
          <a:lstStyle/>
          <a:p>
            <a:pPr algn="just">
              <a:buFont typeface="Courier New" panose="02070309020205020404" pitchFamily="49" charset="0"/>
              <a:buChar char="o"/>
            </a:pPr>
            <a:r>
              <a:rPr lang="el-GR" sz="3400" dirty="0"/>
              <a:t> </a:t>
            </a:r>
            <a:r>
              <a:rPr lang="el-GR" sz="6800" dirty="0"/>
              <a:t>Το αίμα αποτελεί ιδιαίτερο τύπο συνδετικού ιστού.</a:t>
            </a:r>
            <a:endParaRPr lang="el-GR" sz="6800" b="1" dirty="0"/>
          </a:p>
          <a:p>
            <a:pPr algn="just">
              <a:buFont typeface="Courier New" panose="02070309020205020404" pitchFamily="49" charset="0"/>
              <a:buChar char="o"/>
            </a:pPr>
            <a:r>
              <a:rPr lang="el-GR" sz="6800" dirty="0"/>
              <a:t> Περιλαμβάνει </a:t>
            </a:r>
            <a:r>
              <a:rPr lang="el-GR" sz="6800" b="1" dirty="0"/>
              <a:t>έμμορφα</a:t>
            </a:r>
            <a:r>
              <a:rPr lang="el-GR" sz="6800" dirty="0"/>
              <a:t> </a:t>
            </a:r>
            <a:r>
              <a:rPr lang="el-GR" sz="6800" b="1" dirty="0"/>
              <a:t>συστατικά (κύτταρα) </a:t>
            </a:r>
            <a:r>
              <a:rPr lang="el-GR" sz="6800" dirty="0"/>
              <a:t>τα οποία αιωρούνται σε ένα υγρό, το </a:t>
            </a:r>
            <a:r>
              <a:rPr lang="el-GR" sz="6800" b="1" dirty="0"/>
              <a:t>πλάσμα</a:t>
            </a:r>
            <a:r>
              <a:rPr lang="el-GR" sz="6800" dirty="0"/>
              <a:t>. Τα κύτταρα διακρίνονται σε τρεις ομάδες: </a:t>
            </a:r>
            <a:r>
              <a:rPr lang="el-GR" sz="6800" b="1" dirty="0"/>
              <a:t>ερυθρά</a:t>
            </a:r>
            <a:r>
              <a:rPr lang="el-GR" sz="6800" dirty="0"/>
              <a:t> </a:t>
            </a:r>
            <a:r>
              <a:rPr lang="el-GR" sz="6800" b="1" dirty="0"/>
              <a:t>αιμοσφαίρια</a:t>
            </a:r>
            <a:r>
              <a:rPr lang="el-GR" sz="6800" dirty="0"/>
              <a:t> ή </a:t>
            </a:r>
            <a:r>
              <a:rPr lang="el-GR" sz="6800" b="1" dirty="0"/>
              <a:t>ερυθροκύτταρα</a:t>
            </a:r>
            <a:r>
              <a:rPr lang="el-GR" sz="6800" dirty="0"/>
              <a:t>, </a:t>
            </a:r>
            <a:r>
              <a:rPr lang="el-GR" sz="6800" b="1" dirty="0"/>
              <a:t>λευκά</a:t>
            </a:r>
            <a:r>
              <a:rPr lang="el-GR" sz="6800" dirty="0"/>
              <a:t> </a:t>
            </a:r>
            <a:r>
              <a:rPr lang="el-GR" sz="6800" b="1" dirty="0"/>
              <a:t>αιμοσφαίρια</a:t>
            </a:r>
            <a:r>
              <a:rPr lang="el-GR" sz="6800" dirty="0"/>
              <a:t> ή </a:t>
            </a:r>
            <a:r>
              <a:rPr lang="el-GR" sz="6800" b="1" dirty="0"/>
              <a:t>λευκοκύτταρα</a:t>
            </a:r>
            <a:r>
              <a:rPr lang="el-GR" sz="6800" dirty="0"/>
              <a:t> και τα </a:t>
            </a:r>
            <a:r>
              <a:rPr lang="el-GR" sz="6800" b="1" dirty="0"/>
              <a:t>αιμοπετάλια</a:t>
            </a:r>
            <a:r>
              <a:rPr lang="el-GR" sz="6800" dirty="0"/>
              <a:t>. Όλα αυτά καταλαμβάνουν περίπου το 45% του όγκου του αίματος. Παράγονται στον </a:t>
            </a:r>
            <a:r>
              <a:rPr lang="el-GR" sz="6800" b="1" dirty="0"/>
              <a:t>ερυθρό</a:t>
            </a:r>
            <a:r>
              <a:rPr lang="el-GR" sz="6800" dirty="0"/>
              <a:t> </a:t>
            </a:r>
            <a:r>
              <a:rPr lang="el-GR" sz="6800" b="1" dirty="0"/>
              <a:t>μυελό των οστών</a:t>
            </a:r>
            <a:r>
              <a:rPr lang="el-GR" sz="6800" dirty="0"/>
              <a:t>.</a:t>
            </a:r>
          </a:p>
          <a:p>
            <a:pPr algn="just">
              <a:buFont typeface="Courier New" panose="02070309020205020404" pitchFamily="49" charset="0"/>
              <a:buChar char="o"/>
            </a:pPr>
            <a:r>
              <a:rPr lang="el-GR" sz="6800" dirty="0"/>
              <a:t>Το </a:t>
            </a:r>
            <a:r>
              <a:rPr lang="el-GR" sz="6800" b="1" dirty="0"/>
              <a:t>πλάσμα </a:t>
            </a:r>
            <a:r>
              <a:rPr lang="el-GR" sz="6800" dirty="0"/>
              <a:t>(μεσοκυττάρια ουσία) αποτελεί το υγρό μέρος του αίματος. Αποτελείται κυρίως από νερό (90% του όγκου του), μέσα στο οποίο είναι διαλυμένα ανόργανα άλατα, ορμόνες, πρωτεϊνες (π.χ. αντισώματα), θρεπτικές ουσίες, όπως είναι η γλυκόζη, καθώς και ουσίες που πρέπει να αποβληθούν, όπως η ουρία. Η σύστασή του πρέπει να διατηρείται σταθερή για τη σωστή λειτουργία του οργανισμού.</a:t>
            </a:r>
          </a:p>
          <a:p>
            <a:pPr algn="just">
              <a:buFont typeface="Courier New" panose="02070309020205020404" pitchFamily="49" charset="0"/>
              <a:buChar char="o"/>
            </a:pPr>
            <a:r>
              <a:rPr lang="el-GR" sz="6800" dirty="0"/>
              <a:t> Ο όγκος του αίματος σε έναν ενήλικα είναι κατά μέσο όρο 5,5 λίτρα αίματος.</a:t>
            </a:r>
            <a:endParaRPr lang="el-GR" sz="6000" dirty="0"/>
          </a:p>
          <a:p>
            <a:pPr marL="0" indent="0" algn="just">
              <a:buNone/>
            </a:pPr>
            <a:endParaRPr lang="el-GR" sz="6000" dirty="0"/>
          </a:p>
        </p:txBody>
      </p:sp>
      <p:pic>
        <p:nvPicPr>
          <p:cNvPr id="1026" name="Picture 2" descr="C:\Users\Dimitris\Desktop\σύσταση αίματος.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8877" y="2226733"/>
            <a:ext cx="3617455"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440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Ερυθρά αιμοσφαίρια   </a:t>
            </a:r>
          </a:p>
        </p:txBody>
      </p:sp>
      <p:sp>
        <p:nvSpPr>
          <p:cNvPr id="3" name="Content Placeholder 2"/>
          <p:cNvSpPr>
            <a:spLocks noGrp="1"/>
          </p:cNvSpPr>
          <p:nvPr>
            <p:ph idx="1"/>
          </p:nvPr>
        </p:nvSpPr>
        <p:spPr/>
        <p:txBody>
          <a:bodyPr>
            <a:normAutofit fontScale="25000" lnSpcReduction="20000"/>
          </a:bodyPr>
          <a:lstStyle/>
          <a:p>
            <a:pPr algn="just">
              <a:buFont typeface="Courier New" panose="02070309020205020404" pitchFamily="49" charset="0"/>
              <a:buChar char="o"/>
            </a:pPr>
            <a:r>
              <a:rPr lang="el-GR" sz="6800" dirty="0"/>
              <a:t> </a:t>
            </a:r>
            <a:r>
              <a:rPr lang="el-GR" sz="8000" dirty="0"/>
              <a:t>Τα ερυθρά αιμοσφαίρια είναι πολυπληθή. Μία σταγόνα αίματος περιέχει εκατομμύρια ερυθροκυττάρων (αναλογούν  περίπου 5 </a:t>
            </a:r>
            <a:r>
              <a:rPr lang="en-US" sz="8000" dirty="0"/>
              <a:t>x 10</a:t>
            </a:r>
            <a:r>
              <a:rPr lang="en-US" sz="8000" baseline="30000" dirty="0"/>
              <a:t>6</a:t>
            </a:r>
            <a:r>
              <a:rPr lang="en-US" sz="8000" dirty="0"/>
              <a:t> </a:t>
            </a:r>
            <a:r>
              <a:rPr lang="el-GR" sz="8000" dirty="0"/>
              <a:t>κύτταρα ανά </a:t>
            </a:r>
            <a:r>
              <a:rPr lang="en-US" sz="8000" dirty="0"/>
              <a:t>mm</a:t>
            </a:r>
            <a:r>
              <a:rPr lang="en-US" sz="8000" baseline="30000" dirty="0"/>
              <a:t>3</a:t>
            </a:r>
            <a:r>
              <a:rPr lang="en-US" sz="8000" dirty="0"/>
              <a:t> </a:t>
            </a:r>
            <a:r>
              <a:rPr lang="el-GR" sz="8000" dirty="0"/>
              <a:t>αίματος). </a:t>
            </a:r>
            <a:endParaRPr lang="el-GR" sz="8000" b="1" dirty="0"/>
          </a:p>
          <a:p>
            <a:pPr algn="just">
              <a:buFont typeface="Courier New" panose="02070309020205020404" pitchFamily="49" charset="0"/>
              <a:buChar char="o"/>
            </a:pPr>
            <a:r>
              <a:rPr lang="el-GR" sz="8000" b="1" dirty="0"/>
              <a:t> </a:t>
            </a:r>
            <a:r>
              <a:rPr lang="el-GR" sz="8000" dirty="0"/>
              <a:t>Ο </a:t>
            </a:r>
            <a:r>
              <a:rPr lang="el-GR" sz="8000" b="1" dirty="0"/>
              <a:t>ρόλος τους </a:t>
            </a:r>
            <a:r>
              <a:rPr lang="el-GR" sz="8000" dirty="0"/>
              <a:t>είναι η μεταφορά οξυγόνου στους ιστούς και η απομάκρυνση από αυτούς του διοξειδίου του άνθρακα.</a:t>
            </a:r>
          </a:p>
          <a:p>
            <a:pPr algn="just">
              <a:buFont typeface="Courier New" panose="02070309020205020404" pitchFamily="49" charset="0"/>
              <a:buChar char="o"/>
            </a:pPr>
            <a:r>
              <a:rPr lang="el-GR" sz="8000" dirty="0"/>
              <a:t> Τα ώριμα ερυθρά αιμοσφαίρια έχουν χαρακτηριστικό </a:t>
            </a:r>
            <a:r>
              <a:rPr lang="el-GR" sz="8000" b="1" dirty="0"/>
              <a:t>σχήμα</a:t>
            </a:r>
            <a:r>
              <a:rPr lang="el-GR" sz="8000" dirty="0"/>
              <a:t> αμφίκοιλου δίσκου και είναι παχύτερα στην περιφέρεια απ’ ότι στο κέντρο. Το σχήμα τους αυτό οφείλεται στην απουσία πυρήνα.</a:t>
            </a:r>
          </a:p>
          <a:p>
            <a:pPr algn="just">
              <a:buFont typeface="Courier New" panose="02070309020205020404" pitchFamily="49" charset="0"/>
              <a:buChar char="o"/>
            </a:pPr>
            <a:r>
              <a:rPr lang="el-GR" sz="8000" dirty="0"/>
              <a:t> Η </a:t>
            </a:r>
            <a:r>
              <a:rPr lang="el-GR" sz="8000" b="1" dirty="0"/>
              <a:t>διάρκεια ζωής τους </a:t>
            </a:r>
            <a:r>
              <a:rPr lang="el-GR" sz="8000" dirty="0"/>
              <a:t>είναι περίπου τέσσερις μήνες.</a:t>
            </a:r>
          </a:p>
          <a:p>
            <a:pPr algn="just">
              <a:buFont typeface="Courier New" panose="02070309020205020404" pitchFamily="49" charset="0"/>
              <a:buChar char="o"/>
            </a:pPr>
            <a:r>
              <a:rPr lang="el-GR" sz="8000" b="1" dirty="0"/>
              <a:t> Παράγονται</a:t>
            </a:r>
            <a:r>
              <a:rPr lang="el-GR" sz="8000" dirty="0"/>
              <a:t> στον ερυθρό μυελό των οστών και </a:t>
            </a:r>
            <a:r>
              <a:rPr lang="el-GR" sz="8000" b="1" dirty="0"/>
              <a:t>καταστρέφονται</a:t>
            </a:r>
            <a:r>
              <a:rPr lang="el-GR" sz="8000" dirty="0"/>
              <a:t> στο ήπαρ και στο σπλήνα. Στους ανθρώπους που ζουν σε μεγάλο υψόμετρο όπου δεν υπάρχει αρκετό οξυγόνο στην ατμόσφαιρα, τα ερυθροκύτταρα παράγονται με γρηγορότερο ρυθμό ώστε να αυξάνεται ο αριθμός τους στο αίμα και να μεταφέρουν στους ιστούς την απαραίτητη ποσότητα οξυγόνου για την κάλυψη των αναγκών τους. </a:t>
            </a:r>
            <a:endParaRPr lang="el-GR" sz="8000" b="1" dirty="0"/>
          </a:p>
          <a:p>
            <a:pPr marL="0" indent="0" algn="just">
              <a:buNone/>
            </a:pPr>
            <a:endParaRPr lang="el-GR" sz="8000" dirty="0"/>
          </a:p>
        </p:txBody>
      </p:sp>
    </p:spTree>
    <p:extLst>
      <p:ext uri="{BB962C8B-B14F-4D97-AF65-F5344CB8AC3E}">
        <p14:creationId xmlns:p14="http://schemas.microsoft.com/office/powerpoint/2010/main" val="203191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Αιμοσφαιρίνη </a:t>
            </a:r>
          </a:p>
        </p:txBody>
      </p:sp>
      <p:sp>
        <p:nvSpPr>
          <p:cNvPr id="3" name="Content Placeholder 2"/>
          <p:cNvSpPr>
            <a:spLocks noGrp="1"/>
          </p:cNvSpPr>
          <p:nvPr>
            <p:ph sz="half" idx="1"/>
          </p:nvPr>
        </p:nvSpPr>
        <p:spPr/>
        <p:txBody>
          <a:bodyPr>
            <a:normAutofit fontScale="25000" lnSpcReduction="20000"/>
          </a:bodyPr>
          <a:lstStyle/>
          <a:p>
            <a:pPr algn="just">
              <a:buFont typeface="Courier New" panose="02070309020205020404" pitchFamily="49" charset="0"/>
              <a:buChar char="o"/>
            </a:pPr>
            <a:r>
              <a:rPr lang="el-GR" sz="6800" dirty="0"/>
              <a:t> </a:t>
            </a:r>
            <a:r>
              <a:rPr lang="el-GR" sz="8000" dirty="0"/>
              <a:t>Το κόκκινο χρώμα του αίματος οφείλεται στην αιμοσφαιρίνη. </a:t>
            </a:r>
            <a:endParaRPr lang="el-GR" sz="8000" b="1" dirty="0"/>
          </a:p>
          <a:p>
            <a:pPr algn="just">
              <a:buFont typeface="Courier New" panose="02070309020205020404" pitchFamily="49" charset="0"/>
              <a:buChar char="o"/>
            </a:pPr>
            <a:r>
              <a:rPr lang="el-GR" sz="8000" b="1" dirty="0"/>
              <a:t> </a:t>
            </a:r>
            <a:r>
              <a:rPr lang="el-GR" sz="8000" dirty="0"/>
              <a:t>Η αιμοσφαιρίνη βρίσκεται στα ερυθρά αιμοσφαίρια και είναι μία εξειδικευμένη πρωτεϊνη, υπεύθυνη για τη μεταφορά του οξυγόνου στους ιστούς.</a:t>
            </a:r>
          </a:p>
          <a:p>
            <a:pPr algn="just">
              <a:buFont typeface="Courier New" panose="02070309020205020404" pitchFamily="49" charset="0"/>
              <a:buChar char="o"/>
            </a:pPr>
            <a:r>
              <a:rPr lang="el-GR" sz="8000" dirty="0"/>
              <a:t> Η </a:t>
            </a:r>
            <a:r>
              <a:rPr lang="el-GR" sz="8000" b="1" dirty="0"/>
              <a:t>αιμοσφαιρίνη Α, </a:t>
            </a:r>
            <a:r>
              <a:rPr lang="el-GR" sz="8000" dirty="0"/>
              <a:t>που αποτελεί τον κύριο τύπο της αιμοσφαιρίνης στους ενήλικες, αποτελείται από τέσσερις πολυπεπτιδικές αλυσίδες που είναι ανά δύο μεταξύ τους ίδιες, δηλαδή </a:t>
            </a:r>
            <a:r>
              <a:rPr lang="el-GR" sz="8000" b="1" dirty="0"/>
              <a:t>δύο α πολυπεπτιδικές αλυσίδες </a:t>
            </a:r>
            <a:r>
              <a:rPr lang="el-GR" sz="8000" dirty="0"/>
              <a:t>και </a:t>
            </a:r>
            <a:r>
              <a:rPr lang="el-GR" sz="8000" b="1" dirty="0"/>
              <a:t>δύο β</a:t>
            </a:r>
            <a:r>
              <a:rPr lang="el-GR" sz="8000" dirty="0"/>
              <a:t>. Επίσης αποτελείται και από </a:t>
            </a:r>
            <a:r>
              <a:rPr lang="el-GR" sz="8000" b="1" dirty="0"/>
              <a:t>4 ομάδες αίμης </a:t>
            </a:r>
            <a:r>
              <a:rPr lang="el-GR" sz="8000" dirty="0"/>
              <a:t>που περιέχουν σίδηρο (1 ομάδα αίμης συνδέεται με μία πολυπεπτιδική αλυσίδα). </a:t>
            </a:r>
          </a:p>
          <a:p>
            <a:pPr marL="0" indent="0" algn="just">
              <a:buNone/>
            </a:pPr>
            <a:endParaRPr lang="el-GR" sz="6000" dirty="0"/>
          </a:p>
        </p:txBody>
      </p:sp>
      <p:pic>
        <p:nvPicPr>
          <p:cNvPr id="2050" name="Picture 2" descr="C:\Users\Dimitris\Desktop\αιμοσφαιρίνη.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6895" y="2286000"/>
            <a:ext cx="4120048"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003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Μεταφορά οξυγόνου    </a:t>
            </a:r>
          </a:p>
        </p:txBody>
      </p:sp>
      <p:sp>
        <p:nvSpPr>
          <p:cNvPr id="3" name="Content Placeholder 2"/>
          <p:cNvSpPr>
            <a:spLocks noGrp="1"/>
          </p:cNvSpPr>
          <p:nvPr>
            <p:ph idx="1"/>
          </p:nvPr>
        </p:nvSpPr>
        <p:spPr/>
        <p:txBody>
          <a:bodyPr>
            <a:normAutofit fontScale="32500" lnSpcReduction="20000"/>
          </a:bodyPr>
          <a:lstStyle/>
          <a:p>
            <a:pPr algn="just">
              <a:buFont typeface="Courier New" panose="02070309020205020404" pitchFamily="49" charset="0"/>
              <a:buChar char="o"/>
            </a:pPr>
            <a:r>
              <a:rPr lang="el-GR" sz="6800" dirty="0"/>
              <a:t> </a:t>
            </a:r>
            <a:r>
              <a:rPr lang="el-GR" sz="8600" dirty="0"/>
              <a:t>Τα ερυθρά αιμοσφαίρια προσλαμβάνουν οξυγόνο όταν φτάσουν στους πνεύμονες με τη μικρή κυκλοφορία. </a:t>
            </a:r>
          </a:p>
          <a:p>
            <a:pPr algn="just">
              <a:buFont typeface="Courier New" panose="02070309020205020404" pitchFamily="49" charset="0"/>
              <a:buChar char="o"/>
            </a:pPr>
            <a:r>
              <a:rPr lang="el-GR" sz="8600" dirty="0"/>
              <a:t> Η αιμοσφαιρίνη συμμετέχει στη μεταφορά του οξυγόνου στους ιστούς ως εξής: το άτομο του σιδήρου που υπάρχει σε κάθε μόριο αίμης δεσμεύει ένα μόριο οξυγόνου. Η αιμοσφαιρίνη με δεσμευμένο το οξυγόνο στα 4 μόρια της αίμης ονομάζεται </a:t>
            </a:r>
            <a:r>
              <a:rPr lang="el-GR" sz="8600" b="1" dirty="0"/>
              <a:t>οξυαιμοσφαιρίνη. </a:t>
            </a:r>
            <a:r>
              <a:rPr lang="el-GR" sz="8600" dirty="0"/>
              <a:t>Με την κυκλοφορία του αίματος η οξυαιμοσφαιρίνη των ερυθροκυττάρων μεταφέρει το οξυγόνο στα δίκτυα των τριχοειδών σε όλο το σώμα. Στα τριχοειδή το οξυγόνο αποδεσμεύεται από την αιμοσφαιρίνη και διαχέεται στα κύτταρα.</a:t>
            </a:r>
          </a:p>
        </p:txBody>
      </p:sp>
    </p:spTree>
    <p:extLst>
      <p:ext uri="{BB962C8B-B14F-4D97-AF65-F5344CB8AC3E}">
        <p14:creationId xmlns:p14="http://schemas.microsoft.com/office/powerpoint/2010/main" val="189777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a:t>Καρδιά</a:t>
            </a:r>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3938" y="2531491"/>
            <a:ext cx="4754562" cy="3531743"/>
          </a:xfrm>
        </p:spPr>
      </p:pic>
      <p:sp>
        <p:nvSpPr>
          <p:cNvPr id="6" name="Content Placeholder 5"/>
          <p:cNvSpPr>
            <a:spLocks noGrp="1"/>
          </p:cNvSpPr>
          <p:nvPr>
            <p:ph sz="half" idx="2"/>
          </p:nvPr>
        </p:nvSpPr>
        <p:spPr/>
        <p:txBody>
          <a:bodyPr/>
          <a:lstStyle/>
          <a:p>
            <a:pPr algn="just">
              <a:buFont typeface="Courier New" panose="02070309020205020404" pitchFamily="49" charset="0"/>
              <a:buChar char="o"/>
            </a:pPr>
            <a:r>
              <a:rPr lang="el-GR" dirty="0"/>
              <a:t> Το κύριο όργανο του κυκλοφορικού συστήματος είναι η καρδιά που βρίσκεται πίσω από το στέρνο, ανάμεσα στους δύο πνεύμονες.</a:t>
            </a:r>
          </a:p>
          <a:p>
            <a:pPr algn="just">
              <a:buFont typeface="Courier New" panose="02070309020205020404" pitchFamily="49" charset="0"/>
              <a:buChar char="o"/>
            </a:pPr>
            <a:r>
              <a:rPr lang="el-GR" dirty="0"/>
              <a:t> Έχει κωνικό σχήμα και μέγεθος μεγάλης γροθιάς.</a:t>
            </a:r>
          </a:p>
          <a:p>
            <a:pPr algn="just">
              <a:buFont typeface="Courier New" panose="02070309020205020404" pitchFamily="49" charset="0"/>
              <a:buChar char="o"/>
            </a:pPr>
            <a:r>
              <a:rPr lang="el-GR" dirty="0"/>
              <a:t> Αποτελείται από μυϊκό ιστό, το </a:t>
            </a:r>
            <a:r>
              <a:rPr lang="el-GR" b="1" dirty="0"/>
              <a:t>μυοκάρδιο. </a:t>
            </a:r>
            <a:r>
              <a:rPr lang="el-GR" dirty="0"/>
              <a:t>Το μυοκάρδιο συνιστά τον </a:t>
            </a:r>
            <a:r>
              <a:rPr lang="el-GR" b="1" dirty="0"/>
              <a:t>καρδιακό μυ.</a:t>
            </a:r>
            <a:r>
              <a:rPr lang="el-GR" dirty="0"/>
              <a:t> Οι μυϊκές ίνες συνδέονται μεταξύ τους κατάλληλα ώστε να συσπώνται ταυτόχρονα. </a:t>
            </a:r>
          </a:p>
        </p:txBody>
      </p:sp>
    </p:spTree>
    <p:extLst>
      <p:ext uri="{BB962C8B-B14F-4D97-AF65-F5344CB8AC3E}">
        <p14:creationId xmlns:p14="http://schemas.microsoft.com/office/powerpoint/2010/main" val="508766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Μεταφορά διοξειδίου του άνθρακα    </a:t>
            </a:r>
          </a:p>
        </p:txBody>
      </p:sp>
      <p:sp>
        <p:nvSpPr>
          <p:cNvPr id="3" name="Content Placeholder 2"/>
          <p:cNvSpPr>
            <a:spLocks noGrp="1"/>
          </p:cNvSpPr>
          <p:nvPr>
            <p:ph idx="1"/>
          </p:nvPr>
        </p:nvSpPr>
        <p:spPr/>
        <p:txBody>
          <a:bodyPr>
            <a:normAutofit fontScale="25000" lnSpcReduction="20000"/>
          </a:bodyPr>
          <a:lstStyle/>
          <a:p>
            <a:pPr algn="just">
              <a:buFont typeface="Courier New" panose="02070309020205020404" pitchFamily="49" charset="0"/>
              <a:buChar char="o"/>
            </a:pPr>
            <a:r>
              <a:rPr lang="el-GR" sz="6800" dirty="0"/>
              <a:t> </a:t>
            </a:r>
            <a:r>
              <a:rPr lang="el-GR" sz="9600" dirty="0"/>
              <a:t>Μετά την αποδέσμευση του οξυγόνου, η αιμοσφαιρίνη δεσμεύει ένα μέρος του διοξειδίου του άνθρακα που έχει παραχθεί με το μεταβολισμό των κυττάρων στους διάφορους ιστούς. Το υπόλοιπο διοξείδιο του άνθρακα διαλύεται στο πλάσμα του αίματος με τη μορφή όξινων ανθρακικών ανιόντων (</a:t>
            </a:r>
            <a:r>
              <a:rPr lang="en-US" sz="9600" dirty="0"/>
              <a:t>HCO</a:t>
            </a:r>
            <a:r>
              <a:rPr lang="en-US" sz="9600" baseline="-25000" dirty="0"/>
              <a:t>3</a:t>
            </a:r>
            <a:r>
              <a:rPr lang="en-US" sz="9600" baseline="30000" dirty="0"/>
              <a:t>-</a:t>
            </a:r>
            <a:r>
              <a:rPr lang="en-US" sz="9600" dirty="0"/>
              <a:t>)</a:t>
            </a:r>
            <a:r>
              <a:rPr lang="el-GR" sz="9600" dirty="0"/>
              <a:t>.</a:t>
            </a:r>
          </a:p>
          <a:p>
            <a:pPr algn="just">
              <a:buFont typeface="Courier New" panose="02070309020205020404" pitchFamily="49" charset="0"/>
              <a:buChar char="o"/>
            </a:pPr>
            <a:r>
              <a:rPr lang="el-GR" sz="9600" dirty="0"/>
              <a:t> Στη συνέχεια, το δεσμευμένο στην αιμοσφαιρίνη διοξείδιο του άνθρακα και το διαλυμένο στο πλάσμα μεταφέρονται με την κυκλοφορία του αίματος στους πνεύμονες όπου αποβάλλονται ως </a:t>
            </a:r>
            <a:r>
              <a:rPr lang="en-US" sz="9600" dirty="0"/>
              <a:t>CO</a:t>
            </a:r>
            <a:r>
              <a:rPr lang="en-US" sz="9600" baseline="-25000" dirty="0"/>
              <a:t>2</a:t>
            </a:r>
            <a:r>
              <a:rPr lang="en-US" sz="9600" dirty="0"/>
              <a:t> </a:t>
            </a:r>
            <a:r>
              <a:rPr lang="el-GR" sz="9600" dirty="0"/>
              <a:t>(το οποίο και απομακρύνεται από τον οργανισμό με την εκπνοή). </a:t>
            </a:r>
          </a:p>
          <a:p>
            <a:pPr algn="just">
              <a:buFont typeface="Courier New" panose="02070309020205020404" pitchFamily="49" charset="0"/>
              <a:buChar char="o"/>
            </a:pPr>
            <a:r>
              <a:rPr lang="el-GR" sz="9600" dirty="0"/>
              <a:t> Όταν η αιμοσφαιρίνη είναι συνδεδεμένη με το οξυγόνο (οξυαιμοσφαιρίνη), το αίμα έχει λαμπερό κόκκινο χρώμα, ενώ όταν είναι συνδεδεμένη με το διοξείδιο του άνθρακα, το αίμα έχει χρώμα σκούρο κόκκινο (με άλλα λόγια το κόκκινο χρώμα του αίματος οφείλεται στην αιμοσφαιρίνη των ερυθροκυττάρων).</a:t>
            </a:r>
          </a:p>
        </p:txBody>
      </p:sp>
    </p:spTree>
    <p:extLst>
      <p:ext uri="{BB962C8B-B14F-4D97-AF65-F5344CB8AC3E}">
        <p14:creationId xmlns:p14="http://schemas.microsoft.com/office/powerpoint/2010/main" val="558081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Λευκά αιμοσφαίρια   </a:t>
            </a:r>
          </a:p>
        </p:txBody>
      </p:sp>
      <p:sp>
        <p:nvSpPr>
          <p:cNvPr id="3" name="Content Placeholder 2"/>
          <p:cNvSpPr>
            <a:spLocks noGrp="1"/>
          </p:cNvSpPr>
          <p:nvPr>
            <p:ph idx="1"/>
          </p:nvPr>
        </p:nvSpPr>
        <p:spPr/>
        <p:txBody>
          <a:bodyPr>
            <a:normAutofit fontScale="32500" lnSpcReduction="20000"/>
          </a:bodyPr>
          <a:lstStyle/>
          <a:p>
            <a:pPr algn="just">
              <a:buFont typeface="Courier New" panose="02070309020205020404" pitchFamily="49" charset="0"/>
              <a:buChar char="o"/>
            </a:pPr>
            <a:r>
              <a:rPr lang="el-GR" sz="6800" dirty="0"/>
              <a:t> </a:t>
            </a:r>
            <a:r>
              <a:rPr lang="el-GR" sz="8600" dirty="0"/>
              <a:t>Τα λευκά αιμοσφαίρια είναι πολύ λιγότερα από τα ερυθροκύτταρα. Σε φυσιολογικές καταστάσεις, ο αριθμός τους κυμαίνεται από 5.000 – 10.000 ανά </a:t>
            </a:r>
            <a:r>
              <a:rPr lang="en-US" sz="8600" dirty="0"/>
              <a:t>mm</a:t>
            </a:r>
            <a:r>
              <a:rPr lang="en-US" sz="8600" baseline="30000" dirty="0"/>
              <a:t>3</a:t>
            </a:r>
            <a:r>
              <a:rPr lang="en-US" sz="8600" dirty="0"/>
              <a:t> </a:t>
            </a:r>
            <a:r>
              <a:rPr lang="el-GR" sz="8600" dirty="0"/>
              <a:t>αίματος. Στις </a:t>
            </a:r>
            <a:r>
              <a:rPr lang="el-GR" sz="8600" b="1" dirty="0"/>
              <a:t>λευχαιμίες </a:t>
            </a:r>
            <a:r>
              <a:rPr lang="el-GR" sz="8600" dirty="0"/>
              <a:t>(είδος καρκίνου του αίματος) παρατηρείται υπερβολική αύξηση του αριθμού των λευκοκυττάρων (πάνω από 100.000 ανά </a:t>
            </a:r>
            <a:r>
              <a:rPr lang="en-US" sz="8600" dirty="0"/>
              <a:t>mm</a:t>
            </a:r>
            <a:r>
              <a:rPr lang="en-US" sz="8600" baseline="30000" dirty="0"/>
              <a:t>3</a:t>
            </a:r>
            <a:r>
              <a:rPr lang="en-US" sz="8600" dirty="0"/>
              <a:t>). </a:t>
            </a:r>
            <a:endParaRPr lang="el-GR" sz="8600" dirty="0"/>
          </a:p>
          <a:p>
            <a:pPr algn="just">
              <a:buFont typeface="Courier New" panose="02070309020205020404" pitchFamily="49" charset="0"/>
              <a:buChar char="o"/>
            </a:pPr>
            <a:r>
              <a:rPr lang="el-GR" sz="8600" dirty="0"/>
              <a:t> Ο </a:t>
            </a:r>
            <a:r>
              <a:rPr lang="el-GR" sz="8600" b="1" dirty="0"/>
              <a:t>ρόλος τους </a:t>
            </a:r>
            <a:r>
              <a:rPr lang="el-GR" sz="8600" dirty="0"/>
              <a:t>είναι η άμυνα του οργανισμού. </a:t>
            </a:r>
          </a:p>
          <a:p>
            <a:pPr algn="just">
              <a:buFont typeface="Courier New" panose="02070309020205020404" pitchFamily="49" charset="0"/>
              <a:buChar char="o"/>
            </a:pPr>
            <a:r>
              <a:rPr lang="el-GR" sz="8600" dirty="0"/>
              <a:t> Η </a:t>
            </a:r>
            <a:r>
              <a:rPr lang="el-GR" sz="8600" b="1" dirty="0"/>
              <a:t>διάρκεια ζωής τους </a:t>
            </a:r>
            <a:r>
              <a:rPr lang="el-GR" sz="8600" dirty="0"/>
              <a:t>κυμαίνεται από λίγες ημέρες μέχρι λίγες εβδομάδες (ανάλογα με το είδος τους).</a:t>
            </a:r>
          </a:p>
          <a:p>
            <a:pPr algn="just">
              <a:buFont typeface="Courier New" panose="02070309020205020404" pitchFamily="49" charset="0"/>
              <a:buChar char="o"/>
            </a:pPr>
            <a:r>
              <a:rPr lang="el-GR" sz="8600" b="1" dirty="0"/>
              <a:t> Παράγονται</a:t>
            </a:r>
            <a:r>
              <a:rPr lang="el-GR" sz="8600" dirty="0"/>
              <a:t> στον ερυθρό μυελό των οστών. </a:t>
            </a:r>
          </a:p>
          <a:p>
            <a:pPr marL="0" indent="0" algn="just">
              <a:buNone/>
            </a:pPr>
            <a:endParaRPr lang="el-GR" sz="8600" b="1" dirty="0"/>
          </a:p>
        </p:txBody>
      </p:sp>
    </p:spTree>
    <p:extLst>
      <p:ext uri="{BB962C8B-B14F-4D97-AF65-F5344CB8AC3E}">
        <p14:creationId xmlns:p14="http://schemas.microsoft.com/office/powerpoint/2010/main" val="4088095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Κατηγορίες λευκών αιμοσφαιρίων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l-GR" sz="2600" dirty="0"/>
              <a:t> Με κριτήριο την ύπαρξη ή όχι κοκκίων στα κύτταρά τους διακρίνονται αντίστοιχα στα </a:t>
            </a:r>
            <a:r>
              <a:rPr lang="el-GR" sz="2600" b="1" dirty="0"/>
              <a:t>κοκκιώδη</a:t>
            </a:r>
            <a:r>
              <a:rPr lang="el-GR" sz="2600" dirty="0"/>
              <a:t> και στα </a:t>
            </a:r>
            <a:r>
              <a:rPr lang="el-GR" sz="2600" b="1" dirty="0"/>
              <a:t>μη κοκκιώδη</a:t>
            </a:r>
            <a:r>
              <a:rPr lang="el-GR" sz="2600" dirty="0"/>
              <a:t>. </a:t>
            </a:r>
          </a:p>
          <a:p>
            <a:pPr algn="just">
              <a:buFont typeface="Courier New" panose="02070309020205020404" pitchFamily="49" charset="0"/>
              <a:buChar char="o"/>
            </a:pPr>
            <a:r>
              <a:rPr lang="el-GR" sz="2600" dirty="0"/>
              <a:t> Στα κοκκιώδη ανήκουν τα </a:t>
            </a:r>
            <a:r>
              <a:rPr lang="el-GR" sz="2600" b="1" dirty="0"/>
              <a:t>βασεόφιλα</a:t>
            </a:r>
            <a:r>
              <a:rPr lang="el-GR" sz="2600" dirty="0"/>
              <a:t>, τα </a:t>
            </a:r>
            <a:r>
              <a:rPr lang="el-GR" sz="2600" b="1" dirty="0"/>
              <a:t>ηωσινόφιλα</a:t>
            </a:r>
            <a:r>
              <a:rPr lang="el-GR" sz="2600" dirty="0"/>
              <a:t> και τα </a:t>
            </a:r>
            <a:r>
              <a:rPr lang="el-GR" sz="2600" b="1" dirty="0"/>
              <a:t>ουδετερόφιλα</a:t>
            </a:r>
            <a:r>
              <a:rPr lang="el-GR" sz="2600" dirty="0"/>
              <a:t> ή </a:t>
            </a:r>
            <a:r>
              <a:rPr lang="el-GR" sz="2600" b="1" dirty="0"/>
              <a:t>πολυμορφοπύρηνα. </a:t>
            </a:r>
          </a:p>
          <a:p>
            <a:pPr algn="just">
              <a:buFont typeface="Courier New" panose="02070309020205020404" pitchFamily="49" charset="0"/>
              <a:buChar char="o"/>
            </a:pPr>
            <a:r>
              <a:rPr lang="el-GR" sz="2600" dirty="0"/>
              <a:t> Στα μη κοκκιώδη ανήκουν τα </a:t>
            </a:r>
            <a:r>
              <a:rPr lang="el-GR" sz="2600" b="1" dirty="0"/>
              <a:t>λεμφοκύτταρα </a:t>
            </a:r>
            <a:r>
              <a:rPr lang="el-GR" sz="2600" dirty="0"/>
              <a:t>και τα μεγάλα </a:t>
            </a:r>
            <a:r>
              <a:rPr lang="el-GR" sz="2600" b="1" dirty="0"/>
              <a:t>μονοκύτταρα </a:t>
            </a:r>
            <a:r>
              <a:rPr lang="el-GR" sz="2600" dirty="0"/>
              <a:t>τα οποία διαφοροποιούνται σε </a:t>
            </a:r>
            <a:r>
              <a:rPr lang="el-GR" sz="2600" b="1" dirty="0"/>
              <a:t>μακροφάγα</a:t>
            </a:r>
            <a:r>
              <a:rPr lang="el-GR" sz="2600" dirty="0"/>
              <a:t>. Κοινό χαρακτηριστικό των μη κοκκιωδών λευκοκυττάρων είναι ότι μετά την παραγωγή τους μεταναστεύουν σε άλλα όργανα, όπως οι λεμφαδένες και ο σπλήνας. Από τα λεμφοκύτταρα, ειδικά τα </a:t>
            </a:r>
            <a:r>
              <a:rPr lang="el-GR" sz="2600" b="1" dirty="0"/>
              <a:t>Β-λεμφοκύτταρα </a:t>
            </a:r>
            <a:r>
              <a:rPr lang="el-GR" sz="2600" dirty="0"/>
              <a:t>παράγουν αντισώματα. </a:t>
            </a:r>
          </a:p>
        </p:txBody>
      </p:sp>
    </p:spTree>
    <p:extLst>
      <p:ext uri="{BB962C8B-B14F-4D97-AF65-F5344CB8AC3E}">
        <p14:creationId xmlns:p14="http://schemas.microsoft.com/office/powerpoint/2010/main" val="2537776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Φαγοκύτταρα    </a:t>
            </a:r>
          </a:p>
        </p:txBody>
      </p:sp>
      <p:sp>
        <p:nvSpPr>
          <p:cNvPr id="3" name="Content Placeholder 2"/>
          <p:cNvSpPr>
            <a:spLocks noGrp="1"/>
          </p:cNvSpPr>
          <p:nvPr>
            <p:ph sz="half" idx="1"/>
          </p:nvPr>
        </p:nvSpPr>
        <p:spPr/>
        <p:txBody>
          <a:bodyPr>
            <a:normAutofit fontScale="25000" lnSpcReduction="20000"/>
          </a:bodyPr>
          <a:lstStyle/>
          <a:p>
            <a:pPr algn="just">
              <a:buFont typeface="Courier New" panose="02070309020205020404" pitchFamily="49" charset="0"/>
              <a:buChar char="o"/>
            </a:pPr>
            <a:r>
              <a:rPr lang="el-GR" sz="8000" dirty="0"/>
              <a:t> Στα </a:t>
            </a:r>
            <a:r>
              <a:rPr lang="el-GR" sz="8000" b="1" dirty="0"/>
              <a:t>φαγοκύτταρα</a:t>
            </a:r>
            <a:r>
              <a:rPr lang="el-GR" sz="8000" dirty="0"/>
              <a:t> ανήκουν τα ουδετερόφιλα και τα μονοκύτταρα. </a:t>
            </a:r>
          </a:p>
          <a:p>
            <a:pPr algn="just">
              <a:buFont typeface="Courier New" panose="02070309020205020404" pitchFamily="49" charset="0"/>
              <a:buChar char="o"/>
            </a:pPr>
            <a:r>
              <a:rPr lang="el-GR" sz="8000" dirty="0"/>
              <a:t> Τα φαγοκύτταρα κατευθύνονται στο σημείο που υπάρχει μόλυνση με </a:t>
            </a:r>
            <a:r>
              <a:rPr lang="el-GR" sz="8000" b="1" dirty="0"/>
              <a:t>διαπίδυση, </a:t>
            </a:r>
            <a:r>
              <a:rPr lang="el-GR" sz="8000" dirty="0"/>
              <a:t>δηλαδή έχουν την ικανότητα να διαπερνούν το τοίχωμα των τριχοειδών αγγείων.  </a:t>
            </a:r>
          </a:p>
          <a:p>
            <a:pPr algn="just">
              <a:buFont typeface="Courier New" panose="02070309020205020404" pitchFamily="49" charset="0"/>
              <a:buChar char="o"/>
            </a:pPr>
            <a:r>
              <a:rPr lang="el-GR" sz="8000" dirty="0"/>
              <a:t> Η διαδικασία με την οποία δρουν ονομάζεται </a:t>
            </a:r>
            <a:r>
              <a:rPr lang="el-GR" sz="8000" b="1" dirty="0"/>
              <a:t>φαγοκυττάρωση</a:t>
            </a:r>
            <a:r>
              <a:rPr lang="el-GR" sz="8000" dirty="0"/>
              <a:t>. Τα φαγοκύτταρα απομονώνουν το μολυσματικό παράγοντα, τον εγκλωβίζουν στο εσωτερικό τους και τον καταστρέφουν εξουδετερώνοντας ταυτόχρονα και τις τοξικές ουσίες που πιθανόν αυτός έχει απελευθερώσει. </a:t>
            </a:r>
            <a:endParaRPr lang="el-GR" sz="8000" b="1"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2367214"/>
            <a:ext cx="4754562" cy="3246686"/>
          </a:xfrm>
        </p:spPr>
      </p:pic>
    </p:spTree>
    <p:extLst>
      <p:ext uri="{BB962C8B-B14F-4D97-AF65-F5344CB8AC3E}">
        <p14:creationId xmlns:p14="http://schemas.microsoft.com/office/powerpoint/2010/main" val="3967286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Αιμοπετάλια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l-GR" sz="2600" dirty="0"/>
              <a:t> Ο αριθμός των αιμοπεταλίων κυμαίνεται από 250.000 έως 400.000 ανά </a:t>
            </a:r>
            <a:r>
              <a:rPr lang="en-US" sz="2600" dirty="0"/>
              <a:t>mm</a:t>
            </a:r>
            <a:r>
              <a:rPr lang="en-US" sz="2600" baseline="30000" dirty="0"/>
              <a:t>3</a:t>
            </a:r>
            <a:r>
              <a:rPr lang="en-US" sz="2600" dirty="0"/>
              <a:t>.</a:t>
            </a:r>
          </a:p>
          <a:p>
            <a:pPr algn="just">
              <a:buFont typeface="Courier New" panose="02070309020205020404" pitchFamily="49" charset="0"/>
              <a:buChar char="o"/>
            </a:pPr>
            <a:r>
              <a:rPr lang="en-US" sz="2600" dirty="0"/>
              <a:t> </a:t>
            </a:r>
            <a:r>
              <a:rPr lang="el-GR" sz="2600" dirty="0"/>
              <a:t>Παίζουν πολύ σημαντικό </a:t>
            </a:r>
            <a:r>
              <a:rPr lang="el-GR" sz="2600" b="1" dirty="0"/>
              <a:t>ρόλο</a:t>
            </a:r>
            <a:r>
              <a:rPr lang="el-GR" sz="2600" dirty="0"/>
              <a:t> στην πήξη του αίματος.</a:t>
            </a:r>
          </a:p>
          <a:p>
            <a:pPr algn="just">
              <a:buFont typeface="Courier New" panose="02070309020205020404" pitchFamily="49" charset="0"/>
              <a:buChar char="o"/>
            </a:pPr>
            <a:r>
              <a:rPr lang="el-GR" sz="2600" dirty="0"/>
              <a:t> Η </a:t>
            </a:r>
            <a:r>
              <a:rPr lang="el-GR" sz="2600" b="1" dirty="0"/>
              <a:t>διάρκεια ζωής </a:t>
            </a:r>
            <a:r>
              <a:rPr lang="el-GR" sz="2600" dirty="0"/>
              <a:t>τους  είναι 5-9 ημέρες.</a:t>
            </a:r>
          </a:p>
          <a:p>
            <a:pPr algn="just">
              <a:buFont typeface="Courier New" panose="02070309020205020404" pitchFamily="49" charset="0"/>
              <a:buChar char="o"/>
            </a:pPr>
            <a:r>
              <a:rPr lang="el-GR" sz="2600" dirty="0"/>
              <a:t> </a:t>
            </a:r>
            <a:r>
              <a:rPr lang="el-GR" sz="2600" b="1" dirty="0"/>
              <a:t>Παράγονται </a:t>
            </a:r>
            <a:r>
              <a:rPr lang="el-GR" sz="2600" dirty="0"/>
              <a:t>στον ερυθρό μυελό των οστών.</a:t>
            </a:r>
          </a:p>
          <a:p>
            <a:pPr algn="just">
              <a:buFont typeface="Courier New" panose="02070309020205020404" pitchFamily="49" charset="0"/>
              <a:buChar char="o"/>
            </a:pPr>
            <a:r>
              <a:rPr lang="el-GR" sz="2600" dirty="0"/>
              <a:t> Τα </a:t>
            </a:r>
            <a:r>
              <a:rPr lang="el-GR" sz="2600" b="1" dirty="0"/>
              <a:t>μορφολογικά τους χαρακτηριστικά </a:t>
            </a:r>
            <a:r>
              <a:rPr lang="el-GR" sz="2600" dirty="0"/>
              <a:t>είναι ότι αποτελούν θραύσματα κυττάρων με ακανόνιστο σχήμα, δεν έχουν πυρήνα, έχουν διάμετρο 2-4</a:t>
            </a:r>
            <a:r>
              <a:rPr lang="en-US" sz="2600" dirty="0"/>
              <a:t> </a:t>
            </a:r>
            <a:r>
              <a:rPr lang="el-GR" sz="2600" dirty="0"/>
              <a:t>μ</a:t>
            </a:r>
            <a:r>
              <a:rPr lang="en-US" sz="2600" dirty="0"/>
              <a:t>m </a:t>
            </a:r>
            <a:r>
              <a:rPr lang="el-GR" sz="2600" dirty="0"/>
              <a:t>και είναι άχρωμα. </a:t>
            </a:r>
            <a:r>
              <a:rPr lang="en-US" sz="2600" dirty="0"/>
              <a:t> </a:t>
            </a:r>
            <a:endParaRPr lang="el-GR" sz="2600" dirty="0"/>
          </a:p>
        </p:txBody>
      </p:sp>
    </p:spTree>
    <p:extLst>
      <p:ext uri="{BB962C8B-B14F-4D97-AF65-F5344CB8AC3E}">
        <p14:creationId xmlns:p14="http://schemas.microsoft.com/office/powerpoint/2010/main" val="1760696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Πλάσμα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n-US" sz="2800" dirty="0"/>
              <a:t> </a:t>
            </a:r>
            <a:r>
              <a:rPr lang="el-GR" sz="2800" dirty="0"/>
              <a:t>Το </a:t>
            </a:r>
            <a:r>
              <a:rPr lang="el-GR" sz="2800" b="1" dirty="0"/>
              <a:t>πλάσμα </a:t>
            </a:r>
            <a:r>
              <a:rPr lang="el-GR" sz="2800" dirty="0"/>
              <a:t>(μεσοκυττάρια ουσία) αποτελεί το υγρό μέρος του αίματος. Αποτελείται κυρίως από νερό (90% του όγκου του), μέσα στο οποίο είναι διαλυμένα ανόργανα άλατα, ορμόνες, πρωτεϊνες (π.χ. αντισώματα), θρεπτικές ουσίες, όπως είναι η γλυκόζη, καθώς και ουσίες που πρέπει να αποβληθούν, όπως η ουρία. Η σύστασή του πρέπει να διατηρείται σταθερή για τη σωστή λειτουργία του οργανισμού.</a:t>
            </a:r>
          </a:p>
          <a:p>
            <a:pPr marL="0" indent="0" algn="just">
              <a:buNone/>
            </a:pPr>
            <a:endParaRPr lang="el-GR" sz="2600" dirty="0"/>
          </a:p>
        </p:txBody>
      </p:sp>
    </p:spTree>
    <p:extLst>
      <p:ext uri="{BB962C8B-B14F-4D97-AF65-F5344CB8AC3E}">
        <p14:creationId xmlns:p14="http://schemas.microsoft.com/office/powerpoint/2010/main" val="572946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Πρωτεϊνες πλάσματος   </a:t>
            </a:r>
          </a:p>
        </p:txBody>
      </p:sp>
      <p:sp>
        <p:nvSpPr>
          <p:cNvPr id="3" name="Content Placeholder 2"/>
          <p:cNvSpPr>
            <a:spLocks noGrp="1"/>
          </p:cNvSpPr>
          <p:nvPr>
            <p:ph idx="1"/>
          </p:nvPr>
        </p:nvSpPr>
        <p:spPr>
          <a:xfrm>
            <a:off x="1007196" y="2269067"/>
            <a:ext cx="9720073" cy="4023360"/>
          </a:xfrm>
        </p:spPr>
        <p:txBody>
          <a:bodyPr>
            <a:noAutofit/>
          </a:bodyPr>
          <a:lstStyle/>
          <a:p>
            <a:pPr marL="0" indent="0" algn="just">
              <a:buNone/>
            </a:pPr>
            <a:r>
              <a:rPr lang="el-GR" sz="2000" dirty="0"/>
              <a:t>Οι πρωτεϊνες του πλάσματος διακρίνονται σε τέσσερις κατηγορίες με εξειδικευμένη λειτουργία:</a:t>
            </a:r>
          </a:p>
          <a:p>
            <a:pPr algn="just">
              <a:buFont typeface="Courier New" panose="02070309020205020404" pitchFamily="49" charset="0"/>
              <a:buChar char="o"/>
            </a:pPr>
            <a:r>
              <a:rPr lang="el-GR" sz="2000" dirty="0"/>
              <a:t> </a:t>
            </a:r>
            <a:r>
              <a:rPr lang="el-GR" sz="2000" b="1" dirty="0"/>
              <a:t>Αλβουμίνες: </a:t>
            </a:r>
            <a:r>
              <a:rPr lang="el-GR" sz="2000" dirty="0"/>
              <a:t>είναι πρωτεϊνες που καθιστούν το αίμα κολλώδες και θολό και συμβάλλουν στη διατήρηση σταθερής της ωσμωτικής πίεσης στο αίμα.</a:t>
            </a:r>
          </a:p>
          <a:p>
            <a:pPr algn="just">
              <a:buFont typeface="Courier New" panose="02070309020205020404" pitchFamily="49" charset="0"/>
              <a:buChar char="o"/>
            </a:pPr>
            <a:r>
              <a:rPr lang="el-GR" sz="2000" dirty="0"/>
              <a:t> </a:t>
            </a:r>
            <a:r>
              <a:rPr lang="el-GR" sz="2000" b="1" dirty="0"/>
              <a:t>Σφαιρίνες: </a:t>
            </a:r>
            <a:r>
              <a:rPr lang="el-GR" sz="2000" dirty="0"/>
              <a:t>παράγονται στο ήπαρ και ο ρόλος τους είναι η καταστροφή των μικροοργανισμών, η μεταφορά ουσιών, η ενζυμική δράση και η συμμετοχή (ορισμένων) στη διαδικασία πήξης του αίματος.</a:t>
            </a:r>
          </a:p>
          <a:p>
            <a:pPr algn="just">
              <a:buFont typeface="Courier New" panose="02070309020205020404" pitchFamily="49" charset="0"/>
              <a:buChar char="o"/>
            </a:pPr>
            <a:r>
              <a:rPr lang="el-GR" sz="2000" dirty="0"/>
              <a:t> </a:t>
            </a:r>
            <a:r>
              <a:rPr lang="el-GR" sz="2000" b="1" dirty="0"/>
              <a:t>Ινωδογόνο: </a:t>
            </a:r>
            <a:r>
              <a:rPr lang="el-GR" sz="2000" dirty="0"/>
              <a:t>πρωτεϊνη που έχει σημαντικό ρόλο στη διαδικασία πήξης του αίματος. Αν από το πλάσμα αφαιρεθεί το ινωδογόνο, το υγρό που παραμένει ονομάζεται </a:t>
            </a:r>
            <a:r>
              <a:rPr lang="el-GR" sz="2000" b="1" dirty="0"/>
              <a:t>ορός.</a:t>
            </a:r>
          </a:p>
          <a:p>
            <a:pPr algn="just">
              <a:buFont typeface="Courier New" panose="02070309020205020404" pitchFamily="49" charset="0"/>
              <a:buChar char="o"/>
            </a:pPr>
            <a:r>
              <a:rPr lang="el-GR" sz="2000" b="1" dirty="0"/>
              <a:t> Συμπλήρωμα: </a:t>
            </a:r>
            <a:r>
              <a:rPr lang="el-GR" sz="2000" dirty="0"/>
              <a:t>είναι μία ομάδα 20 διαφορετικών πρωτεϊνών που συμμετέχουν στη διαδικασία αντιμετώπισης των παθογόνων μικροοργανισμών, καταστρέφοντάς τους με διάφορους τρόπους.</a:t>
            </a:r>
          </a:p>
        </p:txBody>
      </p:sp>
    </p:spTree>
    <p:extLst>
      <p:ext uri="{BB962C8B-B14F-4D97-AF65-F5344CB8AC3E}">
        <p14:creationId xmlns:p14="http://schemas.microsoft.com/office/powerpoint/2010/main" val="2717514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Λειτουργίες αίματος Ι </a:t>
            </a:r>
          </a:p>
        </p:txBody>
      </p:sp>
      <p:sp>
        <p:nvSpPr>
          <p:cNvPr id="3" name="Content Placeholder 2"/>
          <p:cNvSpPr>
            <a:spLocks noGrp="1"/>
          </p:cNvSpPr>
          <p:nvPr>
            <p:ph idx="1"/>
          </p:nvPr>
        </p:nvSpPr>
        <p:spPr>
          <a:xfrm>
            <a:off x="1007196" y="2269067"/>
            <a:ext cx="9720073" cy="4023360"/>
          </a:xfrm>
        </p:spPr>
        <p:txBody>
          <a:bodyPr>
            <a:noAutofit/>
          </a:bodyPr>
          <a:lstStyle/>
          <a:p>
            <a:pPr marL="0" indent="0" algn="just">
              <a:buNone/>
            </a:pPr>
            <a:r>
              <a:rPr lang="el-GR" sz="2000" b="1" dirty="0"/>
              <a:t>Α.</a:t>
            </a:r>
            <a:r>
              <a:rPr lang="el-GR" sz="2000" dirty="0"/>
              <a:t> </a:t>
            </a:r>
            <a:r>
              <a:rPr lang="el-GR" sz="2000" b="1" dirty="0"/>
              <a:t>Η μεταφορά ουσιών.</a:t>
            </a:r>
          </a:p>
          <a:p>
            <a:pPr marL="0" indent="0" algn="just">
              <a:buNone/>
            </a:pPr>
            <a:r>
              <a:rPr lang="el-GR" sz="2000" dirty="0"/>
              <a:t>Το αίμα μεταφέρει:</a:t>
            </a:r>
          </a:p>
          <a:p>
            <a:pPr algn="just">
              <a:buFont typeface="Courier New" panose="02070309020205020404" pitchFamily="49" charset="0"/>
              <a:buChar char="o"/>
            </a:pPr>
            <a:r>
              <a:rPr lang="el-GR" sz="2000" dirty="0"/>
              <a:t> Οξυγόνο από τους πνεύμονες στους ιστούς και διοξείδιο του άνθρακα από τους ιστούς στους πνεύμονες.</a:t>
            </a:r>
          </a:p>
          <a:p>
            <a:pPr algn="just">
              <a:buFont typeface="Courier New" panose="02070309020205020404" pitchFamily="49" charset="0"/>
              <a:buChar char="o"/>
            </a:pPr>
            <a:r>
              <a:rPr lang="el-GR" sz="2000" dirty="0"/>
              <a:t> Θρεπτικά συστατικά από το γαστρεντερικό σωλήνα στα άλλα μέρη του σώματος.</a:t>
            </a:r>
          </a:p>
          <a:p>
            <a:pPr algn="just">
              <a:buFont typeface="Courier New" panose="02070309020205020404" pitchFamily="49" charset="0"/>
              <a:buChar char="o"/>
            </a:pPr>
            <a:r>
              <a:rPr lang="el-GR" sz="2000" dirty="0"/>
              <a:t> Άχρηστες ουσίες του μεταβολισμού, όπως είναι η ουρία στα νεφρά, για να απομακρυνθούν.</a:t>
            </a:r>
          </a:p>
          <a:p>
            <a:pPr algn="just">
              <a:buFont typeface="Courier New" panose="02070309020205020404" pitchFamily="49" charset="0"/>
              <a:buChar char="o"/>
            </a:pPr>
            <a:r>
              <a:rPr lang="el-GR" sz="2000" dirty="0"/>
              <a:t> Ορμόνες από τους ενδοκρινείς αδένες στις περιοχές δράσης τους.</a:t>
            </a:r>
          </a:p>
          <a:p>
            <a:pPr algn="just">
              <a:buFont typeface="Courier New" panose="02070309020205020404" pitchFamily="49" charset="0"/>
              <a:buChar char="o"/>
            </a:pPr>
            <a:r>
              <a:rPr lang="el-GR" sz="2000" dirty="0"/>
              <a:t> Αντισώματα στα διάφορα μέρη του σώματος.</a:t>
            </a:r>
          </a:p>
          <a:p>
            <a:pPr algn="just">
              <a:buFont typeface="Courier New" panose="02070309020205020404" pitchFamily="49" charset="0"/>
              <a:buChar char="o"/>
            </a:pPr>
            <a:r>
              <a:rPr lang="el-GR" sz="2000" dirty="0"/>
              <a:t> Πρωτεϊνες (αλβουμίνες, σφαιρίνες, ινωδογόνο, συμπλήρωμα). </a:t>
            </a:r>
          </a:p>
        </p:txBody>
      </p:sp>
    </p:spTree>
    <p:extLst>
      <p:ext uri="{BB962C8B-B14F-4D97-AF65-F5344CB8AC3E}">
        <p14:creationId xmlns:p14="http://schemas.microsoft.com/office/powerpoint/2010/main" val="3733767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Λειτουργίες αίματος ΙΙ  </a:t>
            </a:r>
          </a:p>
        </p:txBody>
      </p:sp>
      <p:sp>
        <p:nvSpPr>
          <p:cNvPr id="3" name="Content Placeholder 2"/>
          <p:cNvSpPr>
            <a:spLocks noGrp="1"/>
          </p:cNvSpPr>
          <p:nvPr>
            <p:ph idx="1"/>
          </p:nvPr>
        </p:nvSpPr>
        <p:spPr>
          <a:xfrm>
            <a:off x="1007196" y="2269067"/>
            <a:ext cx="9720073" cy="4023360"/>
          </a:xfrm>
        </p:spPr>
        <p:txBody>
          <a:bodyPr>
            <a:noAutofit/>
          </a:bodyPr>
          <a:lstStyle/>
          <a:p>
            <a:pPr marL="0" indent="0" algn="just">
              <a:buNone/>
            </a:pPr>
            <a:r>
              <a:rPr lang="el-GR" sz="2000" b="1" dirty="0"/>
              <a:t>Β.</a:t>
            </a:r>
            <a:r>
              <a:rPr lang="el-GR" sz="2000" dirty="0"/>
              <a:t> </a:t>
            </a:r>
            <a:r>
              <a:rPr lang="el-GR" sz="2000" b="1" dirty="0"/>
              <a:t>Η προστασία του οργανισμού.</a:t>
            </a:r>
          </a:p>
          <a:p>
            <a:pPr marL="0" indent="0" algn="just">
              <a:buNone/>
            </a:pPr>
            <a:r>
              <a:rPr lang="el-GR" sz="2000" dirty="0"/>
              <a:t>Το αίμα μας προστατεύει:</a:t>
            </a:r>
          </a:p>
          <a:p>
            <a:pPr algn="just">
              <a:buFont typeface="Courier New" panose="02070309020205020404" pitchFamily="49" charset="0"/>
              <a:buChar char="o"/>
            </a:pPr>
            <a:r>
              <a:rPr lang="el-GR" sz="2000" dirty="0"/>
              <a:t> Με τη διαδικασία της πήξης του αίματος, από την απώλεια αίματος στην περιοχή του τραύματος και την είσοδο μικροοργανισμών. </a:t>
            </a:r>
          </a:p>
          <a:p>
            <a:pPr algn="just">
              <a:buFont typeface="Courier New" panose="02070309020205020404" pitchFamily="49" charset="0"/>
              <a:buChar char="o"/>
            </a:pPr>
            <a:r>
              <a:rPr lang="el-GR" sz="2000" dirty="0"/>
              <a:t> Με τα λευκά αιμοσφαίρια από τους παθογόνους μικροοργανισμούς.</a:t>
            </a:r>
          </a:p>
          <a:p>
            <a:pPr marL="0" indent="0" algn="just">
              <a:buNone/>
            </a:pPr>
            <a:r>
              <a:rPr lang="el-GR" sz="2000" b="1" dirty="0"/>
              <a:t>Γ. Η ρύθμιση.</a:t>
            </a:r>
          </a:p>
          <a:p>
            <a:pPr marL="0" indent="0" algn="just">
              <a:buNone/>
            </a:pPr>
            <a:r>
              <a:rPr lang="el-GR" sz="2000" dirty="0"/>
              <a:t>Το αίμα συμβάλλει στη ρύθμιση: </a:t>
            </a:r>
          </a:p>
          <a:p>
            <a:pPr algn="just">
              <a:buFont typeface="Courier New" panose="02070309020205020404" pitchFamily="49" charset="0"/>
              <a:buChar char="o"/>
            </a:pPr>
            <a:r>
              <a:rPr lang="el-GR" sz="2000" dirty="0"/>
              <a:t> Της ποσότητας του νερού και των διαφόρων χημικών ουσιών στους ιστούς.</a:t>
            </a:r>
          </a:p>
          <a:p>
            <a:pPr algn="just">
              <a:buFont typeface="Courier New" panose="02070309020205020404" pitchFamily="49" charset="0"/>
              <a:buChar char="o"/>
            </a:pPr>
            <a:r>
              <a:rPr lang="el-GR" sz="2000" dirty="0"/>
              <a:t> Της θερμοκρασίας του σώματος ώστε αυτή να διατηρείται σταθερή παρά τις μεταβολές της θερμοκρασίας στο εξωτερικό περιβάλλον.</a:t>
            </a:r>
          </a:p>
        </p:txBody>
      </p:sp>
    </p:spTree>
    <p:extLst>
      <p:ext uri="{BB962C8B-B14F-4D97-AF65-F5344CB8AC3E}">
        <p14:creationId xmlns:p14="http://schemas.microsoft.com/office/powerpoint/2010/main" val="91637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Πήξη του αίματος    </a:t>
            </a:r>
          </a:p>
        </p:txBody>
      </p:sp>
      <p:sp>
        <p:nvSpPr>
          <p:cNvPr id="3" name="Content Placeholder 2"/>
          <p:cNvSpPr>
            <a:spLocks noGrp="1"/>
          </p:cNvSpPr>
          <p:nvPr>
            <p:ph idx="1"/>
          </p:nvPr>
        </p:nvSpPr>
        <p:spPr>
          <a:xfrm>
            <a:off x="1007196" y="2269067"/>
            <a:ext cx="9720073" cy="4023360"/>
          </a:xfrm>
        </p:spPr>
        <p:txBody>
          <a:bodyPr>
            <a:noAutofit/>
          </a:bodyPr>
          <a:lstStyle/>
          <a:p>
            <a:pPr marL="0" indent="0" algn="just">
              <a:buNone/>
            </a:pPr>
            <a:r>
              <a:rPr lang="el-GR" sz="3200" dirty="0"/>
              <a:t>Η πήξη του αίματος στην περιοχή του τραύματος αποτελεί μια πολύ σημαντική διαδικασία για τον οργανισμό διότι:</a:t>
            </a:r>
          </a:p>
          <a:p>
            <a:pPr algn="just">
              <a:buFont typeface="Courier New" panose="02070309020205020404" pitchFamily="49" charset="0"/>
              <a:buChar char="o"/>
            </a:pPr>
            <a:r>
              <a:rPr lang="el-GR" sz="3200" dirty="0"/>
              <a:t> εμποδίζει τη μεγάλη απώλεια αίματος.</a:t>
            </a:r>
          </a:p>
          <a:p>
            <a:pPr algn="just">
              <a:buFont typeface="Courier New" panose="02070309020205020404" pitchFamily="49" charset="0"/>
              <a:buChar char="o"/>
            </a:pPr>
            <a:r>
              <a:rPr lang="el-GR" sz="3200" dirty="0"/>
              <a:t> εμποδίζει την εισβολή και άλλων μικροοργανισμών.</a:t>
            </a:r>
          </a:p>
          <a:p>
            <a:pPr algn="just">
              <a:buFont typeface="Courier New" panose="02070309020205020404" pitchFamily="49" charset="0"/>
              <a:buChar char="o"/>
            </a:pPr>
            <a:r>
              <a:rPr lang="el-GR" sz="3200" dirty="0"/>
              <a:t> αποτελεί το πρώτο βήμα για την επούλωση του τραύματος.</a:t>
            </a:r>
          </a:p>
        </p:txBody>
      </p:sp>
    </p:spTree>
    <p:extLst>
      <p:ext uri="{BB962C8B-B14F-4D97-AF65-F5344CB8AC3E}">
        <p14:creationId xmlns:p14="http://schemas.microsoft.com/office/powerpoint/2010/main" val="256506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a:t>Δομή της καρδιάς</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6458" y="2286000"/>
            <a:ext cx="4649521" cy="4022725"/>
          </a:xfrm>
        </p:spPr>
      </p:pic>
      <p:sp>
        <p:nvSpPr>
          <p:cNvPr id="7" name="Content Placeholder 4"/>
          <p:cNvSpPr>
            <a:spLocks noGrp="1"/>
          </p:cNvSpPr>
          <p:nvPr>
            <p:ph sz="half" idx="2"/>
          </p:nvPr>
        </p:nvSpPr>
        <p:spPr/>
        <p:txBody>
          <a:bodyPr>
            <a:normAutofit fontScale="85000" lnSpcReduction="20000"/>
          </a:bodyPr>
          <a:lstStyle/>
          <a:p>
            <a:pPr algn="just">
              <a:buFont typeface="Courier New" panose="02070309020205020404" pitchFamily="49" charset="0"/>
              <a:buChar char="o"/>
            </a:pPr>
            <a:r>
              <a:rPr lang="en-US" dirty="0"/>
              <a:t> </a:t>
            </a:r>
            <a:r>
              <a:rPr lang="el-GR" sz="1800" dirty="0"/>
              <a:t>Η καρδιά του ανθρώπου είναι μια μυώδης τετράχωρη αντλία. Χωρίζεται σε δύο </a:t>
            </a:r>
            <a:r>
              <a:rPr lang="el-GR" sz="1800" b="1" dirty="0"/>
              <a:t>κόλπους </a:t>
            </a:r>
            <a:r>
              <a:rPr lang="en-US" sz="1800" dirty="0"/>
              <a:t>(atrium),</a:t>
            </a:r>
            <a:r>
              <a:rPr lang="el-GR" sz="1800" dirty="0"/>
              <a:t> δεξιό και αριστερό, με </a:t>
            </a:r>
            <a:r>
              <a:rPr lang="el-GR" sz="1800" b="1" dirty="0"/>
              <a:t>λεπτά τοιχώματα </a:t>
            </a:r>
            <a:r>
              <a:rPr lang="el-GR" sz="1800" dirty="0"/>
              <a:t>που βρίσκονται στο ανώτερο τμήμα της και σε δύο </a:t>
            </a:r>
            <a:r>
              <a:rPr lang="el-GR" sz="1800" b="1" dirty="0"/>
              <a:t>κοιλίες </a:t>
            </a:r>
            <a:r>
              <a:rPr lang="el-GR" sz="1800" dirty="0"/>
              <a:t>(</a:t>
            </a:r>
            <a:r>
              <a:rPr lang="en-US" sz="1800" dirty="0"/>
              <a:t>ventricle),</a:t>
            </a:r>
            <a:r>
              <a:rPr lang="el-GR" sz="1800" dirty="0"/>
              <a:t> δεξιά και αριστερή, με </a:t>
            </a:r>
            <a:r>
              <a:rPr lang="el-GR" sz="1800" b="1" dirty="0"/>
              <a:t>παχύτερα τοιχώματα </a:t>
            </a:r>
            <a:r>
              <a:rPr lang="el-GR" sz="1800" dirty="0"/>
              <a:t>που βρίσκονται στο κατώτερο τμήμα της.</a:t>
            </a:r>
            <a:endParaRPr lang="el-GR" sz="1800" b="1" dirty="0"/>
          </a:p>
          <a:p>
            <a:pPr algn="just">
              <a:buFont typeface="Courier New" panose="02070309020205020404" pitchFamily="49" charset="0"/>
              <a:buChar char="o"/>
            </a:pPr>
            <a:r>
              <a:rPr lang="el-GR" sz="1800" b="1" dirty="0"/>
              <a:t> </a:t>
            </a:r>
            <a:r>
              <a:rPr lang="el-GR" sz="1800" dirty="0"/>
              <a:t>Οι δύο κόλποι χωρίζονται μεταξύ τους με το </a:t>
            </a:r>
            <a:r>
              <a:rPr lang="el-GR" sz="1800" b="1" dirty="0"/>
              <a:t>μεσοκολπικό διάφραγμα </a:t>
            </a:r>
            <a:r>
              <a:rPr lang="el-GR" sz="1800" dirty="0"/>
              <a:t>και οι δύο κοιλίες με το </a:t>
            </a:r>
            <a:r>
              <a:rPr lang="el-GR" sz="1800" b="1" dirty="0"/>
              <a:t>μεσοκοιλιακό διάφραγμα.</a:t>
            </a:r>
            <a:r>
              <a:rPr lang="en-US" sz="1800" b="1" dirty="0"/>
              <a:t> </a:t>
            </a:r>
            <a:r>
              <a:rPr lang="el-GR" sz="1800" dirty="0"/>
              <a:t>Γι’αυτό το λόγο, δεν υπάρχει επικοινωνία ανάμεσα στους δύο κόλπους ή στις δύο κοιλίες.</a:t>
            </a:r>
            <a:endParaRPr lang="el-GR" sz="1800" b="1" dirty="0"/>
          </a:p>
          <a:p>
            <a:pPr algn="just">
              <a:buFont typeface="Courier New" panose="02070309020205020404" pitchFamily="49" charset="0"/>
              <a:buChar char="o"/>
            </a:pPr>
            <a:r>
              <a:rPr lang="el-GR" sz="1800" dirty="0"/>
              <a:t> Η αριστερή κοιλία έχει παχύτερα τοιχώματα από τη δεξιά κοιλία διότι στέλνει το αίμα σε μεγαλύτερη απόσταση (σε όλο το σώμα).</a:t>
            </a:r>
          </a:p>
          <a:p>
            <a:pPr algn="just">
              <a:buFont typeface="Courier New" panose="02070309020205020404" pitchFamily="49" charset="0"/>
              <a:buChar char="o"/>
            </a:pPr>
            <a:r>
              <a:rPr lang="el-GR" sz="1800" dirty="0"/>
              <a:t> Μεταξύ των αντίστοιχων κόλπων και κοιλιών υπάρχουν </a:t>
            </a:r>
            <a:r>
              <a:rPr lang="el-GR" sz="1800" b="1" dirty="0"/>
              <a:t>βαλβίδες</a:t>
            </a:r>
            <a:r>
              <a:rPr lang="el-GR" sz="1800" dirty="0"/>
              <a:t> (</a:t>
            </a:r>
            <a:r>
              <a:rPr lang="en-US" sz="1800" dirty="0"/>
              <a:t>valves).</a:t>
            </a:r>
            <a:r>
              <a:rPr lang="el-GR" sz="1800" dirty="0"/>
              <a:t> Οι βαλβίδες καθορίζουν τη </a:t>
            </a:r>
            <a:r>
              <a:rPr lang="el-GR" sz="1800" b="1" dirty="0"/>
              <a:t>μονόδρομη ροή </a:t>
            </a:r>
            <a:r>
              <a:rPr lang="el-GR" sz="1800" dirty="0"/>
              <a:t>του αίματος σε κάθε σύσπαση της καρδιάς, έτσι ώστε το αίμα να κινείται από το δεξιό κόλπο προς τη δεξιά κοιλία και από τον αριστερό κόλπο προς την αριστερή κοιλία. </a:t>
            </a:r>
            <a:endParaRPr lang="en-US" sz="1800" dirty="0"/>
          </a:p>
        </p:txBody>
      </p:sp>
    </p:spTree>
    <p:extLst>
      <p:ext uri="{BB962C8B-B14F-4D97-AF65-F5344CB8AC3E}">
        <p14:creationId xmlns:p14="http://schemas.microsoft.com/office/powerpoint/2010/main" val="1283777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Θρομβίνη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l-GR" sz="2400" dirty="0"/>
              <a:t> </a:t>
            </a:r>
            <a:r>
              <a:rPr lang="el-GR" sz="2300" dirty="0"/>
              <a:t>Η θρομβίνη είναι </a:t>
            </a:r>
            <a:r>
              <a:rPr lang="el-GR" sz="2300" b="1" dirty="0"/>
              <a:t>ένζυμο </a:t>
            </a:r>
            <a:r>
              <a:rPr lang="el-GR" sz="2300" dirty="0"/>
              <a:t>πολύ σημαντικό στη διαδικασία της πήξης του αίματος διότι συμβάλλει στη μετατροπή του ινωδογόνου σε ένα μη διαλυτό πρωτεϊνικό πλέγμα, το </a:t>
            </a:r>
            <a:r>
              <a:rPr lang="el-GR" sz="2300" b="1" dirty="0"/>
              <a:t>ινώδες</a:t>
            </a:r>
            <a:r>
              <a:rPr lang="el-GR" sz="2300" dirty="0"/>
              <a:t>. </a:t>
            </a:r>
          </a:p>
          <a:p>
            <a:pPr algn="just">
              <a:buFont typeface="Courier New" panose="02070309020205020404" pitchFamily="49" charset="0"/>
              <a:buChar char="o"/>
            </a:pPr>
            <a:r>
              <a:rPr lang="el-GR" sz="2300" dirty="0"/>
              <a:t> Για το </a:t>
            </a:r>
            <a:r>
              <a:rPr lang="el-GR" sz="2300" b="1" dirty="0"/>
              <a:t>σχηματισμό της θρομβίνης </a:t>
            </a:r>
            <a:r>
              <a:rPr lang="el-GR" sz="2300" dirty="0"/>
              <a:t>είναι απαραίτητοι πολλοί παράγοντες όπως το ασβέστιο, η βιταμίνη Κ, τα αιμοπετάλια αλλά και παράγοντες που ελευθερώνονται από τα κατεστραμμένα από τους μικροοργανισμούς κύτταρα. </a:t>
            </a:r>
          </a:p>
          <a:p>
            <a:pPr algn="just">
              <a:buFont typeface="Courier New" panose="02070309020205020404" pitchFamily="49" charset="0"/>
              <a:buChar char="o"/>
            </a:pPr>
            <a:r>
              <a:rPr lang="el-GR" sz="2300" b="1" dirty="0"/>
              <a:t> </a:t>
            </a:r>
            <a:r>
              <a:rPr lang="el-GR" sz="2300" dirty="0"/>
              <a:t>Οι ίνες του ινώδους εγκλωβίζουν τα ερυθρά αιμοσφαίρια και έτσι σχηματίζεται ένας θρόμβος που σταματά την αιμορραγία αλλά και παρεμποδίζει την περαιτέρω είσοδο μικροοργανισμών. Ο σχηματισμός του μπορεί να παρεμποδιστεί από τουλάχιστον δύο ουσίες που περιέχονται στον καπνό του τσιγάρου.</a:t>
            </a:r>
            <a:endParaRPr lang="el-GR" sz="2300" b="1" dirty="0"/>
          </a:p>
        </p:txBody>
      </p:sp>
    </p:spTree>
    <p:extLst>
      <p:ext uri="{BB962C8B-B14F-4D97-AF65-F5344CB8AC3E}">
        <p14:creationId xmlns:p14="http://schemas.microsoft.com/office/powerpoint/2010/main" val="3139622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Πορεία πήξης του αίματος  </a:t>
            </a:r>
          </a:p>
        </p:txBody>
      </p:sp>
      <p:sp>
        <p:nvSpPr>
          <p:cNvPr id="3" name="Rectangle 2"/>
          <p:cNvSpPr/>
          <p:nvPr/>
        </p:nvSpPr>
        <p:spPr>
          <a:xfrm>
            <a:off x="4199467" y="1981200"/>
            <a:ext cx="2497666" cy="448733"/>
          </a:xfrm>
          <a:prstGeom prst="rect">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προθρομβίνη</a:t>
            </a:r>
            <a:endParaRPr lang="en-US" dirty="0">
              <a:solidFill>
                <a:schemeClr val="tx1"/>
              </a:solidFill>
            </a:endParaRPr>
          </a:p>
        </p:txBody>
      </p:sp>
      <p:sp>
        <p:nvSpPr>
          <p:cNvPr id="5" name="Rectangle 4"/>
          <p:cNvSpPr/>
          <p:nvPr/>
        </p:nvSpPr>
        <p:spPr>
          <a:xfrm>
            <a:off x="1405467" y="3098800"/>
            <a:ext cx="2497666" cy="448733"/>
          </a:xfrm>
          <a:prstGeom prst="rect">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 ασβέστιο, βιταμίνη Κ </a:t>
            </a:r>
            <a:endParaRPr lang="en-US" dirty="0">
              <a:solidFill>
                <a:schemeClr val="tx1"/>
              </a:solidFill>
            </a:endParaRPr>
          </a:p>
        </p:txBody>
      </p:sp>
      <p:sp>
        <p:nvSpPr>
          <p:cNvPr id="6" name="Rectangle 5"/>
          <p:cNvSpPr/>
          <p:nvPr/>
        </p:nvSpPr>
        <p:spPr>
          <a:xfrm>
            <a:off x="7137400" y="2794000"/>
            <a:ext cx="2497666" cy="1159933"/>
          </a:xfrm>
          <a:prstGeom prst="rect">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παράγοντες από κατεστραμμένα κύτταρα, αιμοπετάλια</a:t>
            </a:r>
            <a:endParaRPr lang="en-US" dirty="0">
              <a:solidFill>
                <a:schemeClr val="tx1"/>
              </a:solidFill>
            </a:endParaRPr>
          </a:p>
        </p:txBody>
      </p:sp>
      <p:sp>
        <p:nvSpPr>
          <p:cNvPr id="7" name="Rectangle 6"/>
          <p:cNvSpPr/>
          <p:nvPr/>
        </p:nvSpPr>
        <p:spPr>
          <a:xfrm>
            <a:off x="4199467" y="4224867"/>
            <a:ext cx="2497666" cy="448733"/>
          </a:xfrm>
          <a:prstGeom prst="rect">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θρομβίνη (ένζυμο)</a:t>
            </a:r>
            <a:endParaRPr lang="en-US" dirty="0">
              <a:solidFill>
                <a:schemeClr val="tx1"/>
              </a:solidFill>
            </a:endParaRPr>
          </a:p>
        </p:txBody>
      </p:sp>
      <p:sp>
        <p:nvSpPr>
          <p:cNvPr id="8" name="Rectangle 7"/>
          <p:cNvSpPr/>
          <p:nvPr/>
        </p:nvSpPr>
        <p:spPr>
          <a:xfrm>
            <a:off x="1405467" y="5554133"/>
            <a:ext cx="2497666" cy="448733"/>
          </a:xfrm>
          <a:prstGeom prst="rect">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ινωδογόνο</a:t>
            </a:r>
            <a:endParaRPr lang="en-US" dirty="0">
              <a:solidFill>
                <a:schemeClr val="tx1"/>
              </a:solidFill>
            </a:endParaRPr>
          </a:p>
        </p:txBody>
      </p:sp>
      <p:sp>
        <p:nvSpPr>
          <p:cNvPr id="9" name="Rectangle 8"/>
          <p:cNvSpPr/>
          <p:nvPr/>
        </p:nvSpPr>
        <p:spPr>
          <a:xfrm>
            <a:off x="5448300" y="5537199"/>
            <a:ext cx="2497666" cy="448733"/>
          </a:xfrm>
          <a:prstGeom prst="rect">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ινώδες</a:t>
            </a:r>
            <a:endParaRPr lang="en-US" dirty="0">
              <a:solidFill>
                <a:schemeClr val="tx1"/>
              </a:solidFill>
            </a:endParaRPr>
          </a:p>
        </p:txBody>
      </p:sp>
      <p:sp>
        <p:nvSpPr>
          <p:cNvPr id="10" name="Rectangle 9"/>
          <p:cNvSpPr/>
          <p:nvPr/>
        </p:nvSpPr>
        <p:spPr>
          <a:xfrm>
            <a:off x="8978900" y="5532963"/>
            <a:ext cx="2497666" cy="448733"/>
          </a:xfrm>
          <a:prstGeom prst="rect">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θρόμβος</a:t>
            </a:r>
            <a:endParaRPr lang="en-US" dirty="0">
              <a:solidFill>
                <a:schemeClr val="tx1"/>
              </a:solidFill>
            </a:endParaRPr>
          </a:p>
        </p:txBody>
      </p:sp>
      <p:cxnSp>
        <p:nvCxnSpPr>
          <p:cNvPr id="12" name="Straight Arrow Connector 11"/>
          <p:cNvCxnSpPr>
            <a:stCxn id="3" idx="2"/>
            <a:endCxn id="7" idx="0"/>
          </p:cNvCxnSpPr>
          <p:nvPr/>
        </p:nvCxnSpPr>
        <p:spPr>
          <a:xfrm>
            <a:off x="5448300" y="2429933"/>
            <a:ext cx="0" cy="1794934"/>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1"/>
          </p:cNvCxnSpPr>
          <p:nvPr/>
        </p:nvCxnSpPr>
        <p:spPr>
          <a:xfrm flipH="1">
            <a:off x="5448300" y="3373967"/>
            <a:ext cx="1689100" cy="8468"/>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903061" y="3382434"/>
            <a:ext cx="1540934" cy="0"/>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07366" y="5778499"/>
            <a:ext cx="1540934" cy="0"/>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p:cNvCxnSpPr>
          <p:nvPr/>
        </p:nvCxnSpPr>
        <p:spPr>
          <a:xfrm>
            <a:off x="7945966" y="5761566"/>
            <a:ext cx="1032934" cy="16933"/>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04833" y="4673600"/>
            <a:ext cx="4234" cy="1117600"/>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idx="1"/>
          </p:nvPr>
        </p:nvSpPr>
        <p:spPr>
          <a:xfrm>
            <a:off x="7814396" y="4893734"/>
            <a:ext cx="1736003" cy="508000"/>
          </a:xfrm>
        </p:spPr>
        <p:txBody>
          <a:bodyPr>
            <a:noAutofit/>
          </a:bodyPr>
          <a:lstStyle/>
          <a:p>
            <a:pPr marL="0" indent="0" algn="just">
              <a:buNone/>
            </a:pPr>
            <a:r>
              <a:rPr lang="el-GR" sz="1600" dirty="0"/>
              <a:t>Εγκλωβισμός ερυθροκυττάρων</a:t>
            </a:r>
          </a:p>
          <a:p>
            <a:pPr marL="0" indent="0" algn="just">
              <a:buNone/>
            </a:pPr>
            <a:endParaRPr lang="el-GR" sz="1600" dirty="0"/>
          </a:p>
        </p:txBody>
      </p:sp>
    </p:spTree>
    <p:extLst>
      <p:ext uri="{BB962C8B-B14F-4D97-AF65-F5344CB8AC3E}">
        <p14:creationId xmlns:p14="http://schemas.microsoft.com/office/powerpoint/2010/main" val="168692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Αιμορροφιλία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n-US" sz="2600" dirty="0"/>
              <a:t> </a:t>
            </a:r>
            <a:r>
              <a:rPr lang="el-GR" sz="2600" dirty="0"/>
              <a:t>Η αιμορροφιλία ή αιμοφιλία είναι κληρονομική ασθένεια, η οποία οφείλεται στην έλλειψη κάποιου από τους παράγοντες που συμβάλλουν στην πήξη του αίματος.</a:t>
            </a:r>
          </a:p>
          <a:p>
            <a:pPr algn="just">
              <a:buFont typeface="Courier New" panose="02070309020205020404" pitchFamily="49" charset="0"/>
              <a:buChar char="o"/>
            </a:pPr>
            <a:r>
              <a:rPr lang="en-US" sz="2600" dirty="0"/>
              <a:t> </a:t>
            </a:r>
            <a:r>
              <a:rPr lang="el-GR" sz="2600" dirty="0"/>
              <a:t>Αυτό έχει ως αποτέλεσμα να καθυστερεί σημαντικά η διαδικασία της πήξης του αίματος στο άτομο που πάσχει, γεγονός που οδηγεί σε μεγάλη απώλεια αίματος σε περιπτώσεις τραυματισμού του. </a:t>
            </a:r>
          </a:p>
        </p:txBody>
      </p:sp>
    </p:spTree>
    <p:extLst>
      <p:ext uri="{BB962C8B-B14F-4D97-AF65-F5344CB8AC3E}">
        <p14:creationId xmlns:p14="http://schemas.microsoft.com/office/powerpoint/2010/main" val="3982010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Ομάδες αίματος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n-US" sz="2600" dirty="0"/>
              <a:t> </a:t>
            </a:r>
            <a:r>
              <a:rPr lang="el-GR" sz="2600" dirty="0"/>
              <a:t>Η κατάταξη των ανθρώπων στις διάφορες ομάδες αίματος καθορίζεται από την παρουσία ή την έλλειψη ειδικών </a:t>
            </a:r>
            <a:r>
              <a:rPr lang="el-GR" sz="2600" b="1" dirty="0"/>
              <a:t>αντιγόνων </a:t>
            </a:r>
            <a:r>
              <a:rPr lang="el-GR" sz="2600" dirty="0"/>
              <a:t>στη μεμβράνη των ερυθροκυττάρων τους.</a:t>
            </a:r>
          </a:p>
          <a:p>
            <a:pPr algn="just">
              <a:buFont typeface="Courier New" panose="02070309020205020404" pitchFamily="49" charset="0"/>
              <a:buChar char="o"/>
            </a:pPr>
            <a:r>
              <a:rPr lang="en-US" sz="2600" dirty="0"/>
              <a:t> </a:t>
            </a:r>
            <a:r>
              <a:rPr lang="el-GR" sz="2600" dirty="0"/>
              <a:t>Έτσι δημιουργούνται διάφορα συστήματα ομάδων αίματος σημαντικότερα από τα οποία είναι το </a:t>
            </a:r>
            <a:r>
              <a:rPr lang="el-GR" sz="2600" b="1" dirty="0"/>
              <a:t>σύστημα ΑΒΟ </a:t>
            </a:r>
            <a:r>
              <a:rPr lang="el-GR" sz="2600" dirty="0"/>
              <a:t>και το </a:t>
            </a:r>
            <a:r>
              <a:rPr lang="el-GR" sz="2600" b="1" dirty="0"/>
              <a:t>σύστημα </a:t>
            </a:r>
            <a:r>
              <a:rPr lang="en-US" sz="2600" b="1" dirty="0"/>
              <a:t>Rhesus (Rh), </a:t>
            </a:r>
            <a:r>
              <a:rPr lang="el-GR" sz="2600" dirty="0"/>
              <a:t>διότι αυτά επηρεάζουν τη συμβατότητα των μεταγγίσεων. </a:t>
            </a:r>
          </a:p>
        </p:txBody>
      </p:sp>
    </p:spTree>
    <p:extLst>
      <p:ext uri="{BB962C8B-B14F-4D97-AF65-F5344CB8AC3E}">
        <p14:creationId xmlns:p14="http://schemas.microsoft.com/office/powerpoint/2010/main" val="1866668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Σύστημα ΑΒΟ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l-GR" sz="2400" dirty="0"/>
              <a:t> </a:t>
            </a:r>
            <a:r>
              <a:rPr lang="el-GR" sz="2300" dirty="0"/>
              <a:t>Τα άτομα με βάση το σύστημα ΑΒΟ διακρίνονται σε τέσσερις ομάδες, την ομάδα Α, τη Β, την ΑΒ και τη 0 (μηδενική). </a:t>
            </a:r>
          </a:p>
          <a:p>
            <a:pPr algn="just">
              <a:buFont typeface="Courier New" panose="02070309020205020404" pitchFamily="49" charset="0"/>
              <a:buChar char="o"/>
            </a:pPr>
            <a:r>
              <a:rPr lang="el-GR" sz="2300" dirty="0"/>
              <a:t> Τα άτομα που ανήκουν στην ομάδα Α φέρουν στην επιφάνεια των ερυθροκυττάρων τους το αντιγόνο Α, τα άτομα της ομάδας Β έχουν το αντιγόνο Β, τα άτομα της ομάδας ΑΒ έχουν και τα δύο αντιγόνα Α και Β, ενώ τα άτομα με ομάδα αίματος 0 δεν έχουν κανένα αντιγόνο. </a:t>
            </a:r>
          </a:p>
          <a:p>
            <a:pPr algn="just">
              <a:buFont typeface="Courier New" panose="02070309020205020404" pitchFamily="49" charset="0"/>
              <a:buChar char="o"/>
            </a:pPr>
            <a:r>
              <a:rPr lang="el-GR" sz="2300" b="1" dirty="0"/>
              <a:t> </a:t>
            </a:r>
            <a:r>
              <a:rPr lang="el-GR" sz="2300" dirty="0"/>
              <a:t>Τα άτομα της Α ομάδας έχουν αντισώματα έναντι στο αντιγόνο Β, τα αντι-Β αντισώματα</a:t>
            </a:r>
            <a:r>
              <a:rPr lang="en-US" sz="2300" dirty="0"/>
              <a:t>, </a:t>
            </a:r>
            <a:r>
              <a:rPr lang="el-GR" sz="2300" dirty="0"/>
              <a:t>αντίστοιχα τα άτομα της ομάδας Β, έχουν αντισώματα έναντι στο αντιγόνο Α, τα αντι-Α αντισώματα, τα άτομα της ομάδας ΑΒ, δεν έχουν κανένα αντίσωμα στο πλάσμα του αίματός τους, σε αντίθεση με τα άτομα της 0 ομάδας που έχουν και τα δύο είδη αντισωμάτων, και τα αντι-Α και τα αντι-Β. </a:t>
            </a:r>
            <a:endParaRPr lang="el-GR" sz="2300" b="1" dirty="0"/>
          </a:p>
        </p:txBody>
      </p:sp>
    </p:spTree>
    <p:extLst>
      <p:ext uri="{BB962C8B-B14F-4D97-AF65-F5344CB8AC3E}">
        <p14:creationId xmlns:p14="http://schemas.microsoft.com/office/powerpoint/2010/main" val="3387547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Συγκολλητινογόνα – Συγκολλητίνες    </a:t>
            </a:r>
          </a:p>
        </p:txBody>
      </p:sp>
      <p:sp>
        <p:nvSpPr>
          <p:cNvPr id="3" name="Content Placeholder 2"/>
          <p:cNvSpPr>
            <a:spLocks noGrp="1"/>
          </p:cNvSpPr>
          <p:nvPr>
            <p:ph sz="half" idx="1"/>
          </p:nvPr>
        </p:nvSpPr>
        <p:spPr/>
        <p:txBody>
          <a:bodyPr>
            <a:noAutofit/>
          </a:bodyPr>
          <a:lstStyle/>
          <a:p>
            <a:pPr algn="just">
              <a:buFont typeface="Courier New" panose="02070309020205020404" pitchFamily="49" charset="0"/>
              <a:buChar char="o"/>
            </a:pPr>
            <a:r>
              <a:rPr lang="el-GR" sz="2800" dirty="0"/>
              <a:t> </a:t>
            </a:r>
            <a:r>
              <a:rPr lang="el-GR" sz="2000" dirty="0"/>
              <a:t>Τα συγκολλητινογόνα είναι τα αντιγόνα, ενώ οι συγκολλητίνες είναι τα αντισώματα. </a:t>
            </a:r>
          </a:p>
          <a:p>
            <a:pPr algn="just">
              <a:buFont typeface="Courier New" panose="02070309020205020404" pitchFamily="49" charset="0"/>
              <a:buChar char="o"/>
            </a:pPr>
            <a:r>
              <a:rPr lang="el-GR" sz="2000" dirty="0"/>
              <a:t> Χαρακτηρίζονται έτσι, διότι, όταν υπάρχει ασυμβατότητα  στις μεταγγίσεις, τα αντισώματα που έχει το πλάσμα του αίματος του ατόμου-δέκτη ενώνονται με τα αντιγόνα που φέρουν στην επιφάνειά τους τα ερυθροκύτταρα του δότη, οπότε προκαλείται αιμοσυγκόλληση που οδηγεί σε αιμόλυση (σπάσιμο των ερυθροκυττάρων).</a:t>
            </a:r>
          </a:p>
          <a:p>
            <a:pPr marL="0" indent="0" algn="just">
              <a:buNone/>
            </a:pPr>
            <a:endParaRPr lang="el-GR" sz="2000" b="1" dirty="0"/>
          </a:p>
        </p:txBody>
      </p:sp>
      <p:pic>
        <p:nvPicPr>
          <p:cNvPr id="1026" name="Picture 2" descr="C:\Users\Dimitris\Desktop\αιμοσυγκόλληση.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7133" y="2379133"/>
            <a:ext cx="3606800"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031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Μεταγγίσεις αίματος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l-GR" sz="2400" dirty="0"/>
              <a:t> </a:t>
            </a:r>
            <a:r>
              <a:rPr lang="el-GR" dirty="0"/>
              <a:t>Για να είναι συμβατή (κατάλληλη) μια μετάγγιση, θα πρέπει τα ερυθροκύτταρα του ατόμου-δότη να μην έχουν συγκολλητινογόνα που να ενώνονται με τις συγκολλητίνες που κυκλοφορούν σε μεγάλη ποσότητα στο πλάσμα του αίματος του ατόμου-δέκτη. </a:t>
            </a:r>
          </a:p>
          <a:p>
            <a:pPr algn="just">
              <a:buFont typeface="Courier New" panose="02070309020205020404" pitchFamily="49" charset="0"/>
              <a:buChar char="o"/>
            </a:pPr>
            <a:r>
              <a:rPr lang="el-GR" dirty="0"/>
              <a:t> Τα ερυθροκύτταρα που περιέχονται στη σχετικά μικρή ποσότητα του μεταγγιζόμενου αίματος του δότη υφίστανται συγκόλληση από την ένωσή τους με τα πολλά αντίστοιχα αντισώματα που περιέχει όλο το πλάσμα στο αίμα του ατόμου-δέκτη. Προκαλείται αιμόλυση και διακοπή της κυκλοφορίας του αίματος που μπορεί να οδηγήσει στο θάνατο του ατόμου-δέκτη.</a:t>
            </a:r>
          </a:p>
          <a:p>
            <a:pPr algn="just">
              <a:buFont typeface="Courier New" panose="02070309020205020404" pitchFamily="49" charset="0"/>
              <a:buChar char="o"/>
            </a:pPr>
            <a:r>
              <a:rPr lang="el-GR" b="1" dirty="0"/>
              <a:t> </a:t>
            </a:r>
            <a:r>
              <a:rPr lang="el-GR" dirty="0"/>
              <a:t>Το προς μετάγγιση αίμα πρέπει να υποβάλλεται τόσο σε έλεγχο συμβατότητας ως προς τις ομάδες αίματος όσο και σε έλεγχο ύπαρξης μολυσματικών παραγόντων, όπως είναι οι ιοί που προκαλούν το </a:t>
            </a:r>
            <a:r>
              <a:rPr lang="en-US" dirty="0"/>
              <a:t>AIDS </a:t>
            </a:r>
            <a:r>
              <a:rPr lang="el-GR" dirty="0"/>
              <a:t>και την ηπατίτιδα.</a:t>
            </a:r>
            <a:endParaRPr lang="el-GR" b="1" dirty="0"/>
          </a:p>
        </p:txBody>
      </p:sp>
    </p:spTree>
    <p:extLst>
      <p:ext uri="{BB962C8B-B14F-4D97-AF65-F5344CB8AC3E}">
        <p14:creationId xmlns:p14="http://schemas.microsoft.com/office/powerpoint/2010/main" val="3027133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t>Διάγραμμα ιστοσυμβατότητας ομάδων αίματος   </a:t>
            </a:r>
          </a:p>
        </p:txBody>
      </p:sp>
      <p:grpSp>
        <p:nvGrpSpPr>
          <p:cNvPr id="36" name="Group 35"/>
          <p:cNvGrpSpPr/>
          <p:nvPr/>
        </p:nvGrpSpPr>
        <p:grpSpPr>
          <a:xfrm>
            <a:off x="3793490" y="1904148"/>
            <a:ext cx="3318135" cy="4470400"/>
            <a:chOff x="3793490" y="1904148"/>
            <a:chExt cx="3318135" cy="4470400"/>
          </a:xfrm>
        </p:grpSpPr>
        <p:sp>
          <p:nvSpPr>
            <p:cNvPr id="5" name="Rectangle 4"/>
            <p:cNvSpPr/>
            <p:nvPr/>
          </p:nvSpPr>
          <p:spPr>
            <a:xfrm>
              <a:off x="5164667" y="2564976"/>
              <a:ext cx="567266" cy="448733"/>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0</a:t>
              </a:r>
              <a:endParaRPr lang="en-US" dirty="0">
                <a:solidFill>
                  <a:schemeClr val="tx1"/>
                </a:solidFill>
              </a:endParaRPr>
            </a:p>
          </p:txBody>
        </p:sp>
        <p:cxnSp>
          <p:nvCxnSpPr>
            <p:cNvPr id="6" name="Straight Arrow Connector 5"/>
            <p:cNvCxnSpPr>
              <a:stCxn id="5" idx="2"/>
              <a:endCxn id="12" idx="0"/>
            </p:cNvCxnSpPr>
            <p:nvPr/>
          </p:nvCxnSpPr>
          <p:spPr>
            <a:xfrm>
              <a:off x="5448300" y="3013709"/>
              <a:ext cx="0" cy="1913467"/>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a:endCxn id="11" idx="0"/>
            </p:cNvCxnSpPr>
            <p:nvPr/>
          </p:nvCxnSpPr>
          <p:spPr>
            <a:xfrm flipH="1">
              <a:off x="4148667" y="3013709"/>
              <a:ext cx="1299633" cy="897467"/>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65034" y="3911176"/>
              <a:ext cx="567266" cy="448733"/>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Α</a:t>
              </a:r>
              <a:endParaRPr lang="en-US" dirty="0">
                <a:solidFill>
                  <a:schemeClr val="tx1"/>
                </a:solidFill>
              </a:endParaRPr>
            </a:p>
          </p:txBody>
        </p:sp>
        <p:sp>
          <p:nvSpPr>
            <p:cNvPr id="12" name="Rectangle 11"/>
            <p:cNvSpPr/>
            <p:nvPr/>
          </p:nvSpPr>
          <p:spPr>
            <a:xfrm>
              <a:off x="5164667" y="4927176"/>
              <a:ext cx="567266" cy="448733"/>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ΑΒ</a:t>
              </a:r>
              <a:endParaRPr lang="en-US" dirty="0">
                <a:solidFill>
                  <a:schemeClr val="tx1"/>
                </a:solidFill>
              </a:endParaRPr>
            </a:p>
          </p:txBody>
        </p:sp>
        <p:sp>
          <p:nvSpPr>
            <p:cNvPr id="13" name="Rectangle 12"/>
            <p:cNvSpPr/>
            <p:nvPr/>
          </p:nvSpPr>
          <p:spPr>
            <a:xfrm>
              <a:off x="6519333" y="3911175"/>
              <a:ext cx="567266" cy="448733"/>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Β</a:t>
              </a:r>
              <a:endParaRPr lang="en-US" dirty="0">
                <a:solidFill>
                  <a:schemeClr val="tx1"/>
                </a:solidFill>
              </a:endParaRPr>
            </a:p>
          </p:txBody>
        </p:sp>
        <p:cxnSp>
          <p:nvCxnSpPr>
            <p:cNvPr id="14" name="Straight Arrow Connector 13"/>
            <p:cNvCxnSpPr>
              <a:stCxn id="5" idx="2"/>
              <a:endCxn id="13" idx="0"/>
            </p:cNvCxnSpPr>
            <p:nvPr/>
          </p:nvCxnSpPr>
          <p:spPr>
            <a:xfrm>
              <a:off x="5448300" y="3013709"/>
              <a:ext cx="1354666" cy="897466"/>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2"/>
              <a:endCxn id="12" idx="1"/>
            </p:cNvCxnSpPr>
            <p:nvPr/>
          </p:nvCxnSpPr>
          <p:spPr>
            <a:xfrm>
              <a:off x="4148667" y="4359909"/>
              <a:ext cx="1016000" cy="791634"/>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2"/>
              <a:endCxn id="12" idx="3"/>
            </p:cNvCxnSpPr>
            <p:nvPr/>
          </p:nvCxnSpPr>
          <p:spPr>
            <a:xfrm flipH="1">
              <a:off x="5731933" y="4359908"/>
              <a:ext cx="1071033" cy="791635"/>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a:off x="5177367" y="2564976"/>
              <a:ext cx="541866" cy="270085"/>
            </a:xfrm>
            <a:prstGeom prst="arc">
              <a:avLst>
                <a:gd name="adj1" fmla="val 10883715"/>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5596616">
              <a:off x="6705650" y="4000499"/>
              <a:ext cx="541866" cy="270085"/>
            </a:xfrm>
            <a:prstGeom prst="arc">
              <a:avLst>
                <a:gd name="adj1" fmla="val 10883715"/>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rot="10800000">
              <a:off x="5190067" y="5375909"/>
              <a:ext cx="541866" cy="270085"/>
            </a:xfrm>
            <a:prstGeom prst="arc">
              <a:avLst>
                <a:gd name="adj1" fmla="val 10883715"/>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15977718">
              <a:off x="3657600" y="4004425"/>
              <a:ext cx="541866" cy="270085"/>
            </a:xfrm>
            <a:prstGeom prst="arc">
              <a:avLst>
                <a:gd name="adj1" fmla="val 10883715"/>
                <a:gd name="adj2" fmla="val 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4713886" y="1904148"/>
              <a:ext cx="1513351" cy="44873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Πανδότης</a:t>
              </a:r>
              <a:endParaRPr lang="en-US" dirty="0">
                <a:solidFill>
                  <a:schemeClr val="tx1"/>
                </a:solidFill>
              </a:endParaRPr>
            </a:p>
          </p:txBody>
        </p:sp>
        <p:sp>
          <p:nvSpPr>
            <p:cNvPr id="35" name="Rectangle 34"/>
            <p:cNvSpPr/>
            <p:nvPr/>
          </p:nvSpPr>
          <p:spPr>
            <a:xfrm>
              <a:off x="4713886" y="5925815"/>
              <a:ext cx="1513351" cy="44873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Πανδέκτης</a:t>
              </a:r>
              <a:endParaRPr lang="en-US" dirty="0">
                <a:solidFill>
                  <a:schemeClr val="tx1"/>
                </a:solidFill>
              </a:endParaRPr>
            </a:p>
          </p:txBody>
        </p:sp>
      </p:grpSp>
    </p:spTree>
    <p:extLst>
      <p:ext uri="{BB962C8B-B14F-4D97-AF65-F5344CB8AC3E}">
        <p14:creationId xmlns:p14="http://schemas.microsoft.com/office/powerpoint/2010/main" val="323085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Γενετικός έλεγχος ομάδων αίματος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n-US" sz="2800" dirty="0"/>
              <a:t> </a:t>
            </a:r>
            <a:r>
              <a:rPr lang="el-GR" sz="2800" dirty="0"/>
              <a:t>Οι ομάδες αίματος στο σύστημα ΑΒΟ ελέγχονται γενετικά από τρία αλληλόμορφα γονίδια, το Ι</a:t>
            </a:r>
            <a:r>
              <a:rPr lang="el-GR" sz="2800" baseline="30000" dirty="0"/>
              <a:t>Α</a:t>
            </a:r>
            <a:r>
              <a:rPr lang="el-GR" sz="2800" dirty="0"/>
              <a:t>, Ι</a:t>
            </a:r>
            <a:r>
              <a:rPr lang="el-GR" sz="2800" baseline="30000" dirty="0"/>
              <a:t>Β</a:t>
            </a:r>
            <a:r>
              <a:rPr lang="el-GR" sz="2800" dirty="0"/>
              <a:t> και Ι</a:t>
            </a:r>
            <a:r>
              <a:rPr lang="el-GR" sz="2800" baseline="30000" dirty="0"/>
              <a:t>0</a:t>
            </a:r>
            <a:r>
              <a:rPr lang="el-GR" sz="2800" dirty="0"/>
              <a:t>. Τα Ι</a:t>
            </a:r>
            <a:r>
              <a:rPr lang="el-GR" sz="2800" baseline="30000" dirty="0"/>
              <a:t>Α</a:t>
            </a:r>
            <a:r>
              <a:rPr lang="el-GR" sz="2800" dirty="0"/>
              <a:t> και Ι</a:t>
            </a:r>
            <a:r>
              <a:rPr lang="el-GR" sz="2800" baseline="30000" dirty="0"/>
              <a:t>Β</a:t>
            </a:r>
            <a:r>
              <a:rPr lang="el-GR" sz="2800" dirty="0"/>
              <a:t> ελέγχουν αντίστοιχα τη σύνθεση των αντιγόνων Α και Β και είναι </a:t>
            </a:r>
            <a:r>
              <a:rPr lang="el-GR" sz="2800" b="1" dirty="0"/>
              <a:t>συνεπικρατή</a:t>
            </a:r>
            <a:r>
              <a:rPr lang="el-GR" sz="2800" dirty="0"/>
              <a:t> μεταξύ τους (εκφράζονται και τα δύο στο φαινότυπο) και είναι </a:t>
            </a:r>
            <a:r>
              <a:rPr lang="el-GR" sz="2800" b="1" dirty="0"/>
              <a:t>επικρατή</a:t>
            </a:r>
            <a:r>
              <a:rPr lang="el-GR" sz="2800" dirty="0"/>
              <a:t> έναντι στο αλληλόμορφο γονίδιο Ι</a:t>
            </a:r>
            <a:r>
              <a:rPr lang="el-GR" sz="2800" baseline="30000" dirty="0"/>
              <a:t>0 </a:t>
            </a:r>
            <a:r>
              <a:rPr lang="el-GR" sz="2800" dirty="0"/>
              <a:t>που είναι </a:t>
            </a:r>
            <a:r>
              <a:rPr lang="el-GR" sz="2800" b="1" dirty="0"/>
              <a:t>υπολειπόμενο</a:t>
            </a:r>
            <a:r>
              <a:rPr lang="el-GR" sz="2800" dirty="0"/>
              <a:t>. Τα άτομα 0 ομάδας έχουν μόνο το αλληλόμορφο γονίδιο Ι</a:t>
            </a:r>
            <a:r>
              <a:rPr lang="el-GR" sz="2800" baseline="30000" dirty="0"/>
              <a:t>0 </a:t>
            </a:r>
            <a:r>
              <a:rPr lang="el-GR" sz="2800" dirty="0"/>
              <a:t>, ενώ στα άτομα ΑΒ ομάδας συνυπάρχουν τα Ι</a:t>
            </a:r>
            <a:r>
              <a:rPr lang="el-GR" sz="2800" baseline="30000" dirty="0"/>
              <a:t>Α</a:t>
            </a:r>
            <a:r>
              <a:rPr lang="el-GR" sz="2800" dirty="0"/>
              <a:t> και Ι</a:t>
            </a:r>
            <a:r>
              <a:rPr lang="el-GR" sz="2800" baseline="30000" dirty="0"/>
              <a:t>Β</a:t>
            </a:r>
            <a:r>
              <a:rPr lang="el-GR" sz="2800" dirty="0"/>
              <a:t> αλληλόμορφα γονίδια. </a:t>
            </a:r>
            <a:endParaRPr lang="el-GR" sz="2800" b="1" dirty="0"/>
          </a:p>
        </p:txBody>
      </p:sp>
    </p:spTree>
    <p:extLst>
      <p:ext uri="{BB962C8B-B14F-4D97-AF65-F5344CB8AC3E}">
        <p14:creationId xmlns:p14="http://schemas.microsoft.com/office/powerpoint/2010/main" val="987641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Σύστημα </a:t>
            </a:r>
            <a:r>
              <a:rPr lang="en-US" sz="3600" b="1" dirty="0"/>
              <a:t>Rhesus </a:t>
            </a:r>
            <a:r>
              <a:rPr lang="el-GR" sz="3600" b="1" dirty="0"/>
              <a:t>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l-GR" sz="2400" dirty="0"/>
              <a:t> </a:t>
            </a:r>
            <a:r>
              <a:rPr lang="el-GR" sz="2800" dirty="0"/>
              <a:t>Ο </a:t>
            </a:r>
            <a:r>
              <a:rPr lang="el-GR" sz="2800" b="1" dirty="0"/>
              <a:t>παράγοντας </a:t>
            </a:r>
            <a:r>
              <a:rPr lang="en-US" sz="2800" b="1" dirty="0"/>
              <a:t>Rhesus</a:t>
            </a:r>
            <a:r>
              <a:rPr lang="el-GR" sz="2800" b="1" dirty="0"/>
              <a:t> </a:t>
            </a:r>
            <a:r>
              <a:rPr lang="el-GR" sz="2800" dirty="0"/>
              <a:t>είναι μια πρωτεϊνη που εντοπίζεται ως </a:t>
            </a:r>
            <a:r>
              <a:rPr lang="el-GR" sz="2800" b="1" dirty="0"/>
              <a:t>αντιγόνο </a:t>
            </a:r>
            <a:r>
              <a:rPr lang="el-GR" sz="2800" dirty="0"/>
              <a:t>στην επιφάνεια των ερυθροκυττάρων ενός ατόμου, όπως και τα αντιγόνα των ομάδων αίματος στο σύστημα ΑΒΟ. </a:t>
            </a:r>
            <a:endParaRPr lang="el-GR" sz="2800" b="1" dirty="0"/>
          </a:p>
          <a:p>
            <a:pPr algn="just">
              <a:buFont typeface="Courier New" panose="02070309020205020404" pitchFamily="49" charset="0"/>
              <a:buChar char="o"/>
            </a:pPr>
            <a:r>
              <a:rPr lang="el-GR" sz="2800" dirty="0"/>
              <a:t> Τα άτομα </a:t>
            </a:r>
            <a:r>
              <a:rPr lang="en-US" sz="2800" dirty="0"/>
              <a:t>Rh</a:t>
            </a:r>
            <a:r>
              <a:rPr lang="en-US" sz="2800" baseline="30000" dirty="0"/>
              <a:t>+</a:t>
            </a:r>
            <a:r>
              <a:rPr lang="en-US" sz="2800" dirty="0"/>
              <a:t> </a:t>
            </a:r>
            <a:r>
              <a:rPr lang="el-GR" sz="2800" dirty="0"/>
              <a:t>έχουν το αντιγόνο </a:t>
            </a:r>
            <a:r>
              <a:rPr lang="en-US" sz="2800" dirty="0"/>
              <a:t>Rhesus</a:t>
            </a:r>
            <a:r>
              <a:rPr lang="el-GR" sz="2800" dirty="0"/>
              <a:t>, ενώ τα άτομα </a:t>
            </a:r>
            <a:r>
              <a:rPr lang="en-US" sz="2800" dirty="0"/>
              <a:t>Rh</a:t>
            </a:r>
            <a:r>
              <a:rPr lang="en-US" sz="2800" baseline="30000" dirty="0"/>
              <a:t>- </a:t>
            </a:r>
            <a:r>
              <a:rPr lang="el-GR" sz="2800" dirty="0"/>
              <a:t>όχι.</a:t>
            </a:r>
          </a:p>
          <a:p>
            <a:pPr algn="just">
              <a:buFont typeface="Courier New" panose="02070309020205020404" pitchFamily="49" charset="0"/>
              <a:buChar char="o"/>
            </a:pPr>
            <a:r>
              <a:rPr lang="el-GR" sz="2800" b="1" dirty="0"/>
              <a:t> </a:t>
            </a:r>
            <a:r>
              <a:rPr lang="el-GR" sz="2800" dirty="0"/>
              <a:t>Η παραγωγή των αντισωμάτων αντι-</a:t>
            </a:r>
            <a:r>
              <a:rPr lang="en-US" sz="2800" dirty="0"/>
              <a:t>Rh </a:t>
            </a:r>
            <a:r>
              <a:rPr lang="el-GR" sz="2800" dirty="0"/>
              <a:t>μπορεί να προκληθεί μόνο σε άτομα </a:t>
            </a:r>
            <a:r>
              <a:rPr lang="en-US" sz="2800" dirty="0"/>
              <a:t>Rh</a:t>
            </a:r>
            <a:r>
              <a:rPr lang="en-US" sz="2800" baseline="30000" dirty="0"/>
              <a:t>-</a:t>
            </a:r>
            <a:r>
              <a:rPr lang="el-GR" sz="2800" dirty="0"/>
              <a:t>, όταν σε αυτά ενεθεί το αντιγόνο </a:t>
            </a:r>
            <a:r>
              <a:rPr lang="en-US" sz="2800" dirty="0"/>
              <a:t>Rhesus. </a:t>
            </a:r>
            <a:r>
              <a:rPr lang="el-GR" sz="2800" dirty="0"/>
              <a:t>Αυτό συμβαίνει διότι το ανοσοποιητικό σύστημα των ατόμων</a:t>
            </a:r>
            <a:r>
              <a:rPr lang="en-US" sz="2800" dirty="0"/>
              <a:t> Rh</a:t>
            </a:r>
            <a:r>
              <a:rPr lang="en-US" sz="2800" baseline="30000" dirty="0"/>
              <a:t>-</a:t>
            </a:r>
            <a:r>
              <a:rPr lang="el-GR" sz="2800" baseline="30000" dirty="0"/>
              <a:t> </a:t>
            </a:r>
            <a:r>
              <a:rPr lang="el-GR" sz="2800" dirty="0"/>
              <a:t>αντιδρά έναντι της εισόδου του ξένου αντιγόνου </a:t>
            </a:r>
            <a:r>
              <a:rPr lang="en-US" sz="2800" dirty="0"/>
              <a:t>Rhesus. </a:t>
            </a:r>
            <a:endParaRPr lang="el-GR" sz="2800" b="1" dirty="0"/>
          </a:p>
        </p:txBody>
      </p:sp>
    </p:spTree>
    <p:extLst>
      <p:ext uri="{BB962C8B-B14F-4D97-AF65-F5344CB8AC3E}">
        <p14:creationId xmlns:p14="http://schemas.microsoft.com/office/powerpoint/2010/main" val="171816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Η καρδιά λειτουργεί ως αντλία </a:t>
            </a:r>
          </a:p>
        </p:txBody>
      </p:sp>
      <p:sp>
        <p:nvSpPr>
          <p:cNvPr id="3" name="Content Placeholder 2"/>
          <p:cNvSpPr>
            <a:spLocks noGrp="1"/>
          </p:cNvSpPr>
          <p:nvPr>
            <p:ph idx="1"/>
          </p:nvPr>
        </p:nvSpPr>
        <p:spPr/>
        <p:txBody>
          <a:bodyPr>
            <a:normAutofit lnSpcReduction="10000"/>
          </a:bodyPr>
          <a:lstStyle/>
          <a:p>
            <a:pPr marL="90488" indent="-90488" algn="just">
              <a:buFont typeface="Courier New" panose="02070309020205020404" pitchFamily="49" charset="0"/>
              <a:buChar char="o"/>
            </a:pPr>
            <a:r>
              <a:rPr lang="el-GR" sz="3600" dirty="0"/>
              <a:t> </a:t>
            </a:r>
            <a:r>
              <a:rPr lang="el-GR" sz="3200" dirty="0"/>
              <a:t>Στην πραγματικότητα, η καρδιά λειτουργεί ταυτόχρονα ως μια </a:t>
            </a:r>
            <a:r>
              <a:rPr lang="el-GR" sz="3200" b="1" dirty="0"/>
              <a:t>αναρροφητική</a:t>
            </a:r>
            <a:r>
              <a:rPr lang="el-GR" sz="3200" dirty="0"/>
              <a:t> και </a:t>
            </a:r>
            <a:r>
              <a:rPr lang="el-GR" sz="3200" b="1" dirty="0"/>
              <a:t>συμπιεστική</a:t>
            </a:r>
            <a:r>
              <a:rPr lang="el-GR" sz="3200" dirty="0"/>
              <a:t> (</a:t>
            </a:r>
            <a:r>
              <a:rPr lang="el-GR" sz="3200" b="1" dirty="0"/>
              <a:t>προωθητική</a:t>
            </a:r>
            <a:r>
              <a:rPr lang="el-GR" sz="3200" dirty="0"/>
              <a:t>) αντλία.</a:t>
            </a:r>
          </a:p>
          <a:p>
            <a:pPr marL="90488" indent="-90488" algn="just">
              <a:buFont typeface="Courier New" panose="02070309020205020404" pitchFamily="49" charset="0"/>
              <a:buChar char="o"/>
            </a:pPr>
            <a:r>
              <a:rPr lang="el-GR" sz="3200" dirty="0"/>
              <a:t> </a:t>
            </a:r>
            <a:r>
              <a:rPr lang="el-GR" sz="3200" b="1" dirty="0"/>
              <a:t>Αναρροφητική </a:t>
            </a:r>
            <a:r>
              <a:rPr lang="el-GR" sz="3200" dirty="0"/>
              <a:t>διότι συγκεντρώνει το αίμα από όλα τα τριχοειδή του σώματος μέσω των φλεβών που καταλήγουν στους κόλπους της.</a:t>
            </a:r>
          </a:p>
          <a:p>
            <a:pPr marL="90488" indent="-90488" algn="just">
              <a:buFont typeface="Courier New" panose="02070309020205020404" pitchFamily="49" charset="0"/>
              <a:buChar char="o"/>
            </a:pPr>
            <a:r>
              <a:rPr lang="el-GR" sz="3200" dirty="0"/>
              <a:t> </a:t>
            </a:r>
            <a:r>
              <a:rPr lang="el-GR" sz="3200" b="1" dirty="0"/>
              <a:t>Συμπιεστική </a:t>
            </a:r>
            <a:r>
              <a:rPr lang="el-GR" sz="3200" dirty="0"/>
              <a:t>διότι στέλνει το αίμα στα τριχοειδή όλου του σώματος μέσω των αρτηριών που ξεκινούν από τις κοιλίες της.</a:t>
            </a:r>
          </a:p>
        </p:txBody>
      </p:sp>
    </p:spTree>
    <p:extLst>
      <p:ext uri="{BB962C8B-B14F-4D97-AF65-F5344CB8AC3E}">
        <p14:creationId xmlns:p14="http://schemas.microsoft.com/office/powerpoint/2010/main" val="1043980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t>Προβλήματα σε σχέση με τον παράγοντα </a:t>
            </a:r>
            <a:r>
              <a:rPr lang="en-US" sz="3200" b="1" dirty="0"/>
              <a:t>Rhesus </a:t>
            </a:r>
            <a:r>
              <a:rPr lang="el-GR" sz="3200" b="1" dirty="0"/>
              <a:t>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l-GR" sz="2400" dirty="0"/>
              <a:t> </a:t>
            </a:r>
            <a:r>
              <a:rPr lang="el-GR" sz="2000" dirty="0"/>
              <a:t>Στα άτομα </a:t>
            </a:r>
            <a:r>
              <a:rPr lang="en-US" sz="2000" dirty="0"/>
              <a:t>Rh</a:t>
            </a:r>
            <a:r>
              <a:rPr lang="en-US" sz="2000" baseline="30000" dirty="0"/>
              <a:t>-</a:t>
            </a:r>
            <a:r>
              <a:rPr lang="en-US" sz="2000" dirty="0"/>
              <a:t>, </a:t>
            </a:r>
            <a:r>
              <a:rPr lang="el-GR" sz="2000" dirty="0"/>
              <a:t>όταν για πρώτη φορά εισέλθει στον οργανισμό τους το αντιγόνο </a:t>
            </a:r>
            <a:r>
              <a:rPr lang="en-US" sz="2000" dirty="0"/>
              <a:t>Rhesus</a:t>
            </a:r>
            <a:r>
              <a:rPr lang="el-GR" sz="2000" dirty="0"/>
              <a:t>, ο οργανισμός τους ευαισθητοποιείται με παραγωγή αντισωμάτων αντι-</a:t>
            </a:r>
            <a:r>
              <a:rPr lang="en-US" sz="2000" dirty="0"/>
              <a:t>Rhesus. </a:t>
            </a:r>
            <a:r>
              <a:rPr lang="el-GR" sz="2000" dirty="0"/>
              <a:t>Το πρόβλημα όμως θα εμφανιστεί όταν σε επόμενη φορά μεταγγιστεί σε αυτά αίμα </a:t>
            </a:r>
            <a:r>
              <a:rPr lang="en-US" sz="2000" dirty="0"/>
              <a:t>Rh</a:t>
            </a:r>
            <a:r>
              <a:rPr lang="en-US" sz="2000" baseline="30000" dirty="0"/>
              <a:t>+</a:t>
            </a:r>
            <a:r>
              <a:rPr lang="en-US" sz="2000" dirty="0"/>
              <a:t>. </a:t>
            </a:r>
            <a:r>
              <a:rPr lang="el-GR" sz="2000" dirty="0"/>
              <a:t>Τότε τα αντισώματα αντι-</a:t>
            </a:r>
            <a:r>
              <a:rPr lang="en-US" sz="2000" dirty="0"/>
              <a:t>Rhesus </a:t>
            </a:r>
            <a:r>
              <a:rPr lang="el-GR" sz="2000" dirty="0"/>
              <a:t>που έχουν θα ενωθούν με τα αντιγόνα </a:t>
            </a:r>
            <a:r>
              <a:rPr lang="en-US" sz="2000" dirty="0"/>
              <a:t>Rhesus </a:t>
            </a:r>
            <a:r>
              <a:rPr lang="el-GR" sz="2000" dirty="0"/>
              <a:t>που φέρουν τα ερυθροκύτταρα που εισέρχονται με τη μετάγγιση και επομένως θα γίνει αιμοσυγκόλληση. </a:t>
            </a:r>
          </a:p>
          <a:p>
            <a:pPr algn="just">
              <a:buFont typeface="Courier New" panose="02070309020205020404" pitchFamily="49" charset="0"/>
              <a:buChar char="o"/>
            </a:pPr>
            <a:r>
              <a:rPr lang="el-GR" sz="2000" dirty="0"/>
              <a:t> Σε παιδιά που γεννιούνται ως </a:t>
            </a:r>
            <a:r>
              <a:rPr lang="en-US" sz="2000" dirty="0"/>
              <a:t>Rh</a:t>
            </a:r>
            <a:r>
              <a:rPr lang="en-US" sz="2000" baseline="30000" dirty="0"/>
              <a:t>+ </a:t>
            </a:r>
            <a:r>
              <a:rPr lang="el-GR" sz="2000" dirty="0"/>
              <a:t>από μητέρα </a:t>
            </a:r>
            <a:r>
              <a:rPr lang="en-US" sz="2000" dirty="0"/>
              <a:t>Rh</a:t>
            </a:r>
            <a:r>
              <a:rPr lang="en-US" sz="2000" baseline="30000" dirty="0"/>
              <a:t>-</a:t>
            </a:r>
            <a:r>
              <a:rPr lang="en-US" sz="2000" dirty="0"/>
              <a:t> </a:t>
            </a:r>
            <a:r>
              <a:rPr lang="el-GR" sz="2000" dirty="0"/>
              <a:t>που έχει ήδη ευαισθητοποιηθεί, είτε από τη γέννηση προηγούμενου παιδιού της </a:t>
            </a:r>
            <a:r>
              <a:rPr lang="en-US" sz="2000" dirty="0"/>
              <a:t>Rh</a:t>
            </a:r>
            <a:r>
              <a:rPr lang="en-US" sz="2000" baseline="30000" dirty="0"/>
              <a:t>+</a:t>
            </a:r>
            <a:r>
              <a:rPr lang="el-GR" sz="2000" dirty="0"/>
              <a:t>, είτε από μετάγγιση αίματος </a:t>
            </a:r>
            <a:r>
              <a:rPr lang="en-US" sz="2000" dirty="0"/>
              <a:t>Rh</a:t>
            </a:r>
            <a:r>
              <a:rPr lang="en-US" sz="2000" baseline="30000" dirty="0"/>
              <a:t>+</a:t>
            </a:r>
            <a:r>
              <a:rPr lang="en-US" sz="2000" dirty="0"/>
              <a:t> </a:t>
            </a:r>
            <a:r>
              <a:rPr lang="el-GR" sz="2000" dirty="0"/>
              <a:t>που προηγήθηκε της κυοφορίας και της γέννησης του </a:t>
            </a:r>
            <a:r>
              <a:rPr lang="en-US" sz="2000" dirty="0"/>
              <a:t>Rh</a:t>
            </a:r>
            <a:r>
              <a:rPr lang="en-US" sz="2000" baseline="30000" dirty="0"/>
              <a:t>+ </a:t>
            </a:r>
            <a:r>
              <a:rPr lang="el-GR" sz="2000" dirty="0"/>
              <a:t>παιδιού της. Στην περίπτωση αυτή τα παιδιά </a:t>
            </a:r>
            <a:r>
              <a:rPr lang="en-US" sz="2000" dirty="0"/>
              <a:t>Rh</a:t>
            </a:r>
            <a:r>
              <a:rPr lang="en-US" sz="2000" baseline="30000" dirty="0"/>
              <a:t>+</a:t>
            </a:r>
            <a:r>
              <a:rPr lang="en-US" sz="2000" dirty="0"/>
              <a:t> </a:t>
            </a:r>
            <a:r>
              <a:rPr lang="el-GR" sz="2000" dirty="0"/>
              <a:t>πεθαίνουν γιατί τα ερυθροκύτταρά τους θα καταστραφούν από τα αντισώματα της μητέρας που διοχετεύονται μέσω του πλακούντα στην κυκλοφορία του εμβρύου. Αυτό προλαμβάνεται, αν αμέσως μετά τον πρώτο τοκετό χορηγηθούν στη μητέρα αντι-</a:t>
            </a:r>
            <a:r>
              <a:rPr lang="en-US" sz="2000" dirty="0"/>
              <a:t>Rhesus </a:t>
            </a:r>
            <a:r>
              <a:rPr lang="el-GR" sz="2000" dirty="0"/>
              <a:t>αντισώματα, τα οποία θα εξουδετερώσουν τα αντιγόνα </a:t>
            </a:r>
            <a:r>
              <a:rPr lang="en-US" sz="2000" dirty="0"/>
              <a:t>Rh. </a:t>
            </a:r>
            <a:r>
              <a:rPr lang="el-GR" sz="2000" dirty="0"/>
              <a:t>Με αυτόν τον τρόπο δε θα ευαισθητοποιηθεί η μητέρα για την παραγωγή αντι-</a:t>
            </a:r>
            <a:r>
              <a:rPr lang="en-US" sz="2000" dirty="0"/>
              <a:t>Rh </a:t>
            </a:r>
            <a:r>
              <a:rPr lang="el-GR" sz="2000" dirty="0"/>
              <a:t>αντισωμάτων. </a:t>
            </a:r>
            <a:endParaRPr lang="el-GR" sz="2000" b="1" baseline="30000" dirty="0"/>
          </a:p>
        </p:txBody>
      </p:sp>
    </p:spTree>
    <p:extLst>
      <p:ext uri="{BB962C8B-B14F-4D97-AF65-F5344CB8AC3E}">
        <p14:creationId xmlns:p14="http://schemas.microsoft.com/office/powerpoint/2010/main" val="4166139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t>Ανάπτυξη αιμολυτικής νόσου στο έμβρυο</a:t>
            </a:r>
            <a:r>
              <a:rPr lang="en-US" sz="3200" b="1" dirty="0"/>
              <a:t> </a:t>
            </a:r>
            <a:r>
              <a:rPr lang="el-GR" sz="3200" b="1" dirty="0"/>
              <a:t>   </a:t>
            </a:r>
          </a:p>
        </p:txBody>
      </p:sp>
      <p:pic>
        <p:nvPicPr>
          <p:cNvPr id="1026" name="Picture 2" descr="C:\Users\Dimitris\Desktop\aimolysi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84559" y="2286000"/>
            <a:ext cx="3233319" cy="40227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normAutofit lnSpcReduction="10000"/>
          </a:bodyPr>
          <a:lstStyle/>
          <a:p>
            <a:pPr algn="just">
              <a:buFont typeface="Courier New" panose="02070309020205020404" pitchFamily="49" charset="0"/>
              <a:buChar char="o"/>
            </a:pPr>
            <a:r>
              <a:rPr lang="el-GR" dirty="0"/>
              <a:t> Το πρώτο παιδί είναι </a:t>
            </a:r>
            <a:r>
              <a:rPr lang="en-US" dirty="0"/>
              <a:t>Rh</a:t>
            </a:r>
            <a:r>
              <a:rPr lang="en-US" baseline="30000" dirty="0"/>
              <a:t>+ </a:t>
            </a:r>
            <a:r>
              <a:rPr lang="el-GR" dirty="0"/>
              <a:t>ενώ η μητέρα είναι </a:t>
            </a:r>
            <a:r>
              <a:rPr lang="en-US" dirty="0"/>
              <a:t>Rh</a:t>
            </a:r>
            <a:r>
              <a:rPr lang="en-US" baseline="30000" dirty="0"/>
              <a:t>-</a:t>
            </a:r>
            <a:r>
              <a:rPr lang="en-US" dirty="0"/>
              <a:t>. </a:t>
            </a:r>
          </a:p>
          <a:p>
            <a:pPr algn="just">
              <a:buFont typeface="Courier New" panose="02070309020205020404" pitchFamily="49" charset="0"/>
              <a:buChar char="o"/>
            </a:pPr>
            <a:r>
              <a:rPr lang="en-US" dirty="0"/>
              <a:t> </a:t>
            </a:r>
            <a:r>
              <a:rPr lang="el-GR" dirty="0"/>
              <a:t>Κατά τη διάρκεια του τοκετού ή λίγο πριν σπάσει ο πλακούντας, τα κύτταρα του ανοσοποιητικού μηχανισμού της μητέρας έρχονται σε επαφή με τα ερυθρά αιμοσφαίρια του παιδιού. Αρχίζει τότε η διαδικασία παραγωγής αντισωμάτων αντι-</a:t>
            </a:r>
            <a:r>
              <a:rPr lang="en-US" dirty="0"/>
              <a:t>Rhesus. </a:t>
            </a:r>
          </a:p>
          <a:p>
            <a:pPr algn="just">
              <a:buFont typeface="Courier New" panose="02070309020205020404" pitchFamily="49" charset="0"/>
              <a:buChar char="o"/>
            </a:pPr>
            <a:r>
              <a:rPr lang="en-US" dirty="0"/>
              <a:t> </a:t>
            </a:r>
            <a:r>
              <a:rPr lang="el-GR" dirty="0"/>
              <a:t>Τα αντισώματα αντιδρούν με τα αντιγόνα </a:t>
            </a:r>
            <a:r>
              <a:rPr lang="en-US" dirty="0"/>
              <a:t>Rh </a:t>
            </a:r>
            <a:r>
              <a:rPr lang="el-GR" dirty="0"/>
              <a:t>του επόμενου </a:t>
            </a:r>
            <a:r>
              <a:rPr lang="en-US" dirty="0"/>
              <a:t>Rh</a:t>
            </a:r>
            <a:r>
              <a:rPr lang="en-US" baseline="30000" dirty="0"/>
              <a:t>+</a:t>
            </a:r>
            <a:r>
              <a:rPr lang="en-US" dirty="0"/>
              <a:t> </a:t>
            </a:r>
            <a:r>
              <a:rPr lang="el-GR" dirty="0"/>
              <a:t>παιδιού και αυτό οδηγεί σε ανάπτυξη αιμολυτικής νόσου στο έμβρυο. </a:t>
            </a:r>
            <a:endParaRPr lang="en-US" dirty="0"/>
          </a:p>
        </p:txBody>
      </p:sp>
    </p:spTree>
    <p:extLst>
      <p:ext uri="{BB962C8B-B14F-4D97-AF65-F5344CB8AC3E}">
        <p14:creationId xmlns:p14="http://schemas.microsoft.com/office/powerpoint/2010/main" val="1833461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Αναιμίες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l-GR" sz="2000" dirty="0"/>
              <a:t> Ένα άτομο πάσχει από αναιμία όταν έχει μειωμένο αριθμό ερυθροκυττάρων σε σχέση με το φυσιολογικό ή μειωμένη αιμοσφαιρίνη στα ερυθροκύτταρά του. Τότε εμφανίζει αίσθημα κούρασης και ατονίας. </a:t>
            </a:r>
            <a:endParaRPr lang="el-GR" sz="2000" b="1" dirty="0"/>
          </a:p>
          <a:p>
            <a:pPr algn="just">
              <a:buFont typeface="Courier New" panose="02070309020205020404" pitchFamily="49" charset="0"/>
              <a:buChar char="o"/>
            </a:pPr>
            <a:r>
              <a:rPr lang="el-GR" sz="2000" dirty="0"/>
              <a:t> Τα μειωμένα επίπεδα της αιμοσφαιρίνης μπορεί να οφείλονται σε έλλειψη σιδήρου (σιδηροπενία) λόγω κακής διατροφής του ατόμου. Τροφές πλούσιες σε σίδηρο όπως συκώτι, σταφίδες, δημητριακά, μπορούν να θεραπεύσουν το είδος αυτό της αναιμίας. </a:t>
            </a:r>
          </a:p>
          <a:p>
            <a:pPr algn="just">
              <a:buFont typeface="Courier New" panose="02070309020205020404" pitchFamily="49" charset="0"/>
              <a:buChar char="o"/>
            </a:pPr>
            <a:r>
              <a:rPr lang="el-GR" sz="2000" dirty="0"/>
              <a:t> Ένα άλλο είδος αναιμίας οφείλεται στην αδυναμία του οργανισμού να απορροφήσει τη βιταμίνη Β</a:t>
            </a:r>
            <a:r>
              <a:rPr lang="el-GR" sz="2000" baseline="-25000" dirty="0"/>
              <a:t>12</a:t>
            </a:r>
            <a:r>
              <a:rPr lang="el-GR" sz="2000" dirty="0"/>
              <a:t> από το έντερο. Η βιταμίνη αυτή είναι απαραίτητη για την ωρίμανση των ερυθροκυττάρων και σε περίπτωση έλλειψής της έχουμε συσσώρευση ανώριμων ερυθροκυττάρων στο μυελό των οστών. Μία δίαιτα πλούσια σε ψάρια, αβγά, γαλακτομικά και πουλερικά, καθώς και χορήγηση βιταμίνης Β</a:t>
            </a:r>
            <a:r>
              <a:rPr lang="el-GR" sz="2000" baseline="-25000" dirty="0"/>
              <a:t>12</a:t>
            </a:r>
            <a:r>
              <a:rPr lang="el-GR" sz="2000" dirty="0"/>
              <a:t> συμβάλλει στην αντιμετώπιση της αναιμίας αυτής.</a:t>
            </a:r>
          </a:p>
          <a:p>
            <a:pPr marL="0" indent="0" algn="just">
              <a:buNone/>
            </a:pPr>
            <a:endParaRPr lang="el-GR" sz="2800" dirty="0"/>
          </a:p>
        </p:txBody>
      </p:sp>
    </p:spTree>
    <p:extLst>
      <p:ext uri="{BB962C8B-B14F-4D97-AF65-F5344CB8AC3E}">
        <p14:creationId xmlns:p14="http://schemas.microsoft.com/office/powerpoint/2010/main" val="3658245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Αιμολυτική αναιμία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n-US" sz="2600" dirty="0"/>
              <a:t> </a:t>
            </a:r>
            <a:r>
              <a:rPr lang="el-GR" sz="2600" dirty="0"/>
              <a:t>Η αιμολυτική αναιμία χαρακτηρίζεται από αυξημένο ρυθμό καταστροφής ερυθροκυττάρων (</a:t>
            </a:r>
            <a:r>
              <a:rPr lang="el-GR" sz="2600" b="1" dirty="0"/>
              <a:t>αιμόλυση</a:t>
            </a:r>
            <a:r>
              <a:rPr lang="el-GR" sz="2600" dirty="0"/>
              <a:t>). </a:t>
            </a:r>
          </a:p>
          <a:p>
            <a:pPr algn="just">
              <a:buFont typeface="Courier New" panose="02070309020205020404" pitchFamily="49" charset="0"/>
              <a:buChar char="o"/>
            </a:pPr>
            <a:r>
              <a:rPr lang="en-US" sz="2600" dirty="0"/>
              <a:t> </a:t>
            </a:r>
            <a:r>
              <a:rPr lang="el-GR" sz="2600" dirty="0"/>
              <a:t>Μπορεί να οφείλεται σε κληρονομικούς παράγοντες, σε τοξίνες, παράσιτα ή σε μετάγγιση μη συμβατού αίματος. </a:t>
            </a:r>
          </a:p>
        </p:txBody>
      </p:sp>
    </p:spTree>
    <p:extLst>
      <p:ext uri="{BB962C8B-B14F-4D97-AF65-F5344CB8AC3E}">
        <p14:creationId xmlns:p14="http://schemas.microsoft.com/office/powerpoint/2010/main" val="931299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Δρεπανοκυτταρική αναιμία     </a:t>
            </a:r>
          </a:p>
        </p:txBody>
      </p:sp>
      <p:sp>
        <p:nvSpPr>
          <p:cNvPr id="3" name="Content Placeholder 2"/>
          <p:cNvSpPr>
            <a:spLocks noGrp="1"/>
          </p:cNvSpPr>
          <p:nvPr>
            <p:ph sz="half" idx="1"/>
          </p:nvPr>
        </p:nvSpPr>
        <p:spPr/>
        <p:txBody>
          <a:bodyPr>
            <a:noAutofit/>
          </a:bodyPr>
          <a:lstStyle/>
          <a:p>
            <a:pPr algn="just">
              <a:buFont typeface="Courier New" panose="02070309020205020404" pitchFamily="49" charset="0"/>
              <a:buChar char="o"/>
            </a:pPr>
            <a:r>
              <a:rPr lang="en-US" sz="2400" dirty="0"/>
              <a:t> </a:t>
            </a:r>
            <a:r>
              <a:rPr lang="el-GR" sz="2400" dirty="0"/>
              <a:t>Είναι μία κληρονομική ασθένεια που χαρακτηρίζεται από την παραγωγή μη φυσιολογικής αιμοσφαιρίνης, με αποτέλεσμα τα ερυθροκύτταρα να εμφανίζουν χαρακτηριστικό δρεπανοειδές σχήμα. </a:t>
            </a:r>
          </a:p>
          <a:p>
            <a:pPr algn="just">
              <a:buFont typeface="Courier New" panose="02070309020205020404" pitchFamily="49" charset="0"/>
              <a:buChar char="o"/>
            </a:pPr>
            <a:r>
              <a:rPr lang="en-US" sz="2400" dirty="0"/>
              <a:t> </a:t>
            </a:r>
            <a:r>
              <a:rPr lang="el-GR" sz="2400" dirty="0"/>
              <a:t>Προκαλείται απόφραξη των αγγείων λόγω του δρεπανοειδούς σχήματος των ερυθροκυττάρων, αιμόλυση και αυξημένος ρυθμός καταστροφής των ερυθροκυττάρων. </a:t>
            </a:r>
          </a:p>
        </p:txBody>
      </p:sp>
      <p:pic>
        <p:nvPicPr>
          <p:cNvPr id="2050" name="Picture 2" descr="C:\Users\Dimitris\Desktop\ερυθρα αιμοσφαίρια.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4880" y="2286000"/>
            <a:ext cx="3564077"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162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Μεσογειακή αναιμία     </a:t>
            </a:r>
          </a:p>
        </p:txBody>
      </p:sp>
      <p:sp>
        <p:nvSpPr>
          <p:cNvPr id="3" name="Content Placeholder 2"/>
          <p:cNvSpPr>
            <a:spLocks noGrp="1"/>
          </p:cNvSpPr>
          <p:nvPr>
            <p:ph idx="1"/>
          </p:nvPr>
        </p:nvSpPr>
        <p:spPr/>
        <p:txBody>
          <a:bodyPr>
            <a:noAutofit/>
          </a:bodyPr>
          <a:lstStyle/>
          <a:p>
            <a:pPr algn="just">
              <a:buFont typeface="Courier New" panose="02070309020205020404" pitchFamily="49" charset="0"/>
              <a:buChar char="o"/>
            </a:pPr>
            <a:r>
              <a:rPr lang="en-US" sz="2600" dirty="0"/>
              <a:t> </a:t>
            </a:r>
            <a:r>
              <a:rPr lang="el-GR" dirty="0"/>
              <a:t>Είναι κληρονομική ασθένεια που εμφανίζεται με μεγάλη συχνότητα στη χώρα μας. </a:t>
            </a:r>
          </a:p>
          <a:p>
            <a:pPr algn="just">
              <a:buFont typeface="Courier New" panose="02070309020205020404" pitchFamily="49" charset="0"/>
              <a:buChar char="o"/>
            </a:pPr>
            <a:r>
              <a:rPr lang="en-US" dirty="0"/>
              <a:t> </a:t>
            </a:r>
            <a:r>
              <a:rPr lang="el-GR" dirty="0"/>
              <a:t>Οφείλεται στη μειωμένη παραγωγή της β αλυσίδας της αιμοσφαιρίνης.</a:t>
            </a:r>
          </a:p>
          <a:p>
            <a:pPr algn="just">
              <a:buFont typeface="Courier New" panose="02070309020205020404" pitchFamily="49" charset="0"/>
              <a:buChar char="o"/>
            </a:pPr>
            <a:r>
              <a:rPr lang="en-US" dirty="0"/>
              <a:t> </a:t>
            </a:r>
            <a:r>
              <a:rPr lang="el-GR" dirty="0"/>
              <a:t>Αντιμετωπίζεται με μεταγγίσεις σε τακτά χρονικά διαστήματα</a:t>
            </a:r>
            <a:r>
              <a:rPr lang="en-US" dirty="0"/>
              <a:t>, </a:t>
            </a:r>
            <a:r>
              <a:rPr lang="el-GR" dirty="0"/>
              <a:t>οι οποίες όμως σταδιακά δημιουργούν πρόβλημα λόγω της υπερφόρτωσης του οργανισμού με σίδηρο. Αυτό αντιμετωπίζεται με φαρμακευτική αγωγή (αποσιδήρωση).</a:t>
            </a:r>
          </a:p>
          <a:p>
            <a:pPr algn="just">
              <a:buFont typeface="Courier New" panose="02070309020205020404" pitchFamily="49" charset="0"/>
              <a:buChar char="o"/>
            </a:pPr>
            <a:r>
              <a:rPr lang="el-GR" dirty="0"/>
              <a:t> Ποσοστό περί το 8% των Ελλήνων είναι φορείς της μεσογειακής αναιμίας, δηλαδή έχουν «στίγμα», όπως συχνά λέμε στην καθομιλουμένη. Το ποσοστό αυτό είναι εξαιρετικά υψηλό, ώστε να είμαστε όλοι υποψιασμένοι για την πιθανή μεταφορά του επιβλαβούς γονιδίου στους απογόνους μας! </a:t>
            </a:r>
          </a:p>
        </p:txBody>
      </p:sp>
    </p:spTree>
    <p:extLst>
      <p:ext uri="{BB962C8B-B14F-4D97-AF65-F5344CB8AC3E}">
        <p14:creationId xmlns:p14="http://schemas.microsoft.com/office/powerpoint/2010/main" val="312302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Ροή του αίματος στην καρδιά</a:t>
            </a:r>
          </a:p>
        </p:txBody>
      </p:sp>
      <p:sp>
        <p:nvSpPr>
          <p:cNvPr id="3" name="Content Placeholder 2"/>
          <p:cNvSpPr>
            <a:spLocks noGrp="1"/>
          </p:cNvSpPr>
          <p:nvPr>
            <p:ph idx="1"/>
          </p:nvPr>
        </p:nvSpPr>
        <p:spPr/>
        <p:txBody>
          <a:bodyPr>
            <a:normAutofit lnSpcReduction="10000"/>
          </a:bodyPr>
          <a:lstStyle/>
          <a:p>
            <a:pPr marL="0" indent="0" algn="just">
              <a:buNone/>
            </a:pPr>
            <a:r>
              <a:rPr lang="el-GR" sz="2000" dirty="0"/>
              <a:t>Με τη </a:t>
            </a:r>
            <a:r>
              <a:rPr lang="el-GR" sz="2000" b="1" dirty="0"/>
              <a:t>διαστολή </a:t>
            </a:r>
            <a:r>
              <a:rPr lang="el-GR" sz="2000" dirty="0"/>
              <a:t>της καρδιάς, έχουμε </a:t>
            </a:r>
            <a:r>
              <a:rPr lang="el-GR" sz="2000" b="1" dirty="0"/>
              <a:t>επιστροφή </a:t>
            </a:r>
            <a:r>
              <a:rPr lang="el-GR" sz="2000" dirty="0"/>
              <a:t>του αίματος στους κόλπους της καρδιάς:</a:t>
            </a:r>
            <a:r>
              <a:rPr lang="el-GR" sz="2000" b="1" dirty="0"/>
              <a:t> </a:t>
            </a:r>
          </a:p>
          <a:p>
            <a:pPr algn="just">
              <a:buFont typeface="Courier New" panose="02070309020205020404" pitchFamily="49" charset="0"/>
              <a:buChar char="o"/>
            </a:pPr>
            <a:r>
              <a:rPr lang="el-GR" sz="2000" b="1" dirty="0"/>
              <a:t>  </a:t>
            </a:r>
            <a:r>
              <a:rPr lang="el-GR" sz="2000" dirty="0"/>
              <a:t>στο δεξιό κόλπο φτάνει το αίμα από την περιφέρεια του σώματος πλούσιο σε διοξείδιο του άνθρακα.</a:t>
            </a:r>
          </a:p>
          <a:p>
            <a:pPr algn="just">
              <a:buFont typeface="Courier New" panose="02070309020205020404" pitchFamily="49" charset="0"/>
              <a:buChar char="o"/>
            </a:pPr>
            <a:r>
              <a:rPr lang="el-GR" sz="2000" dirty="0"/>
              <a:t> στον αριστερό κόλπο φτάνει το αίμα που έχει ήδη περάσει από τους πνεύμονες και είναι πλούσιο σε οξυγόνο.</a:t>
            </a:r>
          </a:p>
          <a:p>
            <a:pPr marL="0" indent="0" algn="just">
              <a:buNone/>
            </a:pPr>
            <a:r>
              <a:rPr lang="el-GR" sz="2000" dirty="0"/>
              <a:t>Ακολουθεί ροή του αίματος στις κοιλίες λόγω </a:t>
            </a:r>
            <a:r>
              <a:rPr lang="el-GR" sz="2000" b="1" dirty="0"/>
              <a:t>ταυτόχρονης συστολής </a:t>
            </a:r>
            <a:r>
              <a:rPr lang="el-GR" sz="2000" dirty="0"/>
              <a:t>των δύο </a:t>
            </a:r>
            <a:r>
              <a:rPr lang="el-GR" sz="2000" b="1" dirty="0"/>
              <a:t>κόλπων</a:t>
            </a:r>
            <a:r>
              <a:rPr lang="el-GR" sz="2000" dirty="0"/>
              <a:t>.</a:t>
            </a:r>
          </a:p>
          <a:p>
            <a:pPr marL="0" indent="0" algn="just">
              <a:buNone/>
            </a:pPr>
            <a:r>
              <a:rPr lang="el-GR" sz="2000" dirty="0"/>
              <a:t>Ακολουθεί ροή του αίματος στις αρτηρίες λόγω </a:t>
            </a:r>
            <a:r>
              <a:rPr lang="el-GR" sz="2000" b="1" dirty="0"/>
              <a:t>ταυτόχρονης συστολής </a:t>
            </a:r>
            <a:r>
              <a:rPr lang="el-GR" sz="2000" dirty="0"/>
              <a:t>των δύο </a:t>
            </a:r>
            <a:r>
              <a:rPr lang="el-GR" sz="2000" b="1" dirty="0"/>
              <a:t>κοιλιών.</a:t>
            </a:r>
          </a:p>
          <a:p>
            <a:pPr algn="just">
              <a:buFont typeface="Courier New" panose="02070309020205020404" pitchFamily="49" charset="0"/>
              <a:buChar char="o"/>
            </a:pPr>
            <a:r>
              <a:rPr lang="el-GR" sz="2000" b="1" dirty="0"/>
              <a:t> </a:t>
            </a:r>
            <a:r>
              <a:rPr lang="el-GR" sz="2000" dirty="0"/>
              <a:t>από την αριστερή κοιλία το αίμα εισέρχεται στην </a:t>
            </a:r>
            <a:r>
              <a:rPr lang="el-GR" sz="2000" b="1" dirty="0"/>
              <a:t>αορτή </a:t>
            </a:r>
            <a:r>
              <a:rPr lang="el-GR" sz="2000" dirty="0"/>
              <a:t>και κινείται προς την περιφέρεια του σώματος.</a:t>
            </a:r>
          </a:p>
          <a:p>
            <a:pPr algn="just">
              <a:buFont typeface="Courier New" panose="02070309020205020404" pitchFamily="49" charset="0"/>
              <a:buChar char="o"/>
            </a:pPr>
            <a:r>
              <a:rPr lang="el-GR" sz="2000" dirty="0"/>
              <a:t> από τη δεξιά κοιλία το αίμα εισέρχεται στην </a:t>
            </a:r>
            <a:r>
              <a:rPr lang="el-GR" sz="2000" b="1" dirty="0"/>
              <a:t>πνευμονική αρτηρία </a:t>
            </a:r>
            <a:r>
              <a:rPr lang="el-GR" sz="2000" dirty="0"/>
              <a:t>και κινείται προς τους πνεύμονες. </a:t>
            </a:r>
          </a:p>
          <a:p>
            <a:pPr marL="0" indent="0" algn="just">
              <a:buNone/>
            </a:pPr>
            <a:endParaRPr lang="el-GR" sz="3600" dirty="0"/>
          </a:p>
        </p:txBody>
      </p:sp>
    </p:spTree>
    <p:extLst>
      <p:ext uri="{BB962C8B-B14F-4D97-AF65-F5344CB8AC3E}">
        <p14:creationId xmlns:p14="http://schemas.microsoft.com/office/powerpoint/2010/main" val="26618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Ρόλος των βαλβίδων</a:t>
            </a:r>
          </a:p>
        </p:txBody>
      </p:sp>
      <p:sp>
        <p:nvSpPr>
          <p:cNvPr id="3" name="Content Placeholder 2"/>
          <p:cNvSpPr>
            <a:spLocks noGrp="1"/>
          </p:cNvSpPr>
          <p:nvPr>
            <p:ph idx="1"/>
          </p:nvPr>
        </p:nvSpPr>
        <p:spPr/>
        <p:txBody>
          <a:bodyPr>
            <a:normAutofit/>
          </a:bodyPr>
          <a:lstStyle/>
          <a:p>
            <a:pPr marL="0" indent="0" algn="just">
              <a:buNone/>
            </a:pPr>
            <a:r>
              <a:rPr lang="el-GR" sz="3600" dirty="0"/>
              <a:t>Η ροή του αίματος στην καρδιά είναι </a:t>
            </a:r>
            <a:r>
              <a:rPr lang="el-GR" sz="3600" b="1" dirty="0"/>
              <a:t>μονόδρομη. </a:t>
            </a:r>
            <a:r>
              <a:rPr lang="el-GR" sz="3600" dirty="0"/>
              <a:t>Όταν συστέλλονται οι δύο κοιλίες, εμποδίζεται η παλινδρόμηση του αίματος στους κόλπους διότι κλείνουν οι κολποκοιλιακές βαλβίδες. </a:t>
            </a:r>
          </a:p>
          <a:p>
            <a:pPr marL="0" indent="0" algn="just">
              <a:buNone/>
            </a:pPr>
            <a:r>
              <a:rPr lang="el-GR" sz="3600" dirty="0"/>
              <a:t>Οι βαλβίδες που βρίσκονται  στην είσοδο των δύο μεγάλων αρτηριών (αορτή, πνευμονική αρτηρία) ελέγχουν τη διοχέτευση του αίματος σε αυτές.</a:t>
            </a:r>
          </a:p>
        </p:txBody>
      </p:sp>
    </p:spTree>
    <p:extLst>
      <p:ext uri="{BB962C8B-B14F-4D97-AF65-F5344CB8AC3E}">
        <p14:creationId xmlns:p14="http://schemas.microsoft.com/office/powerpoint/2010/main" val="424216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Ροή του αίματος στην καρδιά</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4304" y="2581108"/>
            <a:ext cx="5772150" cy="2638425"/>
          </a:xfrm>
        </p:spPr>
      </p:pic>
    </p:spTree>
    <p:extLst>
      <p:ext uri="{BB962C8B-B14F-4D97-AF65-F5344CB8AC3E}">
        <p14:creationId xmlns:p14="http://schemas.microsoft.com/office/powerpoint/2010/main" val="3889645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b="1" dirty="0"/>
              <a:t>Παλμοί της καρδιάς </a:t>
            </a:r>
          </a:p>
        </p:txBody>
      </p:sp>
      <p:sp>
        <p:nvSpPr>
          <p:cNvPr id="3" name="Content Placeholder 2"/>
          <p:cNvSpPr>
            <a:spLocks noGrp="1"/>
          </p:cNvSpPr>
          <p:nvPr>
            <p:ph idx="1"/>
          </p:nvPr>
        </p:nvSpPr>
        <p:spPr/>
        <p:txBody>
          <a:bodyPr>
            <a:normAutofit fontScale="70000" lnSpcReduction="20000"/>
          </a:bodyPr>
          <a:lstStyle/>
          <a:p>
            <a:pPr marL="90488" indent="-90488" algn="just">
              <a:buFont typeface="Courier New" panose="02070309020205020404" pitchFamily="49" charset="0"/>
              <a:buChar char="o"/>
            </a:pPr>
            <a:r>
              <a:rPr lang="el-GR" sz="3600" dirty="0"/>
              <a:t> </a:t>
            </a:r>
            <a:r>
              <a:rPr lang="el-GR" sz="3400" dirty="0"/>
              <a:t>Οι παλμοί της καρδιάς οφείλονται σε διαδοχικές συστολές και χαλαρώσεις του μυοκαρδίου. Ένας καρδιακός παλμός περιλαμβάνει την ταυτόχρονη συστολή των δύο κόλπων (</a:t>
            </a:r>
            <a:r>
              <a:rPr lang="en-US" sz="3400" dirty="0"/>
              <a:t>0,1 sec), </a:t>
            </a:r>
            <a:r>
              <a:rPr lang="el-GR" sz="3400" dirty="0"/>
              <a:t>την ταυτόχρονη συστολή των δύο κοιλιών (</a:t>
            </a:r>
            <a:r>
              <a:rPr lang="en-US" sz="3400" dirty="0"/>
              <a:t>0,3 sec)</a:t>
            </a:r>
            <a:r>
              <a:rPr lang="el-GR" sz="3400" dirty="0"/>
              <a:t> και τέλος τη χαλάρωση του μυοκαρδίου (0,4 </a:t>
            </a:r>
            <a:r>
              <a:rPr lang="en-US" sz="3400" dirty="0"/>
              <a:t>sec).</a:t>
            </a:r>
            <a:endParaRPr lang="el-GR" sz="3400" dirty="0"/>
          </a:p>
          <a:p>
            <a:pPr marL="90488" indent="-90488" algn="just">
              <a:buFont typeface="Courier New" panose="02070309020205020404" pitchFamily="49" charset="0"/>
              <a:buChar char="o"/>
            </a:pPr>
            <a:r>
              <a:rPr lang="el-GR" sz="3400" dirty="0"/>
              <a:t> </a:t>
            </a:r>
            <a:r>
              <a:rPr lang="en-US" sz="3400" dirty="0"/>
              <a:t>O </a:t>
            </a:r>
            <a:r>
              <a:rPr lang="el-GR" sz="3400" dirty="0"/>
              <a:t>φυσιολογικός αριθμός παλμών (κτύπων) της καρδιάς στους ενήλικες είναι περίπου 60-80/λεπτό που σημαίνει ότι αντιστοιχεί κάτι περισσότερο από ένας παλμός/</a:t>
            </a:r>
            <a:r>
              <a:rPr lang="en-US" sz="3400" dirty="0"/>
              <a:t>sec.</a:t>
            </a:r>
            <a:r>
              <a:rPr lang="el-GR" sz="3400" dirty="0"/>
              <a:t> Στις γυναίκες οι παλμοί είναι λίγο περισσότεροι, ενώ οι παλμοί ενός μωρού κατά τη γέννησή του μπορεί να φτάσουν τους 130/</a:t>
            </a:r>
            <a:r>
              <a:rPr lang="en-US" sz="3400"/>
              <a:t>min.</a:t>
            </a:r>
            <a:endParaRPr lang="el-GR" sz="3400" dirty="0"/>
          </a:p>
          <a:p>
            <a:pPr marL="90488" indent="-90488" algn="just">
              <a:buFont typeface="Courier New" panose="02070309020205020404" pitchFamily="49" charset="0"/>
              <a:buChar char="o"/>
            </a:pPr>
            <a:r>
              <a:rPr lang="el-GR" sz="3400" dirty="0"/>
              <a:t> Όταν τα κύτταρα παρουσιάζουν αυξημένη δραστηριότητα, όπως κατά τη διάρκεια σωματικής άσκησης, χρειάζονται περισσότερο αίμα γιατί έχουν μεγαλύτερες απαιτήσεις σε θρεπτικά συστατικά και οξυγόνο. Τότε η καρδιά αναγκάζεται να αυξήσει το ρυθμό λειτουργίας της, </a:t>
            </a:r>
            <a:r>
              <a:rPr lang="el-GR" sz="3400" b="1" dirty="0"/>
              <a:t>αυτορύθμιση</a:t>
            </a:r>
            <a:r>
              <a:rPr lang="el-GR" sz="3200" b="1" dirty="0"/>
              <a:t>.</a:t>
            </a:r>
            <a:endParaRPr lang="el-GR" sz="3200" dirty="0"/>
          </a:p>
        </p:txBody>
      </p:sp>
    </p:spTree>
    <p:extLst>
      <p:ext uri="{BB962C8B-B14F-4D97-AF65-F5344CB8AC3E}">
        <p14:creationId xmlns:p14="http://schemas.microsoft.com/office/powerpoint/2010/main" val="942813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03def52f45491792087fbde281a522a727365e9"/>
  <p:tag name="ISPRING_RESOURCE_PATHS_HASH_2" val="51e2fa95f5f0637d31d8378d08bf645cb12a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3625</TotalTime>
  <Words>5257</Words>
  <Application>Microsoft Office PowerPoint</Application>
  <PresentationFormat>Widescreen</PresentationFormat>
  <Paragraphs>262</Paragraphs>
  <Slides>55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Book Antiqua</vt:lpstr>
      <vt:lpstr>Calibri</vt:lpstr>
      <vt:lpstr>Courier New</vt:lpstr>
      <vt:lpstr>Tahoma</vt:lpstr>
      <vt:lpstr>Tw Cen MT</vt:lpstr>
      <vt:lpstr>Tw Cen MT Condensed</vt:lpstr>
      <vt:lpstr>Wingdings</vt:lpstr>
      <vt:lpstr>Wingdings 3</vt:lpstr>
      <vt:lpstr>Integral</vt:lpstr>
      <vt:lpstr>ΚΥΚΛΟΦΟΡΙΚΟ ΣΥΣΤΗΜΑ </vt:lpstr>
      <vt:lpstr>Ρόλος του κυκλοφορικού συστήματος</vt:lpstr>
      <vt:lpstr>Καρδιά</vt:lpstr>
      <vt:lpstr>Δομή της καρδιάς</vt:lpstr>
      <vt:lpstr>Η καρδιά λειτουργεί ως αντλία </vt:lpstr>
      <vt:lpstr>Ροή του αίματος στην καρδιά</vt:lpstr>
      <vt:lpstr>Ρόλος των βαλβίδων</vt:lpstr>
      <vt:lpstr>Ροή του αίματος στην καρδιά</vt:lpstr>
      <vt:lpstr>Παλμοί της καρδιάς </vt:lpstr>
      <vt:lpstr>Αιμοφόρα αγγεία  </vt:lpstr>
      <vt:lpstr>Αρτηρίες  </vt:lpstr>
      <vt:lpstr>Σφυγμός  </vt:lpstr>
      <vt:lpstr>Φλέβες  </vt:lpstr>
      <vt:lpstr>Τριχοειδή </vt:lpstr>
      <vt:lpstr>Σύγκριση δομής αιμοφόρων αγγείων</vt:lpstr>
      <vt:lpstr>Ρόλος Μεσοκυττάριου Υγρού</vt:lpstr>
      <vt:lpstr>Αρτηριακή πίεση   </vt:lpstr>
      <vt:lpstr>Διαταραχές αρτηριακής πίεσης   </vt:lpstr>
      <vt:lpstr>Πτώση αρτηριακής πίεσης   </vt:lpstr>
      <vt:lpstr>Πορείες αίματος στο κυκλοφορικό σύστημα   </vt:lpstr>
      <vt:lpstr>Μικρή (πνευμονική) κυκλοφορία   </vt:lpstr>
      <vt:lpstr>Μεγάλη κυκλοφορία   </vt:lpstr>
      <vt:lpstr>Οι νεφροί και το ήπαρ   </vt:lpstr>
      <vt:lpstr>Στεφανιαία κυκλοφορία   </vt:lpstr>
      <vt:lpstr>Προβλήματα στη λειτουργία του κυκλοφορικού συστήματος    </vt:lpstr>
      <vt:lpstr>Το αίμα  </vt:lpstr>
      <vt:lpstr>Ερυθρά αιμοσφαίρια   </vt:lpstr>
      <vt:lpstr>Αιμοσφαιρίνη </vt:lpstr>
      <vt:lpstr>Μεταφορά οξυγόνου    </vt:lpstr>
      <vt:lpstr>Μεταφορά διοξειδίου του άνθρακα    </vt:lpstr>
      <vt:lpstr>Λευκά αιμοσφαίρια   </vt:lpstr>
      <vt:lpstr>Κατηγορίες λευκών αιμοσφαιρίων   </vt:lpstr>
      <vt:lpstr>Φαγοκύτταρα    </vt:lpstr>
      <vt:lpstr>Αιμοπετάλια    </vt:lpstr>
      <vt:lpstr>Πλάσμα    </vt:lpstr>
      <vt:lpstr>Πρωτεϊνες πλάσματος   </vt:lpstr>
      <vt:lpstr>Λειτουργίες αίματος Ι </vt:lpstr>
      <vt:lpstr>Λειτουργίες αίματος ΙΙ  </vt:lpstr>
      <vt:lpstr>Πήξη του αίματος    </vt:lpstr>
      <vt:lpstr>Θρομβίνη   </vt:lpstr>
      <vt:lpstr>Πορεία πήξης του αίματος  </vt:lpstr>
      <vt:lpstr>Αιμορροφιλία    </vt:lpstr>
      <vt:lpstr>Ομάδες αίματος   </vt:lpstr>
      <vt:lpstr>Σύστημα ΑΒΟ   </vt:lpstr>
      <vt:lpstr>Συγκολλητινογόνα – Συγκολλητίνες    </vt:lpstr>
      <vt:lpstr>Μεταγγίσεις αίματος    </vt:lpstr>
      <vt:lpstr>Διάγραμμα ιστοσυμβατότητας ομάδων αίματος   </vt:lpstr>
      <vt:lpstr>Γενετικός έλεγχος ομάδων αίματος   </vt:lpstr>
      <vt:lpstr>Σύστημα Rhesus    </vt:lpstr>
      <vt:lpstr>Προβλήματα σε σχέση με τον παράγοντα Rhesus    </vt:lpstr>
      <vt:lpstr>Ανάπτυξη αιμολυτικής νόσου στο έμβρυο    </vt:lpstr>
      <vt:lpstr>Αναιμίες    </vt:lpstr>
      <vt:lpstr>Αιμολυτική αναιμία     </vt:lpstr>
      <vt:lpstr>Δρεπανοκυτταρική αναιμία     </vt:lpstr>
      <vt:lpstr>Μεσογειακή αναιμία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 ΤΟ ΚΥΤΤΑΡΟ </dc:title>
  <dc:creator>Dimitris Plessas</dc:creator>
  <cp:lastModifiedBy>Maria Kitrilaki</cp:lastModifiedBy>
  <cp:revision>648</cp:revision>
  <cp:lastPrinted>2013-09-14T17:25:37Z</cp:lastPrinted>
  <dcterms:created xsi:type="dcterms:W3CDTF">2013-09-12T17:36:48Z</dcterms:created>
  <dcterms:modified xsi:type="dcterms:W3CDTF">2022-10-15T15:32:27Z</dcterms:modified>
</cp:coreProperties>
</file>