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70104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41" autoAdjust="0"/>
    <p:restoredTop sz="94660"/>
  </p:normalViewPr>
  <p:slideViewPr>
    <p:cSldViewPr snapToGrid="0">
      <p:cViewPr varScale="1">
        <p:scale>
          <a:sx n="76" d="100"/>
          <a:sy n="76" d="100"/>
        </p:scale>
        <p:origin x="96" y="18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2"/>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2"/>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189" indent="0" algn="ctr">
              <a:buNone/>
              <a:defRPr sz="1800"/>
            </a:lvl2pPr>
            <a:lvl3pPr marL="914377" indent="0" algn="ctr">
              <a:buNone/>
              <a:defRPr sz="1800"/>
            </a:lvl3pPr>
            <a:lvl4pPr marL="1371566" indent="0" algn="ctr">
              <a:buNone/>
              <a:defRPr sz="1800"/>
            </a:lvl4pPr>
            <a:lvl5pPr marL="1828754" indent="0" algn="ctr">
              <a:buNone/>
              <a:defRPr sz="1800"/>
            </a:lvl5pPr>
            <a:lvl6pPr marL="2285943" indent="0" algn="ctr">
              <a:buNone/>
              <a:defRPr sz="1800"/>
            </a:lvl6pPr>
            <a:lvl7pPr marL="2743131" indent="0" algn="ctr">
              <a:buNone/>
              <a:defRPr sz="1800"/>
            </a:lvl7pPr>
            <a:lvl8pPr marL="3200320" indent="0" algn="ctr">
              <a:buNone/>
              <a:defRPr sz="1800"/>
            </a:lvl8pPr>
            <a:lvl9pPr marL="3657509"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24130" y="6470704"/>
            <a:ext cx="2154143" cy="274320"/>
          </a:xfrm>
          <a:prstGeom prst="rect">
            <a:avLst/>
          </a:prstGeom>
        </p:spPr>
        <p:txBody>
          <a:bodyPr/>
          <a:lstStyle>
            <a:lvl1pPr algn="l">
              <a:defRPr/>
            </a:lvl1pPr>
          </a:lstStyle>
          <a:p>
            <a:fld id="{95E35892-D3A8-4992-8C58-0881773E799A}" type="datetimeFigureOut">
              <a:rPr lang="en-US" smtClean="0"/>
              <a:t>2017-08-05</a:t>
            </a:fld>
            <a:endParaRPr lang="en-US"/>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E860A691-8C55-45BB-8EC7-0C948BDECA5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7552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24130" y="6470704"/>
            <a:ext cx="2154143" cy="274320"/>
          </a:xfrm>
          <a:prstGeom prst="rect">
            <a:avLst/>
          </a:prstGeom>
        </p:spPr>
        <p:txBody>
          <a:bodyPr/>
          <a:lstStyle/>
          <a:p>
            <a:r>
              <a:rPr lang="el-GR" dirty="0" smtClean="0"/>
              <a:t>ΒΙΟΛΟΓΙΑ Α’ ΛΥΚΕΙΟΥ</a:t>
            </a:r>
            <a:endParaRPr lang="en-US" dirty="0"/>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fld id="{2841941D-D239-4F65-8D1C-854325AB625C}" type="slidenum">
              <a:rPr lang="en-US" smtClean="0"/>
              <a:pPr/>
              <a:t>‹#›</a:t>
            </a:fld>
            <a:endParaRPr lang="en-US" dirty="0"/>
          </a:p>
        </p:txBody>
      </p:sp>
    </p:spTree>
    <p:extLst>
      <p:ext uri="{BB962C8B-B14F-4D97-AF65-F5344CB8AC3E}">
        <p14:creationId xmlns:p14="http://schemas.microsoft.com/office/powerpoint/2010/main" val="7404984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1024130" y="6470704"/>
            <a:ext cx="2154143" cy="274320"/>
          </a:xfrm>
          <a:prstGeom prst="rect">
            <a:avLst/>
          </a:prstGeom>
        </p:spPr>
        <p:txBody>
          <a:bodyPr/>
          <a:lstStyle/>
          <a:p>
            <a:r>
              <a:rPr lang="el-GR" dirty="0" smtClean="0"/>
              <a:t>ΒΙΟΛΟΓΙΑ Α’ ΛΥΚΕΙΟΥ</a:t>
            </a:r>
            <a:endParaRPr lang="en-US" dirty="0"/>
          </a:p>
        </p:txBody>
      </p:sp>
      <p:sp>
        <p:nvSpPr>
          <p:cNvPr id="9" name="Footer Placeholder 4"/>
          <p:cNvSpPr>
            <a:spLocks noGrp="1"/>
          </p:cNvSpPr>
          <p:nvPr>
            <p:ph type="ftr" sz="quarter" idx="11"/>
          </p:nvPr>
        </p:nvSpPr>
        <p:spPr>
          <a:xfrm>
            <a:off x="4842933" y="6470704"/>
            <a:ext cx="5901459" cy="274320"/>
          </a:xfrm>
          <a:prstGeom prst="rect">
            <a:avLst/>
          </a:prstGeom>
        </p:spPr>
        <p:txBody>
          <a:bodyPr/>
          <a:lstStyle/>
          <a:p>
            <a:fld id="{2841941D-D239-4F65-8D1C-854325AB625C}" type="slidenum">
              <a:rPr lang="en-US" smtClean="0"/>
              <a:pPr/>
              <a:t>‹#›</a:t>
            </a:fld>
            <a:endParaRPr lang="en-US" dirty="0"/>
          </a:p>
        </p:txBody>
      </p:sp>
    </p:spTree>
    <p:extLst>
      <p:ext uri="{BB962C8B-B14F-4D97-AF65-F5344CB8AC3E}">
        <p14:creationId xmlns:p14="http://schemas.microsoft.com/office/powerpoint/2010/main" val="25922067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a:xfrm>
            <a:off x="1024130" y="6470704"/>
            <a:ext cx="2154143" cy="274320"/>
          </a:xfrm>
          <a:prstGeom prst="rect">
            <a:avLst/>
          </a:prstGeom>
        </p:spPr>
        <p:txBody>
          <a:bodyPr/>
          <a:lstStyle/>
          <a:p>
            <a:r>
              <a:rPr lang="el-GR" dirty="0" smtClean="0"/>
              <a:t>ΒΙΟΛΟΓΙΑ Α’ ΛΥΚΕΙΟΥ</a:t>
            </a:r>
            <a:endParaRPr lang="en-US" dirty="0"/>
          </a:p>
        </p:txBody>
      </p:sp>
      <p:sp>
        <p:nvSpPr>
          <p:cNvPr id="12" name="Footer Placeholder 4"/>
          <p:cNvSpPr>
            <a:spLocks noGrp="1"/>
          </p:cNvSpPr>
          <p:nvPr>
            <p:ph type="ftr" sz="quarter" idx="11"/>
          </p:nvPr>
        </p:nvSpPr>
        <p:spPr>
          <a:xfrm>
            <a:off x="4842933" y="6470704"/>
            <a:ext cx="5901459" cy="274320"/>
          </a:xfrm>
          <a:prstGeom prst="rect">
            <a:avLst/>
          </a:prstGeom>
        </p:spPr>
        <p:txBody>
          <a:bodyPr/>
          <a:lstStyle/>
          <a:p>
            <a:fld id="{2841941D-D239-4F65-8D1C-854325AB625C}" type="slidenum">
              <a:rPr lang="en-US" smtClean="0"/>
              <a:pPr/>
              <a:t>‹#›</a:t>
            </a:fld>
            <a:endParaRPr lang="en-US" dirty="0"/>
          </a:p>
        </p:txBody>
      </p:sp>
    </p:spTree>
    <p:extLst>
      <p:ext uri="{BB962C8B-B14F-4D97-AF65-F5344CB8AC3E}">
        <p14:creationId xmlns:p14="http://schemas.microsoft.com/office/powerpoint/2010/main" val="2761372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Date Placeholder 3"/>
          <p:cNvSpPr>
            <a:spLocks noGrp="1"/>
          </p:cNvSpPr>
          <p:nvPr>
            <p:ph type="dt" sz="half" idx="10"/>
          </p:nvPr>
        </p:nvSpPr>
        <p:spPr>
          <a:xfrm>
            <a:off x="1024130" y="6470704"/>
            <a:ext cx="2154143" cy="274320"/>
          </a:xfrm>
          <a:prstGeom prst="rect">
            <a:avLst/>
          </a:prstGeom>
        </p:spPr>
        <p:txBody>
          <a:bodyPr/>
          <a:lstStyle/>
          <a:p>
            <a:r>
              <a:rPr lang="el-GR" dirty="0" smtClean="0"/>
              <a:t>ΒΙΟΛΟΓΙΑ Α’ ΛΥΚΕΙΟΥ</a:t>
            </a:r>
            <a:endParaRPr lang="en-US" dirty="0"/>
          </a:p>
        </p:txBody>
      </p:sp>
      <p:sp>
        <p:nvSpPr>
          <p:cNvPr id="7" name="Footer Placeholder 4"/>
          <p:cNvSpPr>
            <a:spLocks noGrp="1"/>
          </p:cNvSpPr>
          <p:nvPr>
            <p:ph type="ftr" sz="quarter" idx="11"/>
          </p:nvPr>
        </p:nvSpPr>
        <p:spPr>
          <a:xfrm>
            <a:off x="4842933" y="6470704"/>
            <a:ext cx="5901459" cy="274320"/>
          </a:xfrm>
          <a:prstGeom prst="rect">
            <a:avLst/>
          </a:prstGeom>
        </p:spPr>
        <p:txBody>
          <a:bodyPr/>
          <a:lstStyle/>
          <a:p>
            <a:fld id="{2841941D-D239-4F65-8D1C-854325AB625C}" type="slidenum">
              <a:rPr lang="en-US" smtClean="0"/>
              <a:pPr/>
              <a:t>‹#›</a:t>
            </a:fld>
            <a:endParaRPr lang="en-US" dirty="0"/>
          </a:p>
        </p:txBody>
      </p:sp>
    </p:spTree>
    <p:extLst>
      <p:ext uri="{BB962C8B-B14F-4D97-AF65-F5344CB8AC3E}">
        <p14:creationId xmlns:p14="http://schemas.microsoft.com/office/powerpoint/2010/main" val="7887345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Date Placeholder 3"/>
          <p:cNvSpPr>
            <a:spLocks noGrp="1"/>
          </p:cNvSpPr>
          <p:nvPr>
            <p:ph type="dt" sz="half" idx="2"/>
          </p:nvPr>
        </p:nvSpPr>
        <p:spPr>
          <a:xfrm>
            <a:off x="1024130" y="6470704"/>
            <a:ext cx="2154143" cy="274320"/>
          </a:xfrm>
          <a:prstGeom prst="rect">
            <a:avLst/>
          </a:prstGeom>
        </p:spPr>
        <p:txBody>
          <a:bodyPr/>
          <a:lstStyle/>
          <a:p>
            <a:r>
              <a:rPr lang="el-GR" dirty="0" smtClean="0"/>
              <a:t>ΒΙΟΛΟΓΙΑ Α’ ΛΥΚΕΙΟΥ</a:t>
            </a:r>
            <a:endParaRPr lang="en-US" dirty="0"/>
          </a:p>
        </p:txBody>
      </p:sp>
      <p:sp>
        <p:nvSpPr>
          <p:cNvPr id="9" name="Footer Placeholder 4"/>
          <p:cNvSpPr>
            <a:spLocks noGrp="1"/>
          </p:cNvSpPr>
          <p:nvPr>
            <p:ph type="ftr" sz="quarter" idx="3"/>
          </p:nvPr>
        </p:nvSpPr>
        <p:spPr>
          <a:xfrm>
            <a:off x="4842933" y="6470704"/>
            <a:ext cx="5901459" cy="274320"/>
          </a:xfrm>
          <a:prstGeom prst="rect">
            <a:avLst/>
          </a:prstGeom>
        </p:spPr>
        <p:txBody>
          <a:bodyPr/>
          <a:lstStyle>
            <a:lvl1pPr algn="r">
              <a:defRPr/>
            </a:lvl1pPr>
          </a:lstStyle>
          <a:p>
            <a:fld id="{2841941D-D239-4F65-8D1C-854325AB625C}" type="slidenum">
              <a:rPr lang="en-US" smtClean="0"/>
              <a:pPr/>
              <a:t>‹#›</a:t>
            </a:fld>
            <a:endParaRPr lang="en-US" dirty="0"/>
          </a:p>
        </p:txBody>
      </p:sp>
    </p:spTree>
    <p:extLst>
      <p:ext uri="{BB962C8B-B14F-4D97-AF65-F5344CB8AC3E}">
        <p14:creationId xmlns:p14="http://schemas.microsoft.com/office/powerpoint/2010/main" val="979705965"/>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7" r:id="rId3"/>
    <p:sldLayoutId id="2147483878" r:id="rId4"/>
    <p:sldLayoutId id="2147483879" r:id="rId5"/>
  </p:sldLayoutIdLst>
  <p:timing>
    <p:tnLst>
      <p:par>
        <p:cTn id="1" dur="indefinite" restart="never" nodeType="tmRoot"/>
      </p:par>
    </p:tnLst>
  </p:timing>
  <p:txStyles>
    <p:titleStyle>
      <a:lvl1pPr algn="l" defTabSz="914377" rtl="0" eaLnBrk="1" latinLnBrk="0" hangingPunct="1">
        <a:lnSpc>
          <a:spcPct val="80000"/>
        </a:lnSpc>
        <a:spcBef>
          <a:spcPct val="0"/>
        </a:spcBef>
        <a:buNone/>
        <a:defRPr sz="5000" kern="1200" cap="none" spc="100" baseline="0">
          <a:solidFill>
            <a:schemeClr val="tx1">
              <a:lumMod val="95000"/>
              <a:lumOff val="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1" y="4960137"/>
            <a:ext cx="8100060" cy="1463040"/>
          </a:xfrm>
        </p:spPr>
        <p:txBody>
          <a:bodyPr>
            <a:normAutofit/>
          </a:bodyPr>
          <a:lstStyle/>
          <a:p>
            <a:pPr algn="ctr"/>
            <a:r>
              <a:rPr lang="el-GR" sz="3600" b="1" dirty="0" smtClean="0"/>
              <a:t>ΜΕΝΔΕΛΙΚΗ ΚΛΗΡΟΝΟΜΙΚΟΤΗΤΑ</a:t>
            </a:r>
            <a:endParaRPr lang="en-US" sz="3600" b="1" dirty="0"/>
          </a:p>
        </p:txBody>
      </p:sp>
      <p:sp>
        <p:nvSpPr>
          <p:cNvPr id="3" name="Subtitle 2"/>
          <p:cNvSpPr>
            <a:spLocks noGrp="1"/>
          </p:cNvSpPr>
          <p:nvPr>
            <p:ph type="subTitle" idx="1"/>
          </p:nvPr>
        </p:nvSpPr>
        <p:spPr>
          <a:xfrm>
            <a:off x="8610601" y="4960137"/>
            <a:ext cx="3314700" cy="1463040"/>
          </a:xfrm>
        </p:spPr>
        <p:txBody>
          <a:bodyPr/>
          <a:lstStyle/>
          <a:p>
            <a:r>
              <a:rPr lang="el-GR" b="1" dirty="0" smtClean="0"/>
              <a:t>Ο </a:t>
            </a:r>
            <a:r>
              <a:rPr lang="en-US" b="1" dirty="0" smtClean="0"/>
              <a:t>Mendel </a:t>
            </a:r>
            <a:r>
              <a:rPr lang="el-GR" b="1" dirty="0" smtClean="0"/>
              <a:t>καλλιέργησε 28.000 φυτά σε διάστημα 8 ετών για να φτάσει στη διατύπωση των νόμων της κληρονομικότητας …</a:t>
            </a:r>
            <a:endParaRPr lang="en-US" b="1" dirty="0"/>
          </a:p>
        </p:txBody>
      </p:sp>
    </p:spTree>
    <p:extLst>
      <p:ext uri="{BB962C8B-B14F-4D97-AF65-F5344CB8AC3E}">
        <p14:creationId xmlns:p14="http://schemas.microsoft.com/office/powerpoint/2010/main" val="63232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Η μείωση συνοπτικά...</a:t>
            </a:r>
            <a:endParaRPr lang="en-US" b="1" dirty="0"/>
          </a:p>
        </p:txBody>
      </p:sp>
      <p:sp>
        <p:nvSpPr>
          <p:cNvPr id="4" name="Content Placeholder 3"/>
          <p:cNvSpPr>
            <a:spLocks noGrp="1"/>
          </p:cNvSpPr>
          <p:nvPr>
            <p:ph sz="half" idx="1"/>
          </p:nvPr>
        </p:nvSpPr>
        <p:spPr/>
        <p:txBody>
          <a:bodyPr/>
          <a:lstStyle/>
          <a:p>
            <a:pPr>
              <a:buFont typeface="Courier New" panose="02070309020205020404" pitchFamily="49" charset="0"/>
              <a:buChar char="o"/>
            </a:pPr>
            <a:r>
              <a:rPr lang="el-GR" dirty="0" smtClean="0"/>
              <a:t> Κατά την 1</a:t>
            </a:r>
            <a:r>
              <a:rPr lang="el-GR" baseline="30000" dirty="0" smtClean="0"/>
              <a:t>η</a:t>
            </a:r>
            <a:r>
              <a:rPr lang="el-GR" dirty="0" smtClean="0"/>
              <a:t> μειωτική διαίρεση, τα ομόλογα χρωμοσώματα διαχωρίζονται και κάθε νέο κύτταρο περιέχει τον μισό αριθμό χρωμοσωμάτων συγκριτικά με το γονικό. Ο συνδυασμός χρωμοσωμάτων μητρικής και πατρικής προέλευσης είναι τυχαίος. </a:t>
            </a:r>
          </a:p>
          <a:p>
            <a:pPr>
              <a:buFont typeface="Courier New" panose="02070309020205020404" pitchFamily="49" charset="0"/>
              <a:buChar char="o"/>
            </a:pPr>
            <a:r>
              <a:rPr lang="el-GR" dirty="0"/>
              <a:t> </a:t>
            </a:r>
            <a:r>
              <a:rPr lang="el-GR" dirty="0" smtClean="0"/>
              <a:t>Κατά τη 2</a:t>
            </a:r>
            <a:r>
              <a:rPr lang="el-GR" baseline="30000" dirty="0" smtClean="0"/>
              <a:t>η</a:t>
            </a:r>
            <a:r>
              <a:rPr lang="el-GR" dirty="0" smtClean="0"/>
              <a:t> μειωτική διαίρεση, διαχωρίζονται οι αδελφές </a:t>
            </a:r>
            <a:r>
              <a:rPr lang="el-GR" dirty="0" err="1" smtClean="0"/>
              <a:t>χρωματίδες</a:t>
            </a:r>
            <a:r>
              <a:rPr lang="el-GR" dirty="0" smtClean="0"/>
              <a:t> κάθε χρωμοσώματος και προκύπτουν 4 γαμέτες ανά δύο όμοιοι από άποψη γενετικής πληροφορίας. </a:t>
            </a:r>
            <a:endParaRPr lang="en-US" dirty="0"/>
          </a:p>
        </p:txBody>
      </p:sp>
      <p:pic>
        <p:nvPicPr>
          <p:cNvPr id="6" name="Content Placeholder 5"/>
          <p:cNvPicPr>
            <a:picLocks noGrp="1" noChangeAspect="1"/>
          </p:cNvPicPr>
          <p:nvPr>
            <p:ph sz="half" idx="2"/>
          </p:nvPr>
        </p:nvPicPr>
        <p:blipFill>
          <a:blip r:embed="rId2"/>
          <a:stretch>
            <a:fillRect/>
          </a:stretch>
        </p:blipFill>
        <p:spPr>
          <a:xfrm>
            <a:off x="6738144" y="1485900"/>
            <a:ext cx="4006056" cy="4821237"/>
          </a:xfrm>
          <a:prstGeom prst="rect">
            <a:avLst/>
          </a:prstGeom>
        </p:spPr>
      </p:pic>
    </p:spTree>
    <p:extLst>
      <p:ext uri="{BB962C8B-B14F-4D97-AF65-F5344CB8AC3E}">
        <p14:creationId xmlns:p14="http://schemas.microsoft.com/office/powerpoint/2010/main" val="192448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b="1" dirty="0" smtClean="0"/>
              <a:t>1</a:t>
            </a:r>
            <a:r>
              <a:rPr lang="el-GR" b="1" baseline="30000" dirty="0" smtClean="0"/>
              <a:t>ος</a:t>
            </a:r>
            <a:r>
              <a:rPr lang="el-GR" b="1" dirty="0" smtClean="0"/>
              <a:t> νόμος </a:t>
            </a:r>
            <a:r>
              <a:rPr lang="en-US" b="1" dirty="0" smtClean="0"/>
              <a:t>Mendel </a:t>
            </a:r>
            <a:endParaRPr lang="en-US" b="1" dirty="0"/>
          </a:p>
        </p:txBody>
      </p:sp>
      <p:sp>
        <p:nvSpPr>
          <p:cNvPr id="6" name="Content Placeholder 5"/>
          <p:cNvSpPr>
            <a:spLocks noGrp="1"/>
          </p:cNvSpPr>
          <p:nvPr>
            <p:ph idx="1"/>
          </p:nvPr>
        </p:nvSpPr>
        <p:spPr/>
        <p:txBody>
          <a:bodyPr>
            <a:normAutofit lnSpcReduction="10000"/>
          </a:bodyPr>
          <a:lstStyle/>
          <a:p>
            <a:pPr marL="0" indent="0" algn="just">
              <a:buNone/>
            </a:pPr>
            <a:r>
              <a:rPr lang="el-GR" b="1" dirty="0" smtClean="0"/>
              <a:t>«</a:t>
            </a:r>
            <a:r>
              <a:rPr lang="el-GR" b="1" dirty="0"/>
              <a:t>Κ</a:t>
            </a:r>
            <a:r>
              <a:rPr lang="el-GR" b="1" dirty="0" smtClean="0"/>
              <a:t>ατά </a:t>
            </a:r>
            <a:r>
              <a:rPr lang="el-GR" b="1" dirty="0"/>
              <a:t>τον σχηματισμό των γαμετών διαχωρίζονται τα δύο ομόλογα χρωμοσώματα και συνεπώς και τα δύο </a:t>
            </a:r>
            <a:r>
              <a:rPr lang="el-GR" b="1" dirty="0" err="1"/>
              <a:t>αλληλόμορφα</a:t>
            </a:r>
            <a:r>
              <a:rPr lang="el-GR" b="1" dirty="0"/>
              <a:t> γονίδια σε ίση αναλογία, ένα μόνο γονίδιο από κάθε ζεύγος μεταβιβάζεται στον κάθε γαμέτη (νόμος διαχωρισμού των </a:t>
            </a:r>
            <a:r>
              <a:rPr lang="el-GR" b="1" dirty="0" err="1"/>
              <a:t>αλληλομόρφων</a:t>
            </a:r>
            <a:r>
              <a:rPr lang="el-GR" b="1" dirty="0"/>
              <a:t> γονιδίων) και οι απόγονοι προκύπτουν από τον τυχαίο συνδυασμό των γαμετών των γονέων</a:t>
            </a:r>
            <a:r>
              <a:rPr lang="el-GR" b="1" dirty="0" smtClean="0"/>
              <a:t>.»</a:t>
            </a:r>
          </a:p>
          <a:p>
            <a:pPr algn="just">
              <a:buFont typeface="Courier New" panose="02070309020205020404" pitchFamily="49" charset="0"/>
              <a:buChar char="o"/>
            </a:pPr>
            <a:r>
              <a:rPr lang="el-GR" b="1" dirty="0"/>
              <a:t> </a:t>
            </a:r>
            <a:r>
              <a:rPr lang="el-GR" dirty="0"/>
              <a:t>Όταν λέμε ότι «διαχωρίζονται τα ομόλογα χρωμοσώματα και τα </a:t>
            </a:r>
            <a:r>
              <a:rPr lang="el-GR" dirty="0" err="1"/>
              <a:t>αλληλόμορφα</a:t>
            </a:r>
            <a:r>
              <a:rPr lang="el-GR" dirty="0"/>
              <a:t> γονίδια σε ίση αναλογία ...» σημαίνει ότι εάν ένα άτομο έχει γονότυπο </a:t>
            </a:r>
            <a:r>
              <a:rPr lang="el-GR" dirty="0" err="1"/>
              <a:t>Αα</a:t>
            </a:r>
            <a:r>
              <a:rPr lang="el-GR" dirty="0"/>
              <a:t> και παράγει 100 γαμέτες, οι 50 από αυτούς περιέχουν το γονίδιο Α και οι άλλοι 50 το γονίδιο α</a:t>
            </a:r>
            <a:r>
              <a:rPr lang="el-GR" dirty="0" smtClean="0"/>
              <a:t>.</a:t>
            </a:r>
          </a:p>
          <a:p>
            <a:pPr algn="just">
              <a:buFont typeface="Courier New" panose="02070309020205020404" pitchFamily="49" charset="0"/>
              <a:buChar char="o"/>
            </a:pPr>
            <a:r>
              <a:rPr lang="el-GR" b="1" dirty="0"/>
              <a:t> </a:t>
            </a:r>
            <a:r>
              <a:rPr lang="el-GR" dirty="0"/>
              <a:t>Όταν λέμε ότι «οι απόγονοι προκύπτουν από τον τυχαίο συνδυασμό των γαμετών των γονέων» σημαίνει ότι κάθε γαμέτης από τον ένα γονέα μπορεί να γονιμοποιήσει οποιονδήποτε γαμέτη του άλλου γονέα.</a:t>
            </a:r>
            <a:endParaRPr lang="en-US" b="1" dirty="0"/>
          </a:p>
          <a:p>
            <a:pPr marL="0" indent="0">
              <a:buNone/>
            </a:pPr>
            <a:endParaRPr lang="en-US" dirty="0"/>
          </a:p>
        </p:txBody>
      </p:sp>
    </p:spTree>
    <p:extLst>
      <p:ext uri="{BB962C8B-B14F-4D97-AF65-F5344CB8AC3E}">
        <p14:creationId xmlns:p14="http://schemas.microsoft.com/office/powerpoint/2010/main" val="3596355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Παράδειγμα διασταύρωσης</a:t>
            </a:r>
            <a:endParaRPr lang="en-US" b="1" dirty="0"/>
          </a:p>
        </p:txBody>
      </p:sp>
      <p:sp>
        <p:nvSpPr>
          <p:cNvPr id="4" name="Content Placeholder 3"/>
          <p:cNvSpPr>
            <a:spLocks noGrp="1"/>
          </p:cNvSpPr>
          <p:nvPr>
            <p:ph sz="half" idx="1"/>
          </p:nvPr>
        </p:nvSpPr>
        <p:spPr/>
        <p:txBody>
          <a:bodyPr>
            <a:normAutofit/>
          </a:bodyPr>
          <a:lstStyle/>
          <a:p>
            <a:pPr>
              <a:buFont typeface="Courier New" panose="02070309020205020404" pitchFamily="49" charset="0"/>
              <a:buChar char="o"/>
            </a:pPr>
            <a:r>
              <a:rPr lang="el-GR" sz="3200" dirty="0" smtClean="0"/>
              <a:t> Στην πατρική γενιά, ο </a:t>
            </a:r>
            <a:r>
              <a:rPr lang="en-US" sz="3200" dirty="0" smtClean="0"/>
              <a:t>Mendel </a:t>
            </a:r>
            <a:r>
              <a:rPr lang="el-GR" sz="3200" dirty="0" smtClean="0"/>
              <a:t>διασταύρωσε ένα αμιγές στέλεχος με λείους σπόρους με ένα αμιγές με ρυτιδωμένους. </a:t>
            </a:r>
          </a:p>
          <a:p>
            <a:pPr>
              <a:buFont typeface="Courier New" panose="02070309020205020404" pitchFamily="49" charset="0"/>
              <a:buChar char="o"/>
            </a:pPr>
            <a:r>
              <a:rPr lang="el-GR" sz="3200" dirty="0"/>
              <a:t> </a:t>
            </a:r>
            <a:r>
              <a:rPr lang="el-GR" sz="3200" dirty="0" smtClean="0"/>
              <a:t>Όλοι οι σπόροι της γενιάς </a:t>
            </a:r>
            <a:r>
              <a:rPr lang="en-US" sz="3200" dirty="0" smtClean="0"/>
              <a:t>F1 </a:t>
            </a:r>
            <a:r>
              <a:rPr lang="el-GR" sz="3200" dirty="0" smtClean="0"/>
              <a:t>ήταν λείοι. </a:t>
            </a:r>
            <a:endParaRPr lang="en-US" sz="3200" dirty="0"/>
          </a:p>
        </p:txBody>
      </p:sp>
      <p:pic>
        <p:nvPicPr>
          <p:cNvPr id="6" name="Content Placeholder 5"/>
          <p:cNvPicPr>
            <a:picLocks noGrp="1" noChangeAspect="1"/>
          </p:cNvPicPr>
          <p:nvPr>
            <p:ph sz="half" idx="2"/>
          </p:nvPr>
        </p:nvPicPr>
        <p:blipFill>
          <a:blip r:embed="rId2"/>
          <a:stretch>
            <a:fillRect/>
          </a:stretch>
        </p:blipFill>
        <p:spPr>
          <a:xfrm>
            <a:off x="6066611" y="2286000"/>
            <a:ext cx="4600616" cy="4022725"/>
          </a:xfrm>
          <a:prstGeom prst="rect">
            <a:avLst/>
          </a:prstGeom>
        </p:spPr>
      </p:pic>
    </p:spTree>
    <p:extLst>
      <p:ext uri="{BB962C8B-B14F-4D97-AF65-F5344CB8AC3E}">
        <p14:creationId xmlns:p14="http://schemas.microsoft.com/office/powerpoint/2010/main" val="616507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800" b="1" dirty="0" smtClean="0"/>
              <a:t>Τα άτομα της </a:t>
            </a:r>
            <a:r>
              <a:rPr lang="en-US" sz="4800" b="1" dirty="0" smtClean="0"/>
              <a:t>F2 </a:t>
            </a:r>
            <a:r>
              <a:rPr lang="el-GR" sz="4800" b="1" dirty="0" smtClean="0"/>
              <a:t>της διασταύρωσης</a:t>
            </a:r>
            <a:endParaRPr lang="en-US" sz="4800" b="1" dirty="0"/>
          </a:p>
        </p:txBody>
      </p:sp>
      <p:sp>
        <p:nvSpPr>
          <p:cNvPr id="3" name="Content Placeholder 2"/>
          <p:cNvSpPr>
            <a:spLocks noGrp="1"/>
          </p:cNvSpPr>
          <p:nvPr>
            <p:ph sz="half" idx="1"/>
          </p:nvPr>
        </p:nvSpPr>
        <p:spPr/>
        <p:txBody>
          <a:bodyPr/>
          <a:lstStyle/>
          <a:p>
            <a:pPr>
              <a:buFont typeface="Courier New" panose="02070309020205020404" pitchFamily="49" charset="0"/>
              <a:buChar char="o"/>
            </a:pPr>
            <a:r>
              <a:rPr lang="el-GR" dirty="0" smtClean="0"/>
              <a:t> Όταν τα φυτά που βλάστησαν από τους σπόρους της </a:t>
            </a:r>
            <a:r>
              <a:rPr lang="en-US" dirty="0" smtClean="0"/>
              <a:t>F1 </a:t>
            </a:r>
            <a:r>
              <a:rPr lang="el-GR" dirty="0" err="1" smtClean="0"/>
              <a:t>αυτογονιμοποιήθηκαν</a:t>
            </a:r>
            <a:r>
              <a:rPr lang="el-GR" dirty="0" smtClean="0"/>
              <a:t>, προέκυψαν τόσο λείοι όσο και ρυτιδωμένοι σπόροι στην </a:t>
            </a:r>
            <a:r>
              <a:rPr lang="en-US" dirty="0" smtClean="0"/>
              <a:t>F2. </a:t>
            </a:r>
            <a:r>
              <a:rPr lang="el-GR" dirty="0" smtClean="0"/>
              <a:t>Πολλές φορές, συναντούσε κανείς και τους δύο τύπους σπόρου στο ίδιο περικάρπιο. </a:t>
            </a:r>
          </a:p>
          <a:p>
            <a:pPr>
              <a:buFont typeface="Courier New" panose="02070309020205020404" pitchFamily="49" charset="0"/>
              <a:buChar char="o"/>
            </a:pPr>
            <a:r>
              <a:rPr lang="el-GR" dirty="0"/>
              <a:t> </a:t>
            </a:r>
            <a:r>
              <a:rPr lang="el-GR" dirty="0" smtClean="0"/>
              <a:t>Στα πειράματά του, ο </a:t>
            </a:r>
            <a:r>
              <a:rPr lang="en-US" dirty="0" smtClean="0"/>
              <a:t>Mendel </a:t>
            </a:r>
            <a:r>
              <a:rPr lang="el-GR" dirty="0" smtClean="0"/>
              <a:t>μέτρησε 5.474 λείους σπόρους και 1.850 ρυτιδωμένους στην </a:t>
            </a:r>
            <a:r>
              <a:rPr lang="en-US" dirty="0" smtClean="0"/>
              <a:t>F2. </a:t>
            </a:r>
            <a:r>
              <a:rPr lang="el-GR" dirty="0" smtClean="0"/>
              <a:t>Η μεταξύ τους αναλογία ήταν 2,96:1. </a:t>
            </a:r>
            <a:endParaRPr lang="en-US" dirty="0"/>
          </a:p>
        </p:txBody>
      </p:sp>
      <p:pic>
        <p:nvPicPr>
          <p:cNvPr id="5" name="Content Placeholder 4"/>
          <p:cNvPicPr>
            <a:picLocks noGrp="1" noChangeAspect="1"/>
          </p:cNvPicPr>
          <p:nvPr>
            <p:ph sz="half" idx="2"/>
          </p:nvPr>
        </p:nvPicPr>
        <p:blipFill>
          <a:blip r:embed="rId2"/>
          <a:stretch>
            <a:fillRect/>
          </a:stretch>
        </p:blipFill>
        <p:spPr>
          <a:xfrm>
            <a:off x="6223000" y="2084832"/>
            <a:ext cx="4064000" cy="4354068"/>
          </a:xfrm>
          <a:prstGeom prst="rect">
            <a:avLst/>
          </a:prstGeom>
        </p:spPr>
      </p:pic>
    </p:spTree>
    <p:extLst>
      <p:ext uri="{BB962C8B-B14F-4D97-AF65-F5344CB8AC3E}">
        <p14:creationId xmlns:p14="http://schemas.microsoft.com/office/powerpoint/2010/main" val="421087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Η διασταύρωση με τη χρήση γενετικών συμβόλων </a:t>
            </a:r>
            <a:endParaRPr lang="en-US" b="1" dirty="0"/>
          </a:p>
        </p:txBody>
      </p:sp>
      <p:pic>
        <p:nvPicPr>
          <p:cNvPr id="7" name="Content Placeholder 6"/>
          <p:cNvPicPr>
            <a:picLocks noGrp="1" noChangeAspect="1"/>
          </p:cNvPicPr>
          <p:nvPr>
            <p:ph sz="half" idx="1"/>
          </p:nvPr>
        </p:nvPicPr>
        <p:blipFill>
          <a:blip r:embed="rId2"/>
          <a:stretch>
            <a:fillRect/>
          </a:stretch>
        </p:blipFill>
        <p:spPr>
          <a:xfrm>
            <a:off x="1130300" y="2286000"/>
            <a:ext cx="4241800" cy="4022725"/>
          </a:xfrm>
          <a:prstGeom prst="rect">
            <a:avLst/>
          </a:prstGeom>
        </p:spPr>
      </p:pic>
      <p:pic>
        <p:nvPicPr>
          <p:cNvPr id="10" name="Content Placeholder 9"/>
          <p:cNvPicPr>
            <a:picLocks noGrp="1" noChangeAspect="1"/>
          </p:cNvPicPr>
          <p:nvPr>
            <p:ph sz="half" idx="2"/>
          </p:nvPr>
        </p:nvPicPr>
        <p:blipFill>
          <a:blip r:embed="rId3"/>
          <a:stretch>
            <a:fillRect/>
          </a:stretch>
        </p:blipFill>
        <p:spPr>
          <a:xfrm>
            <a:off x="5702300" y="2286000"/>
            <a:ext cx="4089400" cy="4114800"/>
          </a:xfrm>
          <a:prstGeom prst="rect">
            <a:avLst/>
          </a:prstGeom>
        </p:spPr>
      </p:pic>
    </p:spTree>
    <p:extLst>
      <p:ext uri="{BB962C8B-B14F-4D97-AF65-F5344CB8AC3E}">
        <p14:creationId xmlns:p14="http://schemas.microsoft.com/office/powerpoint/2010/main" val="781307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b="1" dirty="0" smtClean="0"/>
              <a:t>Συγκεντρωτικά αποτελέσματα</a:t>
            </a:r>
            <a:endParaRPr lang="en-US" b="1" dirty="0"/>
          </a:p>
        </p:txBody>
      </p:sp>
      <p:pic>
        <p:nvPicPr>
          <p:cNvPr id="7" name="Content Placeholder 6"/>
          <p:cNvPicPr>
            <a:picLocks noGrp="1" noChangeAspect="1"/>
          </p:cNvPicPr>
          <p:nvPr>
            <p:ph idx="1"/>
          </p:nvPr>
        </p:nvPicPr>
        <p:blipFill>
          <a:blip r:embed="rId2"/>
          <a:stretch>
            <a:fillRect/>
          </a:stretch>
        </p:blipFill>
        <p:spPr>
          <a:xfrm>
            <a:off x="1651000" y="1866900"/>
            <a:ext cx="7543800" cy="4597400"/>
          </a:xfrm>
          <a:prstGeom prst="rect">
            <a:avLst/>
          </a:prstGeom>
        </p:spPr>
      </p:pic>
    </p:spTree>
    <p:extLst>
      <p:ext uri="{BB962C8B-B14F-4D97-AF65-F5344CB8AC3E}">
        <p14:creationId xmlns:p14="http://schemas.microsoft.com/office/powerpoint/2010/main" val="3021247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b="1" dirty="0" smtClean="0"/>
              <a:t>Διασταύρωση ελέγχου </a:t>
            </a:r>
            <a:endParaRPr lang="en-US" b="1" dirty="0"/>
          </a:p>
        </p:txBody>
      </p:sp>
      <p:sp>
        <p:nvSpPr>
          <p:cNvPr id="6" name="Content Placeholder 5"/>
          <p:cNvSpPr>
            <a:spLocks noGrp="1"/>
          </p:cNvSpPr>
          <p:nvPr>
            <p:ph idx="1"/>
          </p:nvPr>
        </p:nvSpPr>
        <p:spPr/>
        <p:txBody>
          <a:bodyPr>
            <a:normAutofit/>
          </a:bodyPr>
          <a:lstStyle/>
          <a:p>
            <a:pPr marL="0" indent="0">
              <a:buNone/>
            </a:pPr>
            <a:r>
              <a:rPr lang="el-GR" sz="3200" b="1" dirty="0"/>
              <a:t>Διασταύρωση ελέγχου </a:t>
            </a:r>
            <a:r>
              <a:rPr lang="el-GR" sz="3200" dirty="0"/>
              <a:t>ονομάζεται η διασταύρωση μεταξύ ενός ατόμου άγνωστου γονοτύπου με άτομο ομόζυγο για το υπολειπόμενο </a:t>
            </a:r>
            <a:r>
              <a:rPr lang="el-GR" sz="3200" dirty="0" err="1"/>
              <a:t>αλληλόμορφο</a:t>
            </a:r>
            <a:r>
              <a:rPr lang="el-GR" sz="3200" dirty="0"/>
              <a:t> γονίδιο που στοχεύει στην εξακρίβωση του γονοτύπου του πρώτου ατόμου</a:t>
            </a:r>
            <a:r>
              <a:rPr lang="el-GR" sz="3200" dirty="0" smtClean="0"/>
              <a:t>. </a:t>
            </a:r>
          </a:p>
          <a:p>
            <a:pPr marL="0" indent="0">
              <a:buNone/>
            </a:pPr>
            <a:r>
              <a:rPr lang="el-GR" sz="3200" dirty="0" smtClean="0"/>
              <a:t>Το ομόζυγο υπολειπόμενο άτομο έχει πάντοτε ένα μόνο γονότυπο που καθορίζει και το φαινότυπο. </a:t>
            </a:r>
            <a:endParaRPr lang="en-US" sz="3200" dirty="0"/>
          </a:p>
        </p:txBody>
      </p:sp>
    </p:spTree>
    <p:extLst>
      <p:ext uri="{BB962C8B-B14F-4D97-AF65-F5344CB8AC3E}">
        <p14:creationId xmlns:p14="http://schemas.microsoft.com/office/powerpoint/2010/main" val="3097535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Παράδειγμα διασταύρωσης ελέγχου </a:t>
            </a:r>
            <a:endParaRPr lang="en-US" b="1" dirty="0"/>
          </a:p>
        </p:txBody>
      </p:sp>
      <p:pic>
        <p:nvPicPr>
          <p:cNvPr id="4" name="Content Placeholder 3"/>
          <p:cNvPicPr>
            <a:picLocks noGrp="1" noChangeAspect="1"/>
          </p:cNvPicPr>
          <p:nvPr>
            <p:ph idx="1"/>
          </p:nvPr>
        </p:nvPicPr>
        <p:blipFill>
          <a:blip r:embed="rId2"/>
          <a:stretch>
            <a:fillRect/>
          </a:stretch>
        </p:blipFill>
        <p:spPr>
          <a:xfrm>
            <a:off x="1435100" y="1981200"/>
            <a:ext cx="8686800" cy="4327525"/>
          </a:xfrm>
          <a:prstGeom prst="rect">
            <a:avLst/>
          </a:prstGeom>
        </p:spPr>
      </p:pic>
    </p:spTree>
    <p:extLst>
      <p:ext uri="{BB962C8B-B14F-4D97-AF65-F5344CB8AC3E}">
        <p14:creationId xmlns:p14="http://schemas.microsoft.com/office/powerpoint/2010/main" val="3605132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2</a:t>
            </a:r>
            <a:r>
              <a:rPr lang="el-GR" b="1" baseline="30000" dirty="0" smtClean="0"/>
              <a:t>ος</a:t>
            </a:r>
            <a:r>
              <a:rPr lang="el-GR" b="1" dirty="0" smtClean="0"/>
              <a:t> Νόμος </a:t>
            </a:r>
            <a:r>
              <a:rPr lang="en-US" b="1" dirty="0" smtClean="0"/>
              <a:t>Mendel </a:t>
            </a:r>
            <a:endParaRPr lang="en-US" b="1" dirty="0"/>
          </a:p>
        </p:txBody>
      </p:sp>
      <p:sp>
        <p:nvSpPr>
          <p:cNvPr id="3" name="Content Placeholder 2"/>
          <p:cNvSpPr>
            <a:spLocks noGrp="1"/>
          </p:cNvSpPr>
          <p:nvPr>
            <p:ph idx="1"/>
          </p:nvPr>
        </p:nvSpPr>
        <p:spPr/>
        <p:txBody>
          <a:bodyPr>
            <a:normAutofit lnSpcReduction="10000"/>
          </a:bodyPr>
          <a:lstStyle/>
          <a:p>
            <a:pPr marL="0" indent="0" algn="just">
              <a:buNone/>
            </a:pPr>
            <a:r>
              <a:rPr lang="el-GR" dirty="0" smtClean="0"/>
              <a:t>Σε μία δεύτερη σειρά πειραμάτων, ο </a:t>
            </a:r>
            <a:r>
              <a:rPr lang="en-US" dirty="0" smtClean="0"/>
              <a:t>Mendel </a:t>
            </a:r>
            <a:r>
              <a:rPr lang="el-GR" dirty="0" smtClean="0"/>
              <a:t>μελέτησε τον τρόπο κληρονομικότητας δύο διαφορετικών χαρακτήρων. Οι χαρακτήρες που επέλεξε ήταν το σχήμα και το χρώμα του σπέρματος των μοσχομπίζελων. Το σχήμα του σπέρματος μπορεί να είναι λείο (επικρατής χαρακτήρας) ή ρυτιδωμένο (υπολειπόμενος χαρακτήρας) και το χρώμα μπορεί να είναι κίτρινο (επικρατής χαρακτήρας) ή πράσινο (υπολειπόμενος χαρακτήρας). </a:t>
            </a:r>
          </a:p>
          <a:p>
            <a:pPr marL="0" indent="0" algn="just">
              <a:buNone/>
            </a:pPr>
            <a:r>
              <a:rPr lang="el-GR" dirty="0" smtClean="0"/>
              <a:t>Από τα αποτελέσματα των διασταυρώσεων, ο </a:t>
            </a:r>
            <a:r>
              <a:rPr lang="en-US" dirty="0" smtClean="0"/>
              <a:t>Mendel </a:t>
            </a:r>
            <a:r>
              <a:rPr lang="el-GR" dirty="0" smtClean="0"/>
              <a:t>κατέληξε στον 2</a:t>
            </a:r>
            <a:r>
              <a:rPr lang="el-GR" baseline="30000" dirty="0" smtClean="0"/>
              <a:t>ο</a:t>
            </a:r>
            <a:r>
              <a:rPr lang="el-GR" dirty="0" smtClean="0"/>
              <a:t> νόμο του, της ανεξάρτητης μεταβίβασης των γονιδίων, σύμφωνα με τον οποίο: </a:t>
            </a:r>
          </a:p>
          <a:p>
            <a:pPr marL="0" indent="0" algn="just">
              <a:buNone/>
            </a:pPr>
            <a:r>
              <a:rPr lang="el-GR" dirty="0" smtClean="0"/>
              <a:t>«</a:t>
            </a:r>
            <a:r>
              <a:rPr lang="el-GR" b="1" dirty="0"/>
              <a:t>Το γονίδιο που ελέγχει έναν χαρακτήρα δεν επηρεάζει τη μεταβίβαση του γονιδίου που ελέγχει έναν άλλο χαρακτήρα, εάν τα γονίδια αυτά βρίσκονται σε διαφορετικά ζεύγη ομόλογων χρωμοσωμάτων</a:t>
            </a:r>
            <a:r>
              <a:rPr lang="el-GR" b="1" dirty="0" smtClean="0"/>
              <a:t>. </a:t>
            </a:r>
            <a:r>
              <a:rPr lang="el-GR" dirty="0" smtClean="0"/>
              <a:t>Αυτό </a:t>
            </a:r>
            <a:r>
              <a:rPr lang="el-GR" dirty="0"/>
              <a:t>ισχύει διότι τα χρωμοσώματα κάθε γονέα συνδυάζονται με </a:t>
            </a:r>
            <a:r>
              <a:rPr lang="el-GR" b="1" dirty="0"/>
              <a:t>τυχαίο </a:t>
            </a:r>
            <a:r>
              <a:rPr lang="el-GR" dirty="0"/>
              <a:t>τρόπο κατά τη δημιουργία γαμετών</a:t>
            </a:r>
            <a:r>
              <a:rPr lang="el-GR" dirty="0" smtClean="0"/>
              <a:t>!»</a:t>
            </a:r>
            <a:endParaRPr lang="en-US" dirty="0"/>
          </a:p>
          <a:p>
            <a:pPr marL="0" indent="0" algn="just">
              <a:buNone/>
            </a:pPr>
            <a:endParaRPr lang="el-GR" dirty="0" smtClean="0"/>
          </a:p>
          <a:p>
            <a:pPr marL="0" indent="0" algn="just">
              <a:buNone/>
            </a:pPr>
            <a:endParaRPr lang="en-US" dirty="0"/>
          </a:p>
        </p:txBody>
      </p:sp>
    </p:spTree>
    <p:extLst>
      <p:ext uri="{BB962C8B-B14F-4D97-AF65-F5344CB8AC3E}">
        <p14:creationId xmlns:p14="http://schemas.microsoft.com/office/powerpoint/2010/main" val="3205027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Παράδειγμα διασταύρωσης </a:t>
            </a:r>
            <a:endParaRPr lang="en-US" b="1" dirty="0"/>
          </a:p>
        </p:txBody>
      </p:sp>
      <p:pic>
        <p:nvPicPr>
          <p:cNvPr id="4" name="Content Placeholder 3"/>
          <p:cNvPicPr>
            <a:picLocks noGrp="1" noChangeAspect="1"/>
          </p:cNvPicPr>
          <p:nvPr>
            <p:ph idx="1"/>
          </p:nvPr>
        </p:nvPicPr>
        <p:blipFill>
          <a:blip r:embed="rId2"/>
          <a:stretch>
            <a:fillRect/>
          </a:stretch>
        </p:blipFill>
        <p:spPr>
          <a:xfrm>
            <a:off x="2222500" y="1866900"/>
            <a:ext cx="6400799" cy="4660900"/>
          </a:xfrm>
          <a:prstGeom prst="rect">
            <a:avLst/>
          </a:prstGeom>
        </p:spPr>
      </p:pic>
    </p:spTree>
    <p:extLst>
      <p:ext uri="{BB962C8B-B14F-4D97-AF65-F5344CB8AC3E}">
        <p14:creationId xmlns:p14="http://schemas.microsoft.com/office/powerpoint/2010/main" val="4162716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800" b="1" dirty="0" smtClean="0"/>
              <a:t>Λόγοι επιτυχίας των πειραμάτων του </a:t>
            </a:r>
            <a:r>
              <a:rPr lang="en-US" sz="4800" b="1" dirty="0" smtClean="0"/>
              <a:t>Mendel </a:t>
            </a:r>
            <a:endParaRPr lang="en-US" sz="4800" b="1"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l-GR" dirty="0" smtClean="0"/>
              <a:t>Μελέτησε μία ή δύο ξεχωριστές ιδιότητες του φυτού κάθε φορά και όχι το σύνολο των ιδιοτήτων που το χαρακτηρίζει. </a:t>
            </a:r>
            <a:endParaRPr lang="el-GR" dirty="0"/>
          </a:p>
          <a:p>
            <a:pPr marL="457200" indent="-457200">
              <a:buFont typeface="+mj-lt"/>
              <a:buAutoNum type="arabicPeriod"/>
            </a:pPr>
            <a:r>
              <a:rPr lang="el-GR" dirty="0" smtClean="0"/>
              <a:t>Χρησιμοποίησε αμιγή (ομόζυγα) στελέχη για τη συγκεκριμένη ιδιότητα που μελετούσε, δηλαδή στελέχη που μετά από αυτογονιμοποίηση παρουσίαζαν για πολλές γενιές την ίδια ιδιότητα. </a:t>
            </a:r>
          </a:p>
          <a:p>
            <a:pPr marL="457200" indent="-457200">
              <a:buFont typeface="+mj-lt"/>
              <a:buAutoNum type="arabicPeriod"/>
            </a:pPr>
            <a:r>
              <a:rPr lang="el-GR" dirty="0" smtClean="0"/>
              <a:t>Ανέλυσε τα αποτελέσματά του στατιστικά.  </a:t>
            </a:r>
          </a:p>
          <a:p>
            <a:pPr marL="457200" indent="-457200">
              <a:buFont typeface="+mj-lt"/>
              <a:buAutoNum type="arabicPeriod"/>
            </a:pPr>
            <a:r>
              <a:rPr lang="el-GR" dirty="0" smtClean="0"/>
              <a:t>Επέλεξε με μεγάλη προσοχή το φυτό που χρησιμοποίησε (το μοσχομπίζελο). </a:t>
            </a:r>
          </a:p>
          <a:p>
            <a:pPr marL="457200" indent="-457200">
              <a:buFont typeface="+mj-lt"/>
              <a:buAutoNum type="arabicPeriod"/>
            </a:pPr>
            <a:r>
              <a:rPr lang="el-GR" dirty="0" smtClean="0"/>
              <a:t>Το μοσχομπίζελο παρέχει τη δυνατότητα τεχνητής γονιμοποίησης, πέρα από την αυτογονιμοποίηση η οποία συμβαίνει φυσιολογικά. </a:t>
            </a:r>
          </a:p>
          <a:p>
            <a:pPr marL="457200" indent="-457200">
              <a:buFont typeface="+mj-lt"/>
              <a:buAutoNum type="arabicPeriod"/>
            </a:pPr>
            <a:r>
              <a:rPr lang="el-GR" dirty="0" smtClean="0"/>
              <a:t>Το μοσχομπίζελο δίνει μεγάλο αριθμό απογόνων και παρέχει τη δυνατότητα στατιστικής επεξεργασίας των αποτελεσμάτων. </a:t>
            </a:r>
            <a:endParaRPr lang="en-US" dirty="0"/>
          </a:p>
        </p:txBody>
      </p:sp>
    </p:spTree>
    <p:extLst>
      <p:ext uri="{BB962C8B-B14F-4D97-AF65-F5344CB8AC3E}">
        <p14:creationId xmlns:p14="http://schemas.microsoft.com/office/powerpoint/2010/main" val="1299021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Γαμέτες γενιάς </a:t>
            </a:r>
            <a:r>
              <a:rPr lang="en-US" b="1" dirty="0" smtClean="0"/>
              <a:t>F1</a:t>
            </a:r>
            <a:endParaRPr lang="en-US" b="1" dirty="0"/>
          </a:p>
        </p:txBody>
      </p:sp>
      <p:pic>
        <p:nvPicPr>
          <p:cNvPr id="4" name="Content Placeholder 3"/>
          <p:cNvPicPr>
            <a:picLocks noGrp="1" noChangeAspect="1"/>
          </p:cNvPicPr>
          <p:nvPr>
            <p:ph idx="1"/>
          </p:nvPr>
        </p:nvPicPr>
        <p:blipFill>
          <a:blip r:embed="rId2"/>
          <a:stretch>
            <a:fillRect/>
          </a:stretch>
        </p:blipFill>
        <p:spPr>
          <a:xfrm>
            <a:off x="1024128" y="1993901"/>
            <a:ext cx="9203341" cy="4070350"/>
          </a:xfrm>
          <a:prstGeom prst="rect">
            <a:avLst/>
          </a:prstGeom>
        </p:spPr>
      </p:pic>
    </p:spTree>
    <p:extLst>
      <p:ext uri="{BB962C8B-B14F-4D97-AF65-F5344CB8AC3E}">
        <p14:creationId xmlns:p14="http://schemas.microsoft.com/office/powerpoint/2010/main" val="743260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O </a:t>
            </a:r>
            <a:r>
              <a:rPr lang="el-GR" sz="4800" b="1" dirty="0" smtClean="0"/>
              <a:t>νόμος του ανεξάρτητου συνδυασμού σε ένα </a:t>
            </a:r>
            <a:r>
              <a:rPr lang="el-GR" sz="4800" b="1" dirty="0" err="1" smtClean="0"/>
              <a:t>διυβριδισμό</a:t>
            </a:r>
            <a:r>
              <a:rPr lang="el-GR" sz="4800" b="1" dirty="0" smtClean="0"/>
              <a:t> </a:t>
            </a:r>
            <a:endParaRPr lang="en-US" sz="4800" b="1" dirty="0"/>
          </a:p>
        </p:txBody>
      </p:sp>
      <p:pic>
        <p:nvPicPr>
          <p:cNvPr id="4" name="Content Placeholder 3"/>
          <p:cNvPicPr>
            <a:picLocks noGrp="1" noChangeAspect="1"/>
          </p:cNvPicPr>
          <p:nvPr>
            <p:ph idx="1"/>
          </p:nvPr>
        </p:nvPicPr>
        <p:blipFill>
          <a:blip r:embed="rId2"/>
          <a:stretch>
            <a:fillRect/>
          </a:stretch>
        </p:blipFill>
        <p:spPr>
          <a:xfrm>
            <a:off x="1752600" y="2084832"/>
            <a:ext cx="7785100" cy="4481068"/>
          </a:xfrm>
          <a:prstGeom prst="rect">
            <a:avLst/>
          </a:prstGeom>
        </p:spPr>
      </p:pic>
    </p:spTree>
    <p:extLst>
      <p:ext uri="{BB962C8B-B14F-4D97-AF65-F5344CB8AC3E}">
        <p14:creationId xmlns:p14="http://schemas.microsoft.com/office/powerpoint/2010/main" val="2314685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b="1" dirty="0" smtClean="0"/>
              <a:t>2</a:t>
            </a:r>
            <a:r>
              <a:rPr lang="el-GR" b="1" baseline="30000" dirty="0" smtClean="0"/>
              <a:t>ος</a:t>
            </a:r>
            <a:r>
              <a:rPr lang="el-GR" b="1" dirty="0" smtClean="0"/>
              <a:t> Νόμος </a:t>
            </a:r>
            <a:r>
              <a:rPr lang="en-US" b="1" dirty="0" smtClean="0"/>
              <a:t>Mendel </a:t>
            </a:r>
            <a:r>
              <a:rPr lang="el-GR" b="1" dirty="0" smtClean="0"/>
              <a:t>και μείωση</a:t>
            </a:r>
            <a:endParaRPr lang="en-US" b="1" dirty="0"/>
          </a:p>
        </p:txBody>
      </p:sp>
      <p:sp>
        <p:nvSpPr>
          <p:cNvPr id="5" name="Content Placeholder 4"/>
          <p:cNvSpPr>
            <a:spLocks noGrp="1"/>
          </p:cNvSpPr>
          <p:nvPr>
            <p:ph sz="half" idx="1"/>
          </p:nvPr>
        </p:nvSpPr>
        <p:spPr/>
        <p:txBody>
          <a:bodyPr>
            <a:normAutofit/>
          </a:bodyPr>
          <a:lstStyle/>
          <a:p>
            <a:pPr marL="0" indent="0" algn="just">
              <a:buNone/>
            </a:pPr>
            <a:r>
              <a:rPr lang="el-GR" sz="2400" dirty="0" smtClean="0"/>
              <a:t>Η ανεξάρτητη μεταβίβαση των γονιδίων που βρίσκονται σε διαφορετικά χρωμοσώματα προκύπτει από την τυχαία διάταξη των ζευγών χρωμοσωμάτων κατά τη </a:t>
            </a:r>
            <a:r>
              <a:rPr lang="el-GR" sz="2400" dirty="0" err="1" smtClean="0"/>
              <a:t>μετάφαση</a:t>
            </a:r>
            <a:r>
              <a:rPr lang="el-GR" sz="2400" dirty="0" smtClean="0"/>
              <a:t> της μείωσης Ι. </a:t>
            </a:r>
          </a:p>
          <a:p>
            <a:pPr marL="0" indent="0" algn="just">
              <a:buNone/>
            </a:pPr>
            <a:r>
              <a:rPr lang="el-GR" sz="2400" dirty="0" smtClean="0"/>
              <a:t>Ο συνδυασμός των </a:t>
            </a:r>
            <a:r>
              <a:rPr lang="el-GR" sz="2400" dirty="0" err="1" smtClean="0"/>
              <a:t>αλληλομόρφων</a:t>
            </a:r>
            <a:r>
              <a:rPr lang="el-GR" sz="2400" dirty="0" smtClean="0"/>
              <a:t> εξαρτάται από ποια χρωμοσώματα βρίσκονται στον ίδιο γαμέτη που είναι τυχαίο γεγονός. </a:t>
            </a:r>
            <a:endParaRPr lang="en-US" sz="2400" dirty="0"/>
          </a:p>
        </p:txBody>
      </p:sp>
      <p:pic>
        <p:nvPicPr>
          <p:cNvPr id="9" name="Content Placeholder 8"/>
          <p:cNvPicPr>
            <a:picLocks noGrp="1" noChangeAspect="1"/>
          </p:cNvPicPr>
          <p:nvPr>
            <p:ph sz="half" idx="2"/>
          </p:nvPr>
        </p:nvPicPr>
        <p:blipFill>
          <a:blip r:embed="rId2"/>
          <a:stretch>
            <a:fillRect/>
          </a:stretch>
        </p:blipFill>
        <p:spPr>
          <a:xfrm>
            <a:off x="5989638" y="2286000"/>
            <a:ext cx="4754562" cy="3835399"/>
          </a:xfrm>
          <a:prstGeom prst="rect">
            <a:avLst/>
          </a:prstGeom>
        </p:spPr>
      </p:pic>
    </p:spTree>
    <p:extLst>
      <p:ext uri="{BB962C8B-B14F-4D97-AF65-F5344CB8AC3E}">
        <p14:creationId xmlns:p14="http://schemas.microsoft.com/office/powerpoint/2010/main" val="2166861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b="1" dirty="0" smtClean="0"/>
              <a:t>Τροποποιήσεις στις </a:t>
            </a:r>
            <a:r>
              <a:rPr lang="el-GR" b="1" dirty="0" err="1" smtClean="0"/>
              <a:t>Μενδελικές</a:t>
            </a:r>
            <a:r>
              <a:rPr lang="el-GR" b="1" dirty="0" smtClean="0"/>
              <a:t> αναλογίες</a:t>
            </a:r>
            <a:endParaRPr lang="en-US" b="1" dirty="0"/>
          </a:p>
        </p:txBody>
      </p:sp>
      <p:sp>
        <p:nvSpPr>
          <p:cNvPr id="6" name="Content Placeholder 5"/>
          <p:cNvSpPr>
            <a:spLocks noGrp="1"/>
          </p:cNvSpPr>
          <p:nvPr>
            <p:ph idx="1"/>
          </p:nvPr>
        </p:nvSpPr>
        <p:spPr/>
        <p:txBody>
          <a:bodyPr>
            <a:normAutofit fontScale="92500" lnSpcReduction="10000"/>
          </a:bodyPr>
          <a:lstStyle/>
          <a:p>
            <a:pPr marL="0" indent="0" algn="just">
              <a:buNone/>
            </a:pPr>
            <a:r>
              <a:rPr lang="el-GR" dirty="0" smtClean="0"/>
              <a:t>Μερικές φορές οι </a:t>
            </a:r>
            <a:r>
              <a:rPr lang="el-GR" dirty="0" err="1" smtClean="0"/>
              <a:t>φαινοτυπικές</a:t>
            </a:r>
            <a:r>
              <a:rPr lang="el-GR" dirty="0" smtClean="0"/>
              <a:t> αναλογίες των απογόνων δεν είναι αυτές που αναμένονται από τους νόμους του </a:t>
            </a:r>
            <a:r>
              <a:rPr lang="en-US" dirty="0" smtClean="0"/>
              <a:t>Mendel. </a:t>
            </a:r>
            <a:r>
              <a:rPr lang="el-GR" dirty="0" smtClean="0"/>
              <a:t>Αυτό συμβαίνει διότι κάποια γονίδια παρουσιάζουν ιδιαιτερότητες όσον αφορά στον καθορισμό του φαινοτύπου των ατόμων: </a:t>
            </a:r>
          </a:p>
          <a:p>
            <a:pPr algn="just">
              <a:buFont typeface="Courier New" panose="02070309020205020404" pitchFamily="49" charset="0"/>
              <a:buChar char="o"/>
            </a:pPr>
            <a:r>
              <a:rPr lang="el-GR" dirty="0"/>
              <a:t> α</a:t>
            </a:r>
            <a:r>
              <a:rPr lang="el-GR" dirty="0" smtClean="0"/>
              <a:t>τελώς επικρατή γονίδια,</a:t>
            </a:r>
          </a:p>
          <a:p>
            <a:pPr algn="just">
              <a:buFont typeface="Courier New" panose="02070309020205020404" pitchFamily="49" charset="0"/>
              <a:buChar char="o"/>
            </a:pPr>
            <a:r>
              <a:rPr lang="el-GR" dirty="0"/>
              <a:t> </a:t>
            </a:r>
            <a:r>
              <a:rPr lang="el-GR" dirty="0" err="1"/>
              <a:t>σ</a:t>
            </a:r>
            <a:r>
              <a:rPr lang="el-GR" dirty="0" err="1" smtClean="0"/>
              <a:t>υνεπικρατή</a:t>
            </a:r>
            <a:r>
              <a:rPr lang="el-GR" dirty="0" smtClean="0"/>
              <a:t> γονίδια,</a:t>
            </a:r>
          </a:p>
          <a:p>
            <a:pPr algn="just">
              <a:buFont typeface="Courier New" panose="02070309020205020404" pitchFamily="49" charset="0"/>
              <a:buChar char="o"/>
            </a:pPr>
            <a:r>
              <a:rPr lang="el-GR" dirty="0"/>
              <a:t> </a:t>
            </a:r>
            <a:r>
              <a:rPr lang="el-GR" dirty="0" err="1" smtClean="0"/>
              <a:t>θνησιγόνα</a:t>
            </a:r>
            <a:r>
              <a:rPr lang="el-GR" dirty="0" smtClean="0"/>
              <a:t> γονίδια,</a:t>
            </a:r>
          </a:p>
          <a:p>
            <a:pPr algn="just">
              <a:buFont typeface="Courier New" panose="02070309020205020404" pitchFamily="49" charset="0"/>
              <a:buChar char="o"/>
            </a:pPr>
            <a:r>
              <a:rPr lang="el-GR" dirty="0"/>
              <a:t> </a:t>
            </a:r>
            <a:r>
              <a:rPr lang="el-GR" dirty="0" smtClean="0"/>
              <a:t>πολλαπλά </a:t>
            </a:r>
            <a:r>
              <a:rPr lang="el-GR" dirty="0" err="1" smtClean="0"/>
              <a:t>αλληλόμορφα</a:t>
            </a:r>
            <a:r>
              <a:rPr lang="el-GR" dirty="0" smtClean="0"/>
              <a:t>,</a:t>
            </a:r>
          </a:p>
          <a:p>
            <a:pPr algn="just">
              <a:buFont typeface="Courier New" panose="02070309020205020404" pitchFamily="49" charset="0"/>
              <a:buChar char="o"/>
            </a:pPr>
            <a:r>
              <a:rPr lang="el-GR" dirty="0"/>
              <a:t> </a:t>
            </a:r>
            <a:r>
              <a:rPr lang="el-GR" dirty="0" smtClean="0"/>
              <a:t>συνδεδεμένα γονίδια,</a:t>
            </a:r>
          </a:p>
          <a:p>
            <a:pPr algn="just">
              <a:buFont typeface="Courier New" panose="02070309020205020404" pitchFamily="49" charset="0"/>
              <a:buChar char="o"/>
            </a:pPr>
            <a:r>
              <a:rPr lang="el-GR" dirty="0"/>
              <a:t> </a:t>
            </a:r>
            <a:r>
              <a:rPr lang="el-GR" dirty="0" smtClean="0"/>
              <a:t>φυλοσύνδετα γονίδια,</a:t>
            </a:r>
          </a:p>
          <a:p>
            <a:pPr algn="just">
              <a:buFont typeface="Courier New" panose="02070309020205020404" pitchFamily="49" charset="0"/>
              <a:buChar char="o"/>
            </a:pPr>
            <a:r>
              <a:rPr lang="el-GR" dirty="0"/>
              <a:t> </a:t>
            </a:r>
            <a:r>
              <a:rPr lang="el-GR" dirty="0" err="1" smtClean="0"/>
              <a:t>μιτοχονδριακά</a:t>
            </a:r>
            <a:r>
              <a:rPr lang="el-GR" dirty="0" smtClean="0"/>
              <a:t> γονίδια. </a:t>
            </a:r>
            <a:endParaRPr lang="en-US" dirty="0"/>
          </a:p>
        </p:txBody>
      </p:sp>
    </p:spTree>
    <p:extLst>
      <p:ext uri="{BB962C8B-B14F-4D97-AF65-F5344CB8AC3E}">
        <p14:creationId xmlns:p14="http://schemas.microsoft.com/office/powerpoint/2010/main" val="3209959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b="1" dirty="0" smtClean="0"/>
              <a:t>Ατελώς επικρατή γονίδια </a:t>
            </a:r>
            <a:endParaRPr lang="en-US" b="1" dirty="0"/>
          </a:p>
        </p:txBody>
      </p:sp>
      <p:sp>
        <p:nvSpPr>
          <p:cNvPr id="5" name="Content Placeholder 4"/>
          <p:cNvSpPr>
            <a:spLocks noGrp="1"/>
          </p:cNvSpPr>
          <p:nvPr>
            <p:ph sz="half" idx="1"/>
          </p:nvPr>
        </p:nvSpPr>
        <p:spPr/>
        <p:txBody>
          <a:bodyPr>
            <a:normAutofit fontScale="92500" lnSpcReduction="20000"/>
          </a:bodyPr>
          <a:lstStyle/>
          <a:p>
            <a:pPr algn="just">
              <a:buFont typeface="Courier New" panose="02070309020205020404" pitchFamily="49" charset="0"/>
              <a:buChar char="o"/>
            </a:pPr>
            <a:r>
              <a:rPr lang="en-US" dirty="0" smtClean="0"/>
              <a:t> </a:t>
            </a:r>
            <a:r>
              <a:rPr lang="el-GR" dirty="0" smtClean="0"/>
              <a:t>Τα ατελώς επικρατή </a:t>
            </a:r>
            <a:r>
              <a:rPr lang="el-GR" dirty="0" err="1" smtClean="0"/>
              <a:t>αλληλόμορφα</a:t>
            </a:r>
            <a:r>
              <a:rPr lang="el-GR" dirty="0" smtClean="0"/>
              <a:t> προσδίδουν στα </a:t>
            </a:r>
            <a:r>
              <a:rPr lang="el-GR" dirty="0" err="1" smtClean="0"/>
              <a:t>ετερόζυγα</a:t>
            </a:r>
            <a:r>
              <a:rPr lang="el-GR" dirty="0" smtClean="0"/>
              <a:t> άτομα φαινότυπο ενδιάμεσο των δύο ομόζυγων. </a:t>
            </a:r>
            <a:endParaRPr lang="el-GR" dirty="0"/>
          </a:p>
          <a:p>
            <a:pPr algn="just">
              <a:buFont typeface="Courier New" panose="02070309020205020404" pitchFamily="49" charset="0"/>
              <a:buChar char="o"/>
            </a:pPr>
            <a:r>
              <a:rPr lang="el-GR" dirty="0" smtClean="0"/>
              <a:t> Ο συμβολισμός γίνεται συνήθως με κεφαλαίο γράμμα στο οποίο υπάρχει εκθέτης. Κάθε εκθέτης αντιστοιχεί σε διαφορετικό </a:t>
            </a:r>
            <a:r>
              <a:rPr lang="el-GR" dirty="0" err="1" smtClean="0"/>
              <a:t>αλληλόμορφο</a:t>
            </a:r>
            <a:r>
              <a:rPr lang="el-GR" dirty="0" smtClean="0"/>
              <a:t> γονίδιο. </a:t>
            </a:r>
          </a:p>
          <a:p>
            <a:pPr algn="just">
              <a:buFont typeface="Courier New" panose="02070309020205020404" pitchFamily="49" charset="0"/>
              <a:buChar char="o"/>
            </a:pPr>
            <a:r>
              <a:rPr lang="el-GR" dirty="0"/>
              <a:t> </a:t>
            </a:r>
            <a:r>
              <a:rPr lang="el-GR" dirty="0" smtClean="0"/>
              <a:t>Στο φυτό </a:t>
            </a:r>
            <a:r>
              <a:rPr lang="en-US" i="1" dirty="0" err="1" smtClean="0"/>
              <a:t>Antirhinum</a:t>
            </a:r>
            <a:r>
              <a:rPr lang="en-US" i="1" dirty="0" smtClean="0"/>
              <a:t> </a:t>
            </a:r>
            <a:r>
              <a:rPr lang="el-GR" dirty="0" smtClean="0"/>
              <a:t>(σκυλάκι) το Κ</a:t>
            </a:r>
            <a:r>
              <a:rPr lang="el-GR" baseline="30000" dirty="0" smtClean="0"/>
              <a:t>1 </a:t>
            </a:r>
            <a:r>
              <a:rPr lang="el-GR" dirty="0" err="1" smtClean="0"/>
              <a:t>αλληλόμορφο</a:t>
            </a:r>
            <a:r>
              <a:rPr lang="el-GR" dirty="0" smtClean="0"/>
              <a:t> ελέγχει το κόκκινο χρώμα άνθους και το Κ</a:t>
            </a:r>
            <a:r>
              <a:rPr lang="el-GR" baseline="30000" dirty="0" smtClean="0"/>
              <a:t>2</a:t>
            </a:r>
            <a:r>
              <a:rPr lang="el-GR" dirty="0" smtClean="0"/>
              <a:t> </a:t>
            </a:r>
            <a:r>
              <a:rPr lang="el-GR" dirty="0" err="1" smtClean="0"/>
              <a:t>αλληλόμορφο</a:t>
            </a:r>
            <a:r>
              <a:rPr lang="el-GR" dirty="0" smtClean="0"/>
              <a:t> το λευκό χρώμα άνθους. </a:t>
            </a:r>
          </a:p>
          <a:p>
            <a:pPr algn="just">
              <a:buFont typeface="Courier New" panose="02070309020205020404" pitchFamily="49" charset="0"/>
              <a:buChar char="o"/>
            </a:pPr>
            <a:r>
              <a:rPr lang="el-GR" dirty="0"/>
              <a:t> </a:t>
            </a:r>
            <a:r>
              <a:rPr lang="el-GR" dirty="0" smtClean="0"/>
              <a:t>Η </a:t>
            </a:r>
            <a:r>
              <a:rPr lang="el-GR" dirty="0" err="1" smtClean="0"/>
              <a:t>φαινοτυπική</a:t>
            </a:r>
            <a:r>
              <a:rPr lang="el-GR" dirty="0" smtClean="0"/>
              <a:t> αναλογία συμπίπτει με τη γονοτυπική γιατί τα </a:t>
            </a:r>
            <a:r>
              <a:rPr lang="el-GR" dirty="0" err="1" smtClean="0"/>
              <a:t>ετερόζυγα</a:t>
            </a:r>
            <a:r>
              <a:rPr lang="el-GR" dirty="0" smtClean="0"/>
              <a:t> άτομα έχουν τον δικό τους ξεχωριστό φαινότυπο. </a:t>
            </a:r>
            <a:endParaRPr lang="en-US" dirty="0"/>
          </a:p>
        </p:txBody>
      </p:sp>
      <p:pic>
        <p:nvPicPr>
          <p:cNvPr id="9" name="Content Placeholder 8"/>
          <p:cNvPicPr>
            <a:picLocks noGrp="1" noChangeAspect="1"/>
          </p:cNvPicPr>
          <p:nvPr>
            <p:ph sz="half" idx="2"/>
          </p:nvPr>
        </p:nvPicPr>
        <p:blipFill>
          <a:blip r:embed="rId2"/>
          <a:stretch>
            <a:fillRect/>
          </a:stretch>
        </p:blipFill>
        <p:spPr>
          <a:xfrm>
            <a:off x="6527800" y="2286000"/>
            <a:ext cx="3987800" cy="4022725"/>
          </a:xfrm>
          <a:prstGeom prst="rect">
            <a:avLst/>
          </a:prstGeom>
        </p:spPr>
      </p:pic>
    </p:spTree>
    <p:extLst>
      <p:ext uri="{BB962C8B-B14F-4D97-AF65-F5344CB8AC3E}">
        <p14:creationId xmlns:p14="http://schemas.microsoft.com/office/powerpoint/2010/main" val="1239997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b="1" dirty="0" err="1" smtClean="0"/>
              <a:t>Συνεπικρατή</a:t>
            </a:r>
            <a:r>
              <a:rPr lang="el-GR" b="1" dirty="0" smtClean="0"/>
              <a:t> γονίδια</a:t>
            </a:r>
            <a:endParaRPr lang="en-US" b="1" dirty="0"/>
          </a:p>
        </p:txBody>
      </p:sp>
      <p:sp>
        <p:nvSpPr>
          <p:cNvPr id="6" name="Content Placeholder 5"/>
          <p:cNvSpPr>
            <a:spLocks noGrp="1"/>
          </p:cNvSpPr>
          <p:nvPr>
            <p:ph idx="1"/>
          </p:nvPr>
        </p:nvSpPr>
        <p:spPr/>
        <p:txBody>
          <a:bodyPr/>
          <a:lstStyle/>
          <a:p>
            <a:pPr algn="just">
              <a:buFont typeface="Courier New" panose="02070309020205020404" pitchFamily="49" charset="0"/>
              <a:buChar char="o"/>
            </a:pPr>
            <a:r>
              <a:rPr lang="el-GR" b="1" dirty="0" smtClean="0"/>
              <a:t> </a:t>
            </a:r>
            <a:r>
              <a:rPr lang="el-GR" b="1" dirty="0" err="1" smtClean="0"/>
              <a:t>Συνεπικρατή</a:t>
            </a:r>
            <a:r>
              <a:rPr lang="el-GR" b="1" dirty="0" smtClean="0"/>
              <a:t> </a:t>
            </a:r>
            <a:r>
              <a:rPr lang="el-GR" dirty="0" smtClean="0"/>
              <a:t>ονομάζονται τα γονίδια που εκφράζονται και τα δύο </a:t>
            </a:r>
            <a:r>
              <a:rPr lang="el-GR" dirty="0" err="1" smtClean="0"/>
              <a:t>αλληλόμορφα</a:t>
            </a:r>
            <a:r>
              <a:rPr lang="el-GR" dirty="0" smtClean="0"/>
              <a:t> στον φαινότυπο των </a:t>
            </a:r>
            <a:r>
              <a:rPr lang="el-GR" dirty="0" err="1" smtClean="0"/>
              <a:t>ετερόζυγων</a:t>
            </a:r>
            <a:r>
              <a:rPr lang="el-GR" dirty="0" smtClean="0"/>
              <a:t> ατόμων. </a:t>
            </a:r>
          </a:p>
          <a:p>
            <a:pPr algn="just">
              <a:buFont typeface="Courier New" panose="02070309020205020404" pitchFamily="49" charset="0"/>
              <a:buChar char="o"/>
            </a:pPr>
            <a:r>
              <a:rPr lang="el-GR" dirty="0"/>
              <a:t> </a:t>
            </a:r>
            <a:r>
              <a:rPr lang="el-GR" b="1" dirty="0" smtClean="0"/>
              <a:t>Δύο</a:t>
            </a:r>
            <a:r>
              <a:rPr lang="el-GR" dirty="0" smtClean="0"/>
              <a:t> από τα </a:t>
            </a:r>
            <a:r>
              <a:rPr lang="el-GR" dirty="0" err="1" smtClean="0"/>
              <a:t>αλληλόμορφα</a:t>
            </a:r>
            <a:r>
              <a:rPr lang="el-GR" dirty="0" smtClean="0"/>
              <a:t> του γονιδίου που καθορίζει τον τύπο των ομάδων αίματος ΑΒΟ στον άνθρωπο είναι </a:t>
            </a:r>
            <a:r>
              <a:rPr lang="el-GR" dirty="0" err="1" smtClean="0"/>
              <a:t>συνεπικρατή</a:t>
            </a:r>
            <a:r>
              <a:rPr lang="el-GR" dirty="0" smtClean="0"/>
              <a:t>. Μεταξύ των ατόμων του ανθρώπινου πληθυσμού παρατηρούνται οι γονότυποι και φαινότυποι:</a:t>
            </a:r>
          </a:p>
          <a:p>
            <a:pPr marL="0" indent="0" algn="just">
              <a:buNone/>
            </a:pPr>
            <a:r>
              <a:rPr lang="el-GR" dirty="0" smtClean="0"/>
              <a:t>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86241617"/>
              </p:ext>
            </p:extLst>
          </p:nvPr>
        </p:nvGraphicFramePr>
        <p:xfrm>
          <a:off x="1333500" y="4161366"/>
          <a:ext cx="8128000" cy="148336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pPr algn="ctr"/>
                      <a:r>
                        <a:rPr lang="el-GR" dirty="0" smtClean="0"/>
                        <a:t>Γονότυπος </a:t>
                      </a:r>
                      <a:endParaRPr lang="en-US" dirty="0"/>
                    </a:p>
                  </a:txBody>
                  <a:tcPr/>
                </a:tc>
                <a:tc>
                  <a:txBody>
                    <a:bodyPr/>
                    <a:lstStyle/>
                    <a:p>
                      <a:pPr algn="ctr"/>
                      <a:r>
                        <a:rPr lang="el-GR" dirty="0" smtClean="0"/>
                        <a:t>Φαινότυπος</a:t>
                      </a:r>
                      <a:endParaRPr lang="en-US" dirty="0"/>
                    </a:p>
                  </a:txBody>
                  <a:tcPr/>
                </a:tc>
                <a:tc>
                  <a:txBody>
                    <a:bodyPr/>
                    <a:lstStyle/>
                    <a:p>
                      <a:pPr algn="ctr"/>
                      <a:r>
                        <a:rPr lang="el-GR" dirty="0" smtClean="0"/>
                        <a:t>Γονότυπος</a:t>
                      </a:r>
                      <a:endParaRPr lang="en-US" dirty="0"/>
                    </a:p>
                  </a:txBody>
                  <a:tcPr/>
                </a:tc>
                <a:tc>
                  <a:txBody>
                    <a:bodyPr/>
                    <a:lstStyle/>
                    <a:p>
                      <a:pPr algn="ctr"/>
                      <a:r>
                        <a:rPr lang="el-GR" dirty="0" smtClean="0"/>
                        <a:t>Φαινότυπος</a:t>
                      </a:r>
                      <a:endParaRPr lang="en-US" dirty="0"/>
                    </a:p>
                  </a:txBody>
                  <a:tcPr/>
                </a:tc>
              </a:tr>
              <a:tr h="370840">
                <a:tc>
                  <a:txBody>
                    <a:bodyPr/>
                    <a:lstStyle/>
                    <a:p>
                      <a:pPr algn="ctr"/>
                      <a:r>
                        <a:rPr lang="en-US" dirty="0" smtClean="0"/>
                        <a:t>I</a:t>
                      </a:r>
                      <a:r>
                        <a:rPr lang="en-US" baseline="30000" dirty="0" smtClean="0"/>
                        <a:t>A</a:t>
                      </a:r>
                      <a:r>
                        <a:rPr lang="en-US" baseline="0" dirty="0" smtClean="0"/>
                        <a:t>I</a:t>
                      </a:r>
                      <a:r>
                        <a:rPr lang="en-US" baseline="30000" dirty="0" smtClean="0"/>
                        <a:t>A</a:t>
                      </a:r>
                      <a:endParaRPr lang="en-US" dirty="0"/>
                    </a:p>
                  </a:txBody>
                  <a:tcPr/>
                </a:tc>
                <a:tc>
                  <a:txBody>
                    <a:bodyPr/>
                    <a:lstStyle/>
                    <a:p>
                      <a:pPr algn="ctr"/>
                      <a:r>
                        <a:rPr lang="el-GR" baseline="0" dirty="0" smtClean="0"/>
                        <a:t>Α</a:t>
                      </a:r>
                      <a:r>
                        <a:rPr lang="en-US" baseline="0" dirty="0" smtClean="0"/>
                        <a:t> </a:t>
                      </a:r>
                      <a:r>
                        <a:rPr lang="el-GR" baseline="0" dirty="0" smtClean="0"/>
                        <a:t>ομάδα</a:t>
                      </a:r>
                      <a:endParaRPr lang="en-US" dirty="0"/>
                    </a:p>
                  </a:txBody>
                  <a:tcPr/>
                </a:tc>
                <a:tc>
                  <a:txBody>
                    <a:bodyPr/>
                    <a:lstStyle/>
                    <a:p>
                      <a:pPr algn="ctr"/>
                      <a:r>
                        <a:rPr lang="en-US" dirty="0" smtClean="0"/>
                        <a:t>I</a:t>
                      </a:r>
                      <a:r>
                        <a:rPr lang="en-US" baseline="30000" dirty="0" smtClean="0"/>
                        <a:t>B</a:t>
                      </a:r>
                      <a:r>
                        <a:rPr lang="en-US" baseline="0" dirty="0" smtClean="0"/>
                        <a:t>I</a:t>
                      </a:r>
                      <a:r>
                        <a:rPr lang="en-US" baseline="30000" dirty="0" smtClean="0"/>
                        <a:t>B</a:t>
                      </a:r>
                      <a:endParaRPr lang="en-US" dirty="0"/>
                    </a:p>
                  </a:txBody>
                  <a:tcPr/>
                </a:tc>
                <a:tc>
                  <a:txBody>
                    <a:bodyPr/>
                    <a:lstStyle/>
                    <a:p>
                      <a:pPr algn="ctr"/>
                      <a:r>
                        <a:rPr lang="el-GR" dirty="0" smtClean="0"/>
                        <a:t>Β ομάδα</a:t>
                      </a:r>
                      <a:endParaRPr lang="en-US" dirty="0"/>
                    </a:p>
                  </a:txBody>
                  <a:tcPr/>
                </a:tc>
              </a:tr>
              <a:tr h="370840">
                <a:tc>
                  <a:txBody>
                    <a:bodyPr/>
                    <a:lstStyle/>
                    <a:p>
                      <a:pPr algn="ctr"/>
                      <a:r>
                        <a:rPr lang="en-US" dirty="0" err="1" smtClean="0"/>
                        <a:t>I</a:t>
                      </a:r>
                      <a:r>
                        <a:rPr lang="en-US" baseline="30000" dirty="0" err="1" smtClean="0"/>
                        <a:t>A</a:t>
                      </a:r>
                      <a:r>
                        <a:rPr lang="en-US" baseline="0" dirty="0" err="1" smtClean="0"/>
                        <a:t>i</a:t>
                      </a:r>
                      <a:endParaRPr lang="en-US" dirty="0"/>
                    </a:p>
                  </a:txBody>
                  <a:tcPr/>
                </a:tc>
                <a:tc>
                  <a:txBody>
                    <a:bodyPr/>
                    <a:lstStyle/>
                    <a:p>
                      <a:pPr algn="ctr"/>
                      <a:r>
                        <a:rPr lang="el-GR" dirty="0" smtClean="0"/>
                        <a:t>Α ομάδα</a:t>
                      </a:r>
                      <a:endParaRPr lang="en-US" dirty="0"/>
                    </a:p>
                  </a:txBody>
                  <a:tcPr/>
                </a:tc>
                <a:tc>
                  <a:txBody>
                    <a:bodyPr/>
                    <a:lstStyle/>
                    <a:p>
                      <a:pPr algn="ctr"/>
                      <a:r>
                        <a:rPr lang="en-US" dirty="0" err="1" smtClean="0"/>
                        <a:t>I</a:t>
                      </a:r>
                      <a:r>
                        <a:rPr lang="en-US" baseline="30000" dirty="0" err="1" smtClean="0"/>
                        <a:t>B</a:t>
                      </a:r>
                      <a:r>
                        <a:rPr lang="en-US" baseline="0" dirty="0" err="1" smtClean="0"/>
                        <a:t>i</a:t>
                      </a:r>
                      <a:endParaRPr lang="en-US" dirty="0"/>
                    </a:p>
                  </a:txBody>
                  <a:tcPr/>
                </a:tc>
                <a:tc>
                  <a:txBody>
                    <a:bodyPr/>
                    <a:lstStyle/>
                    <a:p>
                      <a:pPr algn="ctr"/>
                      <a:r>
                        <a:rPr lang="el-GR" dirty="0" smtClean="0"/>
                        <a:t>Β ομάδα</a:t>
                      </a:r>
                      <a:endParaRPr lang="en-US" dirty="0"/>
                    </a:p>
                  </a:txBody>
                  <a:tcPr/>
                </a:tc>
              </a:tr>
              <a:tr h="370840">
                <a:tc>
                  <a:txBody>
                    <a:bodyPr/>
                    <a:lstStyle/>
                    <a:p>
                      <a:pPr algn="ctr"/>
                      <a:r>
                        <a:rPr lang="en-US" dirty="0" smtClean="0"/>
                        <a:t>I</a:t>
                      </a:r>
                      <a:r>
                        <a:rPr lang="en-US" baseline="30000" dirty="0" smtClean="0"/>
                        <a:t>A</a:t>
                      </a:r>
                      <a:r>
                        <a:rPr lang="en-US" baseline="0" dirty="0" smtClean="0"/>
                        <a:t>I</a:t>
                      </a:r>
                      <a:r>
                        <a:rPr lang="en-US" baseline="30000" dirty="0" smtClean="0"/>
                        <a:t>B</a:t>
                      </a:r>
                      <a:endParaRPr lang="en-US" dirty="0"/>
                    </a:p>
                  </a:txBody>
                  <a:tcPr/>
                </a:tc>
                <a:tc>
                  <a:txBody>
                    <a:bodyPr/>
                    <a:lstStyle/>
                    <a:p>
                      <a:pPr algn="ctr"/>
                      <a:r>
                        <a:rPr lang="el-GR" dirty="0" smtClean="0"/>
                        <a:t>ΑΒ ομάδα</a:t>
                      </a:r>
                      <a:endParaRPr lang="en-US" dirty="0"/>
                    </a:p>
                  </a:txBody>
                  <a:tcPr/>
                </a:tc>
                <a:tc>
                  <a:txBody>
                    <a:bodyPr/>
                    <a:lstStyle/>
                    <a:p>
                      <a:pPr algn="ctr"/>
                      <a:r>
                        <a:rPr lang="en-US" dirty="0" smtClean="0"/>
                        <a:t>ii</a:t>
                      </a:r>
                      <a:endParaRPr lang="en-US" dirty="0"/>
                    </a:p>
                  </a:txBody>
                  <a:tcPr/>
                </a:tc>
                <a:tc>
                  <a:txBody>
                    <a:bodyPr/>
                    <a:lstStyle/>
                    <a:p>
                      <a:pPr algn="ctr"/>
                      <a:r>
                        <a:rPr lang="el-GR" dirty="0" smtClean="0"/>
                        <a:t>Ο ομάδα</a:t>
                      </a:r>
                      <a:endParaRPr lang="en-US" dirty="0"/>
                    </a:p>
                  </a:txBody>
                  <a:tcPr/>
                </a:tc>
              </a:tr>
            </a:tbl>
          </a:graphicData>
        </a:graphic>
      </p:graphicFrame>
    </p:spTree>
    <p:extLst>
      <p:ext uri="{BB962C8B-B14F-4D97-AF65-F5344CB8AC3E}">
        <p14:creationId xmlns:p14="http://schemas.microsoft.com/office/powerpoint/2010/main" val="4104109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t>Θνησιγόνα</a:t>
            </a:r>
            <a:r>
              <a:rPr lang="el-GR" b="1" dirty="0" smtClean="0"/>
              <a:t> </a:t>
            </a:r>
            <a:r>
              <a:rPr lang="el-GR" b="1" dirty="0" err="1" smtClean="0"/>
              <a:t>αλληλόμορφα</a:t>
            </a:r>
            <a:endParaRPr lang="en-US" b="1" dirty="0"/>
          </a:p>
        </p:txBody>
      </p:sp>
      <p:sp>
        <p:nvSpPr>
          <p:cNvPr id="3" name="Content Placeholder 2"/>
          <p:cNvSpPr>
            <a:spLocks noGrp="1"/>
          </p:cNvSpPr>
          <p:nvPr>
            <p:ph idx="1"/>
          </p:nvPr>
        </p:nvSpPr>
        <p:spPr/>
        <p:txBody>
          <a:bodyPr>
            <a:normAutofit/>
          </a:bodyPr>
          <a:lstStyle/>
          <a:p>
            <a:pPr algn="just">
              <a:buFont typeface="Courier New" panose="02070309020205020404" pitchFamily="49" charset="0"/>
              <a:buChar char="o"/>
            </a:pPr>
            <a:r>
              <a:rPr lang="el-GR" sz="2800" dirty="0" smtClean="0"/>
              <a:t> Τα </a:t>
            </a:r>
            <a:r>
              <a:rPr lang="el-GR" sz="2800" dirty="0" err="1" smtClean="0"/>
              <a:t>αλληλόμορφα</a:t>
            </a:r>
            <a:r>
              <a:rPr lang="el-GR" sz="2800" dirty="0" smtClean="0"/>
              <a:t> γονίδια που προκαλούν πρόωρο θάνατο κατά την εμβρυϊκή ζωή (συνήθως πριν από την 8</a:t>
            </a:r>
            <a:r>
              <a:rPr lang="el-GR" sz="2800" baseline="30000" dirty="0" smtClean="0"/>
              <a:t>η</a:t>
            </a:r>
            <a:r>
              <a:rPr lang="el-GR" sz="2800" dirty="0" smtClean="0"/>
              <a:t> εβδομάδα) ονομάζονται </a:t>
            </a:r>
            <a:r>
              <a:rPr lang="el-GR" sz="2800" b="1" dirty="0" err="1" smtClean="0"/>
              <a:t>θνησιγόνα</a:t>
            </a:r>
            <a:r>
              <a:rPr lang="el-GR" sz="2800" dirty="0" smtClean="0"/>
              <a:t>. Τα </a:t>
            </a:r>
            <a:r>
              <a:rPr lang="el-GR" sz="2800" dirty="0" err="1" smtClean="0"/>
              <a:t>θνησιγόνα</a:t>
            </a:r>
            <a:r>
              <a:rPr lang="el-GR" sz="2800" dirty="0" smtClean="0"/>
              <a:t> </a:t>
            </a:r>
            <a:r>
              <a:rPr lang="el-GR" sz="2800" dirty="0" err="1" smtClean="0"/>
              <a:t>αλληλόμορφα</a:t>
            </a:r>
            <a:r>
              <a:rPr lang="el-GR" sz="2800" dirty="0" smtClean="0"/>
              <a:t> προκαλούν αυτόματες αποβολές, δηλαδή πρόωρο τερματισμό της κύησης. </a:t>
            </a:r>
          </a:p>
          <a:p>
            <a:pPr algn="just">
              <a:buFont typeface="Courier New" panose="02070309020205020404" pitchFamily="49" charset="0"/>
              <a:buChar char="o"/>
            </a:pPr>
            <a:r>
              <a:rPr lang="el-GR" sz="2800" dirty="0"/>
              <a:t> </a:t>
            </a:r>
            <a:r>
              <a:rPr lang="el-GR" sz="2800" dirty="0" smtClean="0"/>
              <a:t>Όταν ένας άνδρας και μία γυναίκα έχουν ο καθένας από ένα υπολειπόμενο </a:t>
            </a:r>
            <a:r>
              <a:rPr lang="el-GR" sz="2800" dirty="0" err="1" smtClean="0"/>
              <a:t>θνησιγόνο</a:t>
            </a:r>
            <a:r>
              <a:rPr lang="el-GR" sz="2800" dirty="0" smtClean="0"/>
              <a:t> </a:t>
            </a:r>
            <a:r>
              <a:rPr lang="el-GR" sz="2800" dirty="0" err="1" smtClean="0"/>
              <a:t>αλληλόμορφο</a:t>
            </a:r>
            <a:r>
              <a:rPr lang="el-GR" sz="2800" dirty="0" smtClean="0"/>
              <a:t> για το ίδιο γονίδιο, κάθε απόγονός τους έχει 25% πιθανότητα να είναι ομόζυγος γι’ αυτά και συνεπώς να μην επιβιώνει μέχρι τη γέννηση.</a:t>
            </a:r>
            <a:endParaRPr lang="en-US" sz="2800" dirty="0"/>
          </a:p>
        </p:txBody>
      </p:sp>
    </p:spTree>
    <p:extLst>
      <p:ext uri="{BB962C8B-B14F-4D97-AF65-F5344CB8AC3E}">
        <p14:creationId xmlns:p14="http://schemas.microsoft.com/office/powerpoint/2010/main" val="1867222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Πολλαπλά </a:t>
            </a:r>
            <a:r>
              <a:rPr lang="el-GR" b="1" dirty="0" err="1" smtClean="0"/>
              <a:t>αλληλόμορφα</a:t>
            </a:r>
            <a:endParaRPr lang="en-US" b="1" dirty="0"/>
          </a:p>
        </p:txBody>
      </p:sp>
      <p:sp>
        <p:nvSpPr>
          <p:cNvPr id="3" name="Content Placeholder 2"/>
          <p:cNvSpPr>
            <a:spLocks noGrp="1"/>
          </p:cNvSpPr>
          <p:nvPr>
            <p:ph idx="1"/>
          </p:nvPr>
        </p:nvSpPr>
        <p:spPr/>
        <p:txBody>
          <a:bodyPr/>
          <a:lstStyle/>
          <a:p>
            <a:pPr marL="0" indent="0" algn="just">
              <a:buNone/>
            </a:pPr>
            <a:r>
              <a:rPr lang="el-GR" dirty="0" smtClean="0"/>
              <a:t>Εάν σε έναν πληθυσμό ατόμων υπάρχουν τρία ή περισσότερα </a:t>
            </a:r>
            <a:r>
              <a:rPr lang="el-GR" dirty="0" err="1" smtClean="0"/>
              <a:t>αλληλόμορφα</a:t>
            </a:r>
            <a:r>
              <a:rPr lang="el-GR" dirty="0" smtClean="0"/>
              <a:t> για μία γενετική θέση, τότε αυτά ονομάζονται </a:t>
            </a:r>
            <a:r>
              <a:rPr lang="el-GR" b="1" dirty="0" smtClean="0"/>
              <a:t>πολλαπλά </a:t>
            </a:r>
            <a:r>
              <a:rPr lang="el-GR" b="1" dirty="0" err="1" smtClean="0"/>
              <a:t>αλληλόμορφα</a:t>
            </a:r>
            <a:r>
              <a:rPr lang="el-GR" dirty="0" smtClean="0"/>
              <a:t>. </a:t>
            </a:r>
          </a:p>
          <a:p>
            <a:pPr marL="0" indent="0" algn="just">
              <a:buNone/>
            </a:pPr>
            <a:r>
              <a:rPr lang="el-GR" dirty="0" smtClean="0"/>
              <a:t>Παραδείγματα πολλαπλών </a:t>
            </a:r>
            <a:r>
              <a:rPr lang="el-GR" dirty="0" err="1" smtClean="0"/>
              <a:t>αλληλομόρφων</a:t>
            </a:r>
            <a:r>
              <a:rPr lang="el-GR" dirty="0" smtClean="0"/>
              <a:t> αποτελούν:</a:t>
            </a:r>
          </a:p>
          <a:p>
            <a:pPr algn="just">
              <a:buFont typeface="Courier New" panose="02070309020205020404" pitchFamily="49" charset="0"/>
              <a:buChar char="o"/>
            </a:pPr>
            <a:r>
              <a:rPr lang="el-GR" dirty="0"/>
              <a:t> </a:t>
            </a:r>
            <a:r>
              <a:rPr lang="el-GR" dirty="0" smtClean="0"/>
              <a:t>τα γονίδια που ευθύνονται για την ασθένεια της </a:t>
            </a:r>
            <a:r>
              <a:rPr lang="el-GR" b="1" dirty="0" smtClean="0"/>
              <a:t>β-θαλασσαιμίας</a:t>
            </a:r>
            <a:r>
              <a:rPr lang="el-GR" dirty="0" smtClean="0"/>
              <a:t>. Κάθε </a:t>
            </a:r>
            <a:r>
              <a:rPr lang="el-GR" dirty="0" err="1" smtClean="0"/>
              <a:t>αλληλόμορφο</a:t>
            </a:r>
            <a:r>
              <a:rPr lang="el-GR" dirty="0" smtClean="0"/>
              <a:t> του φυσιολογικού γονιδίου σχετίζεται συνήθως με διαφορετική μορφή της ίδιας ασθένειας, όπως ήπια ή σοβαρή. </a:t>
            </a:r>
          </a:p>
          <a:p>
            <a:pPr algn="just">
              <a:buFont typeface="Courier New" panose="02070309020205020404" pitchFamily="49" charset="0"/>
              <a:buChar char="o"/>
            </a:pPr>
            <a:r>
              <a:rPr lang="el-GR" dirty="0"/>
              <a:t> </a:t>
            </a:r>
            <a:r>
              <a:rPr lang="el-GR" dirty="0" smtClean="0"/>
              <a:t>τα γονίδια που καθορίζουν τις ομάδες αίματος σύμφωνα με το σύστημα ΑΒΟ. </a:t>
            </a:r>
          </a:p>
          <a:p>
            <a:pPr marL="0" indent="0" algn="just">
              <a:buNone/>
            </a:pPr>
            <a:r>
              <a:rPr lang="el-GR" dirty="0" smtClean="0"/>
              <a:t>Τα πολλαπλά </a:t>
            </a:r>
            <a:r>
              <a:rPr lang="el-GR" dirty="0" err="1" smtClean="0"/>
              <a:t>αλληλόμορφα</a:t>
            </a:r>
            <a:r>
              <a:rPr lang="el-GR" dirty="0" smtClean="0"/>
              <a:t> μπορεί να τροποποιούν τις αναλογίες των νόμων του </a:t>
            </a:r>
            <a:r>
              <a:rPr lang="en-US" dirty="0" smtClean="0"/>
              <a:t>Mendel</a:t>
            </a:r>
            <a:r>
              <a:rPr lang="el-GR" dirty="0" smtClean="0"/>
              <a:t>, διότι δημιουργούν πολλά είδη </a:t>
            </a:r>
            <a:r>
              <a:rPr lang="el-GR" dirty="0" err="1" smtClean="0"/>
              <a:t>φαινότυπων</a:t>
            </a:r>
            <a:r>
              <a:rPr lang="el-GR" dirty="0" smtClean="0"/>
              <a:t> λόγω των διαφορετικών συνδυασμών που γίνονται. </a:t>
            </a:r>
            <a:endParaRPr lang="en-US" dirty="0"/>
          </a:p>
        </p:txBody>
      </p:sp>
    </p:spTree>
    <p:extLst>
      <p:ext uri="{BB962C8B-B14F-4D97-AF65-F5344CB8AC3E}">
        <p14:creationId xmlns:p14="http://schemas.microsoft.com/office/powerpoint/2010/main" val="1288000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800" b="1" dirty="0" smtClean="0"/>
              <a:t>Μελέτη της ανθρώπινης κληρονομικότητας</a:t>
            </a:r>
            <a:endParaRPr lang="en-US" sz="4800" b="1" dirty="0"/>
          </a:p>
        </p:txBody>
      </p:sp>
      <p:sp>
        <p:nvSpPr>
          <p:cNvPr id="3" name="Content Placeholder 2"/>
          <p:cNvSpPr>
            <a:spLocks noGrp="1"/>
          </p:cNvSpPr>
          <p:nvPr>
            <p:ph idx="1"/>
          </p:nvPr>
        </p:nvSpPr>
        <p:spPr/>
        <p:txBody>
          <a:bodyPr/>
          <a:lstStyle/>
          <a:p>
            <a:pPr marL="0" indent="0">
              <a:buNone/>
            </a:pPr>
            <a:r>
              <a:rPr lang="el-GR" dirty="0" smtClean="0"/>
              <a:t>Η μελέτη των τύπων κληρονομικότητας στον άνθρωπο είναι συχνά δύσκολη διότι:</a:t>
            </a:r>
          </a:p>
          <a:p>
            <a:pPr>
              <a:buFont typeface="Courier New" panose="02070309020205020404" pitchFamily="49" charset="0"/>
              <a:buChar char="o"/>
            </a:pPr>
            <a:r>
              <a:rPr lang="el-GR" dirty="0" smtClean="0"/>
              <a:t> οι άνθρωποι έχουν μικρό αριθμό απογόνων,</a:t>
            </a:r>
          </a:p>
          <a:p>
            <a:pPr>
              <a:buFont typeface="Courier New" panose="02070309020205020404" pitchFamily="49" charset="0"/>
              <a:buChar char="o"/>
            </a:pPr>
            <a:r>
              <a:rPr lang="el-GR" dirty="0"/>
              <a:t> </a:t>
            </a:r>
            <a:r>
              <a:rPr lang="el-GR" dirty="0" smtClean="0"/>
              <a:t>κάθε γενιά έχει μεγάλη διάρκεια, περίπου 20 – 30 χρόνια,</a:t>
            </a:r>
          </a:p>
          <a:p>
            <a:pPr>
              <a:buFont typeface="Courier New" panose="02070309020205020404" pitchFamily="49" charset="0"/>
              <a:buChar char="o"/>
            </a:pPr>
            <a:r>
              <a:rPr lang="el-GR" dirty="0"/>
              <a:t> </a:t>
            </a:r>
            <a:r>
              <a:rPr lang="el-GR" dirty="0" smtClean="0"/>
              <a:t>στον άνθρωπο δεν είναι δυνατό να πραγματοποιηθούν διασταυρώσεις ανάλογες με εκείνες που επιτελούσε ο </a:t>
            </a:r>
            <a:r>
              <a:rPr lang="en-US" dirty="0" smtClean="0"/>
              <a:t>Mendel </a:t>
            </a:r>
            <a:r>
              <a:rPr lang="el-GR" dirty="0" smtClean="0"/>
              <a:t>με το μοσχομπίζελο.</a:t>
            </a:r>
          </a:p>
          <a:p>
            <a:pPr marL="0" indent="0">
              <a:buNone/>
            </a:pPr>
            <a:r>
              <a:rPr lang="el-GR" dirty="0" smtClean="0"/>
              <a:t>Η μελέτη του τρόπου κληρονομικότητας των διάφορων χαρακτήρων γίνεται στα άτομα μεγάλων οικογενειών. </a:t>
            </a:r>
          </a:p>
          <a:p>
            <a:pPr marL="0" indent="0">
              <a:buNone/>
            </a:pPr>
            <a:r>
              <a:rPr lang="el-GR" dirty="0" smtClean="0"/>
              <a:t>Τον </a:t>
            </a:r>
            <a:r>
              <a:rPr lang="el-GR" dirty="0" err="1" smtClean="0"/>
              <a:t>Μενδελικό</a:t>
            </a:r>
            <a:r>
              <a:rPr lang="el-GR" dirty="0" smtClean="0"/>
              <a:t> τύπο κληρονομικότητας στον άνθρωπο ακολουθούν μόνο οι </a:t>
            </a:r>
            <a:r>
              <a:rPr lang="el-GR" b="1" dirty="0" err="1" smtClean="0"/>
              <a:t>μονογονιδιακοί</a:t>
            </a:r>
            <a:r>
              <a:rPr lang="el-GR" dirty="0" smtClean="0"/>
              <a:t> χαρακτήρες δηλαδή οι χαρακτήρες που καθορίζονται από τα </a:t>
            </a:r>
            <a:r>
              <a:rPr lang="el-GR" dirty="0" err="1" smtClean="0"/>
              <a:t>αλληλόμορφα</a:t>
            </a:r>
            <a:r>
              <a:rPr lang="el-GR" dirty="0" smtClean="0"/>
              <a:t> μίας γενετικής θέσης στα χρωμοσώματα. </a:t>
            </a:r>
            <a:endParaRPr lang="en-US" dirty="0"/>
          </a:p>
        </p:txBody>
      </p:sp>
    </p:spTree>
    <p:extLst>
      <p:ext uri="{BB962C8B-B14F-4D97-AF65-F5344CB8AC3E}">
        <p14:creationId xmlns:p14="http://schemas.microsoft.com/office/powerpoint/2010/main" val="282957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Γενεαλογικά δέντρα </a:t>
            </a:r>
            <a:endParaRPr lang="en-US" b="1" dirty="0"/>
          </a:p>
        </p:txBody>
      </p:sp>
      <p:sp>
        <p:nvSpPr>
          <p:cNvPr id="3" name="Content Placeholder 2"/>
          <p:cNvSpPr>
            <a:spLocks noGrp="1"/>
          </p:cNvSpPr>
          <p:nvPr>
            <p:ph idx="1"/>
          </p:nvPr>
        </p:nvSpPr>
        <p:spPr/>
        <p:txBody>
          <a:bodyPr/>
          <a:lstStyle/>
          <a:p>
            <a:pPr marL="0" indent="0">
              <a:buNone/>
            </a:pPr>
            <a:r>
              <a:rPr lang="el-GR" b="1" dirty="0" smtClean="0"/>
              <a:t>Γενεαλογικό δένδρο </a:t>
            </a:r>
            <a:r>
              <a:rPr lang="el-GR" dirty="0" smtClean="0"/>
              <a:t>ονομάζεται η διαγραμματική απεικόνιση των μελών μίας οικογένειας για πολλές γενιές, στην οποία </a:t>
            </a:r>
            <a:r>
              <a:rPr lang="el-GR" dirty="0" err="1" smtClean="0"/>
              <a:t>αναπαριστώνται</a:t>
            </a:r>
            <a:r>
              <a:rPr lang="el-GR" dirty="0" smtClean="0"/>
              <a:t>:</a:t>
            </a:r>
          </a:p>
          <a:p>
            <a:pPr>
              <a:buFont typeface="Courier New" panose="02070309020205020404" pitchFamily="49" charset="0"/>
              <a:buChar char="o"/>
            </a:pPr>
            <a:r>
              <a:rPr lang="el-GR" dirty="0"/>
              <a:t> </a:t>
            </a:r>
            <a:r>
              <a:rPr lang="el-GR" dirty="0" smtClean="0"/>
              <a:t>οι γάμοι,</a:t>
            </a:r>
          </a:p>
          <a:p>
            <a:pPr>
              <a:buFont typeface="Courier New" panose="02070309020205020404" pitchFamily="49" charset="0"/>
              <a:buChar char="o"/>
            </a:pPr>
            <a:r>
              <a:rPr lang="el-GR" dirty="0"/>
              <a:t> </a:t>
            </a:r>
            <a:r>
              <a:rPr lang="el-GR" dirty="0" smtClean="0"/>
              <a:t>η σειρά των γεννήσεων,</a:t>
            </a:r>
          </a:p>
          <a:p>
            <a:pPr>
              <a:buFont typeface="Courier New" panose="02070309020205020404" pitchFamily="49" charset="0"/>
              <a:buChar char="o"/>
            </a:pPr>
            <a:r>
              <a:rPr lang="el-GR" dirty="0"/>
              <a:t> </a:t>
            </a:r>
            <a:r>
              <a:rPr lang="el-GR" dirty="0" smtClean="0"/>
              <a:t>το φύλο των </a:t>
            </a:r>
            <a:r>
              <a:rPr lang="el-GR" dirty="0" smtClean="0"/>
              <a:t>ατόμων,</a:t>
            </a:r>
            <a:endParaRPr lang="el-GR" dirty="0" smtClean="0"/>
          </a:p>
          <a:p>
            <a:pPr>
              <a:buFont typeface="Courier New" panose="02070309020205020404" pitchFamily="49" charset="0"/>
              <a:buChar char="o"/>
            </a:pPr>
            <a:r>
              <a:rPr lang="el-GR" dirty="0"/>
              <a:t> </a:t>
            </a:r>
            <a:r>
              <a:rPr lang="el-GR" dirty="0" smtClean="0"/>
              <a:t>ο φαινότυπος των ατόμων σε σχέση με έναν συγκεκριμένο χαρακτήρα.</a:t>
            </a:r>
          </a:p>
          <a:p>
            <a:pPr marL="0" indent="0">
              <a:buNone/>
            </a:pPr>
            <a:r>
              <a:rPr lang="el-GR" dirty="0" smtClean="0"/>
              <a:t>Τα γενεαλογικά δένδρα συνεισφέρουν σημαντικά στη μελέτη του τρόπου κληρονομικότητας διάφορων χαρακτήρων και συμβάλλουν στη γενετική </a:t>
            </a:r>
            <a:r>
              <a:rPr lang="el-GR" smtClean="0"/>
              <a:t>καθοδήγηση</a:t>
            </a:r>
            <a:r>
              <a:rPr lang="el-GR" smtClean="0"/>
              <a:t>. </a:t>
            </a:r>
            <a:endParaRPr lang="en-US" dirty="0"/>
          </a:p>
        </p:txBody>
      </p:sp>
    </p:spTree>
    <p:extLst>
      <p:ext uri="{BB962C8B-B14F-4D97-AF65-F5344CB8AC3E}">
        <p14:creationId xmlns:p14="http://schemas.microsoft.com/office/powerpoint/2010/main" val="1984478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800" b="1" dirty="0" smtClean="0"/>
              <a:t>Διαδικασία διασταύρωσης του μοσχομπίζελου</a:t>
            </a:r>
            <a:endParaRPr lang="en-US" sz="4800" b="1" dirty="0"/>
          </a:p>
        </p:txBody>
      </p:sp>
      <p:pic>
        <p:nvPicPr>
          <p:cNvPr id="16" name="Content Placeholder 1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24128" y="2247899"/>
            <a:ext cx="4005072" cy="4060825"/>
          </a:xfrm>
        </p:spPr>
      </p:pic>
      <p:pic>
        <p:nvPicPr>
          <p:cNvPr id="17" name="Content Placeholder 16"/>
          <p:cNvPicPr>
            <a:picLocks noGrp="1" noChangeAspect="1"/>
          </p:cNvPicPr>
          <p:nvPr>
            <p:ph sz="half" idx="2"/>
          </p:nvPr>
        </p:nvPicPr>
        <p:blipFill>
          <a:blip r:embed="rId3"/>
          <a:stretch>
            <a:fillRect/>
          </a:stretch>
        </p:blipFill>
        <p:spPr>
          <a:xfrm>
            <a:off x="5029200" y="1854200"/>
            <a:ext cx="4927600" cy="4454526"/>
          </a:xfrm>
          <a:prstGeom prst="rect">
            <a:avLst/>
          </a:prstGeom>
        </p:spPr>
      </p:pic>
    </p:spTree>
    <p:extLst>
      <p:ext uri="{BB962C8B-B14F-4D97-AF65-F5344CB8AC3E}">
        <p14:creationId xmlns:p14="http://schemas.microsoft.com/office/powerpoint/2010/main" val="592608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Συμβολισμοί στα γενεαλογικά δέντρα </a:t>
            </a:r>
            <a:endParaRPr lang="en-US" b="1" dirty="0"/>
          </a:p>
        </p:txBody>
      </p:sp>
      <p:pic>
        <p:nvPicPr>
          <p:cNvPr id="4" name="Content Placeholder 3"/>
          <p:cNvPicPr>
            <a:picLocks noGrp="1" noChangeAspect="1"/>
          </p:cNvPicPr>
          <p:nvPr>
            <p:ph idx="1"/>
          </p:nvPr>
        </p:nvPicPr>
        <p:blipFill>
          <a:blip r:embed="rId2"/>
          <a:stretch>
            <a:fillRect/>
          </a:stretch>
        </p:blipFill>
        <p:spPr>
          <a:xfrm>
            <a:off x="1206500" y="1879600"/>
            <a:ext cx="9296400" cy="4737099"/>
          </a:xfrm>
          <a:prstGeom prst="rect">
            <a:avLst/>
          </a:prstGeom>
        </p:spPr>
      </p:pic>
    </p:spTree>
    <p:extLst>
      <p:ext uri="{BB962C8B-B14F-4D97-AF65-F5344CB8AC3E}">
        <p14:creationId xmlns:p14="http://schemas.microsoft.com/office/powerpoint/2010/main" val="1757862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Προσδιορισμός πιθανοτήτων </a:t>
            </a:r>
            <a:endParaRPr lang="en-US" b="1" dirty="0"/>
          </a:p>
        </p:txBody>
      </p:sp>
      <p:sp>
        <p:nvSpPr>
          <p:cNvPr id="3" name="Content Placeholder 2"/>
          <p:cNvSpPr>
            <a:spLocks noGrp="1"/>
          </p:cNvSpPr>
          <p:nvPr>
            <p:ph idx="1"/>
          </p:nvPr>
        </p:nvSpPr>
        <p:spPr/>
        <p:txBody>
          <a:bodyPr>
            <a:normAutofit fontScale="92500" lnSpcReduction="10000"/>
          </a:bodyPr>
          <a:lstStyle/>
          <a:p>
            <a:pPr algn="just">
              <a:buFont typeface="Courier New" panose="02070309020205020404" pitchFamily="49" charset="0"/>
              <a:buChar char="o"/>
            </a:pPr>
            <a:r>
              <a:rPr lang="el-GR" dirty="0" smtClean="0"/>
              <a:t> Τα γενεαλογικά δένδρα συμβάλλουν στον προσδιορισμό των πιθανοτήτων γέννησης ατόμων με συγκεκριμένα χαρακτηριστικά. </a:t>
            </a:r>
          </a:p>
          <a:p>
            <a:pPr algn="just">
              <a:buFont typeface="Courier New" panose="02070309020205020404" pitchFamily="49" charset="0"/>
              <a:buChar char="o"/>
            </a:pPr>
            <a:r>
              <a:rPr lang="el-GR" dirty="0" smtClean="0"/>
              <a:t> Όταν </a:t>
            </a:r>
            <a:r>
              <a:rPr lang="el-GR" dirty="0"/>
              <a:t>η πιθανότητα να συμβεί ένα ενδεχόμενο είναι α και η πιθανότητα να συμβεί ένα άλλο ανεξάρτητο ενδεχόμενο είναι β, τότε η πιθανότητα να συμβούν και τα δύο ενδεχόμενα είναι το γινόμενο των πιθανοτήτων, δηλαδή α x β</a:t>
            </a:r>
            <a:r>
              <a:rPr lang="el-GR" dirty="0" smtClean="0"/>
              <a:t>.</a:t>
            </a:r>
          </a:p>
          <a:p>
            <a:pPr algn="just">
              <a:buFont typeface="Courier New" panose="02070309020205020404" pitchFamily="49" charset="0"/>
              <a:buChar char="o"/>
            </a:pPr>
            <a:r>
              <a:rPr lang="el-GR" dirty="0" smtClean="0"/>
              <a:t> </a:t>
            </a:r>
            <a:r>
              <a:rPr lang="el-GR" dirty="0"/>
              <a:t>Όταν μελετούμε δύο ιδιότητες σε μία οικογένεια, μπορούμε να εντοπίσουμε τους γονοτύπους των απογόνων και να υπολογίσουμε τις πιθανότητες να γεννηθούν άτομα με συγκεκριμένα χαρακτηριστικά με δύο τρόπους:</a:t>
            </a:r>
          </a:p>
          <a:p>
            <a:pPr algn="just">
              <a:buFont typeface="Wingdings" panose="05000000000000000000" pitchFamily="2" charset="2"/>
              <a:buChar char="Ø"/>
            </a:pPr>
            <a:r>
              <a:rPr lang="el-GR" b="1" dirty="0"/>
              <a:t>1oς τρόπος: </a:t>
            </a:r>
            <a:r>
              <a:rPr lang="el-GR" dirty="0"/>
              <a:t>Επιτελώντας διασταυρώσεις </a:t>
            </a:r>
            <a:r>
              <a:rPr lang="el-GR" dirty="0" err="1"/>
              <a:t>διυβριδισμού</a:t>
            </a:r>
            <a:r>
              <a:rPr lang="el-GR" dirty="0"/>
              <a:t>, ανάλογες αυτών που μελετήσαμε στον 2ο νόμο του </a:t>
            </a:r>
            <a:r>
              <a:rPr lang="el-GR" dirty="0" err="1"/>
              <a:t>Mendel</a:t>
            </a:r>
            <a:r>
              <a:rPr lang="el-GR" dirty="0"/>
              <a:t>.</a:t>
            </a:r>
          </a:p>
          <a:p>
            <a:pPr algn="just">
              <a:buFont typeface="Wingdings" panose="05000000000000000000" pitchFamily="2" charset="2"/>
              <a:buChar char="Ø"/>
            </a:pPr>
            <a:r>
              <a:rPr lang="el-GR" b="1" dirty="0"/>
              <a:t>2oς τρόπος: </a:t>
            </a:r>
            <a:r>
              <a:rPr lang="el-GR" dirty="0"/>
              <a:t>Επιτελώντας δύο διασταυρώσεις </a:t>
            </a:r>
            <a:r>
              <a:rPr lang="el-GR" dirty="0" err="1"/>
              <a:t>μονοϋβριδισμού</a:t>
            </a:r>
            <a:r>
              <a:rPr lang="el-GR" dirty="0"/>
              <a:t> και στη συνέχεια, συνδυάζοντας τα αποτελέσματά τους.</a:t>
            </a:r>
          </a:p>
          <a:p>
            <a:pPr marL="0" indent="0" algn="just">
              <a:buNone/>
            </a:pPr>
            <a:endParaRPr lang="el-GR" dirty="0"/>
          </a:p>
          <a:p>
            <a:pPr algn="just">
              <a:buFont typeface="Courier New" panose="02070309020205020404" pitchFamily="49" charset="0"/>
              <a:buChar char="o"/>
            </a:pPr>
            <a:endParaRPr lang="en-US" dirty="0"/>
          </a:p>
        </p:txBody>
      </p:sp>
    </p:spTree>
    <p:extLst>
      <p:ext uri="{BB962C8B-B14F-4D97-AF65-F5344CB8AC3E}">
        <p14:creationId xmlns:p14="http://schemas.microsoft.com/office/powerpoint/2010/main" val="1172886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b="1" dirty="0" smtClean="0"/>
              <a:t>Διάκριση γονιδίων</a:t>
            </a:r>
            <a:endParaRPr lang="en-US" b="1" dirty="0"/>
          </a:p>
        </p:txBody>
      </p:sp>
      <p:sp>
        <p:nvSpPr>
          <p:cNvPr id="5" name="Text Placeholder 4"/>
          <p:cNvSpPr>
            <a:spLocks noGrp="1"/>
          </p:cNvSpPr>
          <p:nvPr>
            <p:ph type="body" idx="1"/>
          </p:nvPr>
        </p:nvSpPr>
        <p:spPr/>
        <p:txBody>
          <a:bodyPr/>
          <a:lstStyle/>
          <a:p>
            <a:pPr algn="ctr"/>
            <a:r>
              <a:rPr lang="el-GR" dirty="0" err="1" smtClean="0"/>
              <a:t>Αυτοσωμικά</a:t>
            </a:r>
            <a:r>
              <a:rPr lang="el-GR" dirty="0" smtClean="0"/>
              <a:t> </a:t>
            </a:r>
            <a:endParaRPr lang="en-US" dirty="0"/>
          </a:p>
        </p:txBody>
      </p:sp>
      <p:sp>
        <p:nvSpPr>
          <p:cNvPr id="6" name="Content Placeholder 5"/>
          <p:cNvSpPr>
            <a:spLocks noGrp="1"/>
          </p:cNvSpPr>
          <p:nvPr>
            <p:ph sz="half" idx="2"/>
          </p:nvPr>
        </p:nvSpPr>
        <p:spPr/>
        <p:txBody>
          <a:bodyPr>
            <a:normAutofit lnSpcReduction="10000"/>
          </a:bodyPr>
          <a:lstStyle/>
          <a:p>
            <a:pPr>
              <a:buFont typeface="Courier New" panose="02070309020205020404" pitchFamily="49" charset="0"/>
              <a:buChar char="o"/>
            </a:pPr>
            <a:r>
              <a:rPr lang="el-GR" dirty="0"/>
              <a:t> </a:t>
            </a:r>
            <a:r>
              <a:rPr lang="el-GR" dirty="0" smtClean="0"/>
              <a:t>Είναι τα γονίδια που βρίσκονται σε κάποια από τα 22 ζεύγη </a:t>
            </a:r>
            <a:r>
              <a:rPr lang="el-GR" dirty="0" err="1" smtClean="0"/>
              <a:t>αυτοσωμικών</a:t>
            </a:r>
            <a:r>
              <a:rPr lang="el-GR" dirty="0" smtClean="0"/>
              <a:t> χρωμοσωμάτων. </a:t>
            </a:r>
          </a:p>
          <a:p>
            <a:pPr>
              <a:buFont typeface="Courier New" panose="02070309020205020404" pitchFamily="49" charset="0"/>
              <a:buChar char="o"/>
            </a:pPr>
            <a:r>
              <a:rPr lang="el-GR" dirty="0"/>
              <a:t> </a:t>
            </a:r>
            <a:r>
              <a:rPr lang="el-GR" dirty="0" smtClean="0"/>
              <a:t>Η </a:t>
            </a:r>
            <a:r>
              <a:rPr lang="el-GR" dirty="0" err="1" smtClean="0"/>
              <a:t>αυτοσωμική</a:t>
            </a:r>
            <a:r>
              <a:rPr lang="el-GR" dirty="0" smtClean="0"/>
              <a:t> κληρονομικότητα αφορά στον τρόπο με τον οποίο κληρονομούνται τα </a:t>
            </a:r>
            <a:r>
              <a:rPr lang="el-GR" dirty="0" err="1" smtClean="0"/>
              <a:t>αυτοσωμικά</a:t>
            </a:r>
            <a:r>
              <a:rPr lang="el-GR" dirty="0" smtClean="0"/>
              <a:t> γονίδια. </a:t>
            </a:r>
          </a:p>
          <a:p>
            <a:pPr>
              <a:buFont typeface="Courier New" panose="02070309020205020404" pitchFamily="49" charset="0"/>
              <a:buChar char="o"/>
            </a:pPr>
            <a:r>
              <a:rPr lang="el-GR" dirty="0"/>
              <a:t> </a:t>
            </a:r>
            <a:r>
              <a:rPr lang="el-GR" dirty="0" smtClean="0"/>
              <a:t>Η συχνότητα εμφάνισης των χαρακτηριστικών είναι ίδια ανάμεσα στα αρσενικά και στα θηλυκά άτομα. </a:t>
            </a:r>
            <a:endParaRPr lang="en-US" dirty="0"/>
          </a:p>
        </p:txBody>
      </p:sp>
      <p:sp>
        <p:nvSpPr>
          <p:cNvPr id="7" name="Text Placeholder 6"/>
          <p:cNvSpPr>
            <a:spLocks noGrp="1"/>
          </p:cNvSpPr>
          <p:nvPr>
            <p:ph type="body" sz="quarter" idx="3"/>
          </p:nvPr>
        </p:nvSpPr>
        <p:spPr/>
        <p:txBody>
          <a:bodyPr/>
          <a:lstStyle/>
          <a:p>
            <a:pPr algn="ctr"/>
            <a:r>
              <a:rPr lang="el-GR" dirty="0" smtClean="0"/>
              <a:t>Φυλοσύνδετα </a:t>
            </a:r>
            <a:endParaRPr lang="en-US" dirty="0"/>
          </a:p>
        </p:txBody>
      </p:sp>
      <p:sp>
        <p:nvSpPr>
          <p:cNvPr id="8" name="Content Placeholder 7"/>
          <p:cNvSpPr>
            <a:spLocks noGrp="1"/>
          </p:cNvSpPr>
          <p:nvPr>
            <p:ph sz="quarter" idx="4"/>
          </p:nvPr>
        </p:nvSpPr>
        <p:spPr/>
        <p:txBody>
          <a:bodyPr>
            <a:normAutofit fontScale="92500" lnSpcReduction="20000"/>
          </a:bodyPr>
          <a:lstStyle/>
          <a:p>
            <a:pPr>
              <a:buFont typeface="Courier New" panose="02070309020205020404" pitchFamily="49" charset="0"/>
              <a:buChar char="o"/>
            </a:pPr>
            <a:r>
              <a:rPr lang="el-GR" dirty="0"/>
              <a:t> </a:t>
            </a:r>
            <a:r>
              <a:rPr lang="el-GR" sz="2400" dirty="0" smtClean="0"/>
              <a:t>Είναι τα γονίδια που βρίσκονται στο Χ χρωμόσωμα και δεν έχουν </a:t>
            </a:r>
            <a:r>
              <a:rPr lang="el-GR" sz="2400" dirty="0" err="1" smtClean="0"/>
              <a:t>αλληλόμορφα</a:t>
            </a:r>
            <a:r>
              <a:rPr lang="el-GR" sz="2400" dirty="0" smtClean="0"/>
              <a:t> στο Υ. </a:t>
            </a:r>
          </a:p>
          <a:p>
            <a:pPr>
              <a:buFont typeface="Courier New" panose="02070309020205020404" pitchFamily="49" charset="0"/>
              <a:buChar char="o"/>
            </a:pPr>
            <a:r>
              <a:rPr lang="el-GR" sz="2400" dirty="0"/>
              <a:t> </a:t>
            </a:r>
            <a:r>
              <a:rPr lang="el-GR" sz="2400" dirty="0" smtClean="0"/>
              <a:t>Η φυλοσύνδετη κληρονομικότητα αφορά στον τρόπο με τον οποίο κληρονομούνται τα φυλοσύνδετα γονίδια. </a:t>
            </a:r>
          </a:p>
          <a:p>
            <a:pPr>
              <a:buFont typeface="Courier New" panose="02070309020205020404" pitchFamily="49" charset="0"/>
              <a:buChar char="o"/>
            </a:pPr>
            <a:r>
              <a:rPr lang="el-GR" sz="2400" dirty="0"/>
              <a:t> </a:t>
            </a:r>
            <a:r>
              <a:rPr lang="el-GR" sz="2400" dirty="0" smtClean="0"/>
              <a:t>Η συχνότητα εμφάνισης των χαρακτηριστικών ενδέχεται να είναι διαφορετική ανάμεσα στα αρσενικά και στα θηλυκά άτομα. </a:t>
            </a:r>
            <a:endParaRPr lang="en-US" sz="2400" dirty="0"/>
          </a:p>
        </p:txBody>
      </p:sp>
    </p:spTree>
    <p:extLst>
      <p:ext uri="{BB962C8B-B14F-4D97-AF65-F5344CB8AC3E}">
        <p14:creationId xmlns:p14="http://schemas.microsoft.com/office/powerpoint/2010/main" val="10781352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b="1" dirty="0" err="1" smtClean="0"/>
              <a:t>Αυτοσωμική</a:t>
            </a:r>
            <a:r>
              <a:rPr lang="el-GR" b="1" dirty="0" smtClean="0"/>
              <a:t> επικρατής κληρονομικότητα </a:t>
            </a:r>
            <a:endParaRPr lang="en-US" b="1" dirty="0"/>
          </a:p>
        </p:txBody>
      </p:sp>
      <p:sp>
        <p:nvSpPr>
          <p:cNvPr id="8" name="Content Placeholder 7"/>
          <p:cNvSpPr>
            <a:spLocks noGrp="1"/>
          </p:cNvSpPr>
          <p:nvPr>
            <p:ph sz="half" idx="1"/>
          </p:nvPr>
        </p:nvSpPr>
        <p:spPr/>
        <p:txBody>
          <a:bodyPr>
            <a:normAutofit fontScale="92500" lnSpcReduction="20000"/>
          </a:bodyPr>
          <a:lstStyle/>
          <a:p>
            <a:pPr>
              <a:buFont typeface="Courier New" panose="02070309020205020404" pitchFamily="49" charset="0"/>
              <a:buChar char="o"/>
            </a:pPr>
            <a:r>
              <a:rPr lang="el-GR" dirty="0"/>
              <a:t> </a:t>
            </a:r>
            <a:r>
              <a:rPr lang="el-GR" dirty="0" smtClean="0"/>
              <a:t>Στο γενεαλογικό δέντρο του σχήματος φαίνεται ότι κάθε απόγονος έχει 50% πιθανότητα να κληρονομήσει το </a:t>
            </a:r>
            <a:r>
              <a:rPr lang="el-GR" dirty="0" err="1" smtClean="0"/>
              <a:t>αλληλόμορφο</a:t>
            </a:r>
            <a:r>
              <a:rPr lang="el-GR" dirty="0" smtClean="0"/>
              <a:t> Α του ασθενούς γονέα και να είναι και ο ίδιος ασθενής με γονότυπο </a:t>
            </a:r>
            <a:r>
              <a:rPr lang="el-GR" dirty="0" err="1" smtClean="0"/>
              <a:t>Αα</a:t>
            </a:r>
            <a:r>
              <a:rPr lang="el-GR" dirty="0"/>
              <a:t> </a:t>
            </a:r>
            <a:r>
              <a:rPr lang="el-GR" dirty="0" smtClean="0"/>
              <a:t>και 50% πιθανότητα να κληρονομήσει το φυσιολογικό </a:t>
            </a:r>
            <a:r>
              <a:rPr lang="el-GR" dirty="0" err="1" smtClean="0"/>
              <a:t>αλληλόμορφο</a:t>
            </a:r>
            <a:r>
              <a:rPr lang="el-GR" dirty="0" smtClean="0"/>
              <a:t> α και να είναι φυσιολογικός με γονότυπο </a:t>
            </a:r>
            <a:r>
              <a:rPr lang="el-GR" dirty="0" err="1" smtClean="0"/>
              <a:t>αα</a:t>
            </a:r>
            <a:r>
              <a:rPr lang="el-GR" dirty="0" smtClean="0"/>
              <a:t>. </a:t>
            </a:r>
          </a:p>
          <a:p>
            <a:pPr>
              <a:buFont typeface="Courier New" panose="02070309020205020404" pitchFamily="49" charset="0"/>
              <a:buChar char="o"/>
            </a:pPr>
            <a:r>
              <a:rPr lang="el-GR" dirty="0" smtClean="0"/>
              <a:t> Η γέννηση ενός ατόμου με φυσιολογικό ή μη φαινότυπο δεν μεταβάλλει τις πιθανότητες για τη γέννηση των επόμενων ατόμων γιατί κάθε κύηση είναι ένα ανεξάρτητο γεγονός. </a:t>
            </a:r>
          </a:p>
          <a:p>
            <a:pPr>
              <a:buFont typeface="Courier New" panose="02070309020205020404" pitchFamily="49" charset="0"/>
              <a:buChar char="o"/>
            </a:pPr>
            <a:r>
              <a:rPr lang="el-GR" dirty="0"/>
              <a:t> </a:t>
            </a:r>
            <a:r>
              <a:rPr lang="el-GR" dirty="0" smtClean="0"/>
              <a:t>Παράδειγμα ασθένειας: η </a:t>
            </a:r>
            <a:r>
              <a:rPr lang="el-GR" dirty="0" err="1" smtClean="0"/>
              <a:t>οικογενής</a:t>
            </a:r>
            <a:r>
              <a:rPr lang="el-GR" dirty="0" smtClean="0"/>
              <a:t> </a:t>
            </a:r>
            <a:r>
              <a:rPr lang="el-GR" dirty="0" err="1" smtClean="0"/>
              <a:t>υπερχοληστερολαιμία</a:t>
            </a:r>
            <a:r>
              <a:rPr lang="el-GR" dirty="0" smtClean="0"/>
              <a:t>. </a:t>
            </a:r>
            <a:endParaRPr lang="en-US" dirty="0"/>
          </a:p>
        </p:txBody>
      </p:sp>
      <p:pic>
        <p:nvPicPr>
          <p:cNvPr id="10" name="Content Placeholder 9"/>
          <p:cNvPicPr>
            <a:picLocks noGrp="1" noChangeAspect="1"/>
          </p:cNvPicPr>
          <p:nvPr>
            <p:ph sz="half" idx="2"/>
          </p:nvPr>
        </p:nvPicPr>
        <p:blipFill>
          <a:blip r:embed="rId2"/>
          <a:stretch>
            <a:fillRect/>
          </a:stretch>
        </p:blipFill>
        <p:spPr>
          <a:xfrm>
            <a:off x="5989638" y="2286000"/>
            <a:ext cx="4754562" cy="4023359"/>
          </a:xfrm>
          <a:prstGeom prst="rect">
            <a:avLst/>
          </a:prstGeom>
        </p:spPr>
      </p:pic>
    </p:spTree>
    <p:extLst>
      <p:ext uri="{BB962C8B-B14F-4D97-AF65-F5344CB8AC3E}">
        <p14:creationId xmlns:p14="http://schemas.microsoft.com/office/powerpoint/2010/main" val="16443819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t>Αυτοσωμική</a:t>
            </a:r>
            <a:r>
              <a:rPr lang="el-GR" b="1" dirty="0" smtClean="0"/>
              <a:t> υπολειπόμενη κληρονομικότητα</a:t>
            </a:r>
            <a:endParaRPr lang="en-US" b="1" dirty="0"/>
          </a:p>
        </p:txBody>
      </p:sp>
      <p:sp>
        <p:nvSpPr>
          <p:cNvPr id="3" name="Content Placeholder 2"/>
          <p:cNvSpPr>
            <a:spLocks noGrp="1"/>
          </p:cNvSpPr>
          <p:nvPr>
            <p:ph sz="half" idx="1"/>
          </p:nvPr>
        </p:nvSpPr>
        <p:spPr/>
        <p:txBody>
          <a:bodyPr>
            <a:normAutofit fontScale="92500" lnSpcReduction="20000"/>
          </a:bodyPr>
          <a:lstStyle/>
          <a:p>
            <a:pPr>
              <a:buFont typeface="Courier New" panose="02070309020205020404" pitchFamily="49" charset="0"/>
              <a:buChar char="o"/>
            </a:pPr>
            <a:r>
              <a:rPr lang="el-GR" dirty="0" smtClean="0"/>
              <a:t> Ο </a:t>
            </a:r>
            <a:r>
              <a:rPr lang="el-GR" dirty="0" err="1" smtClean="0"/>
              <a:t>αυτοσωμικός</a:t>
            </a:r>
            <a:r>
              <a:rPr lang="el-GR" dirty="0" smtClean="0"/>
              <a:t> υπολειπόμενος χαρακτήρας εκδηλώνεται μόνο στα ομόζυγα άτομα, τα οποία έχουν κληρονομήσει ένα παθολογικό </a:t>
            </a:r>
            <a:r>
              <a:rPr lang="el-GR" dirty="0" err="1" smtClean="0"/>
              <a:t>αλληλόμορφο</a:t>
            </a:r>
            <a:r>
              <a:rPr lang="el-GR" dirty="0" smtClean="0"/>
              <a:t> από κάθε γονέα.</a:t>
            </a:r>
          </a:p>
          <a:p>
            <a:pPr>
              <a:buFont typeface="Courier New" panose="02070309020205020404" pitchFamily="49" charset="0"/>
              <a:buChar char="o"/>
            </a:pPr>
            <a:r>
              <a:rPr lang="el-GR" dirty="0"/>
              <a:t> </a:t>
            </a:r>
            <a:r>
              <a:rPr lang="el-GR" dirty="0" smtClean="0"/>
              <a:t>Συνήθως και οι δύο γονείς ενός ασθενούς είναι </a:t>
            </a:r>
            <a:r>
              <a:rPr lang="el-GR" dirty="0" err="1" smtClean="0"/>
              <a:t>ετερόζυγοι</a:t>
            </a:r>
            <a:r>
              <a:rPr lang="el-GR" dirty="0" smtClean="0"/>
              <a:t>, έχουν φυσιολογικό φαινότυπο και ονομάζονται φορείς, οπότε η πιθανότητα γέννησης παιδιού που πάσχει είναι 25%. </a:t>
            </a:r>
          </a:p>
          <a:p>
            <a:pPr>
              <a:buFont typeface="Courier New" panose="02070309020205020404" pitchFamily="49" charset="0"/>
              <a:buChar char="o"/>
            </a:pPr>
            <a:r>
              <a:rPr lang="el-GR" dirty="0"/>
              <a:t> </a:t>
            </a:r>
            <a:r>
              <a:rPr lang="el-GR" dirty="0" smtClean="0"/>
              <a:t>Η πιθανότητα και οι δύο σύζυγοι να είναι φορείς της ίδιας </a:t>
            </a:r>
            <a:r>
              <a:rPr lang="el-GR" dirty="0" err="1" smtClean="0"/>
              <a:t>αυτοσωμικής</a:t>
            </a:r>
            <a:r>
              <a:rPr lang="el-GR" dirty="0" smtClean="0"/>
              <a:t> υπολειπόμενης ασθένειας είναι πολύ μικρή, ωστόσο αυξάνεται σε περίπτωση αιμομιξίας. </a:t>
            </a:r>
            <a:endParaRPr lang="en-US" dirty="0"/>
          </a:p>
        </p:txBody>
      </p:sp>
      <p:pic>
        <p:nvPicPr>
          <p:cNvPr id="5" name="Content Placeholder 4"/>
          <p:cNvPicPr>
            <a:picLocks noGrp="1" noChangeAspect="1"/>
          </p:cNvPicPr>
          <p:nvPr>
            <p:ph sz="half" idx="2"/>
          </p:nvPr>
        </p:nvPicPr>
        <p:blipFill>
          <a:blip r:embed="rId2"/>
          <a:stretch>
            <a:fillRect/>
          </a:stretch>
        </p:blipFill>
        <p:spPr>
          <a:xfrm>
            <a:off x="5989638" y="2286000"/>
            <a:ext cx="4754562" cy="4023360"/>
          </a:xfrm>
          <a:prstGeom prst="rect">
            <a:avLst/>
          </a:prstGeom>
        </p:spPr>
      </p:pic>
    </p:spTree>
    <p:extLst>
      <p:ext uri="{BB962C8B-B14F-4D97-AF65-F5344CB8AC3E}">
        <p14:creationId xmlns:p14="http://schemas.microsoft.com/office/powerpoint/2010/main" val="1171357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b="1" dirty="0" err="1" smtClean="0"/>
              <a:t>Αυτοσωμικές</a:t>
            </a:r>
            <a:r>
              <a:rPr lang="el-GR" b="1" dirty="0" smtClean="0"/>
              <a:t> υπολειπόμενες ασθένειες</a:t>
            </a:r>
            <a:endParaRPr lang="en-US" b="1" dirty="0"/>
          </a:p>
        </p:txBody>
      </p:sp>
      <p:sp>
        <p:nvSpPr>
          <p:cNvPr id="6" name="Content Placeholder 5"/>
          <p:cNvSpPr>
            <a:spLocks noGrp="1"/>
          </p:cNvSpPr>
          <p:nvPr>
            <p:ph idx="1"/>
          </p:nvPr>
        </p:nvSpPr>
        <p:spPr/>
        <p:txBody>
          <a:bodyPr/>
          <a:lstStyle/>
          <a:p>
            <a:pPr marL="0" indent="0">
              <a:buNone/>
            </a:pPr>
            <a:r>
              <a:rPr lang="el-GR" dirty="0" smtClean="0"/>
              <a:t>Παραδείγματα ασθενειών στον άνθρωπο που κληρονομούνται με </a:t>
            </a:r>
            <a:r>
              <a:rPr lang="el-GR" dirty="0" err="1" smtClean="0"/>
              <a:t>αυτοσωμικό</a:t>
            </a:r>
            <a:r>
              <a:rPr lang="el-GR" dirty="0" smtClean="0"/>
              <a:t> υπολειπόμενο τρόπο αποτελούν: </a:t>
            </a:r>
          </a:p>
          <a:p>
            <a:pPr marL="457200" indent="-457200">
              <a:buFont typeface="+mj-lt"/>
              <a:buAutoNum type="arabicPeriod"/>
            </a:pPr>
            <a:r>
              <a:rPr lang="el-GR" dirty="0" smtClean="0"/>
              <a:t>Η δρεπανοκυτταρική αναιμία. </a:t>
            </a:r>
          </a:p>
          <a:p>
            <a:pPr marL="457200" indent="-457200">
              <a:buFont typeface="+mj-lt"/>
              <a:buAutoNum type="arabicPeriod"/>
            </a:pPr>
            <a:r>
              <a:rPr lang="el-GR" dirty="0" smtClean="0"/>
              <a:t>Η κυστική </a:t>
            </a:r>
            <a:r>
              <a:rPr lang="el-GR" dirty="0" err="1" smtClean="0"/>
              <a:t>ίνωση</a:t>
            </a:r>
            <a:r>
              <a:rPr lang="el-GR" dirty="0" smtClean="0"/>
              <a:t>.</a:t>
            </a:r>
          </a:p>
          <a:p>
            <a:pPr marL="457200" indent="-457200">
              <a:buFont typeface="+mj-lt"/>
              <a:buAutoNum type="arabicPeriod"/>
            </a:pPr>
            <a:r>
              <a:rPr lang="el-GR" dirty="0" smtClean="0"/>
              <a:t>Η β-θαλασσαιμία.</a:t>
            </a:r>
          </a:p>
          <a:p>
            <a:pPr marL="457200" indent="-457200">
              <a:buFont typeface="+mj-lt"/>
              <a:buAutoNum type="arabicPeriod"/>
            </a:pPr>
            <a:r>
              <a:rPr lang="el-GR" dirty="0" smtClean="0"/>
              <a:t>Ο αλφισμός.</a:t>
            </a:r>
          </a:p>
          <a:p>
            <a:pPr marL="457200" indent="-457200">
              <a:buFont typeface="+mj-lt"/>
              <a:buAutoNum type="arabicPeriod"/>
            </a:pPr>
            <a:r>
              <a:rPr lang="el-GR" dirty="0" smtClean="0"/>
              <a:t>Η </a:t>
            </a:r>
            <a:r>
              <a:rPr lang="el-GR" dirty="0" err="1" smtClean="0"/>
              <a:t>φαινυλκετονουρία</a:t>
            </a:r>
            <a:r>
              <a:rPr lang="el-GR" dirty="0" smtClean="0"/>
              <a:t>.</a:t>
            </a:r>
          </a:p>
          <a:p>
            <a:pPr marL="457200" indent="-457200">
              <a:buFont typeface="+mj-lt"/>
              <a:buAutoNum type="arabicPeriod"/>
            </a:pPr>
            <a:r>
              <a:rPr lang="el-GR" dirty="0" smtClean="0"/>
              <a:t>Η κληρονομική ανεπάρκεια του ανοσοβιολογικού. </a:t>
            </a:r>
            <a:endParaRPr lang="en-US" dirty="0"/>
          </a:p>
        </p:txBody>
      </p:sp>
    </p:spTree>
    <p:extLst>
      <p:ext uri="{BB962C8B-B14F-4D97-AF65-F5344CB8AC3E}">
        <p14:creationId xmlns:p14="http://schemas.microsoft.com/office/powerpoint/2010/main" val="747934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b="1" dirty="0" smtClean="0"/>
              <a:t>Φυλοσύνδετη υπολειπόμενη κληρονομικότητα</a:t>
            </a:r>
            <a:endParaRPr lang="en-US" b="1" dirty="0"/>
          </a:p>
        </p:txBody>
      </p:sp>
      <p:sp>
        <p:nvSpPr>
          <p:cNvPr id="5" name="Content Placeholder 4"/>
          <p:cNvSpPr>
            <a:spLocks noGrp="1"/>
          </p:cNvSpPr>
          <p:nvPr>
            <p:ph sz="half" idx="1"/>
          </p:nvPr>
        </p:nvSpPr>
        <p:spPr/>
        <p:txBody>
          <a:bodyPr>
            <a:normAutofit fontScale="92500"/>
          </a:bodyPr>
          <a:lstStyle/>
          <a:p>
            <a:pPr>
              <a:buFont typeface="Courier New" panose="02070309020205020404" pitchFamily="49" charset="0"/>
              <a:buChar char="o"/>
            </a:pPr>
            <a:r>
              <a:rPr lang="el-GR" dirty="0" smtClean="0"/>
              <a:t> Ένα υπολειπόμενο </a:t>
            </a:r>
            <a:r>
              <a:rPr lang="el-GR" dirty="0"/>
              <a:t>φυλοσύνδετο γονίδιο εκφράζεται </a:t>
            </a:r>
            <a:r>
              <a:rPr lang="el-GR" dirty="0" err="1"/>
              <a:t>φαινοτυπικά</a:t>
            </a:r>
            <a:r>
              <a:rPr lang="el-GR" dirty="0"/>
              <a:t> σε όλα τα αρσενικά άτομα που φέρουν το γονίδιο, αλλά μόνο σε εκείνα τα θηλυκά που είναι ομόζυγα για το υπολειπόμενο γονίδιο. </a:t>
            </a:r>
            <a:r>
              <a:rPr lang="el-GR" dirty="0" err="1" smtClean="0"/>
              <a:t>Γι’αυτό</a:t>
            </a:r>
            <a:r>
              <a:rPr lang="el-GR" dirty="0" smtClean="0"/>
              <a:t> </a:t>
            </a:r>
            <a:r>
              <a:rPr lang="el-GR" dirty="0"/>
              <a:t>το λόγο, τα φυλοσύνδετα υπολειπόμενα χαρακτηριστικά εμφανίζονται συχνότερα σε αρσενικά άτομα και πολύ σπάνια στα θηλυκά</a:t>
            </a:r>
            <a:r>
              <a:rPr lang="el-GR" dirty="0" smtClean="0"/>
              <a:t>.</a:t>
            </a:r>
          </a:p>
          <a:p>
            <a:pPr>
              <a:buFont typeface="Courier New" panose="02070309020205020404" pitchFamily="49" charset="0"/>
              <a:buChar char="o"/>
            </a:pPr>
            <a:r>
              <a:rPr lang="el-GR" dirty="0"/>
              <a:t> </a:t>
            </a:r>
            <a:r>
              <a:rPr lang="el-GR" dirty="0" smtClean="0"/>
              <a:t> Παραδείγματα ασθενειών: η αιμορροφιλία Α και η μερική αχρωματοψία στο πράσινο και το κόκκινο χρώμα. </a:t>
            </a:r>
            <a:endParaRPr lang="en-US" dirty="0"/>
          </a:p>
        </p:txBody>
      </p:sp>
      <p:pic>
        <p:nvPicPr>
          <p:cNvPr id="7" name="Content Placeholder 6"/>
          <p:cNvPicPr>
            <a:picLocks noGrp="1" noChangeAspect="1"/>
          </p:cNvPicPr>
          <p:nvPr>
            <p:ph sz="half" idx="2"/>
          </p:nvPr>
        </p:nvPicPr>
        <p:blipFill>
          <a:blip r:embed="rId2"/>
          <a:stretch>
            <a:fillRect/>
          </a:stretch>
        </p:blipFill>
        <p:spPr>
          <a:xfrm>
            <a:off x="5989638" y="2286001"/>
            <a:ext cx="4754562" cy="4023360"/>
          </a:xfrm>
          <a:prstGeom prst="rect">
            <a:avLst/>
          </a:prstGeom>
        </p:spPr>
      </p:pic>
    </p:spTree>
    <p:extLst>
      <p:ext uri="{BB962C8B-B14F-4D97-AF65-F5344CB8AC3E}">
        <p14:creationId xmlns:p14="http://schemas.microsoft.com/office/powerpoint/2010/main" val="1180845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sz="4800" b="1" dirty="0" smtClean="0"/>
              <a:t>Χαρακτήρες που μελέτησε ο </a:t>
            </a:r>
            <a:r>
              <a:rPr lang="en-US" sz="4800" b="1" dirty="0" smtClean="0"/>
              <a:t>Mendel</a:t>
            </a:r>
            <a:endParaRPr lang="en-US" sz="48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85559688"/>
              </p:ext>
            </p:extLst>
          </p:nvPr>
        </p:nvGraphicFramePr>
        <p:xfrm>
          <a:off x="1023938" y="2286000"/>
          <a:ext cx="9720261" cy="2966720"/>
        </p:xfrm>
        <a:graphic>
          <a:graphicData uri="http://schemas.openxmlformats.org/drawingml/2006/table">
            <a:tbl>
              <a:tblPr firstRow="1" bandRow="1">
                <a:tableStyleId>{5C22544A-7EE6-4342-B048-85BDC9FD1C3A}</a:tableStyleId>
              </a:tblPr>
              <a:tblGrid>
                <a:gridCol w="3240087"/>
                <a:gridCol w="3240087"/>
                <a:gridCol w="3240087"/>
              </a:tblGrid>
              <a:tr h="370840">
                <a:tc>
                  <a:txBody>
                    <a:bodyPr/>
                    <a:lstStyle/>
                    <a:p>
                      <a:pPr algn="ctr"/>
                      <a:r>
                        <a:rPr lang="el-GR" b="1" dirty="0" smtClean="0"/>
                        <a:t>ΧΑΡΑΚΤΗΡΑΣ</a:t>
                      </a:r>
                      <a:endParaRPr lang="en-US" b="1" dirty="0"/>
                    </a:p>
                  </a:txBody>
                  <a:tcPr/>
                </a:tc>
                <a:tc>
                  <a:txBody>
                    <a:bodyPr/>
                    <a:lstStyle/>
                    <a:p>
                      <a:pPr algn="ctr"/>
                      <a:r>
                        <a:rPr lang="el-GR" b="1" dirty="0" smtClean="0"/>
                        <a:t>ΕΠΙΚΡΑΤΗΣ </a:t>
                      </a:r>
                      <a:endParaRPr lang="en-US" b="1" dirty="0"/>
                    </a:p>
                  </a:txBody>
                  <a:tcPr/>
                </a:tc>
                <a:tc>
                  <a:txBody>
                    <a:bodyPr/>
                    <a:lstStyle/>
                    <a:p>
                      <a:pPr algn="ctr"/>
                      <a:r>
                        <a:rPr lang="el-GR" b="1" dirty="0" smtClean="0"/>
                        <a:t>ΥΠΟΛΕΙΠΟΜΕΝΟΣ </a:t>
                      </a:r>
                      <a:endParaRPr lang="en-US" b="1" dirty="0"/>
                    </a:p>
                  </a:txBody>
                  <a:tcPr/>
                </a:tc>
              </a:tr>
              <a:tr h="370840">
                <a:tc>
                  <a:txBody>
                    <a:bodyPr/>
                    <a:lstStyle/>
                    <a:p>
                      <a:r>
                        <a:rPr lang="el-GR" b="1" dirty="0" smtClean="0"/>
                        <a:t>Σχήμα</a:t>
                      </a:r>
                      <a:r>
                        <a:rPr lang="el-GR" b="1" baseline="0" dirty="0" smtClean="0"/>
                        <a:t> σπέρματος </a:t>
                      </a:r>
                      <a:endParaRPr lang="en-US" b="1" dirty="0"/>
                    </a:p>
                  </a:txBody>
                  <a:tcPr/>
                </a:tc>
                <a:tc>
                  <a:txBody>
                    <a:bodyPr/>
                    <a:lstStyle/>
                    <a:p>
                      <a:pPr algn="ctr"/>
                      <a:r>
                        <a:rPr lang="el-GR" dirty="0" smtClean="0"/>
                        <a:t>Λείο </a:t>
                      </a:r>
                      <a:endParaRPr lang="en-US" dirty="0"/>
                    </a:p>
                  </a:txBody>
                  <a:tcPr/>
                </a:tc>
                <a:tc>
                  <a:txBody>
                    <a:bodyPr/>
                    <a:lstStyle/>
                    <a:p>
                      <a:pPr algn="ctr"/>
                      <a:r>
                        <a:rPr lang="el-GR" dirty="0" smtClean="0"/>
                        <a:t>Ρυτιδωμένο </a:t>
                      </a:r>
                      <a:endParaRPr lang="en-US" dirty="0"/>
                    </a:p>
                  </a:txBody>
                  <a:tcPr/>
                </a:tc>
              </a:tr>
              <a:tr h="370840">
                <a:tc>
                  <a:txBody>
                    <a:bodyPr/>
                    <a:lstStyle/>
                    <a:p>
                      <a:r>
                        <a:rPr lang="el-GR" b="1" dirty="0" smtClean="0"/>
                        <a:t>Χρώμα σπέρματος </a:t>
                      </a:r>
                      <a:endParaRPr lang="en-US" b="1" dirty="0"/>
                    </a:p>
                  </a:txBody>
                  <a:tcPr/>
                </a:tc>
                <a:tc>
                  <a:txBody>
                    <a:bodyPr/>
                    <a:lstStyle/>
                    <a:p>
                      <a:pPr algn="ctr"/>
                      <a:r>
                        <a:rPr lang="el-GR" dirty="0" smtClean="0"/>
                        <a:t>Κίτρινο </a:t>
                      </a:r>
                      <a:endParaRPr lang="en-US" dirty="0"/>
                    </a:p>
                  </a:txBody>
                  <a:tcPr/>
                </a:tc>
                <a:tc>
                  <a:txBody>
                    <a:bodyPr/>
                    <a:lstStyle/>
                    <a:p>
                      <a:pPr algn="ctr"/>
                      <a:r>
                        <a:rPr lang="el-GR" dirty="0" smtClean="0"/>
                        <a:t>Πράσινο </a:t>
                      </a:r>
                      <a:endParaRPr lang="en-US" dirty="0"/>
                    </a:p>
                  </a:txBody>
                  <a:tcPr/>
                </a:tc>
              </a:tr>
              <a:tr h="370840">
                <a:tc>
                  <a:txBody>
                    <a:bodyPr/>
                    <a:lstStyle/>
                    <a:p>
                      <a:r>
                        <a:rPr lang="el-GR" b="1" dirty="0" smtClean="0"/>
                        <a:t>Χρώμα άνθους </a:t>
                      </a:r>
                      <a:endParaRPr lang="en-US" b="1" dirty="0"/>
                    </a:p>
                  </a:txBody>
                  <a:tcPr/>
                </a:tc>
                <a:tc>
                  <a:txBody>
                    <a:bodyPr/>
                    <a:lstStyle/>
                    <a:p>
                      <a:pPr algn="ctr"/>
                      <a:r>
                        <a:rPr lang="el-GR" dirty="0" smtClean="0"/>
                        <a:t>Ιώδες </a:t>
                      </a:r>
                      <a:endParaRPr lang="en-US" dirty="0"/>
                    </a:p>
                  </a:txBody>
                  <a:tcPr/>
                </a:tc>
                <a:tc>
                  <a:txBody>
                    <a:bodyPr/>
                    <a:lstStyle/>
                    <a:p>
                      <a:pPr algn="ctr"/>
                      <a:r>
                        <a:rPr lang="el-GR" dirty="0" smtClean="0"/>
                        <a:t>Λευκό </a:t>
                      </a:r>
                      <a:endParaRPr lang="en-US" dirty="0"/>
                    </a:p>
                  </a:txBody>
                  <a:tcPr/>
                </a:tc>
              </a:tr>
              <a:tr h="370840">
                <a:tc>
                  <a:txBody>
                    <a:bodyPr/>
                    <a:lstStyle/>
                    <a:p>
                      <a:r>
                        <a:rPr lang="el-GR" b="1" dirty="0" smtClean="0"/>
                        <a:t>Σχήμα καρπού </a:t>
                      </a:r>
                      <a:endParaRPr lang="en-US" b="1" dirty="0"/>
                    </a:p>
                  </a:txBody>
                  <a:tcPr/>
                </a:tc>
                <a:tc>
                  <a:txBody>
                    <a:bodyPr/>
                    <a:lstStyle/>
                    <a:p>
                      <a:pPr algn="ctr"/>
                      <a:r>
                        <a:rPr lang="el-GR" dirty="0" smtClean="0"/>
                        <a:t>Κανονικό </a:t>
                      </a:r>
                      <a:endParaRPr lang="en-US" dirty="0"/>
                    </a:p>
                  </a:txBody>
                  <a:tcPr/>
                </a:tc>
                <a:tc>
                  <a:txBody>
                    <a:bodyPr/>
                    <a:lstStyle/>
                    <a:p>
                      <a:pPr algn="ctr"/>
                      <a:r>
                        <a:rPr lang="el-GR" dirty="0" err="1" smtClean="0"/>
                        <a:t>Περιεσφιγμένο</a:t>
                      </a:r>
                      <a:endParaRPr lang="en-US" dirty="0"/>
                    </a:p>
                  </a:txBody>
                  <a:tcPr/>
                </a:tc>
              </a:tr>
              <a:tr h="370840">
                <a:tc>
                  <a:txBody>
                    <a:bodyPr/>
                    <a:lstStyle/>
                    <a:p>
                      <a:r>
                        <a:rPr lang="el-GR" b="1" dirty="0" smtClean="0"/>
                        <a:t>Χρώμα καρπού </a:t>
                      </a:r>
                      <a:endParaRPr lang="en-US" b="1" dirty="0"/>
                    </a:p>
                  </a:txBody>
                  <a:tcPr/>
                </a:tc>
                <a:tc>
                  <a:txBody>
                    <a:bodyPr/>
                    <a:lstStyle/>
                    <a:p>
                      <a:pPr algn="ctr"/>
                      <a:r>
                        <a:rPr lang="el-GR" dirty="0" smtClean="0"/>
                        <a:t>Πράσινο </a:t>
                      </a:r>
                      <a:endParaRPr lang="en-US" dirty="0"/>
                    </a:p>
                  </a:txBody>
                  <a:tcPr/>
                </a:tc>
                <a:tc>
                  <a:txBody>
                    <a:bodyPr/>
                    <a:lstStyle/>
                    <a:p>
                      <a:pPr algn="ctr"/>
                      <a:r>
                        <a:rPr lang="el-GR" dirty="0" smtClean="0"/>
                        <a:t>Κίτρινο </a:t>
                      </a:r>
                      <a:endParaRPr lang="en-US" dirty="0"/>
                    </a:p>
                  </a:txBody>
                  <a:tcPr/>
                </a:tc>
              </a:tr>
              <a:tr h="370840">
                <a:tc>
                  <a:txBody>
                    <a:bodyPr/>
                    <a:lstStyle/>
                    <a:p>
                      <a:r>
                        <a:rPr lang="el-GR" b="1" dirty="0" smtClean="0"/>
                        <a:t>Θέση</a:t>
                      </a:r>
                      <a:r>
                        <a:rPr lang="el-GR" b="1" baseline="0" dirty="0" smtClean="0"/>
                        <a:t> </a:t>
                      </a:r>
                      <a:r>
                        <a:rPr lang="el-GR" b="1" baseline="0" dirty="0" err="1" smtClean="0"/>
                        <a:t>ανθέων</a:t>
                      </a:r>
                      <a:r>
                        <a:rPr lang="el-GR" b="1" baseline="0" dirty="0" smtClean="0"/>
                        <a:t> </a:t>
                      </a:r>
                      <a:endParaRPr lang="en-US" b="1" dirty="0"/>
                    </a:p>
                  </a:txBody>
                  <a:tcPr/>
                </a:tc>
                <a:tc>
                  <a:txBody>
                    <a:bodyPr/>
                    <a:lstStyle/>
                    <a:p>
                      <a:pPr algn="ctr"/>
                      <a:r>
                        <a:rPr lang="el-GR" dirty="0" smtClean="0"/>
                        <a:t>Αξονικά </a:t>
                      </a:r>
                      <a:endParaRPr lang="en-US" dirty="0"/>
                    </a:p>
                  </a:txBody>
                  <a:tcPr/>
                </a:tc>
                <a:tc>
                  <a:txBody>
                    <a:bodyPr/>
                    <a:lstStyle/>
                    <a:p>
                      <a:pPr algn="ctr"/>
                      <a:r>
                        <a:rPr lang="el-GR" dirty="0" smtClean="0"/>
                        <a:t>Ακραία </a:t>
                      </a:r>
                      <a:endParaRPr lang="en-US" dirty="0"/>
                    </a:p>
                  </a:txBody>
                  <a:tcPr/>
                </a:tc>
              </a:tr>
              <a:tr h="370840">
                <a:tc>
                  <a:txBody>
                    <a:bodyPr/>
                    <a:lstStyle/>
                    <a:p>
                      <a:r>
                        <a:rPr lang="el-GR" b="1" dirty="0" smtClean="0"/>
                        <a:t>Ύψος φυτού </a:t>
                      </a:r>
                      <a:endParaRPr lang="en-US" b="1" dirty="0"/>
                    </a:p>
                  </a:txBody>
                  <a:tcPr/>
                </a:tc>
                <a:tc>
                  <a:txBody>
                    <a:bodyPr/>
                    <a:lstStyle/>
                    <a:p>
                      <a:pPr algn="ctr"/>
                      <a:r>
                        <a:rPr lang="el-GR" dirty="0" smtClean="0"/>
                        <a:t>Ψηλό </a:t>
                      </a:r>
                      <a:endParaRPr lang="en-US" dirty="0"/>
                    </a:p>
                  </a:txBody>
                  <a:tcPr/>
                </a:tc>
                <a:tc>
                  <a:txBody>
                    <a:bodyPr/>
                    <a:lstStyle/>
                    <a:p>
                      <a:pPr algn="ctr"/>
                      <a:r>
                        <a:rPr lang="el-GR" dirty="0" smtClean="0"/>
                        <a:t>Κοντό </a:t>
                      </a:r>
                      <a:endParaRPr lang="en-US" dirty="0"/>
                    </a:p>
                  </a:txBody>
                  <a:tcPr/>
                </a:tc>
              </a:tr>
            </a:tbl>
          </a:graphicData>
        </a:graphic>
      </p:graphicFrame>
    </p:spTree>
    <p:extLst>
      <p:ext uri="{BB962C8B-B14F-4D97-AF65-F5344CB8AC3E}">
        <p14:creationId xmlns:p14="http://schemas.microsoft.com/office/powerpoint/2010/main" val="1957800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Πατρική και θυγατρική γενιά </a:t>
            </a:r>
            <a:endParaRPr lang="en-US" b="1"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l-GR" dirty="0" smtClean="0"/>
              <a:t> Ο </a:t>
            </a:r>
            <a:r>
              <a:rPr lang="en-US" dirty="0" smtClean="0"/>
              <a:t>Mendel </a:t>
            </a:r>
            <a:r>
              <a:rPr lang="el-GR" dirty="0" smtClean="0"/>
              <a:t>δημιούργησε </a:t>
            </a:r>
            <a:r>
              <a:rPr lang="el-GR" b="1" dirty="0" smtClean="0"/>
              <a:t>αμιγή στελέχη </a:t>
            </a:r>
            <a:r>
              <a:rPr lang="el-GR" dirty="0" smtClean="0"/>
              <a:t>για τη συγκεκριμένη ιδιότητα που μελετούσε. Στη συνέχεια, έκανε τεχνητή γονιμοποίηση μεταξύ δύο αμιγών φυτών που όμως διέφεραν ως προς την ιδιότητα που μελετούσε. Τα φυτά αυτά αποτελούσαν την </a:t>
            </a:r>
            <a:r>
              <a:rPr lang="el-GR" b="1" dirty="0" smtClean="0"/>
              <a:t>πατρική γενιά </a:t>
            </a:r>
            <a:r>
              <a:rPr lang="el-GR" dirty="0" smtClean="0"/>
              <a:t>που θα τη συμβολίζουμε στο εξής </a:t>
            </a:r>
            <a:r>
              <a:rPr lang="en-US" b="1" dirty="0" smtClean="0"/>
              <a:t>P</a:t>
            </a:r>
            <a:r>
              <a:rPr lang="en-US" dirty="0" smtClean="0"/>
              <a:t>. </a:t>
            </a:r>
          </a:p>
          <a:p>
            <a:pPr>
              <a:buFont typeface="Courier New" panose="02070309020205020404" pitchFamily="49" charset="0"/>
              <a:buChar char="o"/>
            </a:pPr>
            <a:r>
              <a:rPr lang="en-US" b="1" dirty="0"/>
              <a:t> </a:t>
            </a:r>
            <a:r>
              <a:rPr lang="el-GR" dirty="0" smtClean="0"/>
              <a:t>Οι απόγονοί τους ήταν η </a:t>
            </a:r>
            <a:r>
              <a:rPr lang="el-GR" b="1" dirty="0" smtClean="0"/>
              <a:t>πρώτη θυγατρική γενιά </a:t>
            </a:r>
            <a:r>
              <a:rPr lang="el-GR" dirty="0" smtClean="0"/>
              <a:t>που συμβολίζεται </a:t>
            </a:r>
            <a:r>
              <a:rPr lang="en-US" b="1" dirty="0" smtClean="0"/>
              <a:t>F1</a:t>
            </a:r>
            <a:r>
              <a:rPr lang="el-GR" b="1" dirty="0" smtClean="0"/>
              <a:t> </a:t>
            </a:r>
            <a:r>
              <a:rPr lang="el-GR" dirty="0" smtClean="0"/>
              <a:t>και ήταν άτομα υβριδικά, δηλαδή ήταν απόγονοι αμιγών γονέων που είχαν διαφορετική έκφραση του ίδιου χαρακτήρα. </a:t>
            </a:r>
          </a:p>
          <a:p>
            <a:pPr>
              <a:buFont typeface="Courier New" panose="02070309020205020404" pitchFamily="49" charset="0"/>
              <a:buChar char="o"/>
            </a:pPr>
            <a:r>
              <a:rPr lang="el-GR" b="1" dirty="0"/>
              <a:t> </a:t>
            </a:r>
            <a:r>
              <a:rPr lang="el-GR" dirty="0" smtClean="0"/>
              <a:t>Τα άτομα αυτά τα άφηνε να </a:t>
            </a:r>
            <a:r>
              <a:rPr lang="el-GR" dirty="0" err="1" smtClean="0"/>
              <a:t>αυτογονιμοποιηθούν</a:t>
            </a:r>
            <a:r>
              <a:rPr lang="el-GR" dirty="0" smtClean="0"/>
              <a:t> και έπαιρνε τους απογόνους τους, οι οποίοι αποτελούσαν τη </a:t>
            </a:r>
            <a:r>
              <a:rPr lang="el-GR" b="1" dirty="0" smtClean="0"/>
              <a:t>δεύτερη θυγατρική γενιά </a:t>
            </a:r>
            <a:r>
              <a:rPr lang="en-US" b="1" dirty="0" smtClean="0"/>
              <a:t>F2</a:t>
            </a:r>
            <a:r>
              <a:rPr lang="en-US" dirty="0" smtClean="0"/>
              <a:t>. </a:t>
            </a:r>
          </a:p>
          <a:p>
            <a:pPr marL="0" indent="0">
              <a:buNone/>
            </a:pPr>
            <a:endParaRPr lang="en-US" dirty="0"/>
          </a:p>
        </p:txBody>
      </p:sp>
    </p:spTree>
    <p:extLst>
      <p:ext uri="{BB962C8B-B14F-4D97-AF65-F5344CB8AC3E}">
        <p14:creationId xmlns:p14="http://schemas.microsoft.com/office/powerpoint/2010/main" val="3896725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Νόμοι του </a:t>
            </a:r>
            <a:r>
              <a:rPr lang="en-US" b="1" dirty="0" smtClean="0"/>
              <a:t>Mendel </a:t>
            </a:r>
            <a:endParaRPr lang="en-US" b="1" dirty="0"/>
          </a:p>
        </p:txBody>
      </p:sp>
      <p:sp>
        <p:nvSpPr>
          <p:cNvPr id="3" name="Content Placeholder 2"/>
          <p:cNvSpPr>
            <a:spLocks noGrp="1"/>
          </p:cNvSpPr>
          <p:nvPr>
            <p:ph idx="1"/>
          </p:nvPr>
        </p:nvSpPr>
        <p:spPr/>
        <p:txBody>
          <a:bodyPr>
            <a:normAutofit/>
          </a:bodyPr>
          <a:lstStyle/>
          <a:p>
            <a:pPr marL="0" indent="0">
              <a:buNone/>
            </a:pPr>
            <a:r>
              <a:rPr lang="el-GR" sz="4000" dirty="0" smtClean="0"/>
              <a:t>Από τα πειράματά του ο </a:t>
            </a:r>
            <a:r>
              <a:rPr lang="en-US" sz="4000" dirty="0" smtClean="0"/>
              <a:t>Mendel </a:t>
            </a:r>
            <a:r>
              <a:rPr lang="el-GR" sz="4000" dirty="0" smtClean="0"/>
              <a:t>κατέληξε στη διατύπωση δύο νόμων:</a:t>
            </a:r>
          </a:p>
          <a:p>
            <a:pPr marL="457200" indent="-457200">
              <a:buFont typeface="+mj-lt"/>
              <a:buAutoNum type="arabicPeriod"/>
            </a:pPr>
            <a:r>
              <a:rPr lang="el-GR" sz="4000" dirty="0" smtClean="0"/>
              <a:t>Ο νόμος του διαχωρισμού των </a:t>
            </a:r>
            <a:r>
              <a:rPr lang="el-GR" sz="4000" dirty="0" err="1" smtClean="0"/>
              <a:t>αλληλόμορφων</a:t>
            </a:r>
            <a:r>
              <a:rPr lang="el-GR" sz="4000" dirty="0" smtClean="0"/>
              <a:t> γονιδίων.</a:t>
            </a:r>
          </a:p>
          <a:p>
            <a:pPr marL="457200" indent="-457200">
              <a:buFont typeface="+mj-lt"/>
              <a:buAutoNum type="arabicPeriod"/>
            </a:pPr>
            <a:r>
              <a:rPr lang="el-GR" sz="4000" dirty="0" smtClean="0"/>
              <a:t>Ο νόμος της ανεξάρτητης μεταβίβασης γονιδίων. </a:t>
            </a:r>
            <a:endParaRPr lang="en-US" sz="4000" dirty="0"/>
          </a:p>
        </p:txBody>
      </p:sp>
    </p:spTree>
    <p:extLst>
      <p:ext uri="{BB962C8B-B14F-4D97-AF65-F5344CB8AC3E}">
        <p14:creationId xmlns:p14="http://schemas.microsoft.com/office/powerpoint/2010/main" val="2274550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Βασικές έννοιες </a:t>
            </a:r>
            <a:endParaRPr lang="en-US" b="1" dirty="0"/>
          </a:p>
        </p:txBody>
      </p:sp>
      <p:sp>
        <p:nvSpPr>
          <p:cNvPr id="3" name="Content Placeholder 2"/>
          <p:cNvSpPr>
            <a:spLocks noGrp="1"/>
          </p:cNvSpPr>
          <p:nvPr>
            <p:ph idx="1"/>
          </p:nvPr>
        </p:nvSpPr>
        <p:spPr/>
        <p:txBody>
          <a:bodyPr>
            <a:normAutofit fontScale="92500"/>
          </a:bodyPr>
          <a:lstStyle/>
          <a:p>
            <a:pPr algn="just">
              <a:buFont typeface="Courier New" panose="02070309020205020404" pitchFamily="49" charset="0"/>
              <a:buChar char="o"/>
            </a:pPr>
            <a:r>
              <a:rPr lang="el-GR" dirty="0" smtClean="0"/>
              <a:t> </a:t>
            </a:r>
            <a:r>
              <a:rPr lang="el-GR" b="1" dirty="0" err="1" smtClean="0"/>
              <a:t>Αλληλόμορφα</a:t>
            </a:r>
            <a:r>
              <a:rPr lang="el-GR" b="1" dirty="0"/>
              <a:t> γονίδια: </a:t>
            </a:r>
            <a:r>
              <a:rPr lang="el-GR" dirty="0" smtClean="0"/>
              <a:t>τα </a:t>
            </a:r>
            <a:r>
              <a:rPr lang="el-GR" dirty="0"/>
              <a:t>γονίδια που βρίσκονται στις αντίστοιχες θέσεις των ομολόγων χρωμοσωμάτων και ελέγχουν την ίδια ιδιότητα με ενδεχομένως διαφορετικό τρόπο</a:t>
            </a:r>
            <a:r>
              <a:rPr lang="el-GR" dirty="0" smtClean="0"/>
              <a:t>.</a:t>
            </a:r>
          </a:p>
          <a:p>
            <a:pPr algn="just">
              <a:buFont typeface="Courier New" panose="02070309020205020404" pitchFamily="49" charset="0"/>
              <a:buChar char="o"/>
            </a:pPr>
            <a:r>
              <a:rPr lang="el-GR" dirty="0"/>
              <a:t> </a:t>
            </a:r>
            <a:r>
              <a:rPr lang="el-GR" b="1" dirty="0"/>
              <a:t>Ομόζυγο άτομο: </a:t>
            </a:r>
            <a:r>
              <a:rPr lang="el-GR" dirty="0" smtClean="0"/>
              <a:t>στις </a:t>
            </a:r>
            <a:r>
              <a:rPr lang="el-GR" dirty="0"/>
              <a:t>αντίστοιχες γονιδιακές θέσεις των ομολόγων χρωμοσωμάτων που ελέγχουν </a:t>
            </a:r>
            <a:r>
              <a:rPr lang="el-GR" dirty="0" smtClean="0"/>
              <a:t>μία ιδιότητα </a:t>
            </a:r>
            <a:r>
              <a:rPr lang="el-GR" dirty="0"/>
              <a:t>φέρει ίδια </a:t>
            </a:r>
            <a:r>
              <a:rPr lang="el-GR" dirty="0" err="1"/>
              <a:t>αλληλόμορφα</a:t>
            </a:r>
            <a:r>
              <a:rPr lang="el-GR" dirty="0" smtClean="0"/>
              <a:t>.</a:t>
            </a:r>
          </a:p>
          <a:p>
            <a:pPr algn="just">
              <a:buFont typeface="Courier New" panose="02070309020205020404" pitchFamily="49" charset="0"/>
              <a:buChar char="o"/>
            </a:pPr>
            <a:r>
              <a:rPr lang="el-GR" dirty="0"/>
              <a:t> </a:t>
            </a:r>
            <a:r>
              <a:rPr lang="el-GR" b="1" dirty="0" err="1" smtClean="0"/>
              <a:t>Ετερόζυγο</a:t>
            </a:r>
            <a:r>
              <a:rPr lang="el-GR" b="1" dirty="0"/>
              <a:t> άτομο: </a:t>
            </a:r>
            <a:r>
              <a:rPr lang="el-GR" dirty="0" smtClean="0"/>
              <a:t>στις </a:t>
            </a:r>
            <a:r>
              <a:rPr lang="el-GR" dirty="0"/>
              <a:t>αντίστοιχες γονιδιακές θέσεις των ομολόγων </a:t>
            </a:r>
            <a:r>
              <a:rPr lang="el-GR" dirty="0" smtClean="0"/>
              <a:t>χρωμοσωμάτων </a:t>
            </a:r>
            <a:r>
              <a:rPr lang="el-GR" dirty="0"/>
              <a:t>που ελέγχουν </a:t>
            </a:r>
            <a:r>
              <a:rPr lang="el-GR" dirty="0" smtClean="0"/>
              <a:t>μία ιδιότητα </a:t>
            </a:r>
            <a:r>
              <a:rPr lang="el-GR" dirty="0"/>
              <a:t>φέρει διαφορετικά </a:t>
            </a:r>
            <a:r>
              <a:rPr lang="el-GR" dirty="0" err="1"/>
              <a:t>αλληλόμορφα</a:t>
            </a:r>
            <a:r>
              <a:rPr lang="el-GR" dirty="0" smtClean="0"/>
              <a:t>.</a:t>
            </a:r>
          </a:p>
          <a:p>
            <a:pPr algn="just">
              <a:buFont typeface="Courier New" panose="02070309020205020404" pitchFamily="49" charset="0"/>
              <a:buChar char="o"/>
            </a:pPr>
            <a:r>
              <a:rPr lang="el-GR" dirty="0"/>
              <a:t> </a:t>
            </a:r>
            <a:r>
              <a:rPr lang="el-GR" b="1" dirty="0" smtClean="0"/>
              <a:t>Αμιγές στέλεχος: </a:t>
            </a:r>
            <a:r>
              <a:rPr lang="el-GR" dirty="0" smtClean="0"/>
              <a:t>ομόζυγο άτομο για ένα συγκεκριμένο χαρακτήρα. </a:t>
            </a:r>
          </a:p>
          <a:p>
            <a:pPr algn="just">
              <a:buFont typeface="Courier New" panose="02070309020205020404" pitchFamily="49" charset="0"/>
              <a:buChar char="o"/>
            </a:pPr>
            <a:r>
              <a:rPr lang="el-GR" dirty="0" smtClean="0"/>
              <a:t> </a:t>
            </a:r>
            <a:r>
              <a:rPr lang="el-GR" b="1" dirty="0"/>
              <a:t>Επικρατές γονίδιο: </a:t>
            </a:r>
            <a:r>
              <a:rPr lang="el-GR" dirty="0" smtClean="0"/>
              <a:t>το </a:t>
            </a:r>
            <a:r>
              <a:rPr lang="el-GR" dirty="0"/>
              <a:t>γονίδιο που εκφράζεται στο φαινότυπο ακόμα και όταν συνυπάρχει με το υπολειπόμενο </a:t>
            </a:r>
            <a:r>
              <a:rPr lang="el-GR" dirty="0" err="1"/>
              <a:t>αλληλόμορφό</a:t>
            </a:r>
            <a:r>
              <a:rPr lang="el-GR" dirty="0"/>
              <a:t> του, του οποίου τη δράση και εμποδίζει</a:t>
            </a:r>
            <a:r>
              <a:rPr lang="el-GR" dirty="0" smtClean="0"/>
              <a:t>.</a:t>
            </a:r>
          </a:p>
          <a:p>
            <a:pPr algn="just">
              <a:buFont typeface="Courier New" panose="02070309020205020404" pitchFamily="49" charset="0"/>
              <a:buChar char="o"/>
            </a:pPr>
            <a:r>
              <a:rPr lang="el-GR" dirty="0"/>
              <a:t> </a:t>
            </a:r>
            <a:r>
              <a:rPr lang="el-GR" b="1" dirty="0" smtClean="0"/>
              <a:t>Υπολειπόμενο γονίδιο</a:t>
            </a:r>
            <a:r>
              <a:rPr lang="el-GR" b="1" dirty="0"/>
              <a:t>: </a:t>
            </a:r>
            <a:r>
              <a:rPr lang="el-GR" dirty="0" smtClean="0"/>
              <a:t>το </a:t>
            </a:r>
            <a:r>
              <a:rPr lang="el-GR" dirty="0"/>
              <a:t>γονίδιο που εκφράζεται στο φαινότυπο μόνο όταν βρίσκεται σε ομόζυγη κατάσταση, ενώ μαζί με το επικρατές </a:t>
            </a:r>
            <a:r>
              <a:rPr lang="el-GR" dirty="0" err="1"/>
              <a:t>αλληλόμορφό</a:t>
            </a:r>
            <a:r>
              <a:rPr lang="el-GR" dirty="0"/>
              <a:t> του η δράση του εμποδίζεται.</a:t>
            </a:r>
            <a:endParaRPr lang="en-US" dirty="0"/>
          </a:p>
        </p:txBody>
      </p:sp>
    </p:spTree>
    <p:extLst>
      <p:ext uri="{BB962C8B-B14F-4D97-AF65-F5344CB8AC3E}">
        <p14:creationId xmlns:p14="http://schemas.microsoft.com/office/powerpoint/2010/main" val="371704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Γονότυπος και φαινότυπος </a:t>
            </a:r>
            <a:endParaRPr lang="en-US" b="1"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l-GR" sz="2800" b="1" dirty="0" smtClean="0"/>
              <a:t> Γονότυπος</a:t>
            </a:r>
            <a:r>
              <a:rPr lang="el-GR" sz="2800" dirty="0" smtClean="0"/>
              <a:t> </a:t>
            </a:r>
            <a:r>
              <a:rPr lang="el-GR" sz="2800" dirty="0"/>
              <a:t>ονομάζεται το σύνολο των </a:t>
            </a:r>
            <a:r>
              <a:rPr lang="el-GR" sz="2800" dirty="0" err="1"/>
              <a:t>αλληλομόρφων</a:t>
            </a:r>
            <a:r>
              <a:rPr lang="el-GR" sz="2800" dirty="0"/>
              <a:t> γονιδίων ενός οργανισμού</a:t>
            </a:r>
            <a:r>
              <a:rPr lang="el-GR" sz="2800" dirty="0" smtClean="0"/>
              <a:t>.</a:t>
            </a:r>
            <a:endParaRPr lang="el-GR" sz="2800" dirty="0"/>
          </a:p>
          <a:p>
            <a:pPr>
              <a:buFont typeface="Courier New" panose="02070309020205020404" pitchFamily="49" charset="0"/>
              <a:buChar char="o"/>
            </a:pPr>
            <a:r>
              <a:rPr lang="el-GR" sz="2800" dirty="0" smtClean="0"/>
              <a:t> </a:t>
            </a:r>
            <a:r>
              <a:rPr lang="el-GR" sz="2800" b="1" dirty="0" smtClean="0"/>
              <a:t>Φαινότυπος </a:t>
            </a:r>
            <a:r>
              <a:rPr lang="el-GR" sz="2800" dirty="0" smtClean="0"/>
              <a:t>ονομάζεται το σύνολο των χαρακτήρων, οι οποίοι αποτελούν την έκφραση του γονοτύπου ενός οργανισμού, όπως είναι η εξωτερική εμφάνιση και η βιοχημική σύσταση. </a:t>
            </a:r>
          </a:p>
          <a:p>
            <a:pPr marL="0" indent="0">
              <a:buNone/>
            </a:pPr>
            <a:r>
              <a:rPr lang="el-GR" sz="2800" dirty="0" smtClean="0"/>
              <a:t>Άτομα με ίδιο φαινότυπο είναι δυνατό να έχουν διαφορετικό γονότυπο. </a:t>
            </a:r>
            <a:endParaRPr lang="en-US" sz="2800" dirty="0"/>
          </a:p>
        </p:txBody>
      </p:sp>
    </p:spTree>
    <p:extLst>
      <p:ext uri="{BB962C8B-B14F-4D97-AF65-F5344CB8AC3E}">
        <p14:creationId xmlns:p14="http://schemas.microsoft.com/office/powerpoint/2010/main" val="3038082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800" b="1" dirty="0" err="1" smtClean="0"/>
              <a:t>Μονοϋβριδισμός</a:t>
            </a:r>
            <a:r>
              <a:rPr lang="el-GR" sz="4800" b="1" dirty="0" smtClean="0"/>
              <a:t> και </a:t>
            </a:r>
            <a:r>
              <a:rPr lang="el-GR" sz="4800" b="1" dirty="0" err="1" smtClean="0"/>
              <a:t>διυβριδισμός</a:t>
            </a:r>
            <a:r>
              <a:rPr lang="el-GR" sz="4800" b="1" dirty="0" smtClean="0"/>
              <a:t> </a:t>
            </a:r>
            <a:endParaRPr lang="en-US" sz="4800" b="1"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l-GR" dirty="0" smtClean="0"/>
              <a:t> </a:t>
            </a:r>
            <a:r>
              <a:rPr lang="el-GR" sz="2800" dirty="0" smtClean="0"/>
              <a:t>Οι διασταυρώσεις στις οποίες μελετάται ο τρόπος κληρονομικότητας ενός χαρακτήρα αποτελούν τις διασταυρώσεις </a:t>
            </a:r>
            <a:r>
              <a:rPr lang="el-GR" sz="2800" b="1" dirty="0" err="1" smtClean="0"/>
              <a:t>μονοϋβριδισμού</a:t>
            </a:r>
            <a:r>
              <a:rPr lang="el-GR" sz="2800" b="1" dirty="0" smtClean="0"/>
              <a:t>. </a:t>
            </a:r>
          </a:p>
          <a:p>
            <a:pPr>
              <a:buFont typeface="Courier New" panose="02070309020205020404" pitchFamily="49" charset="0"/>
              <a:buChar char="o"/>
            </a:pPr>
            <a:r>
              <a:rPr lang="el-GR" sz="2800" b="1" dirty="0"/>
              <a:t> </a:t>
            </a:r>
            <a:r>
              <a:rPr lang="el-GR" sz="2800" dirty="0" smtClean="0"/>
              <a:t>Οι διασταυρώσεις στις οποίες μελετάται ταυτόχρονα ο τρόπος κληρονομικότητας δύο χαρακτήρων αποτελούν τις διασταυρώσεις </a:t>
            </a:r>
            <a:r>
              <a:rPr lang="el-GR" sz="2800" b="1" dirty="0" err="1" smtClean="0"/>
              <a:t>διυβριδισμού</a:t>
            </a:r>
            <a:r>
              <a:rPr lang="el-GR" sz="2800" dirty="0" smtClean="0"/>
              <a:t>. </a:t>
            </a:r>
          </a:p>
          <a:p>
            <a:pPr marL="0" indent="0">
              <a:buNone/>
            </a:pPr>
            <a:r>
              <a:rPr lang="el-GR" sz="2800" dirty="0" smtClean="0"/>
              <a:t>Για να πραγματοποιήσουμε σωστά διασταυρώσεις πρέπει να γνωρίζουμε πώς παράγονται οι γαμέτες. Οι γαμέτες παράγονται κατά τη </a:t>
            </a:r>
            <a:r>
              <a:rPr lang="el-GR" sz="2800" b="1" dirty="0" smtClean="0"/>
              <a:t>μείωση</a:t>
            </a:r>
            <a:r>
              <a:rPr lang="el-GR" sz="2800" dirty="0" smtClean="0"/>
              <a:t>...</a:t>
            </a:r>
            <a:endParaRPr lang="en-US" sz="2800" dirty="0"/>
          </a:p>
        </p:txBody>
      </p:sp>
    </p:spTree>
    <p:extLst>
      <p:ext uri="{BB962C8B-B14F-4D97-AF65-F5344CB8AC3E}">
        <p14:creationId xmlns:p14="http://schemas.microsoft.com/office/powerpoint/2010/main" val="16017896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abff214662f657836888ddad04bff8274345bf7"/>
  <p:tag name="ISPRING_RESOURCE_PATHS_HASH_PRESENTER" val="55615cb6b9192e561ae3d9e6ba31f5e6b73d388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8688</TotalTime>
  <Words>2158</Words>
  <Application>Microsoft Office PowerPoint</Application>
  <PresentationFormat>Widescreen</PresentationFormat>
  <Paragraphs>179</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Calibri</vt:lpstr>
      <vt:lpstr>Courier New</vt:lpstr>
      <vt:lpstr>Tw Cen MT</vt:lpstr>
      <vt:lpstr>Tw Cen MT Condensed</vt:lpstr>
      <vt:lpstr>Wingdings</vt:lpstr>
      <vt:lpstr>Wingdings 3</vt:lpstr>
      <vt:lpstr>Integral</vt:lpstr>
      <vt:lpstr>ΜΕΝΔΕΛΙΚΗ ΚΛΗΡΟΝΟΜΙΚΟΤΗΤΑ</vt:lpstr>
      <vt:lpstr>Λόγοι επιτυχίας των πειραμάτων του Mendel </vt:lpstr>
      <vt:lpstr>Διαδικασία διασταύρωσης του μοσχομπίζελου</vt:lpstr>
      <vt:lpstr>Χαρακτήρες που μελέτησε ο Mendel</vt:lpstr>
      <vt:lpstr>Πατρική και θυγατρική γενιά </vt:lpstr>
      <vt:lpstr>Νόμοι του Mendel </vt:lpstr>
      <vt:lpstr>Βασικές έννοιες </vt:lpstr>
      <vt:lpstr>Γονότυπος και φαινότυπος </vt:lpstr>
      <vt:lpstr>Μονοϋβριδισμός και διυβριδισμός </vt:lpstr>
      <vt:lpstr>Η μείωση συνοπτικά...</vt:lpstr>
      <vt:lpstr>1ος νόμος Mendel </vt:lpstr>
      <vt:lpstr>Παράδειγμα διασταύρωσης</vt:lpstr>
      <vt:lpstr>Τα άτομα της F2 της διασταύρωσης</vt:lpstr>
      <vt:lpstr>Η διασταύρωση με τη χρήση γενετικών συμβόλων </vt:lpstr>
      <vt:lpstr>Συγκεντρωτικά αποτελέσματα</vt:lpstr>
      <vt:lpstr>Διασταύρωση ελέγχου </vt:lpstr>
      <vt:lpstr>Παράδειγμα διασταύρωσης ελέγχου </vt:lpstr>
      <vt:lpstr>2ος Νόμος Mendel </vt:lpstr>
      <vt:lpstr>Παράδειγμα διασταύρωσης </vt:lpstr>
      <vt:lpstr>Γαμέτες γενιάς F1</vt:lpstr>
      <vt:lpstr>O νόμος του ανεξάρτητου συνδυασμού σε ένα διυβριδισμό </vt:lpstr>
      <vt:lpstr>2ος Νόμος Mendel και μείωση</vt:lpstr>
      <vt:lpstr>Τροποποιήσεις στις Μενδελικές αναλογίες</vt:lpstr>
      <vt:lpstr>Ατελώς επικρατή γονίδια </vt:lpstr>
      <vt:lpstr>Συνεπικρατή γονίδια</vt:lpstr>
      <vt:lpstr>Θνησιγόνα αλληλόμορφα</vt:lpstr>
      <vt:lpstr>Πολλαπλά αλληλόμορφα</vt:lpstr>
      <vt:lpstr>Μελέτη της ανθρώπινης κληρονομικότητας</vt:lpstr>
      <vt:lpstr>Γενεαλογικά δέντρα </vt:lpstr>
      <vt:lpstr>Συμβολισμοί στα γενεαλογικά δέντρα </vt:lpstr>
      <vt:lpstr>Προσδιορισμός πιθανοτήτων </vt:lpstr>
      <vt:lpstr>Διάκριση γονιδίων</vt:lpstr>
      <vt:lpstr>Αυτοσωμική επικρατής κληρονομικότητα </vt:lpstr>
      <vt:lpstr>Αυτοσωμική υπολειπόμενη κληρονομικότητα</vt:lpstr>
      <vt:lpstr>Αυτοσωμικές υπολειπόμενες ασθένειες</vt:lpstr>
      <vt:lpstr>Φυλοσύνδετη υπολειπόμενη κληρονομικότητα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 ΤΟ ΚΥΤΤΑΡΟ</dc:title>
  <dc:creator>Dimitris Plessas</dc:creator>
  <cp:lastModifiedBy>Dimitris Plessas</cp:lastModifiedBy>
  <cp:revision>750</cp:revision>
  <cp:lastPrinted>2013-09-14T17:25:37Z</cp:lastPrinted>
  <dcterms:created xsi:type="dcterms:W3CDTF">2013-09-12T17:36:48Z</dcterms:created>
  <dcterms:modified xsi:type="dcterms:W3CDTF">2017-08-05T17:20:01Z</dcterms:modified>
</cp:coreProperties>
</file>