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sldIdLst>
    <p:sldId id="256" r:id="rId2"/>
    <p:sldId id="257" r:id="rId3"/>
    <p:sldId id="259" r:id="rId4"/>
    <p:sldId id="26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Lst>
  <p:sldSz cx="12192000" cy="6858000"/>
  <p:notesSz cx="7010400" cy="92964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4660"/>
  </p:normalViewPr>
  <p:slideViewPr>
    <p:cSldViewPr snapToGrid="0">
      <p:cViewPr varScale="1">
        <p:scale>
          <a:sx n="76" d="100"/>
          <a:sy n="76" d="100"/>
        </p:scale>
        <p:origin x="96" y="18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2"/>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2"/>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189" indent="0" algn="ctr">
              <a:buNone/>
              <a:defRPr sz="1800"/>
            </a:lvl2pPr>
            <a:lvl3pPr marL="914377" indent="0" algn="ctr">
              <a:buNone/>
              <a:defRPr sz="1800"/>
            </a:lvl3pPr>
            <a:lvl4pPr marL="1371566" indent="0" algn="ctr">
              <a:buNone/>
              <a:defRPr sz="1800"/>
            </a:lvl4pPr>
            <a:lvl5pPr marL="1828754" indent="0" algn="ctr">
              <a:buNone/>
              <a:defRPr sz="1800"/>
            </a:lvl5pPr>
            <a:lvl6pPr marL="2285943" indent="0" algn="ctr">
              <a:buNone/>
              <a:defRPr sz="1800"/>
            </a:lvl6pPr>
            <a:lvl7pPr marL="2743131" indent="0" algn="ctr">
              <a:buNone/>
              <a:defRPr sz="1800"/>
            </a:lvl7pPr>
            <a:lvl8pPr marL="3200320" indent="0" algn="ctr">
              <a:buNone/>
              <a:defRPr sz="1800"/>
            </a:lvl8pPr>
            <a:lvl9pPr marL="3657509"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24130" y="6470704"/>
            <a:ext cx="2154143" cy="274320"/>
          </a:xfrm>
          <a:prstGeom prst="rect">
            <a:avLst/>
          </a:prstGeom>
        </p:spPr>
        <p:txBody>
          <a:bodyPr/>
          <a:lstStyle>
            <a:lvl1pPr algn="l">
              <a:defRPr/>
            </a:lvl1pPr>
          </a:lstStyle>
          <a:p>
            <a:fld id="{95E35892-D3A8-4992-8C58-0881773E799A}" type="datetimeFigureOut">
              <a:rPr lang="en-US" smtClean="0"/>
              <a:t>2015-08-27</a:t>
            </a:fld>
            <a:endParaRPr lang="en-US"/>
          </a:p>
        </p:txBody>
      </p:sp>
      <p:sp>
        <p:nvSpPr>
          <p:cNvPr id="5" name="Footer Placeholder 4"/>
          <p:cNvSpPr>
            <a:spLocks noGrp="1"/>
          </p:cNvSpPr>
          <p:nvPr>
            <p:ph type="ftr" sz="quarter" idx="11"/>
          </p:nvPr>
        </p:nvSpPr>
        <p:spPr>
          <a:xfrm>
            <a:off x="4842933" y="6470704"/>
            <a:ext cx="5901459" cy="274320"/>
          </a:xfrm>
          <a:prstGeom prst="rect">
            <a:avLst/>
          </a:prstGeom>
        </p:spPr>
        <p:txBody>
          <a:bodyPr/>
          <a:lstStyle/>
          <a:p>
            <a:endParaRPr lang="en-US"/>
          </a:p>
        </p:txBody>
      </p:sp>
      <p:sp>
        <p:nvSpPr>
          <p:cNvPr id="6" name="Slide Number Placeholder 5"/>
          <p:cNvSpPr>
            <a:spLocks noGrp="1"/>
          </p:cNvSpPr>
          <p:nvPr>
            <p:ph type="sldNum" sz="quarter" idx="12"/>
          </p:nvPr>
        </p:nvSpPr>
        <p:spPr>
          <a:xfrm>
            <a:off x="10837333" y="6470704"/>
            <a:ext cx="973667" cy="274320"/>
          </a:xfrm>
          <a:prstGeom prst="rect">
            <a:avLst/>
          </a:prstGeom>
        </p:spPr>
        <p:txBody>
          <a:bodyPr/>
          <a:lstStyle/>
          <a:p>
            <a:fld id="{E860A691-8C55-45BB-8EC7-0C948BDECA5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7552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24130" y="6470704"/>
            <a:ext cx="2154143" cy="274320"/>
          </a:xfrm>
          <a:prstGeom prst="rect">
            <a:avLst/>
          </a:prstGeom>
        </p:spPr>
        <p:txBody>
          <a:bodyPr/>
          <a:lstStyle/>
          <a:p>
            <a:r>
              <a:rPr lang="el-GR" dirty="0" smtClean="0"/>
              <a:t>ΒΙΟΛΟΓΙΑ Α’ ΛΥΚΕΙΟΥ</a:t>
            </a:r>
            <a:endParaRPr lang="en-US" dirty="0"/>
          </a:p>
        </p:txBody>
      </p:sp>
      <p:sp>
        <p:nvSpPr>
          <p:cNvPr id="5" name="Footer Placeholder 4"/>
          <p:cNvSpPr>
            <a:spLocks noGrp="1"/>
          </p:cNvSpPr>
          <p:nvPr>
            <p:ph type="ftr" sz="quarter" idx="11"/>
          </p:nvPr>
        </p:nvSpPr>
        <p:spPr>
          <a:xfrm>
            <a:off x="4842933" y="6470704"/>
            <a:ext cx="5901459" cy="274320"/>
          </a:xfrm>
          <a:prstGeom prst="rect">
            <a:avLst/>
          </a:prstGeom>
        </p:spPr>
        <p:txBody>
          <a:bodyPr/>
          <a:lstStyle/>
          <a:p>
            <a:fld id="{2841941D-D239-4F65-8D1C-854325AB625C}" type="slidenum">
              <a:rPr lang="en-US" smtClean="0"/>
              <a:pPr/>
              <a:t>‹#›</a:t>
            </a:fld>
            <a:endParaRPr lang="en-US" dirty="0"/>
          </a:p>
        </p:txBody>
      </p:sp>
    </p:spTree>
    <p:extLst>
      <p:ext uri="{BB962C8B-B14F-4D97-AF65-F5344CB8AC3E}">
        <p14:creationId xmlns:p14="http://schemas.microsoft.com/office/powerpoint/2010/main" val="7404984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a:xfrm>
            <a:off x="1024130" y="6470704"/>
            <a:ext cx="2154143" cy="274320"/>
          </a:xfrm>
          <a:prstGeom prst="rect">
            <a:avLst/>
          </a:prstGeom>
        </p:spPr>
        <p:txBody>
          <a:bodyPr/>
          <a:lstStyle/>
          <a:p>
            <a:r>
              <a:rPr lang="el-GR" dirty="0" smtClean="0"/>
              <a:t>ΒΙΟΛΟΓΙΑ Α’ ΛΥΚΕΙΟΥ</a:t>
            </a:r>
            <a:endParaRPr lang="en-US" dirty="0"/>
          </a:p>
        </p:txBody>
      </p:sp>
      <p:sp>
        <p:nvSpPr>
          <p:cNvPr id="9" name="Footer Placeholder 4"/>
          <p:cNvSpPr>
            <a:spLocks noGrp="1"/>
          </p:cNvSpPr>
          <p:nvPr>
            <p:ph type="ftr" sz="quarter" idx="11"/>
          </p:nvPr>
        </p:nvSpPr>
        <p:spPr>
          <a:xfrm>
            <a:off x="4842933" y="6470704"/>
            <a:ext cx="5901459" cy="274320"/>
          </a:xfrm>
          <a:prstGeom prst="rect">
            <a:avLst/>
          </a:prstGeom>
        </p:spPr>
        <p:txBody>
          <a:bodyPr/>
          <a:lstStyle/>
          <a:p>
            <a:fld id="{2841941D-D239-4F65-8D1C-854325AB625C}" type="slidenum">
              <a:rPr lang="en-US" smtClean="0"/>
              <a:pPr/>
              <a:t>‹#›</a:t>
            </a:fld>
            <a:endParaRPr lang="en-US" dirty="0"/>
          </a:p>
        </p:txBody>
      </p:sp>
    </p:spTree>
    <p:extLst>
      <p:ext uri="{BB962C8B-B14F-4D97-AF65-F5344CB8AC3E}">
        <p14:creationId xmlns:p14="http://schemas.microsoft.com/office/powerpoint/2010/main" val="25922067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a:xfrm>
            <a:off x="1024130" y="6470704"/>
            <a:ext cx="2154143" cy="274320"/>
          </a:xfrm>
          <a:prstGeom prst="rect">
            <a:avLst/>
          </a:prstGeom>
        </p:spPr>
        <p:txBody>
          <a:bodyPr/>
          <a:lstStyle/>
          <a:p>
            <a:r>
              <a:rPr lang="el-GR" dirty="0" smtClean="0"/>
              <a:t>ΒΙΟΛΟΓΙΑ Α’ ΛΥΚΕΙΟΥ</a:t>
            </a:r>
            <a:endParaRPr lang="en-US" dirty="0"/>
          </a:p>
        </p:txBody>
      </p:sp>
      <p:sp>
        <p:nvSpPr>
          <p:cNvPr id="12" name="Footer Placeholder 4"/>
          <p:cNvSpPr>
            <a:spLocks noGrp="1"/>
          </p:cNvSpPr>
          <p:nvPr>
            <p:ph type="ftr" sz="quarter" idx="11"/>
          </p:nvPr>
        </p:nvSpPr>
        <p:spPr>
          <a:xfrm>
            <a:off x="4842933" y="6470704"/>
            <a:ext cx="5901459" cy="274320"/>
          </a:xfrm>
          <a:prstGeom prst="rect">
            <a:avLst/>
          </a:prstGeom>
        </p:spPr>
        <p:txBody>
          <a:bodyPr/>
          <a:lstStyle/>
          <a:p>
            <a:fld id="{2841941D-D239-4F65-8D1C-854325AB625C}" type="slidenum">
              <a:rPr lang="en-US" smtClean="0"/>
              <a:pPr/>
              <a:t>‹#›</a:t>
            </a:fld>
            <a:endParaRPr lang="en-US" dirty="0"/>
          </a:p>
        </p:txBody>
      </p:sp>
    </p:spTree>
    <p:extLst>
      <p:ext uri="{BB962C8B-B14F-4D97-AF65-F5344CB8AC3E}">
        <p14:creationId xmlns:p14="http://schemas.microsoft.com/office/powerpoint/2010/main" val="2761372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Date Placeholder 3"/>
          <p:cNvSpPr>
            <a:spLocks noGrp="1"/>
          </p:cNvSpPr>
          <p:nvPr>
            <p:ph type="dt" sz="half" idx="10"/>
          </p:nvPr>
        </p:nvSpPr>
        <p:spPr>
          <a:xfrm>
            <a:off x="1024130" y="6470704"/>
            <a:ext cx="2154143" cy="274320"/>
          </a:xfrm>
          <a:prstGeom prst="rect">
            <a:avLst/>
          </a:prstGeom>
        </p:spPr>
        <p:txBody>
          <a:bodyPr/>
          <a:lstStyle/>
          <a:p>
            <a:r>
              <a:rPr lang="el-GR" dirty="0" smtClean="0"/>
              <a:t>ΒΙΟΛΟΓΙΑ Α’ ΛΥΚΕΙΟΥ</a:t>
            </a:r>
            <a:endParaRPr lang="en-US" dirty="0"/>
          </a:p>
        </p:txBody>
      </p:sp>
      <p:sp>
        <p:nvSpPr>
          <p:cNvPr id="7" name="Footer Placeholder 4"/>
          <p:cNvSpPr>
            <a:spLocks noGrp="1"/>
          </p:cNvSpPr>
          <p:nvPr>
            <p:ph type="ftr" sz="quarter" idx="11"/>
          </p:nvPr>
        </p:nvSpPr>
        <p:spPr>
          <a:xfrm>
            <a:off x="4842933" y="6470704"/>
            <a:ext cx="5901459" cy="274320"/>
          </a:xfrm>
          <a:prstGeom prst="rect">
            <a:avLst/>
          </a:prstGeom>
        </p:spPr>
        <p:txBody>
          <a:bodyPr/>
          <a:lstStyle/>
          <a:p>
            <a:fld id="{2841941D-D239-4F65-8D1C-854325AB625C}" type="slidenum">
              <a:rPr lang="en-US" smtClean="0"/>
              <a:pPr/>
              <a:t>‹#›</a:t>
            </a:fld>
            <a:endParaRPr lang="en-US" dirty="0"/>
          </a:p>
        </p:txBody>
      </p:sp>
    </p:spTree>
    <p:extLst>
      <p:ext uri="{BB962C8B-B14F-4D97-AF65-F5344CB8AC3E}">
        <p14:creationId xmlns:p14="http://schemas.microsoft.com/office/powerpoint/2010/main" val="7887345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9"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Date Placeholder 3"/>
          <p:cNvSpPr>
            <a:spLocks noGrp="1"/>
          </p:cNvSpPr>
          <p:nvPr>
            <p:ph type="dt" sz="half" idx="2"/>
          </p:nvPr>
        </p:nvSpPr>
        <p:spPr>
          <a:xfrm>
            <a:off x="1024130" y="6470704"/>
            <a:ext cx="2154143" cy="274320"/>
          </a:xfrm>
          <a:prstGeom prst="rect">
            <a:avLst/>
          </a:prstGeom>
        </p:spPr>
        <p:txBody>
          <a:bodyPr/>
          <a:lstStyle/>
          <a:p>
            <a:r>
              <a:rPr lang="el-GR" dirty="0" smtClean="0"/>
              <a:t>ΒΙΟΛΟΓΙΑ Α’ ΛΥΚΕΙΟΥ</a:t>
            </a:r>
            <a:endParaRPr lang="en-US" dirty="0"/>
          </a:p>
        </p:txBody>
      </p:sp>
      <p:sp>
        <p:nvSpPr>
          <p:cNvPr id="9" name="Footer Placeholder 4"/>
          <p:cNvSpPr>
            <a:spLocks noGrp="1"/>
          </p:cNvSpPr>
          <p:nvPr>
            <p:ph type="ftr" sz="quarter" idx="3"/>
          </p:nvPr>
        </p:nvSpPr>
        <p:spPr>
          <a:xfrm>
            <a:off x="4842933" y="6470704"/>
            <a:ext cx="5901459" cy="274320"/>
          </a:xfrm>
          <a:prstGeom prst="rect">
            <a:avLst/>
          </a:prstGeom>
        </p:spPr>
        <p:txBody>
          <a:bodyPr/>
          <a:lstStyle>
            <a:lvl1pPr algn="r">
              <a:defRPr/>
            </a:lvl1pPr>
          </a:lstStyle>
          <a:p>
            <a:fld id="{2841941D-D239-4F65-8D1C-854325AB625C}" type="slidenum">
              <a:rPr lang="en-US" smtClean="0"/>
              <a:pPr/>
              <a:t>‹#›</a:t>
            </a:fld>
            <a:endParaRPr lang="en-US" dirty="0"/>
          </a:p>
        </p:txBody>
      </p:sp>
    </p:spTree>
    <p:extLst>
      <p:ext uri="{BB962C8B-B14F-4D97-AF65-F5344CB8AC3E}">
        <p14:creationId xmlns:p14="http://schemas.microsoft.com/office/powerpoint/2010/main" val="979705965"/>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7" r:id="rId3"/>
    <p:sldLayoutId id="2147483878" r:id="rId4"/>
    <p:sldLayoutId id="2147483879" r:id="rId5"/>
  </p:sldLayoutIdLst>
  <p:timing>
    <p:tnLst>
      <p:par>
        <p:cTn id="1" dur="indefinite" restart="never" nodeType="tmRoot"/>
      </p:par>
    </p:tnLst>
  </p:timing>
  <p:txStyles>
    <p:titleStyle>
      <a:lvl1pPr algn="l" defTabSz="914377" rtl="0" eaLnBrk="1" latinLnBrk="0" hangingPunct="1">
        <a:lnSpc>
          <a:spcPct val="80000"/>
        </a:lnSpc>
        <a:spcBef>
          <a:spcPct val="0"/>
        </a:spcBef>
        <a:buNone/>
        <a:defRPr sz="5000" kern="1200" cap="none" spc="100" baseline="0">
          <a:solidFill>
            <a:schemeClr val="tx1">
              <a:lumMod val="95000"/>
              <a:lumOff val="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69" indent="-137157" algn="l" defTabSz="914377"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45"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45"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21"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377"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677"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22"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22"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1" y="4960137"/>
            <a:ext cx="8100060" cy="1463040"/>
          </a:xfrm>
        </p:spPr>
        <p:txBody>
          <a:bodyPr>
            <a:normAutofit/>
          </a:bodyPr>
          <a:lstStyle/>
          <a:p>
            <a:pPr algn="ctr"/>
            <a:r>
              <a:rPr lang="el-GR" sz="3600" b="1" dirty="0" smtClean="0"/>
              <a:t>ΙΣΤΟΡΙΚΑ ΠΕΙΡΑΜΑΤΑ ΣΤΗ ΒΙΟΛΟΓΙΑ</a:t>
            </a:r>
            <a:endParaRPr lang="en-US" sz="3600" b="1" dirty="0"/>
          </a:p>
        </p:txBody>
      </p:sp>
      <p:sp>
        <p:nvSpPr>
          <p:cNvPr id="3" name="Subtitle 2"/>
          <p:cNvSpPr>
            <a:spLocks noGrp="1"/>
          </p:cNvSpPr>
          <p:nvPr>
            <p:ph type="subTitle" idx="1"/>
          </p:nvPr>
        </p:nvSpPr>
        <p:spPr>
          <a:xfrm>
            <a:off x="8610601" y="4960137"/>
            <a:ext cx="3314700" cy="1463040"/>
          </a:xfrm>
        </p:spPr>
        <p:txBody>
          <a:bodyPr/>
          <a:lstStyle/>
          <a:p>
            <a:r>
              <a:rPr lang="el-GR" b="1" dirty="0" smtClean="0"/>
              <a:t>Τα πειράματα που οδήγησαν στο συμπέρασμα ότι το </a:t>
            </a:r>
            <a:r>
              <a:rPr lang="en-US" b="1" dirty="0" smtClean="0"/>
              <a:t>DNA </a:t>
            </a:r>
            <a:r>
              <a:rPr lang="el-GR" b="1" dirty="0" smtClean="0"/>
              <a:t>είναι το γενετικό υλικό…</a:t>
            </a:r>
            <a:endParaRPr lang="en-US" b="1" dirty="0"/>
          </a:p>
        </p:txBody>
      </p:sp>
    </p:spTree>
    <p:extLst>
      <p:ext uri="{BB962C8B-B14F-4D97-AF65-F5344CB8AC3E}">
        <p14:creationId xmlns:p14="http://schemas.microsoft.com/office/powerpoint/2010/main" val="63232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a:t>4</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fontScale="62500" lnSpcReduction="20000"/>
          </a:bodyPr>
          <a:lstStyle/>
          <a:p>
            <a:pPr marL="0" indent="0" algn="just">
              <a:buNone/>
            </a:pPr>
            <a:r>
              <a:rPr lang="el-GR" sz="4000" dirty="0" smtClean="0">
                <a:solidFill>
                  <a:srgbClr val="C00000"/>
                </a:solidFill>
              </a:rPr>
              <a:t>Απάντηση στην 4</a:t>
            </a:r>
            <a:r>
              <a:rPr lang="el-GR" sz="4000" baseline="30000" dirty="0" smtClean="0">
                <a:solidFill>
                  <a:srgbClr val="C00000"/>
                </a:solidFill>
              </a:rPr>
              <a:t>η</a:t>
            </a:r>
            <a:r>
              <a:rPr lang="el-GR" sz="4000" dirty="0" smtClean="0">
                <a:solidFill>
                  <a:srgbClr val="C00000"/>
                </a:solidFill>
              </a:rPr>
              <a:t> ερώτηση:</a:t>
            </a:r>
          </a:p>
          <a:p>
            <a:pPr marL="0" indent="0" algn="just">
              <a:buNone/>
            </a:pPr>
            <a:r>
              <a:rPr lang="el-GR" sz="4000" dirty="0" smtClean="0"/>
              <a:t>Όταν</a:t>
            </a:r>
            <a:r>
              <a:rPr lang="el-GR" sz="4000" dirty="0" smtClean="0">
                <a:solidFill>
                  <a:srgbClr val="C00000"/>
                </a:solidFill>
              </a:rPr>
              <a:t> </a:t>
            </a:r>
            <a:r>
              <a:rPr lang="el-GR" sz="4000" dirty="0" smtClean="0"/>
              <a:t>τα λεία βακτήρια θανατώθηκαν με θέρμανση, συστατικά που βρίσκονταν στα λεία βακτήρια και έκαναν τα βακτήρια αυτά παθογόνα ελευθερώθηκαν στο θρεπτικό μέσο της καλλιέργειας μετά τον θάνατο των βακτηρίων.</a:t>
            </a:r>
          </a:p>
          <a:p>
            <a:pPr marL="0" indent="0" algn="just">
              <a:buNone/>
            </a:pPr>
            <a:r>
              <a:rPr lang="el-GR" sz="4000" dirty="0" smtClean="0"/>
              <a:t>Επομένως, όταν τα αδρά βακτήρια εισήχθησαν στην καλλιέργεια, τα κυτταρικά συστατικά των νεκρών λείων βακτηρίων εισήλθαν μέσα στα ζωντανά αδρά κύτταρα και τα </a:t>
            </a:r>
            <a:r>
              <a:rPr lang="el-GR" sz="4000" b="1" dirty="0" smtClean="0"/>
              <a:t>μετασχημάτισαν</a:t>
            </a:r>
            <a:r>
              <a:rPr lang="el-GR" sz="4000" dirty="0" smtClean="0"/>
              <a:t> σε ζωντανά λεία κύτταρα που είναι παθογόνα. Έτσι, όταν έγινε η ένεση στον ποντικό, ο ποντικός πέθανε. </a:t>
            </a:r>
          </a:p>
          <a:p>
            <a:pPr algn="just">
              <a:buFont typeface="Courier New" panose="02070309020205020404" pitchFamily="49" charset="0"/>
              <a:buChar char="o"/>
            </a:pPr>
            <a:r>
              <a:rPr lang="el-GR" sz="4000" dirty="0" smtClean="0"/>
              <a:t> Το πείραμα του </a:t>
            </a:r>
            <a:r>
              <a:rPr lang="en-US" sz="4000" dirty="0" smtClean="0"/>
              <a:t>Griffith </a:t>
            </a:r>
            <a:r>
              <a:rPr lang="el-GR" sz="4000" dirty="0" smtClean="0"/>
              <a:t>δεν σταματά εδώ. Ο </a:t>
            </a:r>
            <a:r>
              <a:rPr lang="en-US" sz="4000" dirty="0" smtClean="0"/>
              <a:t>Griffith </a:t>
            </a:r>
            <a:r>
              <a:rPr lang="el-GR" sz="4000" dirty="0" smtClean="0"/>
              <a:t>προσπάθησε να επιβεβαιώσει την υπόθεσή του. Τι νομίζετε ότι έκανε; </a:t>
            </a:r>
            <a:endParaRPr lang="el-GR" sz="4000" dirty="0" smtClean="0"/>
          </a:p>
        </p:txBody>
      </p:sp>
    </p:spTree>
    <p:extLst>
      <p:ext uri="{BB962C8B-B14F-4D97-AF65-F5344CB8AC3E}">
        <p14:creationId xmlns:p14="http://schemas.microsoft.com/office/powerpoint/2010/main" val="260617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a:t>5</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lnSpcReduction="10000"/>
          </a:bodyPr>
          <a:lstStyle/>
          <a:p>
            <a:pPr marL="0" indent="0" algn="just">
              <a:buNone/>
            </a:pPr>
            <a:r>
              <a:rPr lang="el-GR" sz="4000" dirty="0" smtClean="0"/>
              <a:t>Ο </a:t>
            </a:r>
            <a:r>
              <a:rPr lang="en-US" sz="4000" dirty="0" smtClean="0"/>
              <a:t>Griffith</a:t>
            </a:r>
            <a:r>
              <a:rPr lang="el-GR" sz="4000" dirty="0" smtClean="0"/>
              <a:t> παίρνει δείγμα από τους ιστούς του ποντικού και παρατηρεί ότι οι ιστοί των ποντικών περιέχουν ζωντανά λεία βακτήρια.  </a:t>
            </a:r>
          </a:p>
          <a:p>
            <a:pPr marL="0" indent="0" algn="just">
              <a:buNone/>
            </a:pPr>
            <a:r>
              <a:rPr lang="el-GR" sz="4000" dirty="0" smtClean="0">
                <a:solidFill>
                  <a:srgbClr val="C00000"/>
                </a:solidFill>
              </a:rPr>
              <a:t>Ερώτηση κατανόησης:</a:t>
            </a:r>
          </a:p>
          <a:p>
            <a:pPr marL="0" indent="0" algn="just">
              <a:buNone/>
            </a:pPr>
            <a:r>
              <a:rPr lang="el-GR" sz="4000" dirty="0" smtClean="0"/>
              <a:t>Επιβεβαιώνεται η επιστημονική υπόθεση του </a:t>
            </a:r>
            <a:r>
              <a:rPr lang="en-US" sz="4000" dirty="0" smtClean="0"/>
              <a:t>Griffith</a:t>
            </a:r>
            <a:r>
              <a:rPr lang="el-GR" sz="4000" dirty="0" smtClean="0"/>
              <a:t>; Ποιο αποτέλεσμα δεν θα την επιβεβαίωνε; </a:t>
            </a:r>
            <a:endParaRPr lang="el-GR" sz="4000" dirty="0" smtClean="0"/>
          </a:p>
        </p:txBody>
      </p:sp>
    </p:spTree>
    <p:extLst>
      <p:ext uri="{BB962C8B-B14F-4D97-AF65-F5344CB8AC3E}">
        <p14:creationId xmlns:p14="http://schemas.microsoft.com/office/powerpoint/2010/main" val="3693608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a:t>5</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fontScale="92500" lnSpcReduction="10000"/>
          </a:bodyPr>
          <a:lstStyle/>
          <a:p>
            <a:pPr marL="0" indent="0" algn="just">
              <a:buNone/>
            </a:pPr>
            <a:r>
              <a:rPr lang="el-GR" sz="4000" dirty="0" smtClean="0">
                <a:solidFill>
                  <a:srgbClr val="C00000"/>
                </a:solidFill>
              </a:rPr>
              <a:t>Απάντηση:</a:t>
            </a:r>
          </a:p>
          <a:p>
            <a:pPr marL="0" indent="0" algn="just">
              <a:buNone/>
            </a:pPr>
            <a:r>
              <a:rPr lang="el-GR" sz="4000" dirty="0" smtClean="0"/>
              <a:t>Η υπόθεση επιβεβαιώνεται αφού στους ιστούς του ποντικού βρίσκονται ζωντανά λεία βακτήρια. Το αποτέλεσμα που δεν θα την επιβεβαίωνε θα ήταν η </a:t>
            </a:r>
            <a:r>
              <a:rPr lang="el-GR" sz="4000" b="1" dirty="0" smtClean="0"/>
              <a:t>μη ύπαρξη </a:t>
            </a:r>
            <a:r>
              <a:rPr lang="el-GR" sz="4000" dirty="0" smtClean="0"/>
              <a:t>ζωντανών λείων βακτηρίων στους ιστούς δεδομένου ότι από το </a:t>
            </a:r>
            <a:r>
              <a:rPr lang="el-GR" sz="4000" b="1" dirty="0" smtClean="0"/>
              <a:t>3</a:t>
            </a:r>
            <a:r>
              <a:rPr lang="el-GR" sz="4000" b="1" baseline="30000" dirty="0" smtClean="0"/>
              <a:t>ο</a:t>
            </a:r>
            <a:r>
              <a:rPr lang="el-GR" sz="4000" b="1" dirty="0" smtClean="0"/>
              <a:t> βήμα </a:t>
            </a:r>
            <a:r>
              <a:rPr lang="el-GR" sz="4000" dirty="0" smtClean="0"/>
              <a:t>γνώριζε ότι τα ίδια τα βακτήρια προκαλούν τον θάνατο και όχι επιμέρους συστατικά τους. </a:t>
            </a:r>
            <a:endParaRPr lang="el-GR" sz="4000" b="1" dirty="0" smtClean="0"/>
          </a:p>
          <a:p>
            <a:pPr marL="0" indent="0" algn="just">
              <a:buNone/>
            </a:pPr>
            <a:endParaRPr lang="el-GR" sz="4000" dirty="0" smtClean="0"/>
          </a:p>
        </p:txBody>
      </p:sp>
    </p:spTree>
    <p:extLst>
      <p:ext uri="{BB962C8B-B14F-4D97-AF65-F5344CB8AC3E}">
        <p14:creationId xmlns:p14="http://schemas.microsoft.com/office/powerpoint/2010/main" val="2338653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6000" b="1" dirty="0" smtClean="0"/>
              <a:t>Τελικό Συμπέρασμα </a:t>
            </a:r>
            <a:r>
              <a:rPr lang="en-US" sz="6000" b="1" dirty="0" smtClean="0"/>
              <a:t>Griffith</a:t>
            </a:r>
            <a:endParaRPr lang="en-US" sz="6000" b="1" dirty="0"/>
          </a:p>
        </p:txBody>
      </p:sp>
      <p:sp>
        <p:nvSpPr>
          <p:cNvPr id="3" name="Content Placeholder 2"/>
          <p:cNvSpPr>
            <a:spLocks noGrp="1"/>
          </p:cNvSpPr>
          <p:nvPr>
            <p:ph idx="1"/>
          </p:nvPr>
        </p:nvSpPr>
        <p:spPr/>
        <p:txBody>
          <a:bodyPr/>
          <a:lstStyle/>
          <a:p>
            <a:pPr marL="0" indent="0" algn="just">
              <a:buNone/>
            </a:pPr>
            <a:r>
              <a:rPr lang="el-GR" sz="2800" dirty="0" smtClean="0"/>
              <a:t>Με βάση τα παρατηρούμενα αποτελέσματα, θα μπορούσαμε να πούμε ότι ο </a:t>
            </a:r>
            <a:r>
              <a:rPr lang="en-US" sz="2800" dirty="0" smtClean="0"/>
              <a:t>Griffith </a:t>
            </a:r>
            <a:r>
              <a:rPr lang="el-GR" sz="2800" dirty="0" smtClean="0"/>
              <a:t>κατά κάποιο τρόπο γνώριζε ότι τα κυτταρικά συστατικά από τα νεκρά λεία κύτταρα μετέφεραν </a:t>
            </a:r>
            <a:r>
              <a:rPr lang="el-GR" sz="2800" b="1" dirty="0" smtClean="0"/>
              <a:t>γενετική πληροφορία </a:t>
            </a:r>
            <a:r>
              <a:rPr lang="el-GR" sz="2800" dirty="0" smtClean="0"/>
              <a:t>στα ζωντανά αδρά κύτταρα με αποτέλεσμα τα τελευταία να </a:t>
            </a:r>
            <a:r>
              <a:rPr lang="el-GR" sz="2800" b="1" dirty="0" smtClean="0"/>
              <a:t>μετασχηματιστούν</a:t>
            </a:r>
            <a:r>
              <a:rPr lang="el-GR" sz="2800" dirty="0" smtClean="0"/>
              <a:t> σε λεία παθογόνα. </a:t>
            </a:r>
          </a:p>
          <a:p>
            <a:pPr marL="0" indent="0" algn="just">
              <a:buNone/>
            </a:pPr>
            <a:r>
              <a:rPr lang="el-GR" sz="2800" dirty="0" smtClean="0"/>
              <a:t>Το ερώτημα όμως που άφησε αναπάντητο ο </a:t>
            </a:r>
            <a:r>
              <a:rPr lang="en-US" sz="2800" dirty="0" smtClean="0"/>
              <a:t>Griffith </a:t>
            </a:r>
            <a:r>
              <a:rPr lang="el-GR" sz="2800" dirty="0" smtClean="0"/>
              <a:t>είναι </a:t>
            </a:r>
            <a:r>
              <a:rPr lang="el-GR" sz="2800" b="1" dirty="0" smtClean="0"/>
              <a:t>ποιο ακριβώς </a:t>
            </a:r>
            <a:r>
              <a:rPr lang="el-GR" sz="2800" dirty="0" smtClean="0"/>
              <a:t>από αυτά τα κυτταρικά συστατικά μετέφερε τη γενετική πληροφορία. </a:t>
            </a:r>
            <a:endParaRPr lang="en-US" sz="2800" b="1" dirty="0"/>
          </a:p>
        </p:txBody>
      </p:sp>
    </p:spTree>
    <p:extLst>
      <p:ext uri="{BB962C8B-B14F-4D97-AF65-F5344CB8AC3E}">
        <p14:creationId xmlns:p14="http://schemas.microsoft.com/office/powerpoint/2010/main" val="1458346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Πείραμα </a:t>
            </a:r>
            <a:r>
              <a:rPr lang="en-US" b="1" dirty="0" smtClean="0"/>
              <a:t>Avery, Mac-</a:t>
            </a:r>
            <a:r>
              <a:rPr lang="en-US" b="1" dirty="0" err="1" smtClean="0"/>
              <a:t>Leod</a:t>
            </a:r>
            <a:r>
              <a:rPr lang="en-US" b="1" dirty="0" smtClean="0"/>
              <a:t> </a:t>
            </a:r>
            <a:r>
              <a:rPr lang="el-GR" b="1" dirty="0" smtClean="0"/>
              <a:t>και </a:t>
            </a:r>
            <a:r>
              <a:rPr lang="en-US" b="1" dirty="0" smtClean="0"/>
              <a:t>McCarty (1944)</a:t>
            </a:r>
            <a:endParaRPr lang="en-US" b="1" dirty="0"/>
          </a:p>
        </p:txBody>
      </p:sp>
      <p:sp>
        <p:nvSpPr>
          <p:cNvPr id="3" name="Content Placeholder 2"/>
          <p:cNvSpPr>
            <a:spLocks noGrp="1"/>
          </p:cNvSpPr>
          <p:nvPr>
            <p:ph idx="1"/>
          </p:nvPr>
        </p:nvSpPr>
        <p:spPr/>
        <p:txBody>
          <a:bodyPr>
            <a:normAutofit lnSpcReduction="10000"/>
          </a:bodyPr>
          <a:lstStyle/>
          <a:p>
            <a:pPr marL="0" indent="0" algn="just">
              <a:buNone/>
            </a:pPr>
            <a:r>
              <a:rPr lang="el-GR" dirty="0" smtClean="0"/>
              <a:t>Οι ερευνητές ήθελαν να δείξουν τι προκαλεί τον μετασχηματισμό των ζωντανών αδρών σε λεία και επανέλαβαν το πείραμα του </a:t>
            </a:r>
            <a:r>
              <a:rPr lang="en-US" dirty="0" smtClean="0"/>
              <a:t>Griffith</a:t>
            </a:r>
            <a:r>
              <a:rPr lang="el-GR" dirty="0" smtClean="0"/>
              <a:t> </a:t>
            </a:r>
            <a:r>
              <a:rPr lang="en-US" dirty="0" smtClean="0"/>
              <a:t>in vitro.</a:t>
            </a:r>
          </a:p>
          <a:p>
            <a:pPr algn="just">
              <a:buFont typeface="Courier New" panose="02070309020205020404" pitchFamily="49" charset="0"/>
              <a:buChar char="o"/>
            </a:pPr>
            <a:r>
              <a:rPr lang="en-US" dirty="0"/>
              <a:t> </a:t>
            </a:r>
            <a:r>
              <a:rPr lang="el-GR" dirty="0" smtClean="0"/>
              <a:t>Σε σχέση με τον </a:t>
            </a:r>
            <a:r>
              <a:rPr lang="en-US" dirty="0" smtClean="0"/>
              <a:t>Griffith </a:t>
            </a:r>
            <a:r>
              <a:rPr lang="el-GR" dirty="0" smtClean="0"/>
              <a:t>τι δεν χρησιμοποίησαν;</a:t>
            </a:r>
          </a:p>
          <a:p>
            <a:pPr algn="just">
              <a:buFont typeface="Courier New" panose="02070309020205020404" pitchFamily="49" charset="0"/>
              <a:buChar char="o"/>
            </a:pPr>
            <a:r>
              <a:rPr lang="el-GR" dirty="0"/>
              <a:t> </a:t>
            </a:r>
            <a:r>
              <a:rPr lang="el-GR" dirty="0" smtClean="0"/>
              <a:t>Πού διεξήχθη το πείραμά τους; </a:t>
            </a:r>
          </a:p>
          <a:p>
            <a:pPr algn="just">
              <a:buFont typeface="Courier New" panose="02070309020205020404" pitchFamily="49" charset="0"/>
              <a:buChar char="o"/>
            </a:pPr>
            <a:r>
              <a:rPr lang="el-GR" dirty="0"/>
              <a:t> </a:t>
            </a:r>
            <a:r>
              <a:rPr lang="el-GR" dirty="0" smtClean="0"/>
              <a:t>Με ποιον τρόπο μπόρεσαν να διερευνήσουν αν τον μετασχηματισμό των ζωντανών βακτηρίων σε λεία τον προκαλούν το </a:t>
            </a:r>
            <a:r>
              <a:rPr lang="en-US" dirty="0" smtClean="0"/>
              <a:t>DNA </a:t>
            </a:r>
            <a:r>
              <a:rPr lang="el-GR" dirty="0" smtClean="0"/>
              <a:t>ή οι πρωτεϊνες; </a:t>
            </a:r>
          </a:p>
          <a:p>
            <a:pPr marL="0" indent="0" algn="just">
              <a:buNone/>
            </a:pPr>
            <a:r>
              <a:rPr lang="el-GR" dirty="0" smtClean="0"/>
              <a:t>Αν δεν μπορείτε να απαντήσετε στο παραπάνω πρόβλημα τότε σκεφτείτε το εξής υποθετικό πρόβλημα: έστω ότι έχουμε ένα διάλυμα που περιέχει τις χημικές ουσίες Α, Β, Γ και Δ. Δίνουμε αυτό το διάλυμα σε ένα μεγάλο δείγμα ασθενών και αυτοί θεραπεύονται. Πώς μπορούμε να μάθουμε ποια ουσία ήταν υπεύθυνη για την ίαση των ασθενών; </a:t>
            </a:r>
            <a:endParaRPr lang="en-US" dirty="0"/>
          </a:p>
        </p:txBody>
      </p:sp>
    </p:spTree>
    <p:extLst>
      <p:ext uri="{BB962C8B-B14F-4D97-AF65-F5344CB8AC3E}">
        <p14:creationId xmlns:p14="http://schemas.microsoft.com/office/powerpoint/2010/main" val="2706211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6600" b="1" dirty="0" smtClean="0"/>
              <a:t>Περιγραφή πειράματος </a:t>
            </a:r>
            <a:endParaRPr lang="en-US" sz="6600" b="1" dirty="0"/>
          </a:p>
        </p:txBody>
      </p:sp>
      <p:sp>
        <p:nvSpPr>
          <p:cNvPr id="3" name="Content Placeholder 2"/>
          <p:cNvSpPr>
            <a:spLocks noGrp="1"/>
          </p:cNvSpPr>
          <p:nvPr>
            <p:ph idx="1"/>
          </p:nvPr>
        </p:nvSpPr>
        <p:spPr/>
        <p:txBody>
          <a:bodyPr/>
          <a:lstStyle/>
          <a:p>
            <a:pPr marL="0" indent="0">
              <a:buNone/>
            </a:pPr>
            <a:r>
              <a:rPr lang="el-GR" sz="2400" dirty="0" smtClean="0"/>
              <a:t>Οι ερευνητές </a:t>
            </a:r>
            <a:r>
              <a:rPr lang="el-GR" sz="2400" b="1" dirty="0" smtClean="0"/>
              <a:t>διαχώρισαν</a:t>
            </a:r>
            <a:r>
              <a:rPr lang="el-GR" sz="2400" dirty="0" smtClean="0"/>
              <a:t> τα συστατικά των νεκρών λείων βακτηρίων σε:</a:t>
            </a:r>
          </a:p>
          <a:p>
            <a:pPr>
              <a:buFont typeface="Courier New" panose="02070309020205020404" pitchFamily="49" charset="0"/>
              <a:buChar char="o"/>
            </a:pPr>
            <a:r>
              <a:rPr lang="el-GR" sz="2400" dirty="0"/>
              <a:t> </a:t>
            </a:r>
            <a:r>
              <a:rPr lang="el-GR" sz="2400" dirty="0" smtClean="0"/>
              <a:t>υδατάνθρακες</a:t>
            </a:r>
          </a:p>
          <a:p>
            <a:pPr>
              <a:buFont typeface="Courier New" panose="02070309020205020404" pitchFamily="49" charset="0"/>
              <a:buChar char="o"/>
            </a:pPr>
            <a:r>
              <a:rPr lang="el-GR" sz="2400" dirty="0"/>
              <a:t> </a:t>
            </a:r>
            <a:r>
              <a:rPr lang="el-GR" sz="2400" dirty="0" smtClean="0"/>
              <a:t>πρωτεϊνες</a:t>
            </a:r>
          </a:p>
          <a:p>
            <a:pPr>
              <a:buFont typeface="Courier New" panose="02070309020205020404" pitchFamily="49" charset="0"/>
              <a:buChar char="o"/>
            </a:pPr>
            <a:r>
              <a:rPr lang="el-GR" sz="2400" dirty="0"/>
              <a:t> </a:t>
            </a:r>
            <a:r>
              <a:rPr lang="el-GR" sz="2400" dirty="0" smtClean="0"/>
              <a:t>λιπίδια</a:t>
            </a:r>
          </a:p>
          <a:p>
            <a:pPr>
              <a:buFont typeface="Courier New" panose="02070309020205020404" pitchFamily="49" charset="0"/>
              <a:buChar char="o"/>
            </a:pPr>
            <a:r>
              <a:rPr lang="el-GR" sz="2400" dirty="0"/>
              <a:t> </a:t>
            </a:r>
            <a:r>
              <a:rPr lang="en-US" sz="2400" dirty="0" smtClean="0"/>
              <a:t>RNA</a:t>
            </a:r>
          </a:p>
          <a:p>
            <a:pPr>
              <a:buFont typeface="Courier New" panose="02070309020205020404" pitchFamily="49" charset="0"/>
              <a:buChar char="o"/>
            </a:pPr>
            <a:r>
              <a:rPr lang="en-US" sz="2400" dirty="0"/>
              <a:t> </a:t>
            </a:r>
            <a:r>
              <a:rPr lang="en-US" sz="2400" dirty="0" smtClean="0"/>
              <a:t>DNA </a:t>
            </a:r>
          </a:p>
          <a:p>
            <a:pPr marL="0" indent="0">
              <a:buNone/>
            </a:pPr>
            <a:r>
              <a:rPr lang="el-GR" sz="2400" dirty="0" smtClean="0"/>
              <a:t>και διαπίστωσαν ότι ικανότητα μετασχηματισμού είχε το </a:t>
            </a:r>
            <a:r>
              <a:rPr lang="el-GR" sz="2400" b="1" dirty="0" smtClean="0"/>
              <a:t>κλάσμα με το </a:t>
            </a:r>
            <a:r>
              <a:rPr lang="en-US" sz="2400" b="1" dirty="0" smtClean="0"/>
              <a:t>DNA</a:t>
            </a:r>
            <a:r>
              <a:rPr lang="en-US" sz="2400" dirty="0" smtClean="0"/>
              <a:t>. </a:t>
            </a:r>
          </a:p>
          <a:p>
            <a:pPr marL="0" indent="0">
              <a:buNone/>
            </a:pPr>
            <a:endParaRPr lang="en-US" dirty="0"/>
          </a:p>
        </p:txBody>
      </p:sp>
    </p:spTree>
    <p:extLst>
      <p:ext uri="{BB962C8B-B14F-4D97-AF65-F5344CB8AC3E}">
        <p14:creationId xmlns:p14="http://schemas.microsoft.com/office/powerpoint/2010/main" val="104290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7200" b="1" dirty="0" smtClean="0"/>
              <a:t>Βιοχημικά τεστ</a:t>
            </a:r>
            <a:endParaRPr lang="en-US" sz="7200" b="1" dirty="0"/>
          </a:p>
        </p:txBody>
      </p:sp>
      <p:sp>
        <p:nvSpPr>
          <p:cNvPr id="3" name="Content Placeholder 2"/>
          <p:cNvSpPr>
            <a:spLocks noGrp="1"/>
          </p:cNvSpPr>
          <p:nvPr>
            <p:ph idx="1"/>
          </p:nvPr>
        </p:nvSpPr>
        <p:spPr/>
        <p:txBody>
          <a:bodyPr>
            <a:normAutofit/>
          </a:bodyPr>
          <a:lstStyle/>
          <a:p>
            <a:pPr marL="0" indent="0" algn="just">
              <a:buNone/>
            </a:pPr>
            <a:r>
              <a:rPr lang="el-GR" sz="2000" dirty="0" smtClean="0"/>
              <a:t>Στο κλάσμα που περιείχε το </a:t>
            </a:r>
            <a:r>
              <a:rPr lang="en-US" sz="2000" dirty="0" smtClean="0"/>
              <a:t>DNA, </a:t>
            </a:r>
            <a:r>
              <a:rPr lang="el-GR" sz="2000" dirty="0" smtClean="0"/>
              <a:t>οι ερευνητές πραγματοποίησαν διάφορα βιοχημικά τεστ:</a:t>
            </a:r>
          </a:p>
          <a:p>
            <a:pPr algn="just">
              <a:buFont typeface="Courier New" panose="02070309020205020404" pitchFamily="49" charset="0"/>
              <a:buChar char="o"/>
            </a:pPr>
            <a:r>
              <a:rPr lang="el-GR" sz="2000" dirty="0"/>
              <a:t> </a:t>
            </a:r>
            <a:r>
              <a:rPr lang="el-GR" sz="2000" dirty="0" smtClean="0"/>
              <a:t>Χρησιμοποίησαν τα ένζυμα </a:t>
            </a:r>
            <a:r>
              <a:rPr lang="el-GR" sz="2000" b="1" dirty="0" smtClean="0"/>
              <a:t>θρυψίνη</a:t>
            </a:r>
            <a:r>
              <a:rPr lang="el-GR" sz="2000" dirty="0" smtClean="0"/>
              <a:t> και </a:t>
            </a:r>
            <a:r>
              <a:rPr lang="el-GR" sz="2000" b="1" dirty="0" smtClean="0"/>
              <a:t>χυμοθρυψίνη</a:t>
            </a:r>
            <a:r>
              <a:rPr lang="el-GR" sz="2000" dirty="0" smtClean="0"/>
              <a:t> που καταστρέφουν τις πρωτεϊνες και βρήκαν ότι αυτά δεν επηρέαζαν την ικανότητα μετασχηματισμού του κλάσματος. </a:t>
            </a:r>
          </a:p>
          <a:p>
            <a:pPr algn="just">
              <a:buFont typeface="Courier New" panose="02070309020205020404" pitchFamily="49" charset="0"/>
              <a:buChar char="o"/>
            </a:pPr>
            <a:r>
              <a:rPr lang="el-GR" sz="2000" dirty="0"/>
              <a:t> </a:t>
            </a:r>
            <a:r>
              <a:rPr lang="el-GR" sz="2000" dirty="0" smtClean="0"/>
              <a:t>Χρησιμοποίησαν το ένζυμο </a:t>
            </a:r>
            <a:r>
              <a:rPr lang="el-GR" sz="2000" b="1" dirty="0" smtClean="0"/>
              <a:t>ριβονουκλεάση</a:t>
            </a:r>
            <a:r>
              <a:rPr lang="el-GR" sz="2000" dirty="0" smtClean="0"/>
              <a:t> που διασπά το </a:t>
            </a:r>
            <a:r>
              <a:rPr lang="en-US" sz="2000" dirty="0" smtClean="0"/>
              <a:t>RNA</a:t>
            </a:r>
            <a:r>
              <a:rPr lang="el-GR" sz="2000" dirty="0" smtClean="0"/>
              <a:t> και παρατήρησαν ότι αυτό δεν επηρέαζε την ικανότητα μετασχηματισμού του κλάσματος.</a:t>
            </a:r>
          </a:p>
          <a:p>
            <a:pPr algn="just">
              <a:buFont typeface="Courier New" panose="02070309020205020404" pitchFamily="49" charset="0"/>
              <a:buChar char="o"/>
            </a:pPr>
            <a:r>
              <a:rPr lang="el-GR" sz="2000" dirty="0"/>
              <a:t> </a:t>
            </a:r>
            <a:r>
              <a:rPr lang="el-GR" sz="2000" dirty="0" smtClean="0"/>
              <a:t>Χρησιμοποίησαν το ένζυμο </a:t>
            </a:r>
            <a:r>
              <a:rPr lang="el-GR" sz="2000" b="1" dirty="0" smtClean="0"/>
              <a:t>δεοξυριβονουκλεάση</a:t>
            </a:r>
            <a:r>
              <a:rPr lang="el-GR" sz="2000" dirty="0" smtClean="0"/>
              <a:t> που διασπά το </a:t>
            </a:r>
            <a:r>
              <a:rPr lang="en-US" sz="2000" dirty="0" smtClean="0"/>
              <a:t>DNA </a:t>
            </a:r>
            <a:r>
              <a:rPr lang="el-GR" sz="2000" dirty="0" smtClean="0"/>
              <a:t>και παρατήρησαν την απώλεια της ικανότητας μετασχηματισμού του κλάσματος.</a:t>
            </a:r>
          </a:p>
          <a:p>
            <a:pPr marL="0" indent="0" algn="just">
              <a:buNone/>
            </a:pPr>
            <a:r>
              <a:rPr lang="el-GR" sz="2000" dirty="0" smtClean="0"/>
              <a:t>Παρ’ όλα αυτά δέχτηκαν </a:t>
            </a:r>
            <a:r>
              <a:rPr lang="el-GR" sz="2000" b="1" dirty="0" smtClean="0"/>
              <a:t>κριτική</a:t>
            </a:r>
            <a:r>
              <a:rPr lang="el-GR" sz="2000" dirty="0" smtClean="0"/>
              <a:t>:  το κλάσμα που περιείχε το </a:t>
            </a:r>
            <a:r>
              <a:rPr lang="en-US" sz="2000" dirty="0" smtClean="0"/>
              <a:t>DNA</a:t>
            </a:r>
            <a:r>
              <a:rPr lang="el-GR" sz="2000" dirty="0" smtClean="0"/>
              <a:t> θα μπορούσε να μην είναι απόλυτα καθαρό δηλ. θα μπορούσε να περιείχε ίχνη πρωτεϊνης που προκάλεσε τον μετασχηματισμό. </a:t>
            </a:r>
            <a:endParaRPr lang="en-US" sz="2000" dirty="0"/>
          </a:p>
        </p:txBody>
      </p:sp>
    </p:spTree>
    <p:extLst>
      <p:ext uri="{BB962C8B-B14F-4D97-AF65-F5344CB8AC3E}">
        <p14:creationId xmlns:p14="http://schemas.microsoft.com/office/powerpoint/2010/main" val="3971669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Βιοχημικά δεδομένα της εποχής</a:t>
            </a:r>
            <a:endParaRPr lang="en-US" b="1" dirty="0"/>
          </a:p>
        </p:txBody>
      </p:sp>
      <p:sp>
        <p:nvSpPr>
          <p:cNvPr id="3" name="Content Placeholder 2"/>
          <p:cNvSpPr>
            <a:spLocks noGrp="1"/>
          </p:cNvSpPr>
          <p:nvPr>
            <p:ph idx="1"/>
          </p:nvPr>
        </p:nvSpPr>
        <p:spPr/>
        <p:txBody>
          <a:bodyPr/>
          <a:lstStyle/>
          <a:p>
            <a:pPr marL="457200" indent="-457200" algn="just">
              <a:buFont typeface="+mj-lt"/>
              <a:buAutoNum type="arabicPeriod"/>
            </a:pPr>
            <a:r>
              <a:rPr lang="el-GR" sz="3200" dirty="0" smtClean="0"/>
              <a:t>Η ποσότητα του </a:t>
            </a:r>
            <a:r>
              <a:rPr lang="en-US" sz="3200" dirty="0" smtClean="0"/>
              <a:t>DNA </a:t>
            </a:r>
            <a:r>
              <a:rPr lang="el-GR" sz="3200" dirty="0" smtClean="0"/>
              <a:t>σε κάθε οργανισμό είναι σταθερή και δεν μεταβάλλεται από αλλαγές στο περιβάλλον. </a:t>
            </a:r>
          </a:p>
          <a:p>
            <a:pPr marL="0" indent="0" algn="just">
              <a:buNone/>
            </a:pPr>
            <a:r>
              <a:rPr lang="el-GR" sz="3200" dirty="0" smtClean="0">
                <a:solidFill>
                  <a:srgbClr val="C00000"/>
                </a:solidFill>
              </a:rPr>
              <a:t>Ερωτήσεις κατανόησης:</a:t>
            </a:r>
            <a:endParaRPr lang="el-GR" sz="3200" dirty="0">
              <a:solidFill>
                <a:srgbClr val="C00000"/>
              </a:solidFill>
            </a:endParaRPr>
          </a:p>
          <a:p>
            <a:pPr algn="just">
              <a:buFont typeface="Courier New" panose="02070309020205020404" pitchFamily="49" charset="0"/>
              <a:buChar char="o"/>
            </a:pPr>
            <a:r>
              <a:rPr lang="el-GR" sz="3200" dirty="0" smtClean="0">
                <a:solidFill>
                  <a:srgbClr val="C00000"/>
                </a:solidFill>
              </a:rPr>
              <a:t> </a:t>
            </a:r>
            <a:r>
              <a:rPr lang="el-GR" sz="3200" dirty="0" smtClean="0"/>
              <a:t>Το </a:t>
            </a:r>
            <a:r>
              <a:rPr lang="en-US" sz="3200" dirty="0" smtClean="0"/>
              <a:t>DNA </a:t>
            </a:r>
            <a:r>
              <a:rPr lang="el-GR" sz="3200" dirty="0" smtClean="0"/>
              <a:t>σε έναν οργανισμό μεταβάλλεται κατά τη διάρκεια της ζωής του ή όχι;</a:t>
            </a:r>
          </a:p>
          <a:p>
            <a:pPr algn="just">
              <a:buFont typeface="Courier New" panose="02070309020205020404" pitchFamily="49" charset="0"/>
              <a:buChar char="o"/>
            </a:pPr>
            <a:r>
              <a:rPr lang="el-GR" sz="3200" dirty="0">
                <a:solidFill>
                  <a:srgbClr val="C00000"/>
                </a:solidFill>
              </a:rPr>
              <a:t> </a:t>
            </a:r>
            <a:r>
              <a:rPr lang="el-GR" sz="3200" dirty="0" smtClean="0"/>
              <a:t>Με τις μεταλλάξεις τι συμβαίνει;</a:t>
            </a:r>
          </a:p>
          <a:p>
            <a:pPr marL="0" indent="0" algn="just">
              <a:buNone/>
            </a:pPr>
            <a:endParaRPr lang="el-GR" dirty="0" smtClean="0"/>
          </a:p>
          <a:p>
            <a:pPr marL="0" indent="0" algn="just">
              <a:buNone/>
            </a:pPr>
            <a:endParaRPr lang="en-US" dirty="0">
              <a:solidFill>
                <a:schemeClr val="accent1"/>
              </a:solidFill>
            </a:endParaRPr>
          </a:p>
        </p:txBody>
      </p:sp>
    </p:spTree>
    <p:extLst>
      <p:ext uri="{BB962C8B-B14F-4D97-AF65-F5344CB8AC3E}">
        <p14:creationId xmlns:p14="http://schemas.microsoft.com/office/powerpoint/2010/main" val="530051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Βιοχημικά δεδομένα της εποχής</a:t>
            </a:r>
            <a:endParaRPr lang="en-US" b="1" dirty="0"/>
          </a:p>
        </p:txBody>
      </p:sp>
      <p:sp>
        <p:nvSpPr>
          <p:cNvPr id="3" name="Content Placeholder 2"/>
          <p:cNvSpPr>
            <a:spLocks noGrp="1"/>
          </p:cNvSpPr>
          <p:nvPr>
            <p:ph idx="1"/>
          </p:nvPr>
        </p:nvSpPr>
        <p:spPr/>
        <p:txBody>
          <a:bodyPr>
            <a:normAutofit/>
          </a:bodyPr>
          <a:lstStyle/>
          <a:p>
            <a:pPr marL="457200" indent="-457200" algn="just">
              <a:buFont typeface="+mj-lt"/>
              <a:buAutoNum type="arabicPeriod" startAt="2"/>
            </a:pPr>
            <a:r>
              <a:rPr lang="el-GR" sz="2800" dirty="0"/>
              <a:t>Η ποσότητα του DNA είναι επίσης ίδια σε όλα τα είδη κυττάρων ενός οργανισμού όπως στην περίπτωση του ανθρώπου σε αυτά του σπλήνα, της καρδιάς, του ήπατος κ.λπ</a:t>
            </a:r>
            <a:r>
              <a:rPr lang="el-GR" sz="2800" dirty="0" smtClean="0"/>
              <a:t>.</a:t>
            </a:r>
          </a:p>
          <a:p>
            <a:pPr marL="0" indent="0" algn="just">
              <a:buNone/>
            </a:pPr>
            <a:r>
              <a:rPr lang="el-GR" sz="2800" dirty="0" smtClean="0">
                <a:solidFill>
                  <a:srgbClr val="C00000"/>
                </a:solidFill>
              </a:rPr>
              <a:t>Ερώτηση κατανόησης:</a:t>
            </a:r>
          </a:p>
          <a:p>
            <a:pPr marL="0" indent="0" algn="just">
              <a:buNone/>
            </a:pPr>
            <a:r>
              <a:rPr lang="el-GR" sz="2800" dirty="0"/>
              <a:t>Η ποσότητα του DNA </a:t>
            </a:r>
            <a:r>
              <a:rPr lang="el-GR" sz="2800" dirty="0" smtClean="0"/>
              <a:t>είναι ίδια </a:t>
            </a:r>
            <a:r>
              <a:rPr lang="el-GR" sz="2800" dirty="0"/>
              <a:t>σε όλα τα είδη κυττάρων ενός οργανισμού όπως στην περίπτωση του ανθρώπου σε αυτά του σπλήνα, της καρδιάς, του </a:t>
            </a:r>
            <a:r>
              <a:rPr lang="el-GR" sz="2800" dirty="0" smtClean="0"/>
              <a:t>ήπατος, των σπερματοζωαρίων </a:t>
            </a:r>
            <a:r>
              <a:rPr lang="el-GR" sz="2800" dirty="0"/>
              <a:t>κ.λπ</a:t>
            </a:r>
            <a:r>
              <a:rPr lang="el-GR" sz="2800" dirty="0" smtClean="0"/>
              <a:t>. Είναι ορθή ή λανθασμένη η πρόταση; </a:t>
            </a:r>
            <a:endParaRPr lang="el-GR" sz="2800" dirty="0"/>
          </a:p>
          <a:p>
            <a:pPr marL="0" indent="0" algn="just">
              <a:buNone/>
            </a:pPr>
            <a:endParaRPr lang="el-GR" sz="2800" dirty="0">
              <a:solidFill>
                <a:srgbClr val="C00000"/>
              </a:solidFill>
            </a:endParaRPr>
          </a:p>
        </p:txBody>
      </p:sp>
    </p:spTree>
    <p:extLst>
      <p:ext uri="{BB962C8B-B14F-4D97-AF65-F5344CB8AC3E}">
        <p14:creationId xmlns:p14="http://schemas.microsoft.com/office/powerpoint/2010/main" val="243400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Βιοχημικά δεδομένα της εποχής</a:t>
            </a:r>
            <a:endParaRPr lang="en-US" b="1" dirty="0"/>
          </a:p>
        </p:txBody>
      </p:sp>
      <p:sp>
        <p:nvSpPr>
          <p:cNvPr id="3" name="Content Placeholder 2"/>
          <p:cNvSpPr>
            <a:spLocks noGrp="1"/>
          </p:cNvSpPr>
          <p:nvPr>
            <p:ph idx="1"/>
          </p:nvPr>
        </p:nvSpPr>
        <p:spPr/>
        <p:txBody>
          <a:bodyPr>
            <a:normAutofit/>
          </a:bodyPr>
          <a:lstStyle/>
          <a:p>
            <a:pPr marL="457200" indent="-457200" algn="just">
              <a:buFont typeface="+mj-lt"/>
              <a:buAutoNum type="arabicPeriod" startAt="3"/>
            </a:pPr>
            <a:r>
              <a:rPr lang="el-GR" sz="3200" dirty="0" smtClean="0"/>
              <a:t>Οι γαμέτες των ανώτερων οργανισμών, που είναι απλοειδείς, περιέχουν τη μισή ποσότητα </a:t>
            </a:r>
            <a:r>
              <a:rPr lang="en-US" sz="3200" dirty="0" smtClean="0"/>
              <a:t>DNA</a:t>
            </a:r>
            <a:r>
              <a:rPr lang="el-GR" sz="3200" dirty="0" smtClean="0"/>
              <a:t> από τα σωματικά κύτταρα που είναι διπλοειδή. </a:t>
            </a:r>
          </a:p>
          <a:p>
            <a:pPr marL="0" indent="0" algn="just">
              <a:buNone/>
            </a:pPr>
            <a:r>
              <a:rPr lang="el-GR" sz="3200" dirty="0" smtClean="0">
                <a:solidFill>
                  <a:srgbClr val="C00000"/>
                </a:solidFill>
              </a:rPr>
              <a:t>Ερωτήσεις κατανόησης:</a:t>
            </a:r>
          </a:p>
          <a:p>
            <a:pPr algn="just">
              <a:buFont typeface="Courier New" panose="02070309020205020404" pitchFamily="49" charset="0"/>
              <a:buChar char="o"/>
            </a:pPr>
            <a:r>
              <a:rPr lang="el-GR" sz="3200" dirty="0">
                <a:solidFill>
                  <a:srgbClr val="C00000"/>
                </a:solidFill>
              </a:rPr>
              <a:t> </a:t>
            </a:r>
            <a:r>
              <a:rPr lang="el-GR" sz="3200" dirty="0" smtClean="0"/>
              <a:t>Γιατί οι γαμέτες έχουν τη μισή ποσότητα </a:t>
            </a:r>
            <a:r>
              <a:rPr lang="en-US" sz="3200" dirty="0" smtClean="0"/>
              <a:t>DNA</a:t>
            </a:r>
            <a:r>
              <a:rPr lang="el-GR" sz="3200" dirty="0" smtClean="0"/>
              <a:t> σε σχέση με τα σωματικά κύτταρα;</a:t>
            </a:r>
          </a:p>
          <a:p>
            <a:pPr algn="just">
              <a:buFont typeface="Courier New" panose="02070309020205020404" pitchFamily="49" charset="0"/>
              <a:buChar char="o"/>
            </a:pPr>
            <a:r>
              <a:rPr lang="el-GR" sz="3200" dirty="0">
                <a:solidFill>
                  <a:srgbClr val="C00000"/>
                </a:solidFill>
              </a:rPr>
              <a:t> </a:t>
            </a:r>
            <a:r>
              <a:rPr lang="el-GR" sz="3200" dirty="0" smtClean="0"/>
              <a:t>Διαθέτουν όλοι οι οργανισμοί γαμέτες; </a:t>
            </a:r>
            <a:endParaRPr lang="el-GR" sz="3200" dirty="0" smtClean="0">
              <a:solidFill>
                <a:srgbClr val="C00000"/>
              </a:solidFill>
            </a:endParaRPr>
          </a:p>
          <a:p>
            <a:pPr marL="0" indent="0" algn="just">
              <a:buNone/>
            </a:pPr>
            <a:endParaRPr lang="en-US" sz="3200" dirty="0">
              <a:solidFill>
                <a:srgbClr val="C00000"/>
              </a:solidFill>
            </a:endParaRPr>
          </a:p>
        </p:txBody>
      </p:sp>
    </p:spTree>
    <p:extLst>
      <p:ext uri="{BB962C8B-B14F-4D97-AF65-F5344CB8AC3E}">
        <p14:creationId xmlns:p14="http://schemas.microsoft.com/office/powerpoint/2010/main" val="2370567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7200" b="1" dirty="0" smtClean="0"/>
              <a:t>Πείραμα </a:t>
            </a:r>
            <a:r>
              <a:rPr lang="en-US" sz="7200" b="1" dirty="0" smtClean="0"/>
              <a:t>Griffith (1928)</a:t>
            </a:r>
            <a:endParaRPr lang="en-US" sz="7200" b="1" cap="none" dirty="0"/>
          </a:p>
        </p:txBody>
      </p:sp>
      <p:sp>
        <p:nvSpPr>
          <p:cNvPr id="3" name="Content Placeholder 2"/>
          <p:cNvSpPr>
            <a:spLocks noGrp="1"/>
          </p:cNvSpPr>
          <p:nvPr>
            <p:ph sz="half" idx="1"/>
          </p:nvPr>
        </p:nvSpPr>
        <p:spPr/>
        <p:txBody>
          <a:bodyPr>
            <a:normAutofit lnSpcReduction="10000"/>
          </a:bodyPr>
          <a:lstStyle/>
          <a:p>
            <a:pPr algn="just">
              <a:buFont typeface="Courier New" panose="02070309020205020404" pitchFamily="49" charset="0"/>
              <a:buChar char="o"/>
            </a:pPr>
            <a:r>
              <a:rPr lang="el-GR" dirty="0" smtClean="0"/>
              <a:t> </a:t>
            </a:r>
            <a:r>
              <a:rPr lang="en-US" dirty="0" smtClean="0"/>
              <a:t>O Griffith </a:t>
            </a:r>
            <a:r>
              <a:rPr lang="el-GR" dirty="0" smtClean="0"/>
              <a:t>ήταν Βρετανός βακτηριολόγος του οποίου το ερευνητικό ενδιαφέρον ήταν η </a:t>
            </a:r>
            <a:r>
              <a:rPr lang="el-GR" b="1" dirty="0" smtClean="0"/>
              <a:t>επιδημιολογία</a:t>
            </a:r>
            <a:r>
              <a:rPr lang="el-GR" dirty="0" smtClean="0"/>
              <a:t> και η </a:t>
            </a:r>
            <a:r>
              <a:rPr lang="el-GR" b="1" dirty="0" smtClean="0"/>
              <a:t>παθολογία</a:t>
            </a:r>
            <a:r>
              <a:rPr lang="el-GR" dirty="0" smtClean="0"/>
              <a:t> της βακτηριακής πνευμονίας</a:t>
            </a:r>
            <a:r>
              <a:rPr lang="el-GR" dirty="0" smtClean="0"/>
              <a:t>. </a:t>
            </a:r>
            <a:endParaRPr lang="el-GR" dirty="0" smtClean="0"/>
          </a:p>
          <a:p>
            <a:pPr algn="just">
              <a:buFont typeface="Courier New" panose="02070309020205020404" pitchFamily="49" charset="0"/>
              <a:buChar char="o"/>
            </a:pPr>
            <a:r>
              <a:rPr lang="el-GR" dirty="0"/>
              <a:t> </a:t>
            </a:r>
            <a:r>
              <a:rPr lang="el-GR" dirty="0" smtClean="0"/>
              <a:t>Προσπαθούσε να βρει ένα εμβόλιο ενάντια στον </a:t>
            </a:r>
            <a:r>
              <a:rPr lang="el-GR" b="1" dirty="0" smtClean="0"/>
              <a:t>πνευμονιόκοκκο</a:t>
            </a:r>
            <a:r>
              <a:rPr lang="el-GR" dirty="0" smtClean="0"/>
              <a:t> </a:t>
            </a:r>
            <a:r>
              <a:rPr lang="el-GR" i="1" dirty="0" smtClean="0"/>
              <a:t>(</a:t>
            </a:r>
            <a:r>
              <a:rPr lang="en-US" i="1" dirty="0" smtClean="0"/>
              <a:t>Diplococcus </a:t>
            </a:r>
            <a:r>
              <a:rPr lang="en-US" i="1" dirty="0" err="1" smtClean="0"/>
              <a:t>pneumoniae</a:t>
            </a:r>
            <a:r>
              <a:rPr lang="en-US" i="1" dirty="0" smtClean="0"/>
              <a:t>) </a:t>
            </a:r>
            <a:r>
              <a:rPr lang="el-GR" dirty="0" smtClean="0"/>
              <a:t>που προκαλεί την πνευμονία στα θηλαστικά</a:t>
            </a:r>
            <a:r>
              <a:rPr lang="el-GR" i="1" dirty="0" smtClean="0"/>
              <a:t>.</a:t>
            </a:r>
            <a:r>
              <a:rPr lang="el-GR" dirty="0" smtClean="0"/>
              <a:t> </a:t>
            </a:r>
            <a:endParaRPr lang="el-GR" dirty="0" smtClean="0"/>
          </a:p>
          <a:p>
            <a:pPr algn="just">
              <a:buFont typeface="Courier New" panose="02070309020205020404" pitchFamily="49" charset="0"/>
              <a:buChar char="o"/>
            </a:pPr>
            <a:r>
              <a:rPr lang="el-GR" dirty="0"/>
              <a:t> </a:t>
            </a:r>
            <a:r>
              <a:rPr lang="el-GR" dirty="0" smtClean="0"/>
              <a:t>Χρησιμοποίησε δύο </a:t>
            </a:r>
            <a:r>
              <a:rPr lang="el-GR" b="1" dirty="0" smtClean="0"/>
              <a:t>στελέχη</a:t>
            </a:r>
            <a:r>
              <a:rPr lang="el-GR" dirty="0" smtClean="0"/>
              <a:t> του βακτηρίου πνευμονιόκοκκος τα οποία καλλιέργησε σε θρεπτικό υλικό</a:t>
            </a:r>
            <a:r>
              <a:rPr lang="el-GR" b="1" dirty="0" smtClean="0"/>
              <a:t>. </a:t>
            </a:r>
            <a:endParaRPr lang="el-GR" dirty="0"/>
          </a:p>
        </p:txBody>
      </p:sp>
      <p:pic>
        <p:nvPicPr>
          <p:cNvPr id="5" name="Content Placeholder 4"/>
          <p:cNvPicPr>
            <a:picLocks noGrp="1" noChangeAspect="1"/>
          </p:cNvPicPr>
          <p:nvPr>
            <p:ph sz="half" idx="2"/>
          </p:nvPr>
        </p:nvPicPr>
        <p:blipFill>
          <a:blip r:embed="rId2"/>
          <a:stretch>
            <a:fillRect/>
          </a:stretch>
        </p:blipFill>
        <p:spPr>
          <a:xfrm>
            <a:off x="5989638" y="2630351"/>
            <a:ext cx="4754562" cy="3334023"/>
          </a:xfrm>
          <a:prstGeom prst="rect">
            <a:avLst/>
          </a:prstGeom>
        </p:spPr>
      </p:pic>
    </p:spTree>
    <p:extLst>
      <p:ext uri="{BB962C8B-B14F-4D97-AF65-F5344CB8AC3E}">
        <p14:creationId xmlns:p14="http://schemas.microsoft.com/office/powerpoint/2010/main" val="2849134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Βιοχημικά δεδομένα της εποχής</a:t>
            </a:r>
            <a:endParaRPr lang="en-US" b="1" dirty="0"/>
          </a:p>
        </p:txBody>
      </p:sp>
      <p:sp>
        <p:nvSpPr>
          <p:cNvPr id="3" name="Content Placeholder 2"/>
          <p:cNvSpPr>
            <a:spLocks noGrp="1"/>
          </p:cNvSpPr>
          <p:nvPr>
            <p:ph idx="1"/>
          </p:nvPr>
        </p:nvSpPr>
        <p:spPr/>
        <p:txBody>
          <a:bodyPr/>
          <a:lstStyle/>
          <a:p>
            <a:pPr marL="457200" indent="-457200" algn="just">
              <a:buFont typeface="+mj-lt"/>
              <a:buAutoNum type="arabicPeriod" startAt="4"/>
            </a:pPr>
            <a:r>
              <a:rPr lang="el-GR" dirty="0" smtClean="0"/>
              <a:t>Η ποσότητα του </a:t>
            </a:r>
            <a:r>
              <a:rPr lang="en-US" dirty="0" smtClean="0"/>
              <a:t>DNA </a:t>
            </a:r>
            <a:r>
              <a:rPr lang="el-GR" dirty="0" smtClean="0"/>
              <a:t>είναι, κατά κανόνα, ανάλογη με την πολυπλοκότητα του οργανισμού. Συνήθως, όσο εξελικτικά ανώτερος είναι ο οργανισμός τόσο περισσότερο </a:t>
            </a:r>
            <a:r>
              <a:rPr lang="en-US" dirty="0" smtClean="0"/>
              <a:t>DNA </a:t>
            </a:r>
            <a:r>
              <a:rPr lang="el-GR" dirty="0" smtClean="0"/>
              <a:t>περιέχει σε κάθε κύτταρό του. </a:t>
            </a:r>
          </a:p>
          <a:p>
            <a:pPr marL="0" indent="0" algn="just">
              <a:buNone/>
            </a:pPr>
            <a:r>
              <a:rPr lang="el-GR" dirty="0" smtClean="0">
                <a:solidFill>
                  <a:srgbClr val="C00000"/>
                </a:solidFill>
              </a:rPr>
              <a:t>Ερωτήσεις κατανόησης:</a:t>
            </a:r>
          </a:p>
          <a:p>
            <a:pPr algn="just">
              <a:buFont typeface="Courier New" panose="02070309020205020404" pitchFamily="49" charset="0"/>
              <a:buChar char="o"/>
            </a:pPr>
            <a:r>
              <a:rPr lang="el-GR" dirty="0">
                <a:solidFill>
                  <a:srgbClr val="C00000"/>
                </a:solidFill>
              </a:rPr>
              <a:t> </a:t>
            </a:r>
            <a:r>
              <a:rPr lang="el-GR" dirty="0" smtClean="0"/>
              <a:t>Ποιοι είναι οι εξελικτικά ανώτεροι οργανισμοί και γιατί εμφανίζουν μεγαλύτερη πολυπλοκότητα;</a:t>
            </a:r>
          </a:p>
          <a:p>
            <a:pPr algn="just">
              <a:buFont typeface="Courier New" panose="02070309020205020404" pitchFamily="49" charset="0"/>
              <a:buChar char="o"/>
            </a:pPr>
            <a:r>
              <a:rPr lang="el-GR" dirty="0">
                <a:solidFill>
                  <a:srgbClr val="C00000"/>
                </a:solidFill>
              </a:rPr>
              <a:t> </a:t>
            </a:r>
            <a:r>
              <a:rPr lang="el-GR" dirty="0" smtClean="0"/>
              <a:t>Γιατί συνήθως οι εξελικτικά ανώτεροι οργανισμοί περιέχουν περισσότερο </a:t>
            </a:r>
            <a:r>
              <a:rPr lang="en-US" dirty="0" smtClean="0"/>
              <a:t>DNA </a:t>
            </a:r>
            <a:r>
              <a:rPr lang="el-GR" dirty="0" smtClean="0"/>
              <a:t>σε σχέση με τους εξελικτικά κατώτερους;</a:t>
            </a:r>
          </a:p>
          <a:p>
            <a:pPr algn="just">
              <a:buFont typeface="Courier New" panose="02070309020205020404" pitchFamily="49" charset="0"/>
              <a:buChar char="o"/>
            </a:pPr>
            <a:r>
              <a:rPr lang="el-GR" dirty="0">
                <a:solidFill>
                  <a:srgbClr val="C00000"/>
                </a:solidFill>
              </a:rPr>
              <a:t> </a:t>
            </a:r>
            <a:r>
              <a:rPr lang="el-GR" dirty="0" smtClean="0"/>
              <a:t>Γιατί το χωρίο χρησιμοποιεί τις λέξεις «κατά κανόνα» και «συνήθως»; </a:t>
            </a:r>
            <a:endParaRPr lang="en-US" dirty="0"/>
          </a:p>
        </p:txBody>
      </p:sp>
    </p:spTree>
    <p:extLst>
      <p:ext uri="{BB962C8B-B14F-4D97-AF65-F5344CB8AC3E}">
        <p14:creationId xmlns:p14="http://schemas.microsoft.com/office/powerpoint/2010/main" val="3364921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Πείραμα </a:t>
            </a:r>
            <a:r>
              <a:rPr lang="en-US" b="1" dirty="0" smtClean="0"/>
              <a:t>Hershey </a:t>
            </a:r>
            <a:r>
              <a:rPr lang="el-GR" b="1" dirty="0" smtClean="0"/>
              <a:t>και </a:t>
            </a:r>
            <a:r>
              <a:rPr lang="en-US" b="1" dirty="0" smtClean="0"/>
              <a:t>Chase (1952)</a:t>
            </a:r>
            <a:endParaRPr lang="en-US" b="1" dirty="0"/>
          </a:p>
        </p:txBody>
      </p:sp>
      <p:sp>
        <p:nvSpPr>
          <p:cNvPr id="4" name="Content Placeholder 3"/>
          <p:cNvSpPr>
            <a:spLocks noGrp="1"/>
          </p:cNvSpPr>
          <p:nvPr>
            <p:ph sz="half" idx="1"/>
          </p:nvPr>
        </p:nvSpPr>
        <p:spPr/>
        <p:txBody>
          <a:bodyPr/>
          <a:lstStyle/>
          <a:p>
            <a:pPr algn="just">
              <a:buFont typeface="Courier New" panose="02070309020205020404" pitchFamily="49" charset="0"/>
              <a:buChar char="o"/>
            </a:pPr>
            <a:r>
              <a:rPr lang="en-US" dirty="0" smtClean="0"/>
              <a:t> </a:t>
            </a:r>
            <a:r>
              <a:rPr lang="el-GR" sz="2400" dirty="0" smtClean="0"/>
              <a:t>Οι ερευνητές δούλευαν με ιούς για τους οποίους ήταν γνωστό εκείνη την εποχή ότι έχουν </a:t>
            </a:r>
            <a:r>
              <a:rPr lang="en-US" sz="2400" dirty="0" smtClean="0"/>
              <a:t>DNA </a:t>
            </a:r>
            <a:r>
              <a:rPr lang="el-GR" sz="2400" dirty="0" smtClean="0"/>
              <a:t>και ότι μεταφέρουν γενετική πληροφορία στους ξενιστές τους. </a:t>
            </a:r>
          </a:p>
          <a:p>
            <a:pPr algn="just">
              <a:buFont typeface="Courier New" panose="02070309020205020404" pitchFamily="49" charset="0"/>
              <a:buChar char="o"/>
            </a:pPr>
            <a:r>
              <a:rPr lang="el-GR" sz="2400" dirty="0"/>
              <a:t> </a:t>
            </a:r>
            <a:r>
              <a:rPr lang="el-GR" sz="2400" dirty="0" smtClean="0"/>
              <a:t>Υπήρχε όμως διαφωνία για το αν η γενετική πληροφορία μεταφέρεται από το </a:t>
            </a:r>
            <a:r>
              <a:rPr lang="en-US" sz="2400" dirty="0" smtClean="0"/>
              <a:t>DNA </a:t>
            </a:r>
            <a:r>
              <a:rPr lang="el-GR" sz="2400" dirty="0" smtClean="0"/>
              <a:t>του ιού ή από τις πρωτεϊνες οι οποίες συγκροτούν το πρωτεϊνικό καψίδιο του ιού. </a:t>
            </a:r>
            <a:endParaRPr lang="en-US" sz="24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50407" y="2286000"/>
            <a:ext cx="3633023" cy="4022725"/>
          </a:xfrm>
        </p:spPr>
      </p:pic>
    </p:spTree>
    <p:extLst>
      <p:ext uri="{BB962C8B-B14F-4D97-AF65-F5344CB8AC3E}">
        <p14:creationId xmlns:p14="http://schemas.microsoft.com/office/powerpoint/2010/main" val="42708207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7200" b="1" dirty="0" smtClean="0"/>
              <a:t>Βήματα πειράματος </a:t>
            </a:r>
            <a:endParaRPr lang="en-US" sz="7200" b="1" dirty="0"/>
          </a:p>
        </p:txBody>
      </p:sp>
      <p:sp>
        <p:nvSpPr>
          <p:cNvPr id="5" name="Content Placeholder 4"/>
          <p:cNvSpPr>
            <a:spLocks noGrp="1"/>
          </p:cNvSpPr>
          <p:nvPr>
            <p:ph idx="1"/>
          </p:nvPr>
        </p:nvSpPr>
        <p:spPr/>
        <p:txBody>
          <a:bodyPr>
            <a:normAutofit/>
          </a:bodyPr>
          <a:lstStyle/>
          <a:p>
            <a:pPr marL="457200" indent="-457200" algn="just">
              <a:buFont typeface="+mj-lt"/>
              <a:buAutoNum type="arabicPeriod"/>
            </a:pPr>
            <a:r>
              <a:rPr lang="el-GR" sz="2400" b="1" dirty="0" smtClean="0"/>
              <a:t>Ιχνηθέτησαν</a:t>
            </a:r>
            <a:r>
              <a:rPr lang="el-GR" sz="2400" dirty="0" smtClean="0"/>
              <a:t> φάγους με ραδιενεργό θείο που ενσωματώνεται μόνο στις πρωτεϊνες και ραδιενεργό φώσφορο που ενσωματώνεται μόνο στο </a:t>
            </a:r>
            <a:r>
              <a:rPr lang="en-US" sz="2400" dirty="0" smtClean="0"/>
              <a:t>DNA. </a:t>
            </a:r>
            <a:endParaRPr lang="el-GR" sz="2400" dirty="0" smtClean="0"/>
          </a:p>
          <a:p>
            <a:pPr marL="457200" indent="-457200" algn="just">
              <a:buFont typeface="+mj-lt"/>
              <a:buAutoNum type="arabicPeriod"/>
            </a:pPr>
            <a:r>
              <a:rPr lang="el-GR" sz="2400" dirty="0" smtClean="0"/>
              <a:t>Μόλυναν με τους ραδιενεργούς φάγους βακτήρια.</a:t>
            </a:r>
          </a:p>
          <a:p>
            <a:pPr marL="457200" indent="-457200" algn="just">
              <a:buFont typeface="+mj-lt"/>
              <a:buAutoNum type="arabicPeriod"/>
            </a:pPr>
            <a:r>
              <a:rPr lang="el-GR" sz="2400" dirty="0" smtClean="0"/>
              <a:t>Ανέλυσαν χημικά τα μολυσμένα βακτήρια.</a:t>
            </a:r>
          </a:p>
          <a:p>
            <a:pPr marL="457200" indent="-457200" algn="just">
              <a:buFont typeface="+mj-lt"/>
              <a:buAutoNum type="arabicPeriod"/>
            </a:pPr>
            <a:r>
              <a:rPr lang="el-GR" sz="2400" dirty="0" smtClean="0"/>
              <a:t>Τα βακτήρια περιείχαν ραδιενεργό φώσφορο και όχι ραδιενεργό θείο. </a:t>
            </a:r>
          </a:p>
          <a:p>
            <a:pPr marL="0" indent="0" algn="just">
              <a:buNone/>
            </a:pPr>
            <a:r>
              <a:rPr lang="el-GR" sz="2400" dirty="0" smtClean="0">
                <a:solidFill>
                  <a:srgbClr val="C00000"/>
                </a:solidFill>
              </a:rPr>
              <a:t>Ερώτηση κατανόησης:</a:t>
            </a:r>
          </a:p>
          <a:p>
            <a:pPr marL="0" indent="0" algn="just">
              <a:buNone/>
            </a:pPr>
            <a:r>
              <a:rPr lang="el-GR" sz="2400" dirty="0" smtClean="0"/>
              <a:t>Τι</a:t>
            </a:r>
            <a:r>
              <a:rPr lang="el-GR" sz="2400" dirty="0" smtClean="0">
                <a:solidFill>
                  <a:srgbClr val="C00000"/>
                </a:solidFill>
              </a:rPr>
              <a:t> </a:t>
            </a:r>
            <a:r>
              <a:rPr lang="el-GR" sz="2400" dirty="0" smtClean="0"/>
              <a:t>συμπέρασμα</a:t>
            </a:r>
            <a:r>
              <a:rPr lang="el-GR" sz="2400" dirty="0" smtClean="0">
                <a:solidFill>
                  <a:srgbClr val="C00000"/>
                </a:solidFill>
              </a:rPr>
              <a:t> </a:t>
            </a:r>
            <a:r>
              <a:rPr lang="el-GR" sz="2400" dirty="0" smtClean="0"/>
              <a:t>έβγαλαν οι ερευνητές;</a:t>
            </a:r>
          </a:p>
          <a:p>
            <a:pPr marL="0" indent="0" algn="just">
              <a:buNone/>
            </a:pPr>
            <a:endParaRPr lang="en-US" sz="2400" dirty="0">
              <a:solidFill>
                <a:srgbClr val="C00000"/>
              </a:solidFill>
            </a:endParaRPr>
          </a:p>
        </p:txBody>
      </p:sp>
    </p:spTree>
    <p:extLst>
      <p:ext uri="{BB962C8B-B14F-4D97-AF65-F5344CB8AC3E}">
        <p14:creationId xmlns:p14="http://schemas.microsoft.com/office/powerpoint/2010/main" val="2655095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l-GR" sz="4400" b="1" dirty="0" smtClean="0"/>
              <a:t>Στελέχη</a:t>
            </a:r>
            <a:r>
              <a:rPr lang="en-US" sz="4400" b="1" i="1" dirty="0" smtClean="0"/>
              <a:t>Diplococcus </a:t>
            </a:r>
            <a:r>
              <a:rPr lang="en-US" sz="4400" b="1" i="1" dirty="0" err="1" smtClean="0"/>
              <a:t>pneumoniae</a:t>
            </a:r>
            <a:r>
              <a:rPr lang="el-GR" sz="4400" b="1" dirty="0" smtClean="0"/>
              <a:t> </a:t>
            </a:r>
            <a:endParaRPr lang="en-US" sz="4400" b="1" dirty="0"/>
          </a:p>
        </p:txBody>
      </p:sp>
      <p:sp>
        <p:nvSpPr>
          <p:cNvPr id="3" name="Content Placeholder 2"/>
          <p:cNvSpPr>
            <a:spLocks noGrp="1"/>
          </p:cNvSpPr>
          <p:nvPr>
            <p:ph idx="1"/>
          </p:nvPr>
        </p:nvSpPr>
        <p:spPr/>
        <p:txBody>
          <a:bodyPr>
            <a:normAutofit/>
          </a:bodyPr>
          <a:lstStyle/>
          <a:p>
            <a:pPr marL="0" indent="0" algn="just">
              <a:buNone/>
            </a:pPr>
            <a:r>
              <a:rPr lang="el-GR" sz="2800" dirty="0" smtClean="0"/>
              <a:t>Τα δύο στελέχη του βακτηρίου πνευμονιόκοκκος διαφέρουν </a:t>
            </a:r>
            <a:r>
              <a:rPr lang="el-GR" sz="2800" b="1" dirty="0" smtClean="0"/>
              <a:t>μορφολογικά</a:t>
            </a:r>
            <a:r>
              <a:rPr lang="el-GR" sz="2800" dirty="0" smtClean="0"/>
              <a:t> όταν καλλιεργηθούν σε θρεπτικό υλικό. </a:t>
            </a:r>
            <a:endParaRPr lang="el-GR" sz="2800" dirty="0" smtClean="0"/>
          </a:p>
          <a:p>
            <a:pPr algn="just">
              <a:buFont typeface="Courier New" panose="02070309020205020404" pitchFamily="49" charset="0"/>
              <a:buChar char="o"/>
            </a:pPr>
            <a:r>
              <a:rPr lang="el-GR" sz="2800" dirty="0"/>
              <a:t> </a:t>
            </a:r>
            <a:r>
              <a:rPr lang="el-GR" sz="2800" dirty="0" smtClean="0"/>
              <a:t>Τ</a:t>
            </a:r>
            <a:r>
              <a:rPr lang="el-GR" sz="2800" dirty="0" smtClean="0"/>
              <a:t>ο </a:t>
            </a:r>
            <a:r>
              <a:rPr lang="el-GR" sz="2800" b="1" dirty="0" smtClean="0"/>
              <a:t>1</a:t>
            </a:r>
            <a:r>
              <a:rPr lang="el-GR" sz="2800" b="1" baseline="30000" dirty="0" smtClean="0"/>
              <a:t>ο</a:t>
            </a:r>
            <a:r>
              <a:rPr lang="el-GR" sz="2800" b="1" dirty="0" smtClean="0"/>
              <a:t> στέλεχος </a:t>
            </a:r>
            <a:r>
              <a:rPr lang="el-GR" sz="2800" dirty="0" smtClean="0"/>
              <a:t>χαρακτηρίζεται από την </a:t>
            </a:r>
            <a:r>
              <a:rPr lang="el-GR" sz="2800" b="1" dirty="0" smtClean="0"/>
              <a:t>ύπαρξη</a:t>
            </a:r>
            <a:r>
              <a:rPr lang="el-GR" sz="2800" dirty="0" smtClean="0"/>
              <a:t> προστατευτικού καλύμματος (κάψας) και σχηματίζει </a:t>
            </a:r>
            <a:r>
              <a:rPr lang="el-GR" sz="2800" b="1" dirty="0" smtClean="0"/>
              <a:t>λείες</a:t>
            </a:r>
            <a:r>
              <a:rPr lang="el-GR" sz="2800" dirty="0" smtClean="0"/>
              <a:t> αποικίες όταν καλλιεργηθεί σε στερεό θρεπτικό υλικό</a:t>
            </a:r>
            <a:r>
              <a:rPr lang="en-US" sz="2800" dirty="0" smtClean="0"/>
              <a:t> (smooth strain)</a:t>
            </a:r>
            <a:r>
              <a:rPr lang="el-GR" sz="2800" dirty="0" smtClean="0"/>
              <a:t>. </a:t>
            </a:r>
            <a:endParaRPr lang="el-GR" sz="2800" dirty="0" smtClean="0"/>
          </a:p>
          <a:p>
            <a:pPr algn="just">
              <a:buFont typeface="Courier New" panose="02070309020205020404" pitchFamily="49" charset="0"/>
              <a:buChar char="o"/>
            </a:pPr>
            <a:r>
              <a:rPr lang="el-GR" sz="2800" dirty="0"/>
              <a:t> </a:t>
            </a:r>
            <a:r>
              <a:rPr lang="el-GR" sz="2800" dirty="0" smtClean="0"/>
              <a:t>Τ</a:t>
            </a:r>
            <a:r>
              <a:rPr lang="el-GR" sz="2800" dirty="0" smtClean="0"/>
              <a:t>ο </a:t>
            </a:r>
            <a:r>
              <a:rPr lang="el-GR" sz="2800" b="1" dirty="0" smtClean="0"/>
              <a:t>2</a:t>
            </a:r>
            <a:r>
              <a:rPr lang="el-GR" sz="2800" b="1" baseline="30000" dirty="0" smtClean="0"/>
              <a:t>ο</a:t>
            </a:r>
            <a:r>
              <a:rPr lang="el-GR" sz="2800" b="1" dirty="0" smtClean="0"/>
              <a:t> στέλεχος </a:t>
            </a:r>
            <a:r>
              <a:rPr lang="el-GR" sz="2800" dirty="0" smtClean="0"/>
              <a:t>χαρακτηρίζεται από την </a:t>
            </a:r>
            <a:r>
              <a:rPr lang="el-GR" sz="2800" b="1" dirty="0" smtClean="0"/>
              <a:t>απουσία </a:t>
            </a:r>
            <a:r>
              <a:rPr lang="el-GR" sz="2800" dirty="0" smtClean="0"/>
              <a:t>προστατευτικού καλύμματος (κάψας) και σχηματίζει αδρές αποικίες όταν καλλιεργηθεί σε στερεό θρεπτικό υλικό </a:t>
            </a:r>
            <a:r>
              <a:rPr lang="en-US" sz="2800" dirty="0" smtClean="0"/>
              <a:t>(rough strain). </a:t>
            </a:r>
            <a:endParaRPr lang="el-GR" sz="2800" b="1" dirty="0" smtClean="0"/>
          </a:p>
          <a:p>
            <a:pPr marL="0" indent="0" algn="just">
              <a:buNone/>
            </a:pPr>
            <a:endParaRPr lang="el-GR" sz="2800" dirty="0" smtClean="0"/>
          </a:p>
          <a:p>
            <a:pPr marL="228594" indent="-228594" algn="just">
              <a:buFont typeface="Courier New" panose="02070309020205020404" pitchFamily="49" charset="0"/>
              <a:buChar char="o"/>
            </a:pPr>
            <a:endParaRPr lang="el-GR" dirty="0"/>
          </a:p>
          <a:p>
            <a:pPr marL="228594" indent="-228594" algn="just">
              <a:buFont typeface="Courier New" panose="02070309020205020404" pitchFamily="49" charset="0"/>
              <a:buChar char="o"/>
            </a:pPr>
            <a:endParaRPr lang="el-GR" dirty="0" smtClean="0"/>
          </a:p>
          <a:p>
            <a:pPr marL="228594" indent="-228594" algn="just">
              <a:buFont typeface="Courier New" panose="02070309020205020404" pitchFamily="49" charset="0"/>
              <a:buChar char="o"/>
            </a:pPr>
            <a:endParaRPr lang="el-GR" dirty="0"/>
          </a:p>
        </p:txBody>
      </p:sp>
    </p:spTree>
    <p:extLst>
      <p:ext uri="{BB962C8B-B14F-4D97-AF65-F5344CB8AC3E}">
        <p14:creationId xmlns:p14="http://schemas.microsoft.com/office/powerpoint/2010/main" val="3073060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7200" b="1" dirty="0" smtClean="0"/>
              <a:t>1</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a:bodyPr>
          <a:lstStyle/>
          <a:p>
            <a:pPr marL="0" indent="0" algn="just">
              <a:buNone/>
            </a:pPr>
            <a:r>
              <a:rPr lang="el-GR" sz="4000" dirty="0" smtClean="0"/>
              <a:t>Ο </a:t>
            </a:r>
            <a:r>
              <a:rPr lang="en-US" sz="4000" dirty="0" smtClean="0"/>
              <a:t>Griffith </a:t>
            </a:r>
            <a:r>
              <a:rPr lang="el-GR" sz="4000" dirty="0" smtClean="0"/>
              <a:t>εισάγει ζωντανά λεία βακτήρια με ένεση σε ποντικό και ο ποντικός θανατώνεται. </a:t>
            </a:r>
          </a:p>
          <a:p>
            <a:pPr marL="0" indent="0" algn="just">
              <a:buNone/>
            </a:pPr>
            <a:r>
              <a:rPr lang="el-GR" sz="4000" dirty="0" smtClean="0">
                <a:solidFill>
                  <a:srgbClr val="C00000"/>
                </a:solidFill>
              </a:rPr>
              <a:t>Ερώτηση κατανόησης:</a:t>
            </a:r>
          </a:p>
          <a:p>
            <a:pPr marL="0" indent="0" algn="just">
              <a:buNone/>
            </a:pPr>
            <a:r>
              <a:rPr lang="el-GR" sz="4000" dirty="0" smtClean="0"/>
              <a:t>Τι ήθελε να διερευνήσει ο </a:t>
            </a:r>
            <a:r>
              <a:rPr lang="en-US" sz="4000" dirty="0" smtClean="0"/>
              <a:t>Griffith </a:t>
            </a:r>
            <a:r>
              <a:rPr lang="el-GR" sz="4000" dirty="0" smtClean="0"/>
              <a:t>και σε ποιο συμπέρασμα καταλήγει; </a:t>
            </a:r>
            <a:endParaRPr lang="el-GR" sz="4000" dirty="0" smtClean="0"/>
          </a:p>
        </p:txBody>
      </p:sp>
    </p:spTree>
    <p:extLst>
      <p:ext uri="{BB962C8B-B14F-4D97-AF65-F5344CB8AC3E}">
        <p14:creationId xmlns:p14="http://schemas.microsoft.com/office/powerpoint/2010/main" val="2172279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a:t>2</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a:bodyPr>
          <a:lstStyle/>
          <a:p>
            <a:pPr marL="0" indent="0" algn="just">
              <a:buNone/>
            </a:pPr>
            <a:r>
              <a:rPr lang="el-GR" sz="4000" dirty="0" smtClean="0"/>
              <a:t>Ο </a:t>
            </a:r>
            <a:r>
              <a:rPr lang="en-US" sz="4000" dirty="0" smtClean="0"/>
              <a:t>Griffith </a:t>
            </a:r>
            <a:r>
              <a:rPr lang="el-GR" sz="4000" dirty="0" smtClean="0"/>
              <a:t>εισάγει ζωντανά αδρά βακτήρια με ένεση σε ποντικό και ο ποντικός παραμένει ζωντανός. </a:t>
            </a:r>
          </a:p>
          <a:p>
            <a:pPr marL="0" indent="0" algn="just">
              <a:buNone/>
            </a:pPr>
            <a:r>
              <a:rPr lang="el-GR" sz="4000" dirty="0" smtClean="0">
                <a:solidFill>
                  <a:srgbClr val="C00000"/>
                </a:solidFill>
              </a:rPr>
              <a:t>Ερώτηση κατανόησης:</a:t>
            </a:r>
          </a:p>
          <a:p>
            <a:pPr marL="0" indent="0" algn="just">
              <a:buNone/>
            </a:pPr>
            <a:r>
              <a:rPr lang="el-GR" sz="4000" dirty="0" smtClean="0"/>
              <a:t>Τι ήθελε να διερευνήσει ο </a:t>
            </a:r>
            <a:r>
              <a:rPr lang="en-US" sz="4000" dirty="0" smtClean="0"/>
              <a:t>Griffith </a:t>
            </a:r>
            <a:r>
              <a:rPr lang="el-GR" sz="4000" dirty="0" smtClean="0"/>
              <a:t>και σε ποιο συμπέρασμα καταλήγει; </a:t>
            </a:r>
            <a:endParaRPr lang="el-GR" sz="4000" dirty="0" smtClean="0"/>
          </a:p>
        </p:txBody>
      </p:sp>
    </p:spTree>
    <p:extLst>
      <p:ext uri="{BB962C8B-B14F-4D97-AF65-F5344CB8AC3E}">
        <p14:creationId xmlns:p14="http://schemas.microsoft.com/office/powerpoint/2010/main" val="1074186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7200" b="1" dirty="0" smtClean="0"/>
              <a:t>Ερώτηση αναζήτησης </a:t>
            </a:r>
            <a:endParaRPr lang="en-US" sz="7200" b="1" dirty="0"/>
          </a:p>
        </p:txBody>
      </p:sp>
      <p:sp>
        <p:nvSpPr>
          <p:cNvPr id="3" name="Content Placeholder 2"/>
          <p:cNvSpPr>
            <a:spLocks noGrp="1"/>
          </p:cNvSpPr>
          <p:nvPr>
            <p:ph idx="1"/>
          </p:nvPr>
        </p:nvSpPr>
        <p:spPr/>
        <p:txBody>
          <a:bodyPr>
            <a:normAutofit/>
          </a:bodyPr>
          <a:lstStyle/>
          <a:p>
            <a:pPr marL="0" indent="0" algn="just">
              <a:buNone/>
            </a:pPr>
            <a:r>
              <a:rPr lang="el-GR" sz="3200" dirty="0" smtClean="0"/>
              <a:t>Πώς θα μπορούσατε να θυμάστε μετά από μεγάλο χρονικό διάστημα ότι το βακτήριο με το προστατευτικό κάλυμμα είναι το παθογόνο ενώ το βακτήριο που δεν έχει το προστατευτικό κάλυμμα είναι το μη παθογόνο;</a:t>
            </a:r>
          </a:p>
          <a:p>
            <a:pPr marL="0" indent="0" algn="just">
              <a:buNone/>
            </a:pPr>
            <a:r>
              <a:rPr lang="el-GR" sz="3200" dirty="0" smtClean="0">
                <a:solidFill>
                  <a:srgbClr val="C00000"/>
                </a:solidFill>
              </a:rPr>
              <a:t>Αναζητήστε την αιτία:</a:t>
            </a:r>
          </a:p>
          <a:p>
            <a:pPr marL="0" indent="0" algn="just">
              <a:buNone/>
            </a:pPr>
            <a:r>
              <a:rPr lang="el-GR" sz="3200" dirty="0" smtClean="0"/>
              <a:t>Γιατί το βακτήριο με το προστατευτικό κάλυμμα είναι παθογόνο ενώ το άλλο βακτήριο δεν είναι; </a:t>
            </a:r>
            <a:endParaRPr lang="en-US" sz="3200" dirty="0"/>
          </a:p>
        </p:txBody>
      </p:sp>
    </p:spTree>
    <p:extLst>
      <p:ext uri="{BB962C8B-B14F-4D97-AF65-F5344CB8AC3E}">
        <p14:creationId xmlns:p14="http://schemas.microsoft.com/office/powerpoint/2010/main" val="3680851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smtClean="0"/>
              <a:t>3</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fontScale="77500" lnSpcReduction="20000"/>
          </a:bodyPr>
          <a:lstStyle/>
          <a:p>
            <a:pPr marL="0" indent="0" algn="just">
              <a:buNone/>
            </a:pPr>
            <a:r>
              <a:rPr lang="el-GR" sz="4000" dirty="0" smtClean="0"/>
              <a:t>Ο </a:t>
            </a:r>
            <a:r>
              <a:rPr lang="en-US" sz="4000" dirty="0" smtClean="0"/>
              <a:t>Griffith </a:t>
            </a:r>
            <a:r>
              <a:rPr lang="el-GR" sz="4000" dirty="0" smtClean="0"/>
              <a:t>εισάγει νεκρά λεία βακτήρια με ένεση σε ποντικό και ο ποντικός παραμένει ζωντανός. </a:t>
            </a:r>
          </a:p>
          <a:p>
            <a:pPr marL="0" indent="0" algn="just">
              <a:buNone/>
            </a:pPr>
            <a:r>
              <a:rPr lang="el-GR" sz="4000" dirty="0" smtClean="0"/>
              <a:t>Η νέκρωση των βακτηρίων επιτυγχάνεται με θέρμανση. Η θέρμανση καταστρέφει το κυτταρικό τοίχωμα και την κυτταρική μεμβράνη, οπότε το διάλυμα περιέχει ελεύθερα τα διάφορα μόρια που δομούν το βακτηριακό κύτταρο. </a:t>
            </a:r>
          </a:p>
          <a:p>
            <a:pPr marL="0" indent="0" algn="just">
              <a:buNone/>
            </a:pPr>
            <a:r>
              <a:rPr lang="el-GR" sz="4000" dirty="0" smtClean="0">
                <a:solidFill>
                  <a:srgbClr val="C00000"/>
                </a:solidFill>
              </a:rPr>
              <a:t>Ερώτηση κατανόησης:</a:t>
            </a:r>
          </a:p>
          <a:p>
            <a:pPr marL="0" indent="0" algn="just">
              <a:buNone/>
            </a:pPr>
            <a:r>
              <a:rPr lang="el-GR" sz="4000" dirty="0" smtClean="0"/>
              <a:t>Τι ήθελε να διερευνήσει ο </a:t>
            </a:r>
            <a:r>
              <a:rPr lang="en-US" sz="4000" dirty="0" smtClean="0"/>
              <a:t>Griffith </a:t>
            </a:r>
            <a:r>
              <a:rPr lang="el-GR" sz="4000" dirty="0" smtClean="0"/>
              <a:t>και σε ποιο συμπέρασμα καταλήγει; </a:t>
            </a:r>
            <a:endParaRPr lang="el-GR" sz="4000" dirty="0" smtClean="0"/>
          </a:p>
        </p:txBody>
      </p:sp>
    </p:spTree>
    <p:extLst>
      <p:ext uri="{BB962C8B-B14F-4D97-AF65-F5344CB8AC3E}">
        <p14:creationId xmlns:p14="http://schemas.microsoft.com/office/powerpoint/2010/main" val="3315928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smtClean="0"/>
              <a:t>3</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fontScale="77500" lnSpcReduction="20000"/>
          </a:bodyPr>
          <a:lstStyle/>
          <a:p>
            <a:pPr marL="0" indent="0" algn="just">
              <a:buNone/>
            </a:pPr>
            <a:r>
              <a:rPr lang="el-GR" sz="4000" dirty="0" smtClean="0">
                <a:solidFill>
                  <a:srgbClr val="C00000"/>
                </a:solidFill>
              </a:rPr>
              <a:t>Απάντηση:</a:t>
            </a:r>
          </a:p>
          <a:p>
            <a:pPr marL="0" indent="0" algn="just">
              <a:buNone/>
            </a:pPr>
            <a:r>
              <a:rPr lang="el-GR" sz="4000" dirty="0" smtClean="0"/>
              <a:t>Ο </a:t>
            </a:r>
            <a:r>
              <a:rPr lang="en-US" sz="4000" dirty="0" smtClean="0"/>
              <a:t>Griffith </a:t>
            </a:r>
            <a:r>
              <a:rPr lang="el-GR" sz="4000" dirty="0" smtClean="0"/>
              <a:t>γνωρίζει ότι τα ζωντανά λεία βακτήρια προκαλούν τον θάνατο των ποντικών.</a:t>
            </a:r>
          </a:p>
          <a:p>
            <a:pPr marL="0" indent="0" algn="just">
              <a:buNone/>
            </a:pPr>
            <a:r>
              <a:rPr lang="el-GR" sz="4000" dirty="0" smtClean="0"/>
              <a:t>Θέλει τώρα να διερευνήσει αν ο θάνατος των ποντικών προκαλείται από </a:t>
            </a:r>
            <a:r>
              <a:rPr lang="el-GR" sz="4000" b="1" dirty="0" smtClean="0"/>
              <a:t>χημικές ουσίες </a:t>
            </a:r>
            <a:r>
              <a:rPr lang="el-GR" sz="4000" dirty="0" smtClean="0"/>
              <a:t>που βρίσκονται μέσα στα βακτήρια ή από τα </a:t>
            </a:r>
            <a:r>
              <a:rPr lang="el-GR" sz="4000" b="1" dirty="0" smtClean="0"/>
              <a:t>ίδια τα βακτήρια</a:t>
            </a:r>
            <a:r>
              <a:rPr lang="el-GR" sz="4000" dirty="0" smtClean="0"/>
              <a:t>. </a:t>
            </a:r>
          </a:p>
          <a:p>
            <a:pPr marL="0" indent="0" algn="just">
              <a:buNone/>
            </a:pPr>
            <a:r>
              <a:rPr lang="el-GR" sz="4000" dirty="0" smtClean="0"/>
              <a:t>Το </a:t>
            </a:r>
            <a:r>
              <a:rPr lang="el-GR" sz="4000" b="1" dirty="0" smtClean="0"/>
              <a:t>συμπέρασμα</a:t>
            </a:r>
            <a:r>
              <a:rPr lang="el-GR" sz="4000" dirty="0" smtClean="0"/>
              <a:t> που βγαίνει από το 3</a:t>
            </a:r>
            <a:r>
              <a:rPr lang="el-GR" sz="4000" baseline="30000" dirty="0" smtClean="0"/>
              <a:t>ο</a:t>
            </a:r>
            <a:r>
              <a:rPr lang="el-GR" sz="4000" dirty="0" smtClean="0"/>
              <a:t> βήμα είναι ότι ο θάνατος προκαλείται από τα ίδια τα βακτήρια (δεδομένου ότι ο ποντικός παραμένει ζωντανός). </a:t>
            </a:r>
            <a:endParaRPr lang="el-GR" sz="4000" dirty="0" smtClean="0"/>
          </a:p>
          <a:p>
            <a:pPr marL="0" indent="0" algn="just">
              <a:buNone/>
            </a:pPr>
            <a:endParaRPr lang="el-GR" sz="4000" dirty="0" smtClean="0"/>
          </a:p>
        </p:txBody>
      </p:sp>
    </p:spTree>
    <p:extLst>
      <p:ext uri="{BB962C8B-B14F-4D97-AF65-F5344CB8AC3E}">
        <p14:creationId xmlns:p14="http://schemas.microsoft.com/office/powerpoint/2010/main" val="1875554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7200" b="1" dirty="0"/>
              <a:t>4</a:t>
            </a:r>
            <a:r>
              <a:rPr lang="en-US" sz="7200" b="1" baseline="30000" dirty="0" smtClean="0"/>
              <a:t>o</a:t>
            </a:r>
            <a:r>
              <a:rPr lang="en-US" sz="7200" b="1" dirty="0" smtClean="0"/>
              <a:t> </a:t>
            </a:r>
            <a:r>
              <a:rPr lang="el-GR" sz="7200" b="1" dirty="0" smtClean="0"/>
              <a:t>Βήμα Πειράματος </a:t>
            </a:r>
            <a:r>
              <a:rPr lang="el-GR" sz="7200" b="1" dirty="0" smtClean="0"/>
              <a:t> </a:t>
            </a:r>
            <a:endParaRPr lang="en-US" sz="7200" b="1" dirty="0"/>
          </a:p>
        </p:txBody>
      </p:sp>
      <p:sp>
        <p:nvSpPr>
          <p:cNvPr id="5" name="Content Placeholder 4"/>
          <p:cNvSpPr>
            <a:spLocks noGrp="1"/>
          </p:cNvSpPr>
          <p:nvPr>
            <p:ph idx="1"/>
          </p:nvPr>
        </p:nvSpPr>
        <p:spPr>
          <a:xfrm>
            <a:off x="1024128" y="2286000"/>
            <a:ext cx="9720073" cy="4023360"/>
          </a:xfrm>
        </p:spPr>
        <p:txBody>
          <a:bodyPr>
            <a:normAutofit fontScale="70000" lnSpcReduction="20000"/>
          </a:bodyPr>
          <a:lstStyle/>
          <a:p>
            <a:pPr marL="0" indent="0" algn="just">
              <a:buNone/>
            </a:pPr>
            <a:r>
              <a:rPr lang="el-GR" sz="4000" dirty="0" smtClean="0"/>
              <a:t>Ο </a:t>
            </a:r>
            <a:r>
              <a:rPr lang="en-US" sz="4000" dirty="0" smtClean="0"/>
              <a:t>Griffith </a:t>
            </a:r>
            <a:r>
              <a:rPr lang="el-GR" sz="4000" dirty="0" smtClean="0"/>
              <a:t>εισάγει μαζί νεκρά λεία βακτήρια και ζωντανά αδρά με ένεση σε ποντικό και ο ποντικός θανατώνεται. </a:t>
            </a:r>
          </a:p>
          <a:p>
            <a:pPr marL="0" indent="0" algn="just">
              <a:buNone/>
            </a:pPr>
            <a:r>
              <a:rPr lang="el-GR" sz="4000" dirty="0" smtClean="0">
                <a:solidFill>
                  <a:srgbClr val="C00000"/>
                </a:solidFill>
              </a:rPr>
              <a:t>Ερωτήσεις κατανόησης:</a:t>
            </a:r>
          </a:p>
          <a:p>
            <a:pPr algn="just">
              <a:buFont typeface="Courier New" panose="02070309020205020404" pitchFamily="49" charset="0"/>
              <a:buChar char="o"/>
            </a:pPr>
            <a:r>
              <a:rPr lang="el-GR" sz="4000" dirty="0"/>
              <a:t> </a:t>
            </a:r>
            <a:r>
              <a:rPr lang="el-GR" sz="4000" dirty="0" smtClean="0"/>
              <a:t> Μπορούν τα νεκρά λεία βακτήρια να προκαλέσουν θάνατο;</a:t>
            </a:r>
          </a:p>
          <a:p>
            <a:pPr algn="just">
              <a:buFont typeface="Courier New" panose="02070309020205020404" pitchFamily="49" charset="0"/>
              <a:buChar char="o"/>
            </a:pPr>
            <a:r>
              <a:rPr lang="el-GR" sz="4000" dirty="0"/>
              <a:t> </a:t>
            </a:r>
            <a:r>
              <a:rPr lang="el-GR" sz="4000" dirty="0" smtClean="0"/>
              <a:t>Μπορούν τα αδρά ζωντανά βακτήρια να προκαλέσουν θάνατο; </a:t>
            </a:r>
          </a:p>
          <a:p>
            <a:pPr algn="just">
              <a:buFont typeface="Courier New" panose="02070309020205020404" pitchFamily="49" charset="0"/>
              <a:buChar char="o"/>
            </a:pPr>
            <a:r>
              <a:rPr lang="el-GR" sz="4000" dirty="0"/>
              <a:t> </a:t>
            </a:r>
            <a:r>
              <a:rPr lang="el-GR" sz="4000" dirty="0" smtClean="0"/>
              <a:t>Μπορούν όλα μαζί τα παραπάνω βακτήρια να προκαλέσουν θάνατο;</a:t>
            </a:r>
          </a:p>
          <a:p>
            <a:pPr algn="just">
              <a:buFont typeface="Courier New" panose="02070309020205020404" pitchFamily="49" charset="0"/>
              <a:buChar char="o"/>
            </a:pPr>
            <a:r>
              <a:rPr lang="el-GR" sz="4000" dirty="0"/>
              <a:t> </a:t>
            </a:r>
            <a:r>
              <a:rPr lang="el-GR" sz="4000" dirty="0" smtClean="0"/>
              <a:t>Τι συμπεραίνει ο </a:t>
            </a:r>
            <a:r>
              <a:rPr lang="en-US" sz="4000" dirty="0" smtClean="0"/>
              <a:t>Griffith </a:t>
            </a:r>
            <a:r>
              <a:rPr lang="el-GR" sz="4000" dirty="0" smtClean="0"/>
              <a:t>από το αποτέλεσμα; Ποια είναι η υπόθεση που κάνει; </a:t>
            </a:r>
            <a:endParaRPr lang="el-GR" sz="4000" dirty="0" smtClean="0"/>
          </a:p>
        </p:txBody>
      </p:sp>
    </p:spTree>
    <p:extLst>
      <p:ext uri="{BB962C8B-B14F-4D97-AF65-F5344CB8AC3E}">
        <p14:creationId xmlns:p14="http://schemas.microsoft.com/office/powerpoint/2010/main" val="17383949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aabff214662f657836888ddad04bff8274345bf7"/>
  <p:tag name="ISPRING_RESOURCE_PATHS_HASH_PRESENTER" val="db114386f381c8d83bef15482159468489449c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4028</TotalTime>
  <Words>1420</Words>
  <Application>Microsoft Office PowerPoint</Application>
  <PresentationFormat>Widescreen</PresentationFormat>
  <Paragraphs>106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Courier New</vt:lpstr>
      <vt:lpstr>Tw Cen MT</vt:lpstr>
      <vt:lpstr>Tw Cen MT Condensed</vt:lpstr>
      <vt:lpstr>Wingdings 3</vt:lpstr>
      <vt:lpstr>Integral</vt:lpstr>
      <vt:lpstr>ΙΣΤΟΡΙΚΑ ΠΕΙΡΑΜΑΤΑ ΣΤΗ ΒΙΟΛΟΓΙΑ</vt:lpstr>
      <vt:lpstr>Πείραμα Griffith (1928)</vt:lpstr>
      <vt:lpstr>ΣτελέχηDiplococcus pneumoniae </vt:lpstr>
      <vt:lpstr>1o Βήμα Πειράματος  </vt:lpstr>
      <vt:lpstr>2o Βήμα Πειράματος  </vt:lpstr>
      <vt:lpstr>Ερώτηση αναζήτησης </vt:lpstr>
      <vt:lpstr>3o Βήμα Πειράματος  </vt:lpstr>
      <vt:lpstr>3o Βήμα Πειράματος  </vt:lpstr>
      <vt:lpstr>4o Βήμα Πειράματος  </vt:lpstr>
      <vt:lpstr>4o Βήμα Πειράματος  </vt:lpstr>
      <vt:lpstr>5o Βήμα Πειράματος  </vt:lpstr>
      <vt:lpstr>5o Βήμα Πειράματος  </vt:lpstr>
      <vt:lpstr>Τελικό Συμπέρασμα Griffith</vt:lpstr>
      <vt:lpstr>Πείραμα Avery, Mac-Leod και McCarty (1944)</vt:lpstr>
      <vt:lpstr>Περιγραφή πειράματος </vt:lpstr>
      <vt:lpstr>Βιοχημικά τεστ</vt:lpstr>
      <vt:lpstr>Βιοχημικά δεδομένα της εποχής</vt:lpstr>
      <vt:lpstr>Βιοχημικά δεδομένα της εποχής</vt:lpstr>
      <vt:lpstr>Βιοχημικά δεδομένα της εποχής</vt:lpstr>
      <vt:lpstr>Βιοχημικά δεδομένα της εποχής</vt:lpstr>
      <vt:lpstr>Πείραμα Hershey και Chase (1952)</vt:lpstr>
      <vt:lpstr>Βήματα πειράματος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 ΤΟ ΚΥΤΤΑΡΟ </dc:title>
  <dc:creator>Dimitris Plessas</dc:creator>
  <cp:lastModifiedBy>Dimitris Plessas</cp:lastModifiedBy>
  <cp:revision>610</cp:revision>
  <cp:lastPrinted>2013-09-14T17:25:37Z</cp:lastPrinted>
  <dcterms:created xsi:type="dcterms:W3CDTF">2013-09-12T17:36:48Z</dcterms:created>
  <dcterms:modified xsi:type="dcterms:W3CDTF">2015-08-27T20:02:22Z</dcterms:modified>
</cp:coreProperties>
</file>