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58" r:id="rId14"/>
    <p:sldId id="257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061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9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65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88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1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3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80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4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6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26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4580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32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7076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89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11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0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F3EE51A-FFF0-4591-A8B6-D37BCE3C92FD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7F0652B-7030-45AA-A236-BC50E03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163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6899934-3A49-5285-ECE8-956AF4286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88" y="350233"/>
            <a:ext cx="4844412" cy="3473352"/>
          </a:xfrm>
          <a:prstGeom prst="rect">
            <a:avLst/>
          </a:prstGeom>
        </p:spPr>
      </p:pic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34B85897-5C87-DD82-F931-E217F091FE8E}"/>
              </a:ext>
            </a:extLst>
          </p:cNvPr>
          <p:cNvSpPr/>
          <p:nvPr/>
        </p:nvSpPr>
        <p:spPr>
          <a:xfrm>
            <a:off x="7938593" y="4350327"/>
            <a:ext cx="3842328" cy="1782618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Καλή σχολική χρονιά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7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209309-C39C-ADED-AE59-60F8530C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Λίγα λόγια…….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C8BDAE-6AF8-81DC-EAD0-D90CBA61C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Νεοελληνική Γλώσσα Γενικής Παιδείας Γ Λυκείου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711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94CE14-4F28-8FA0-0AD7-BF90D1B95D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chemeClr val="accent1"/>
                </a:solidFill>
              </a:rPr>
              <a:t>Στόχος</a:t>
            </a:r>
            <a:r>
              <a:rPr lang="el-GR" dirty="0"/>
              <a:t>: </a:t>
            </a:r>
            <a:r>
              <a:rPr lang="el-GR" cap="none" dirty="0"/>
              <a:t>η συνολική αποτίμηση των γλωσσικών δεξιοτήτων 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A3DF4D4-59D3-7355-6A8B-CDEFD86DB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4812" y="3906175"/>
            <a:ext cx="6400800" cy="2861569"/>
          </a:xfrm>
        </p:spPr>
        <p:txBody>
          <a:bodyPr>
            <a:normAutofit/>
          </a:bodyPr>
          <a:lstStyle/>
          <a:p>
            <a:pPr algn="r"/>
            <a:endParaRPr lang="el-GR" dirty="0">
              <a:solidFill>
                <a:schemeClr val="tx1"/>
              </a:solidFill>
            </a:endParaRPr>
          </a:p>
          <a:p>
            <a:pPr algn="r"/>
            <a:endParaRPr lang="el-GR" dirty="0">
              <a:solidFill>
                <a:schemeClr val="tx1"/>
              </a:solidFill>
            </a:endParaRPr>
          </a:p>
          <a:p>
            <a:pPr algn="r"/>
            <a:endParaRPr lang="el-GR" dirty="0">
              <a:solidFill>
                <a:schemeClr val="tx1"/>
              </a:solidFill>
            </a:endParaRPr>
          </a:p>
          <a:p>
            <a:pPr algn="r"/>
            <a:r>
              <a:rPr lang="el-GR" dirty="0">
                <a:solidFill>
                  <a:schemeClr val="tx1"/>
                </a:solidFill>
              </a:rPr>
              <a:t>	</a:t>
            </a:r>
            <a:r>
              <a:rPr lang="el-GR" sz="3200" dirty="0">
                <a:solidFill>
                  <a:schemeClr val="tx1"/>
                </a:solidFill>
              </a:rPr>
              <a:t>Πιο συγκεκριμένα……….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70CFF65-D9DE-0BD7-0693-37F3998EA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2" y="4568529"/>
            <a:ext cx="1989861" cy="18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94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9A325-6139-A618-80BB-7FFB86F07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05" y="248575"/>
            <a:ext cx="8001000" cy="701336"/>
          </a:xfrm>
        </p:spPr>
        <p:txBody>
          <a:bodyPr>
            <a:normAutofit fontScale="90000"/>
          </a:bodyPr>
          <a:lstStyle/>
          <a:p>
            <a:r>
              <a:rPr lang="el-GR" sz="2800" dirty="0">
                <a:solidFill>
                  <a:srgbClr val="28272B"/>
                </a:solidFill>
                <a:latin typeface="Roboto" panose="02000000000000000000" pitchFamily="2" charset="0"/>
              </a:rPr>
              <a:t>Όσον αφορά το περιεχόμενο ενός κειμένου</a:t>
            </a:r>
            <a:endParaRPr lang="en-US" sz="2800" dirty="0">
              <a:solidFill>
                <a:srgbClr val="28272B"/>
              </a:solidFill>
              <a:latin typeface="Roboto" panose="02000000000000000000" pitchFamily="2" charset="0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D46EF0D-F7A9-15B2-A595-04CE65002E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949910"/>
            <a:ext cx="9223268" cy="5228947"/>
          </a:xfrm>
        </p:spPr>
        <p:txBody>
          <a:bodyPr>
            <a:noAutofit/>
          </a:bodyPr>
          <a:lstStyle/>
          <a:p>
            <a:r>
              <a:rPr lang="el-GR" sz="1200" dirty="0">
                <a:solidFill>
                  <a:schemeClr val="tx1"/>
                </a:solidFill>
              </a:rPr>
              <a:t>Ο μαθητής πρέπει να διακρίνει:</a:t>
            </a:r>
          </a:p>
          <a:p>
            <a:r>
              <a:rPr lang="el-GR" sz="1200" dirty="0">
                <a:solidFill>
                  <a:schemeClr val="tx1"/>
                </a:solidFill>
              </a:rPr>
              <a:t>– τους </a:t>
            </a:r>
            <a:r>
              <a:rPr lang="el-GR" sz="1200" dirty="0">
                <a:solidFill>
                  <a:schemeClr val="accent2"/>
                </a:solidFill>
              </a:rPr>
              <a:t>τρόπους πειθούς </a:t>
            </a:r>
            <a:r>
              <a:rPr lang="el-GR" sz="1200" dirty="0">
                <a:solidFill>
                  <a:schemeClr val="tx1"/>
                </a:solidFill>
              </a:rPr>
              <a:t>(επίκληση στη λογική, επίκληση στο συναίσθημα του δέκτη, επίκληση στο ήθος, επίκληση στην αυθεντία)</a:t>
            </a:r>
          </a:p>
          <a:p>
            <a:r>
              <a:rPr lang="el-GR" sz="1200" dirty="0">
                <a:solidFill>
                  <a:schemeClr val="tx1"/>
                </a:solidFill>
              </a:rPr>
              <a:t>– τα </a:t>
            </a:r>
            <a:r>
              <a:rPr lang="el-GR" sz="1200" dirty="0">
                <a:solidFill>
                  <a:schemeClr val="accent2"/>
                </a:solidFill>
              </a:rPr>
              <a:t>μέσα πειθούς </a:t>
            </a:r>
            <a:r>
              <a:rPr lang="el-GR" sz="1200" dirty="0">
                <a:solidFill>
                  <a:schemeClr val="tx1"/>
                </a:solidFill>
              </a:rPr>
              <a:t>(επιχειρήματα, τεκμήρια κ.ά.)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l-GR" sz="1200" dirty="0">
                <a:solidFill>
                  <a:schemeClr val="tx1"/>
                </a:solidFill>
              </a:rPr>
              <a:t>– στη διαφήμιση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l-GR" sz="1200" dirty="0">
                <a:solidFill>
                  <a:schemeClr val="tx1"/>
                </a:solidFill>
              </a:rPr>
              <a:t>– στον πολιτικό λόγο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l-GR" sz="1200" dirty="0">
                <a:solidFill>
                  <a:schemeClr val="tx1"/>
                </a:solidFill>
              </a:rPr>
              <a:t>– στον επιστημονικό λόγο</a:t>
            </a:r>
          </a:p>
          <a:p>
            <a:endParaRPr lang="el-GR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/>
                </a:solidFill>
              </a:rPr>
              <a:t>Να αξιολογεί τα μέσα πειθούς, και συγκεκριμένα:</a:t>
            </a:r>
          </a:p>
          <a:p>
            <a:r>
              <a:rPr lang="el-GR" sz="1200" dirty="0">
                <a:solidFill>
                  <a:schemeClr val="tx1"/>
                </a:solidFill>
              </a:rPr>
              <a:t>– να ελέγχει την αλήθεια, την εγκυρότητα και την ορθότητα ενός επιχειρήματος</a:t>
            </a:r>
          </a:p>
          <a:p>
            <a:r>
              <a:rPr lang="el-GR" sz="1200" dirty="0">
                <a:solidFill>
                  <a:schemeClr val="tx1"/>
                </a:solidFill>
              </a:rPr>
              <a:t>– να ελέγχει την αξιοπιστία των τεκμηρίων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/>
                </a:solidFill>
              </a:rPr>
              <a:t>Να διακρίνει την πειθώ από την προπαγάνδα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/>
                </a:solidFill>
              </a:rPr>
              <a:t>Να διακρίνει το είδος του δοκιμίου, με βάση:</a:t>
            </a:r>
          </a:p>
          <a:p>
            <a:r>
              <a:rPr lang="el-GR" sz="1200" dirty="0">
                <a:solidFill>
                  <a:schemeClr val="tx1"/>
                </a:solidFill>
              </a:rPr>
              <a:t>– την οργάνωση / δομή (συνειρμική-λογική)</a:t>
            </a:r>
          </a:p>
          <a:p>
            <a:r>
              <a:rPr lang="el-GR" sz="1200" dirty="0">
                <a:solidFill>
                  <a:schemeClr val="tx1"/>
                </a:solidFill>
              </a:rPr>
              <a:t>– το σκοπό (απόδειξη μιας θέσης – ελεύθερος στοχασμός)</a:t>
            </a:r>
          </a:p>
          <a:p>
            <a:r>
              <a:rPr lang="el-GR" sz="1200" dirty="0">
                <a:solidFill>
                  <a:schemeClr val="tx1"/>
                </a:solidFill>
              </a:rPr>
              <a:t>– την οπτική (υποκειμενική-αντικειμενική)</a:t>
            </a:r>
          </a:p>
          <a:p>
            <a:r>
              <a:rPr lang="el-GR" sz="1200" dirty="0">
                <a:solidFill>
                  <a:schemeClr val="tx1"/>
                </a:solidFill>
              </a:rPr>
              <a:t>– τη γλώσσα του (ποιητική, αναφορική λειτουργία) κ.ά.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/>
                </a:solidFill>
              </a:rPr>
              <a:t>Να διακρίνει το είδος της συλλογιστικής πορείας 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D694CD4-A8D9-2DB8-7264-4F09C96F7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442" y="4804375"/>
            <a:ext cx="2595901" cy="174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28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A98124-F004-FCEB-881C-2D474AF16148}"/>
              </a:ext>
            </a:extLst>
          </p:cNvPr>
          <p:cNvSpPr txBox="1"/>
          <p:nvPr/>
        </p:nvSpPr>
        <p:spPr>
          <a:xfrm>
            <a:off x="248575" y="159798"/>
            <a:ext cx="89131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Να αναγνωρίζει ορισμένα χαρακτηριστικά του δοκιμίου, όπως είναι ο υποκειμενισμός, ο κοινωνικός χαρακτήρας, ο εξομολογητικός τόνος κ.ά.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Να διακρίνει το δοκίμιο από άλλα συγγενή είδη του λόγου, όπως το άρθρο και την επιφυλλίδα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Να εντοπίζει σε ένα κείμενο (δοκίμιο/άρθρο /επιφυλλίδα κ.ά.):</a:t>
            </a:r>
          </a:p>
          <a:p>
            <a:r>
              <a:rPr lang="el-GR" dirty="0"/>
              <a:t>– το θέμα</a:t>
            </a:r>
          </a:p>
          <a:p>
            <a:r>
              <a:rPr lang="el-GR" dirty="0"/>
              <a:t>– την άποψη του συγγραφέα</a:t>
            </a:r>
          </a:p>
          <a:p>
            <a:r>
              <a:rPr lang="el-GR" dirty="0"/>
              <a:t>– τα μέσα πειθούς που χρησιμοποιεί για να τεκμηριώσει την άποψή του</a:t>
            </a:r>
          </a:p>
          <a:p>
            <a:r>
              <a:rPr lang="el-GR" dirty="0"/>
              <a:t>– τις προτάσεις του για την αντιμετώπιση του προβλήματος κ.ά.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Να διακρίνει σε ένα κείμενο το καίριο και το ουσιώδες</a:t>
            </a:r>
          </a:p>
          <a:p>
            <a:r>
              <a:rPr lang="el-GR" dirty="0"/>
              <a:t>    από τη λεπτομέρεια και το επουσιώδες.</a:t>
            </a:r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2667473-AEB4-FCD0-25BF-7E2A013D5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819" y="4616609"/>
            <a:ext cx="2858606" cy="20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36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C21A79-1E86-2657-747E-0919FDDEE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045347"/>
          </a:xfrm>
        </p:spPr>
        <p:txBody>
          <a:bodyPr/>
          <a:lstStyle/>
          <a:p>
            <a:r>
              <a:rPr lang="el-GR" sz="2800" dirty="0">
                <a:solidFill>
                  <a:srgbClr val="28272B"/>
                </a:solidFill>
                <a:latin typeface="Roboto" panose="02000000000000000000" pitchFamily="2" charset="0"/>
              </a:rPr>
              <a:t>Όσον αφορά την οργάνωση / δομή ενός κειμένου</a:t>
            </a:r>
            <a:endParaRPr lang="en-US" sz="2800" dirty="0">
              <a:solidFill>
                <a:srgbClr val="28272B"/>
              </a:solidFill>
              <a:latin typeface="Roboto" panose="02000000000000000000" pitchFamily="2" charset="0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33D2650-A95A-88BC-8FC9-91E493DDB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731146"/>
            <a:ext cx="11265132" cy="492710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εντοπίζει τα βασικά μέρη ενός κειμένου (πρόλογο, κύριο μέρος, επίλογο)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χωρίζει το κείμενο σε παραγράφους/νοηματικές ενότητες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αναγνωρίζει τα μέσα με τα οποία επιτυγχάνεται η συνεκτικότητα και η συνοχή ενός κειμένου (διαρθρωτικές λέξεις, φράσεις κ.ά.)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επισημαίνει τους τρόπους με τους οποίους οργανώνονται οι παράγραφοι π.χ. με αιτιολόγηση, με σύγκριση και αντίθεση, με ορισμό, με διαίρεση, με παράδειγμα κ.ά.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διακρίνει την οργάνωση/δομή ενός κειμένου (λογική ή συνειρμική οργάνωση, από το γενικό στο μερικό και αντίστροφα, αντίθεση, αιτιολογική ανάλυση, διευκρίνιση κ.λπ.).</a:t>
            </a:r>
          </a:p>
          <a:p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B5E0B53-A00D-B069-4AA1-B4B769F25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936" y="4991063"/>
            <a:ext cx="1531714" cy="186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18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5F13B9-70B9-3AD7-319A-A1AC9D529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1480352"/>
          </a:xfrm>
        </p:spPr>
        <p:txBody>
          <a:bodyPr>
            <a:normAutofit fontScale="90000"/>
          </a:bodyPr>
          <a:lstStyle/>
          <a:p>
            <a:r>
              <a:rPr lang="el-GR" sz="2800" dirty="0">
                <a:solidFill>
                  <a:srgbClr val="28272B"/>
                </a:solidFill>
                <a:latin typeface="Roboto" panose="02000000000000000000" pitchFamily="2" charset="0"/>
              </a:rPr>
              <a:t>Όσον αφορά τη γλώσσα ενός κειμένου (λεξιλόγιο, στίξη, </a:t>
            </a:r>
            <a:r>
              <a:rPr lang="el-GR" sz="2800" dirty="0" err="1">
                <a:solidFill>
                  <a:srgbClr val="28272B"/>
                </a:solidFill>
                <a:latin typeface="Roboto" panose="02000000000000000000" pitchFamily="2" charset="0"/>
              </a:rPr>
              <a:t>μορφοσυντακτικά</a:t>
            </a:r>
            <a:r>
              <a:rPr lang="el-GR" sz="2800" dirty="0">
                <a:solidFill>
                  <a:srgbClr val="28272B"/>
                </a:solidFill>
                <a:latin typeface="Roboto" panose="02000000000000000000" pitchFamily="2" charset="0"/>
              </a:rPr>
              <a:t> φαινόμενα, γλωσσικές ποικιλίες, λειτουργίες της γλώσσας, ύφος κ.ά.) </a:t>
            </a:r>
            <a:endParaRPr lang="en-US" sz="2800" dirty="0">
              <a:solidFill>
                <a:srgbClr val="28272B"/>
              </a:solidFill>
              <a:latin typeface="Roboto" panose="02000000000000000000" pitchFamily="2" charset="0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7385340-8E5C-79DC-25AB-EB210EDB3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577" y="2237174"/>
            <a:ext cx="9791438" cy="4172503"/>
          </a:xfrm>
        </p:spPr>
        <p:txBody>
          <a:bodyPr numCol="2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εντοπίζει και να αιτιολογεί επιλογές του πομπού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schemeClr val="tx1"/>
                </a:solidFill>
              </a:rPr>
              <a:t>– ενεργητικής ή παθητικής φωνής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schemeClr val="tx1"/>
                </a:solidFill>
              </a:rPr>
              <a:t>– συγκεκριμένου ρηματικού τύπου (προσώπου/χρόνου/έγκλισης)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schemeClr val="tx1"/>
                </a:solidFill>
              </a:rPr>
              <a:t>– μακροπερίοδου ή μη λόγου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schemeClr val="tx1"/>
                </a:solidFill>
              </a:rPr>
              <a:t>– παρατακτικού ή υποτακτικού λόγου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schemeClr val="tx1"/>
                </a:solidFill>
              </a:rPr>
              <a:t>– ρηματικών ή ονοματικών συνόλων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schemeClr val="tx1"/>
                </a:solidFill>
              </a:rPr>
              <a:t>– αναφορικής ή ποιητικής λειτουργίας της γλώσσας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schemeClr val="tx1"/>
                </a:solidFill>
              </a:rPr>
              <a:t>– των σημείων της στίξης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schemeClr val="tx1"/>
                </a:solidFill>
              </a:rPr>
              <a:t>– λόγιων ή λαϊκών λέξεων, ειδικού λεξιλογίου, όρων κ.ά.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αιτιολογεί την ορθογραφία λέξεων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ερμηνεύει λέξεις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αξιολογεί την ακρίβεια και τη σαφήνεια του λεξιλογίου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βρίσκει συνώνυμα, </a:t>
            </a:r>
            <a:r>
              <a:rPr lang="el-GR" sz="1800" dirty="0" err="1">
                <a:solidFill>
                  <a:schemeClr val="tx1"/>
                </a:solidFill>
              </a:rPr>
              <a:t>αντώνυμα</a:t>
            </a:r>
            <a:r>
              <a:rPr lang="el-GR" sz="1800" dirty="0">
                <a:solidFill>
                  <a:schemeClr val="tx1"/>
                </a:solidFill>
              </a:rPr>
              <a:t>, </a:t>
            </a:r>
            <a:r>
              <a:rPr lang="el-GR" sz="1800" dirty="0" err="1">
                <a:solidFill>
                  <a:schemeClr val="tx1"/>
                </a:solidFill>
              </a:rPr>
              <a:t>ομόρριζα</a:t>
            </a:r>
            <a:r>
              <a:rPr lang="el-GR" sz="1800" dirty="0">
                <a:solidFill>
                  <a:schemeClr val="tx1"/>
                </a:solidFill>
              </a:rPr>
              <a:t>, να αντικαθιστά λέξεις ή φράσεις του κειμένου με άλλες, να σχηματίζει με ορισμένες λέξεις φράσεις ή περιόδους λόγου κ.ά.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χαρακτηρίζει το ύφος του κειμένου, λαμβάνοντας υπόψη την επικοινωνιακή περίσταση (σκοπό, δέκτη, είδος λόγου κ.ά.).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176B3EB-D2B7-F62A-4855-112612A6B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824" y="177553"/>
            <a:ext cx="2703933" cy="153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56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DCE3C7-6242-1299-D1D3-A79C1DC33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3" y="88777"/>
            <a:ext cx="8534400" cy="1202469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sz="2800" dirty="0">
                <a:solidFill>
                  <a:srgbClr val="28272B"/>
                </a:solidFill>
                <a:latin typeface="Roboto" panose="02000000000000000000" pitchFamily="2" charset="0"/>
              </a:rPr>
              <a:t>με βάση συγκεκριμένο κείμενο – παράγει γραπτό κείμενο</a:t>
            </a:r>
            <a:endParaRPr lang="en-US" sz="2800" dirty="0">
              <a:solidFill>
                <a:srgbClr val="28272B"/>
              </a:solidFill>
              <a:latin typeface="Roboto" panose="02000000000000000000" pitchFamily="2" charset="0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1C9A450-CAF6-3948-1459-DFD025B95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1291246"/>
            <a:ext cx="8535990" cy="470213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πυκνώνει ένα κείμενο, να κάνει την περίληψή του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 δίνει τίτλο στο κείμενο ή πλαγιότιτλους σε παραγράφους/νοηματικές ενότητες ενός κειμένου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 οργανώνει το διάγραμμα του κειμένου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 αναπτύσσει ένα </a:t>
            </a:r>
            <a:r>
              <a:rPr lang="el-GR" sz="1800" dirty="0" err="1">
                <a:solidFill>
                  <a:schemeClr val="tx1"/>
                </a:solidFill>
              </a:rPr>
              <a:t>κειμενικό</a:t>
            </a:r>
            <a:r>
              <a:rPr lang="el-GR" sz="1800" dirty="0">
                <a:solidFill>
                  <a:schemeClr val="tx1"/>
                </a:solidFill>
              </a:rPr>
              <a:t> απόσπασμα (μια φράση ή ένα επιχείρημα του κειμενογράφου)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 ανασκευάζει τα επιχειρήματα του κειμενογράφου και να αναπτύσσει την αντίθετη άποψη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</a:rPr>
              <a:t>να μετασχηματίζει ένα κείμενο π.χ. από ένα επίπεδο ύφους σε άλλο κ.ά.</a:t>
            </a:r>
          </a:p>
          <a:p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DD5A737-B8F0-D496-169E-38A4348E1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532" y="4762810"/>
            <a:ext cx="2995318" cy="187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35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9839B9-F54C-D908-9A27-ECDAC63C2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787894"/>
          </a:xfrm>
        </p:spPr>
        <p:txBody>
          <a:bodyPr>
            <a:normAutofit fontScale="90000"/>
          </a:bodyPr>
          <a:lstStyle/>
          <a:p>
            <a:r>
              <a:rPr lang="el-GR" dirty="0"/>
              <a:t>Γραφή κειμένου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22DF8D1-9D6A-EB08-0343-2A20E0AF2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473695"/>
            <a:ext cx="11105334" cy="2601155"/>
          </a:xfrm>
        </p:spPr>
        <p:txBody>
          <a:bodyPr>
            <a:normAutofit fontScale="92500" lnSpcReduction="20000"/>
          </a:bodyPr>
          <a:lstStyle/>
          <a:p>
            <a:r>
              <a:rPr lang="el-GR" b="0" i="0" dirty="0">
                <a:solidFill>
                  <a:srgbClr val="28272B"/>
                </a:solidFill>
                <a:effectLst/>
                <a:latin typeface="Roboto" panose="02000000000000000000" pitchFamily="2" charset="0"/>
              </a:rPr>
              <a:t>Ο μαθητής παράγει </a:t>
            </a:r>
            <a:r>
              <a:rPr lang="el-GR" b="1" i="0" dirty="0">
                <a:solidFill>
                  <a:srgbClr val="28272B"/>
                </a:solidFill>
                <a:effectLst/>
                <a:latin typeface="Roboto" panose="02000000000000000000" pitchFamily="2" charset="0"/>
              </a:rPr>
              <a:t>κείμενο</a:t>
            </a:r>
            <a:r>
              <a:rPr lang="el-GR" b="0" i="0" dirty="0">
                <a:solidFill>
                  <a:srgbClr val="28272B"/>
                </a:solidFill>
                <a:effectLst/>
                <a:latin typeface="Roboto" panose="02000000000000000000" pitchFamily="2" charset="0"/>
              </a:rPr>
              <a:t>, ενταγμένο σε </a:t>
            </a:r>
            <a:r>
              <a:rPr lang="el-GR" b="1" i="0" dirty="0">
                <a:solidFill>
                  <a:srgbClr val="28272B"/>
                </a:solidFill>
                <a:effectLst/>
                <a:latin typeface="Roboto" panose="02000000000000000000" pitchFamily="2" charset="0"/>
              </a:rPr>
              <a:t>επικοινωνιακό</a:t>
            </a:r>
            <a:r>
              <a:rPr lang="el-GR" b="0" i="0" dirty="0">
                <a:solidFill>
                  <a:srgbClr val="28272B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l-GR" b="1" i="0" dirty="0">
                <a:solidFill>
                  <a:srgbClr val="28272B"/>
                </a:solidFill>
                <a:effectLst/>
                <a:latin typeface="Roboto" panose="02000000000000000000" pitchFamily="2" charset="0"/>
              </a:rPr>
              <a:t>πλαίσιο.</a:t>
            </a:r>
          </a:p>
          <a:p>
            <a:r>
              <a:rPr lang="el-GR" dirty="0"/>
              <a:t>Έμφαση στην παραγωγή κριτικού-αποφαντικού λόγου : </a:t>
            </a:r>
          </a:p>
          <a:p>
            <a:r>
              <a:rPr lang="el-GR" dirty="0"/>
              <a:t>παραγωγή κειμένου στο οποίο κυριαρχούν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πειθώ,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λογική οργάνωση,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αναφορική λειτουργία της γλώσσας </a:t>
            </a:r>
          </a:p>
          <a:p>
            <a:r>
              <a:rPr lang="el-GR" dirty="0"/>
              <a:t>{π.χ. άρθρου, επιστολής, γραπτής εισήγησης κ.ά.}</a:t>
            </a:r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C319396-9A32-2382-D216-25A190037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5212" y="4671919"/>
            <a:ext cx="3130858" cy="207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4A6C21-A919-0238-06B1-5C1293997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558" y="491757"/>
            <a:ext cx="2902367" cy="745724"/>
          </a:xfrm>
        </p:spPr>
        <p:txBody>
          <a:bodyPr>
            <a:normAutofit fontScale="90000"/>
          </a:bodyPr>
          <a:lstStyle/>
          <a:p>
            <a:r>
              <a:rPr lang="el-GR" dirty="0"/>
              <a:t>Επιδιώκεται…</a:t>
            </a:r>
            <a:endParaRPr lang="en-US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DE67E3-C616-EA36-BC85-72AF47822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1367161"/>
            <a:ext cx="8535990" cy="4626220"/>
          </a:xfrm>
        </p:spPr>
        <p:txBody>
          <a:bodyPr/>
          <a:lstStyle/>
          <a:p>
            <a:r>
              <a:rPr lang="el-GR" dirty="0"/>
              <a:t>Ως προς το περιεχόμενο του κειμένου</a:t>
            </a:r>
          </a:p>
          <a:p>
            <a:endParaRPr lang="el-G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συνάφεια των εκτιθέμενων σκέψεων με τα ζητούμενα του θέματος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επαρκής τεκμηρίωση των </a:t>
            </a:r>
            <a:r>
              <a:rPr lang="el-GR" dirty="0" err="1"/>
              <a:t>σκέψεών</a:t>
            </a:r>
            <a:r>
              <a:rPr lang="el-GR" dirty="0"/>
              <a:t> του με την παράθεση κατάλληλων επιχειρημάτων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ανάπτυξη όλων των θεματικών κέντρων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πρωτοτυπία των ιδεών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ο βαθμός επίτευξης του στόχου που επιδιώκεται με το παραγόμενο κείμενο κ.ά.</a:t>
            </a:r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102277D-9A58-F0F9-ED04-A2580328E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3682" y="4432177"/>
            <a:ext cx="3574703" cy="211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9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9745170-2CDC-44CA-576C-077F023AD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577049"/>
            <a:ext cx="8535990" cy="5416332"/>
          </a:xfrm>
        </p:spPr>
        <p:txBody>
          <a:bodyPr/>
          <a:lstStyle/>
          <a:p>
            <a:r>
              <a:rPr lang="el-GR" dirty="0"/>
              <a:t>Ως προς την έκφραση/μορφή του κειμένου</a:t>
            </a:r>
          </a:p>
          <a:p>
            <a:endParaRPr lang="el-G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σαφής και ακριβής διατύπωση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ο λεκτικός και εκφραστικός πλούτος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επιλογή της κατάλληλης γλωσσικής ποικιλίας ανάλογα με το είδος του κειμένου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τήρηση των </a:t>
            </a:r>
            <a:r>
              <a:rPr lang="el-GR" dirty="0" err="1"/>
              <a:t>μορφοσυντακτικών</a:t>
            </a:r>
            <a:r>
              <a:rPr lang="el-GR" dirty="0"/>
              <a:t> κανόνων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ορθογραφία και η σωστή χρήση των σημείων στίξης κ.ά.</a:t>
            </a:r>
          </a:p>
          <a:p>
            <a:endParaRPr lang="en-US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72585B2-8465-532E-3AC2-71C03DFA2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76" y="4284199"/>
            <a:ext cx="3364157" cy="226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482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05CD758-1343-4F72-444B-F1EF6D42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727969"/>
            <a:ext cx="8131315" cy="4225771"/>
          </a:xfrm>
        </p:spPr>
        <p:txBody>
          <a:bodyPr/>
          <a:lstStyle/>
          <a:p>
            <a:r>
              <a:rPr lang="el-GR" dirty="0"/>
              <a:t>Ως προς τη δομή/διάρθρωση του κειμένου</a:t>
            </a:r>
          </a:p>
          <a:p>
            <a:endParaRPr lang="el-G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λογική αλληλουχία των νοημάτων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συνοχή του κειμένου (ομαλή σύνδεση προτάσεων, παραγράφων και ευρύτερων μερών του κειμένου)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η ένταξη του κειμένου στο ζητούμενο επικοινωνιακό πλαίσιο κ.ά.</a:t>
            </a:r>
            <a:endParaRPr lang="en-US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B10293A-7B8D-2A44-A763-E22AFAC56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154" y="4536490"/>
            <a:ext cx="2705402" cy="220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91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58A6726-AA7A-9615-3B7B-B14D2D0FA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28" y="366312"/>
            <a:ext cx="4223529" cy="4130499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989CF350-8C99-B66B-4763-52E76124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344" y="3693655"/>
            <a:ext cx="4489063" cy="304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205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C995547E-A8D5-366D-22FE-D3A8768D9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66" y="198871"/>
            <a:ext cx="5518247" cy="3310948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FB61EA8D-C0F2-5D27-CAE2-90F66EC5A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261" y="3429000"/>
            <a:ext cx="4395373" cy="32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25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91BECD-2193-121F-4BCD-694A65FD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692" y="202952"/>
            <a:ext cx="8534400" cy="1291247"/>
          </a:xfrm>
        </p:spPr>
        <p:txBody>
          <a:bodyPr/>
          <a:lstStyle/>
          <a:p>
            <a:r>
              <a:rPr lang="el-GR" dirty="0"/>
              <a:t>Ευχαριστώ πολύ για την προσοχή σας</a:t>
            </a:r>
            <a:br>
              <a:rPr lang="el-GR" dirty="0"/>
            </a:br>
            <a:endParaRPr lang="en-US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4177CE4-4650-0875-59E7-57C8ADC5B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1969" y="6278200"/>
            <a:ext cx="3381762" cy="495462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MSc</a:t>
            </a:r>
            <a:r>
              <a:rPr lang="el-GR" sz="1400" dirty="0">
                <a:solidFill>
                  <a:schemeClr val="tx1"/>
                </a:solidFill>
              </a:rPr>
              <a:t> </a:t>
            </a:r>
            <a:r>
              <a:rPr lang="el-GR" sz="1400" dirty="0" err="1">
                <a:solidFill>
                  <a:schemeClr val="tx1"/>
                </a:solidFill>
              </a:rPr>
              <a:t>Κουρούκλη</a:t>
            </a:r>
            <a:r>
              <a:rPr lang="el-GR" sz="1400" dirty="0">
                <a:solidFill>
                  <a:schemeClr val="tx1"/>
                </a:solidFill>
              </a:rPr>
              <a:t> </a:t>
            </a:r>
            <a:r>
              <a:rPr lang="el-GR" sz="1400" dirty="0" err="1">
                <a:solidFill>
                  <a:schemeClr val="tx1"/>
                </a:solidFill>
              </a:rPr>
              <a:t>Ηλιάννα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8566ED5-A1FB-7721-CEE0-4BDB8E564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389" y="1312945"/>
            <a:ext cx="5503639" cy="372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68184"/>
      </p:ext>
    </p:extLst>
  </p:cSld>
  <p:clrMapOvr>
    <a:masterClrMapping/>
  </p:clrMapOvr>
</p:sld>
</file>

<file path=ppt/theme/theme1.xml><?xml version="1.0" encoding="utf-8"?>
<a:theme xmlns:a="http://schemas.openxmlformats.org/drawingml/2006/main" name="Κομμάτι">
  <a:themeElements>
    <a:clrScheme name="Κομμάτι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Κομμάτ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Κομμάτ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141</TotalTime>
  <Words>850</Words>
  <Application>Microsoft Office PowerPoint</Application>
  <PresentationFormat>Ευρεία οθόνη</PresentationFormat>
  <Paragraphs>96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Roboto</vt:lpstr>
      <vt:lpstr>Wingdings</vt:lpstr>
      <vt:lpstr>Wingdings 3</vt:lpstr>
      <vt:lpstr>Κομμάτι</vt:lpstr>
      <vt:lpstr>Παρουσίαση του PowerPoint</vt:lpstr>
      <vt:lpstr>Λίγα λόγια…….</vt:lpstr>
      <vt:lpstr>Στόχος: η συνολική αποτίμηση των γλωσσικών δεξιοτήτων </vt:lpstr>
      <vt:lpstr>Όσον αφορά το περιεχόμενο ενός κειμένου</vt:lpstr>
      <vt:lpstr>Παρουσίαση του PowerPoint</vt:lpstr>
      <vt:lpstr>Όσον αφορά την οργάνωση / δομή ενός κειμένου</vt:lpstr>
      <vt:lpstr>Όσον αφορά τη γλώσσα ενός κειμένου (λεξιλόγιο, στίξη, μορφοσυντακτικά φαινόμενα, γλωσσικές ποικιλίες, λειτουργίες της γλώσσας, ύφος κ.ά.) </vt:lpstr>
      <vt:lpstr> με βάση συγκεκριμένο κείμενο – παράγει γραπτό κείμενο</vt:lpstr>
      <vt:lpstr>Γραφή κειμένου</vt:lpstr>
      <vt:lpstr>Επιδιώκεται…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Ευχαριστώ πολύ για την προσοχή σας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ΝΙΚΟΛΑΟΣ ΑΡΜΥΛΑΓΟΣ</dc:creator>
  <cp:lastModifiedBy>ΝΙΚΟΛΑΟΣ ΑΡΜΥΛΑΓΟΣ</cp:lastModifiedBy>
  <cp:revision>3</cp:revision>
  <dcterms:created xsi:type="dcterms:W3CDTF">2025-09-13T07:31:56Z</dcterms:created>
  <dcterms:modified xsi:type="dcterms:W3CDTF">2025-09-13T14:47:01Z</dcterms:modified>
</cp:coreProperties>
</file>