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8" r:id="rId2"/>
    <p:sldId id="256" r:id="rId3"/>
    <p:sldId id="269" r:id="rId4"/>
    <p:sldId id="261" r:id="rId5"/>
    <p:sldId id="262" r:id="rId6"/>
    <p:sldId id="263" r:id="rId7"/>
    <p:sldId id="270" r:id="rId8"/>
    <p:sldId id="292" r:id="rId9"/>
    <p:sldId id="311" r:id="rId10"/>
    <p:sldId id="295" r:id="rId11"/>
    <p:sldId id="303" r:id="rId12"/>
    <p:sldId id="271" r:id="rId13"/>
    <p:sldId id="272" r:id="rId14"/>
    <p:sldId id="274" r:id="rId15"/>
    <p:sldId id="273" r:id="rId16"/>
    <p:sldId id="312" r:id="rId17"/>
    <p:sldId id="275" r:id="rId18"/>
    <p:sldId id="276" r:id="rId19"/>
    <p:sldId id="277" r:id="rId20"/>
    <p:sldId id="301" r:id="rId21"/>
    <p:sldId id="300" r:id="rId22"/>
    <p:sldId id="285" r:id="rId23"/>
    <p:sldId id="284" r:id="rId24"/>
    <p:sldId id="287" r:id="rId25"/>
    <p:sldId id="313" r:id="rId26"/>
    <p:sldId id="307" r:id="rId27"/>
    <p:sldId id="291" r:id="rId28"/>
    <p:sldId id="265" r:id="rId29"/>
    <p:sldId id="297" r:id="rId30"/>
    <p:sldId id="308" r:id="rId31"/>
    <p:sldId id="306" r:id="rId32"/>
    <p:sldId id="309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FF00"/>
    <a:srgbClr val="FF9999"/>
    <a:srgbClr val="AD403D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FF8B25-C92A-4CF4-B289-5FF17C96B415}" type="doc">
      <dgm:prSet loTypeId="urn:microsoft.com/office/officeart/2005/8/layout/vList6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l-GR"/>
        </a:p>
      </dgm:t>
    </dgm:pt>
    <dgm:pt modelId="{B3FA8DAB-B225-4039-9B25-23B6B1368C91}">
      <dgm:prSet phldrT="[Κείμενο]"/>
      <dgm:spPr/>
      <dgm:t>
        <a:bodyPr/>
        <a:lstStyle/>
        <a:p>
          <a:r>
            <a:rPr lang="el-GR" dirty="0" smtClean="0"/>
            <a:t>ΣΥΝΔΕΤΙΚΟΣ</a:t>
          </a:r>
          <a:endParaRPr lang="el-GR" dirty="0"/>
        </a:p>
      </dgm:t>
    </dgm:pt>
    <dgm:pt modelId="{A8D2DF5C-9D18-43B4-BE82-F9637A5E8AFA}" type="parTrans" cxnId="{C4FDC346-BF0A-45F5-81FC-E9434B1783A7}">
      <dgm:prSet/>
      <dgm:spPr/>
      <dgm:t>
        <a:bodyPr/>
        <a:lstStyle/>
        <a:p>
          <a:endParaRPr lang="el-GR"/>
        </a:p>
      </dgm:t>
    </dgm:pt>
    <dgm:pt modelId="{CB764EE6-41DA-44F0-A250-81C19B1ECBFD}" type="sibTrans" cxnId="{C4FDC346-BF0A-45F5-81FC-E9434B1783A7}">
      <dgm:prSet/>
      <dgm:spPr/>
      <dgm:t>
        <a:bodyPr/>
        <a:lstStyle/>
        <a:p>
          <a:endParaRPr lang="el-GR"/>
        </a:p>
      </dgm:t>
    </dgm:pt>
    <dgm:pt modelId="{96409CDD-AE0F-4EBA-B78F-830BFCA0D01B}">
      <dgm:prSet phldrT="[Κείμενο]" custT="1"/>
      <dgm:spPr/>
      <dgm:t>
        <a:bodyPr anchor="ctr"/>
        <a:lstStyle/>
        <a:p>
          <a:r>
            <a:rPr lang="el-GR" sz="3200" dirty="0" smtClean="0"/>
            <a:t>Συνδέει δομές μεταξύ τους</a:t>
          </a:r>
          <a:endParaRPr lang="el-GR" sz="3200" dirty="0"/>
        </a:p>
      </dgm:t>
    </dgm:pt>
    <dgm:pt modelId="{3B17A55D-ED36-4918-9EA0-2F6039DF41A8}" type="parTrans" cxnId="{F88B52F6-B4BF-4C56-B7C6-6A274631FF78}">
      <dgm:prSet/>
      <dgm:spPr/>
      <dgm:t>
        <a:bodyPr/>
        <a:lstStyle/>
        <a:p>
          <a:endParaRPr lang="el-GR"/>
        </a:p>
      </dgm:t>
    </dgm:pt>
    <dgm:pt modelId="{80353DB9-DB3E-48DB-A87B-401E6691BC7D}" type="sibTrans" cxnId="{F88B52F6-B4BF-4C56-B7C6-6A274631FF78}">
      <dgm:prSet/>
      <dgm:spPr/>
      <dgm:t>
        <a:bodyPr/>
        <a:lstStyle/>
        <a:p>
          <a:endParaRPr lang="el-GR"/>
        </a:p>
      </dgm:t>
    </dgm:pt>
    <dgm:pt modelId="{520F5B26-5299-4D41-A18E-8E5BD6B0AAD1}">
      <dgm:prSet phldrT="[Κείμενο]"/>
      <dgm:spPr/>
      <dgm:t>
        <a:bodyPr/>
        <a:lstStyle/>
        <a:p>
          <a:r>
            <a:rPr lang="el-GR" dirty="0" smtClean="0"/>
            <a:t>ΟΣΤΙΤΗΣ</a:t>
          </a:r>
          <a:endParaRPr lang="el-GR" dirty="0"/>
        </a:p>
      </dgm:t>
    </dgm:pt>
    <dgm:pt modelId="{F45B92A0-3152-4BAE-B5F5-D82986CC349A}" type="parTrans" cxnId="{46272D86-A742-41CF-867D-F034CE474FCD}">
      <dgm:prSet/>
      <dgm:spPr/>
      <dgm:t>
        <a:bodyPr/>
        <a:lstStyle/>
        <a:p>
          <a:endParaRPr lang="el-GR"/>
        </a:p>
      </dgm:t>
    </dgm:pt>
    <dgm:pt modelId="{BD626634-EA7C-4E70-ACC0-9B9ACC07889A}" type="sibTrans" cxnId="{46272D86-A742-41CF-867D-F034CE474FCD}">
      <dgm:prSet/>
      <dgm:spPr/>
      <dgm:t>
        <a:bodyPr/>
        <a:lstStyle/>
        <a:p>
          <a:endParaRPr lang="el-GR"/>
        </a:p>
      </dgm:t>
    </dgm:pt>
    <dgm:pt modelId="{95AA4FD7-7181-4CE1-BC14-DD1C8097C6BE}">
      <dgm:prSet phldrT="[Κείμενο]"/>
      <dgm:spPr/>
      <dgm:t>
        <a:bodyPr anchor="ctr"/>
        <a:lstStyle/>
        <a:p>
          <a:r>
            <a:rPr lang="el-GR" dirty="0" smtClean="0"/>
            <a:t>Στηρίζει το σώμα</a:t>
          </a:r>
          <a:endParaRPr lang="el-GR" dirty="0"/>
        </a:p>
      </dgm:t>
    </dgm:pt>
    <dgm:pt modelId="{756AE095-560B-4BEC-86B6-0B18FE284BA5}" type="parTrans" cxnId="{1A07DF7A-5BC9-4946-901D-6C64F47CB347}">
      <dgm:prSet/>
      <dgm:spPr/>
      <dgm:t>
        <a:bodyPr/>
        <a:lstStyle/>
        <a:p>
          <a:endParaRPr lang="el-GR"/>
        </a:p>
      </dgm:t>
    </dgm:pt>
    <dgm:pt modelId="{734441B2-2292-401A-A05E-43D54C78D8B2}" type="sibTrans" cxnId="{1A07DF7A-5BC9-4946-901D-6C64F47CB347}">
      <dgm:prSet/>
      <dgm:spPr/>
      <dgm:t>
        <a:bodyPr/>
        <a:lstStyle/>
        <a:p>
          <a:endParaRPr lang="el-GR"/>
        </a:p>
      </dgm:t>
    </dgm:pt>
    <dgm:pt modelId="{FE17D6CD-67C2-4915-888B-643C3B29DFC2}">
      <dgm:prSet phldrT="[Κείμενο]"/>
      <dgm:spPr/>
      <dgm:t>
        <a:bodyPr/>
        <a:lstStyle/>
        <a:p>
          <a:r>
            <a:rPr lang="el-GR" dirty="0" smtClean="0"/>
            <a:t>ΧΟΝΔΡΙΝΟΣ</a:t>
          </a:r>
          <a:endParaRPr lang="el-GR" dirty="0"/>
        </a:p>
      </dgm:t>
    </dgm:pt>
    <dgm:pt modelId="{2D453C31-91B1-4906-B80D-4BEF6B26D3D0}" type="parTrans" cxnId="{77426A76-A9E0-4198-85CE-EFEBB09D510B}">
      <dgm:prSet/>
      <dgm:spPr/>
      <dgm:t>
        <a:bodyPr/>
        <a:lstStyle/>
        <a:p>
          <a:endParaRPr lang="el-GR"/>
        </a:p>
      </dgm:t>
    </dgm:pt>
    <dgm:pt modelId="{3361811F-C4D1-4002-BFDD-07C33C17972F}" type="sibTrans" cxnId="{77426A76-A9E0-4198-85CE-EFEBB09D510B}">
      <dgm:prSet/>
      <dgm:spPr/>
      <dgm:t>
        <a:bodyPr/>
        <a:lstStyle/>
        <a:p>
          <a:endParaRPr lang="el-GR"/>
        </a:p>
      </dgm:t>
    </dgm:pt>
    <dgm:pt modelId="{9E0BD804-1F61-4AAC-B9BB-02F129F0C235}">
      <dgm:prSet phldrT="[Κείμενο]"/>
      <dgm:spPr/>
      <dgm:t>
        <a:bodyPr anchor="ctr"/>
        <a:lstStyle/>
        <a:p>
          <a:r>
            <a:rPr lang="el-GR" dirty="0" smtClean="0"/>
            <a:t>Προστατεύει </a:t>
          </a:r>
          <a:endParaRPr lang="el-GR" dirty="0"/>
        </a:p>
      </dgm:t>
    </dgm:pt>
    <dgm:pt modelId="{09BBB3F4-C733-45AA-9A23-7E480780D4E6}" type="parTrans" cxnId="{FC8C024D-576D-4035-8701-735386ABB102}">
      <dgm:prSet/>
      <dgm:spPr/>
      <dgm:t>
        <a:bodyPr/>
        <a:lstStyle/>
        <a:p>
          <a:endParaRPr lang="el-GR"/>
        </a:p>
      </dgm:t>
    </dgm:pt>
    <dgm:pt modelId="{60901E0A-F1AB-4454-B3C7-79AC159E9B13}" type="sibTrans" cxnId="{FC8C024D-576D-4035-8701-735386ABB102}">
      <dgm:prSet/>
      <dgm:spPr/>
      <dgm:t>
        <a:bodyPr/>
        <a:lstStyle/>
        <a:p>
          <a:endParaRPr lang="el-GR"/>
        </a:p>
      </dgm:t>
    </dgm:pt>
    <dgm:pt modelId="{EAC71C76-C602-46F1-B260-CFCB33F6D837}" type="pres">
      <dgm:prSet presAssocID="{49FF8B25-C92A-4CF4-B289-5FF17C96B41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096CDC3F-21E7-4E4D-84DF-3295D558A8BC}" type="pres">
      <dgm:prSet presAssocID="{B3FA8DAB-B225-4039-9B25-23B6B1368C91}" presName="linNode" presStyleCnt="0"/>
      <dgm:spPr/>
    </dgm:pt>
    <dgm:pt modelId="{BCAB6E63-7B61-4D92-84FD-3873AC01E88F}" type="pres">
      <dgm:prSet presAssocID="{B3FA8DAB-B225-4039-9B25-23B6B1368C91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C6E079F-10F0-4C29-B835-BDEEA675CF07}" type="pres">
      <dgm:prSet presAssocID="{B3FA8DAB-B225-4039-9B25-23B6B1368C91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DE380F2-25D2-4EE3-AA8D-AFAFA4ED4279}" type="pres">
      <dgm:prSet presAssocID="{CB764EE6-41DA-44F0-A250-81C19B1ECBFD}" presName="spacing" presStyleCnt="0"/>
      <dgm:spPr/>
    </dgm:pt>
    <dgm:pt modelId="{A64DCE23-94FE-4610-8B64-C59B77BBC506}" type="pres">
      <dgm:prSet presAssocID="{520F5B26-5299-4D41-A18E-8E5BD6B0AAD1}" presName="linNode" presStyleCnt="0"/>
      <dgm:spPr/>
    </dgm:pt>
    <dgm:pt modelId="{E1090D0F-8702-4B12-966C-DE77FD81E182}" type="pres">
      <dgm:prSet presAssocID="{520F5B26-5299-4D41-A18E-8E5BD6B0AAD1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FE5809D-F07C-412C-A3F0-D4E652C42B7C}" type="pres">
      <dgm:prSet presAssocID="{520F5B26-5299-4D41-A18E-8E5BD6B0AAD1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BECB7A-42FC-4357-83DE-820311E155A0}" type="pres">
      <dgm:prSet presAssocID="{BD626634-EA7C-4E70-ACC0-9B9ACC07889A}" presName="spacing" presStyleCnt="0"/>
      <dgm:spPr/>
    </dgm:pt>
    <dgm:pt modelId="{569CB4BB-B1AD-462B-A1B5-D4E122BADA1A}" type="pres">
      <dgm:prSet presAssocID="{FE17D6CD-67C2-4915-888B-643C3B29DFC2}" presName="linNode" presStyleCnt="0"/>
      <dgm:spPr/>
    </dgm:pt>
    <dgm:pt modelId="{3E440293-C32E-44E5-A37D-DECB8EE753D8}" type="pres">
      <dgm:prSet presAssocID="{FE17D6CD-67C2-4915-888B-643C3B29DFC2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7F4F68-E52A-4A8F-B427-2D14674F9DDC}" type="pres">
      <dgm:prSet presAssocID="{FE17D6CD-67C2-4915-888B-643C3B29DFC2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A1E5698-4EB4-43F0-815B-2675481C8E00}" type="presOf" srcId="{9E0BD804-1F61-4AAC-B9BB-02F129F0C235}" destId="{5E7F4F68-E52A-4A8F-B427-2D14674F9DDC}" srcOrd="0" destOrd="0" presId="urn:microsoft.com/office/officeart/2005/8/layout/vList6"/>
    <dgm:cxn modelId="{77426A76-A9E0-4198-85CE-EFEBB09D510B}" srcId="{49FF8B25-C92A-4CF4-B289-5FF17C96B415}" destId="{FE17D6CD-67C2-4915-888B-643C3B29DFC2}" srcOrd="2" destOrd="0" parTransId="{2D453C31-91B1-4906-B80D-4BEF6B26D3D0}" sibTransId="{3361811F-C4D1-4002-BFDD-07C33C17972F}"/>
    <dgm:cxn modelId="{5D5D119F-B1D8-48A8-8C99-1109D6B0650E}" type="presOf" srcId="{49FF8B25-C92A-4CF4-B289-5FF17C96B415}" destId="{EAC71C76-C602-46F1-B260-CFCB33F6D837}" srcOrd="0" destOrd="0" presId="urn:microsoft.com/office/officeart/2005/8/layout/vList6"/>
    <dgm:cxn modelId="{FC8C024D-576D-4035-8701-735386ABB102}" srcId="{FE17D6CD-67C2-4915-888B-643C3B29DFC2}" destId="{9E0BD804-1F61-4AAC-B9BB-02F129F0C235}" srcOrd="0" destOrd="0" parTransId="{09BBB3F4-C733-45AA-9A23-7E480780D4E6}" sibTransId="{60901E0A-F1AB-4454-B3C7-79AC159E9B13}"/>
    <dgm:cxn modelId="{E3216D6A-29F7-419A-9DAE-F0EB65D0D8A0}" type="presOf" srcId="{95AA4FD7-7181-4CE1-BC14-DD1C8097C6BE}" destId="{AFE5809D-F07C-412C-A3F0-D4E652C42B7C}" srcOrd="0" destOrd="0" presId="urn:microsoft.com/office/officeart/2005/8/layout/vList6"/>
    <dgm:cxn modelId="{10DFCAEF-F281-4860-B2AA-BB259F6CE5DF}" type="presOf" srcId="{520F5B26-5299-4D41-A18E-8E5BD6B0AAD1}" destId="{E1090D0F-8702-4B12-966C-DE77FD81E182}" srcOrd="0" destOrd="0" presId="urn:microsoft.com/office/officeart/2005/8/layout/vList6"/>
    <dgm:cxn modelId="{29025BD6-96DE-4A1E-8587-7A5E79A16C61}" type="presOf" srcId="{B3FA8DAB-B225-4039-9B25-23B6B1368C91}" destId="{BCAB6E63-7B61-4D92-84FD-3873AC01E88F}" srcOrd="0" destOrd="0" presId="urn:microsoft.com/office/officeart/2005/8/layout/vList6"/>
    <dgm:cxn modelId="{AAD18DFA-E328-4FA4-BB2B-9F4057878C52}" type="presOf" srcId="{96409CDD-AE0F-4EBA-B78F-830BFCA0D01B}" destId="{BC6E079F-10F0-4C29-B835-BDEEA675CF07}" srcOrd="0" destOrd="0" presId="urn:microsoft.com/office/officeart/2005/8/layout/vList6"/>
    <dgm:cxn modelId="{1A07DF7A-5BC9-4946-901D-6C64F47CB347}" srcId="{520F5B26-5299-4D41-A18E-8E5BD6B0AAD1}" destId="{95AA4FD7-7181-4CE1-BC14-DD1C8097C6BE}" srcOrd="0" destOrd="0" parTransId="{756AE095-560B-4BEC-86B6-0B18FE284BA5}" sibTransId="{734441B2-2292-401A-A05E-43D54C78D8B2}"/>
    <dgm:cxn modelId="{46272D86-A742-41CF-867D-F034CE474FCD}" srcId="{49FF8B25-C92A-4CF4-B289-5FF17C96B415}" destId="{520F5B26-5299-4D41-A18E-8E5BD6B0AAD1}" srcOrd="1" destOrd="0" parTransId="{F45B92A0-3152-4BAE-B5F5-D82986CC349A}" sibTransId="{BD626634-EA7C-4E70-ACC0-9B9ACC07889A}"/>
    <dgm:cxn modelId="{193580E2-5600-4F2D-93D6-BC8C2986058E}" type="presOf" srcId="{FE17D6CD-67C2-4915-888B-643C3B29DFC2}" destId="{3E440293-C32E-44E5-A37D-DECB8EE753D8}" srcOrd="0" destOrd="0" presId="urn:microsoft.com/office/officeart/2005/8/layout/vList6"/>
    <dgm:cxn modelId="{F88B52F6-B4BF-4C56-B7C6-6A274631FF78}" srcId="{B3FA8DAB-B225-4039-9B25-23B6B1368C91}" destId="{96409CDD-AE0F-4EBA-B78F-830BFCA0D01B}" srcOrd="0" destOrd="0" parTransId="{3B17A55D-ED36-4918-9EA0-2F6039DF41A8}" sibTransId="{80353DB9-DB3E-48DB-A87B-401E6691BC7D}"/>
    <dgm:cxn modelId="{C4FDC346-BF0A-45F5-81FC-E9434B1783A7}" srcId="{49FF8B25-C92A-4CF4-B289-5FF17C96B415}" destId="{B3FA8DAB-B225-4039-9B25-23B6B1368C91}" srcOrd="0" destOrd="0" parTransId="{A8D2DF5C-9D18-43B4-BE82-F9637A5E8AFA}" sibTransId="{CB764EE6-41DA-44F0-A250-81C19B1ECBFD}"/>
    <dgm:cxn modelId="{B36CF74D-AEE2-4360-AE50-3EA87485C2D0}" type="presParOf" srcId="{EAC71C76-C602-46F1-B260-CFCB33F6D837}" destId="{096CDC3F-21E7-4E4D-84DF-3295D558A8BC}" srcOrd="0" destOrd="0" presId="urn:microsoft.com/office/officeart/2005/8/layout/vList6"/>
    <dgm:cxn modelId="{0E85E2E0-E51D-46FA-9CAC-398F0AA488E8}" type="presParOf" srcId="{096CDC3F-21E7-4E4D-84DF-3295D558A8BC}" destId="{BCAB6E63-7B61-4D92-84FD-3873AC01E88F}" srcOrd="0" destOrd="0" presId="urn:microsoft.com/office/officeart/2005/8/layout/vList6"/>
    <dgm:cxn modelId="{941C0860-99F0-4B8B-B82E-FF2466BBF25F}" type="presParOf" srcId="{096CDC3F-21E7-4E4D-84DF-3295D558A8BC}" destId="{BC6E079F-10F0-4C29-B835-BDEEA675CF07}" srcOrd="1" destOrd="0" presId="urn:microsoft.com/office/officeart/2005/8/layout/vList6"/>
    <dgm:cxn modelId="{6D6B102F-BE44-4303-BC7F-24E15AAA89A1}" type="presParOf" srcId="{EAC71C76-C602-46F1-B260-CFCB33F6D837}" destId="{6DE380F2-25D2-4EE3-AA8D-AFAFA4ED4279}" srcOrd="1" destOrd="0" presId="urn:microsoft.com/office/officeart/2005/8/layout/vList6"/>
    <dgm:cxn modelId="{F4B1F802-B10F-404C-A263-538607117791}" type="presParOf" srcId="{EAC71C76-C602-46F1-B260-CFCB33F6D837}" destId="{A64DCE23-94FE-4610-8B64-C59B77BBC506}" srcOrd="2" destOrd="0" presId="urn:microsoft.com/office/officeart/2005/8/layout/vList6"/>
    <dgm:cxn modelId="{8E371B18-54C1-44F7-A283-6D420CA94B4E}" type="presParOf" srcId="{A64DCE23-94FE-4610-8B64-C59B77BBC506}" destId="{E1090D0F-8702-4B12-966C-DE77FD81E182}" srcOrd="0" destOrd="0" presId="urn:microsoft.com/office/officeart/2005/8/layout/vList6"/>
    <dgm:cxn modelId="{C3082039-EDC7-4106-8D79-C6898D5D8711}" type="presParOf" srcId="{A64DCE23-94FE-4610-8B64-C59B77BBC506}" destId="{AFE5809D-F07C-412C-A3F0-D4E652C42B7C}" srcOrd="1" destOrd="0" presId="urn:microsoft.com/office/officeart/2005/8/layout/vList6"/>
    <dgm:cxn modelId="{08628CE2-650A-47FA-8B83-9E2FB0452403}" type="presParOf" srcId="{EAC71C76-C602-46F1-B260-CFCB33F6D837}" destId="{85BECB7A-42FC-4357-83DE-820311E155A0}" srcOrd="3" destOrd="0" presId="urn:microsoft.com/office/officeart/2005/8/layout/vList6"/>
    <dgm:cxn modelId="{91874B3A-23CA-4672-B7A4-CB792B9B0F92}" type="presParOf" srcId="{EAC71C76-C602-46F1-B260-CFCB33F6D837}" destId="{569CB4BB-B1AD-462B-A1B5-D4E122BADA1A}" srcOrd="4" destOrd="0" presId="urn:microsoft.com/office/officeart/2005/8/layout/vList6"/>
    <dgm:cxn modelId="{8EC41D6A-1E5D-4AA2-8A7E-6DCDDBD56FB3}" type="presParOf" srcId="{569CB4BB-B1AD-462B-A1B5-D4E122BADA1A}" destId="{3E440293-C32E-44E5-A37D-DECB8EE753D8}" srcOrd="0" destOrd="0" presId="urn:microsoft.com/office/officeart/2005/8/layout/vList6"/>
    <dgm:cxn modelId="{33A1382E-3B9C-4E9B-8836-745380F614BB}" type="presParOf" srcId="{569CB4BB-B1AD-462B-A1B5-D4E122BADA1A}" destId="{5E7F4F68-E52A-4A8F-B427-2D14674F9DDC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18C9AA-E35D-4988-9739-7B1651053449}" type="doc">
      <dgm:prSet loTypeId="urn:microsoft.com/office/officeart/2005/8/layout/hierarchy3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6667E025-CC3A-4357-BAC2-4618F1634D82}">
      <dgm:prSet phldrT="[Κείμενο]"/>
      <dgm:spPr/>
      <dgm:t>
        <a:bodyPr/>
        <a:lstStyle/>
        <a:p>
          <a:pPr algn="ctr"/>
          <a:r>
            <a:rPr lang="el-GR" b="1" dirty="0" smtClean="0"/>
            <a:t>Χαλαρός</a:t>
          </a:r>
          <a:r>
            <a:rPr lang="el-GR" dirty="0" smtClean="0"/>
            <a:t>: στο δέρμα</a:t>
          </a:r>
        </a:p>
        <a:p>
          <a:pPr algn="r"/>
          <a:r>
            <a:rPr lang="el-GR" dirty="0" smtClean="0"/>
            <a:t>(λιπώδης ιστός) </a:t>
          </a:r>
          <a:endParaRPr lang="el-GR" dirty="0"/>
        </a:p>
      </dgm:t>
    </dgm:pt>
    <dgm:pt modelId="{2C75988E-C72F-4FD6-8A13-21062D9DA121}" type="parTrans" cxnId="{37740A0C-5657-4DFE-8E8F-7E2250606ED6}">
      <dgm:prSet/>
      <dgm:spPr/>
      <dgm:t>
        <a:bodyPr/>
        <a:lstStyle/>
        <a:p>
          <a:pPr algn="ctr"/>
          <a:endParaRPr lang="el-GR"/>
        </a:p>
      </dgm:t>
    </dgm:pt>
    <dgm:pt modelId="{2A8B4491-BF6D-4B88-87E0-25D6F4E480A6}" type="sibTrans" cxnId="{37740A0C-5657-4DFE-8E8F-7E2250606ED6}">
      <dgm:prSet/>
      <dgm:spPr/>
      <dgm:t>
        <a:bodyPr/>
        <a:lstStyle/>
        <a:p>
          <a:pPr algn="ctr"/>
          <a:endParaRPr lang="el-GR"/>
        </a:p>
      </dgm:t>
    </dgm:pt>
    <dgm:pt modelId="{E129860B-D930-40B4-ABE1-CB2356632187}">
      <dgm:prSet phldrT="[Κείμενο]"/>
      <dgm:spPr/>
      <dgm:t>
        <a:bodyPr/>
        <a:lstStyle/>
        <a:p>
          <a:pPr algn="ctr"/>
          <a:r>
            <a:rPr lang="el-GR" b="1" dirty="0" smtClean="0"/>
            <a:t>Πυκνός</a:t>
          </a:r>
          <a:r>
            <a:rPr lang="el-GR" dirty="0" smtClean="0"/>
            <a:t>: στις αρθρώσεις </a:t>
          </a:r>
        </a:p>
        <a:p>
          <a:pPr algn="r"/>
          <a:r>
            <a:rPr lang="el-GR" dirty="0" smtClean="0"/>
            <a:t>και τους τένοντες</a:t>
          </a:r>
          <a:endParaRPr lang="el-GR" dirty="0"/>
        </a:p>
      </dgm:t>
    </dgm:pt>
    <dgm:pt modelId="{BBF1AEA8-7FA8-4E13-BB71-761E5C7B8A96}" type="parTrans" cxnId="{9727A238-0E71-4796-A333-31C0398A6F73}">
      <dgm:prSet/>
      <dgm:spPr/>
      <dgm:t>
        <a:bodyPr/>
        <a:lstStyle/>
        <a:p>
          <a:pPr algn="ctr"/>
          <a:endParaRPr lang="el-GR"/>
        </a:p>
      </dgm:t>
    </dgm:pt>
    <dgm:pt modelId="{07098C96-D1F1-466E-B254-93189D923177}" type="sibTrans" cxnId="{9727A238-0E71-4796-A333-31C0398A6F73}">
      <dgm:prSet/>
      <dgm:spPr/>
      <dgm:t>
        <a:bodyPr/>
        <a:lstStyle/>
        <a:p>
          <a:pPr algn="ctr"/>
          <a:endParaRPr lang="el-GR"/>
        </a:p>
      </dgm:t>
    </dgm:pt>
    <dgm:pt modelId="{6AA2D9C4-7BE0-4403-B688-C75F7ACB7358}">
      <dgm:prSet phldrT="[Κείμενο]" custT="1"/>
      <dgm:spPr/>
      <dgm:t>
        <a:bodyPr/>
        <a:lstStyle/>
        <a:p>
          <a:pPr algn="ctr"/>
          <a:r>
            <a:rPr lang="el-GR" sz="3600" dirty="0" smtClean="0"/>
            <a:t>Πού;</a:t>
          </a:r>
          <a:endParaRPr lang="el-GR" sz="3600" dirty="0"/>
        </a:p>
      </dgm:t>
    </dgm:pt>
    <dgm:pt modelId="{B2928C18-7868-49EB-9460-523371A98C77}" type="sibTrans" cxnId="{163505D8-1012-4E56-B296-8F3FF73F6470}">
      <dgm:prSet/>
      <dgm:spPr/>
      <dgm:t>
        <a:bodyPr/>
        <a:lstStyle/>
        <a:p>
          <a:pPr algn="ctr"/>
          <a:endParaRPr lang="el-GR"/>
        </a:p>
      </dgm:t>
    </dgm:pt>
    <dgm:pt modelId="{31A0E5BB-869F-4A75-B4F3-A4D804F1F95F}" type="parTrans" cxnId="{163505D8-1012-4E56-B296-8F3FF73F6470}">
      <dgm:prSet/>
      <dgm:spPr/>
      <dgm:t>
        <a:bodyPr/>
        <a:lstStyle/>
        <a:p>
          <a:pPr algn="ctr"/>
          <a:endParaRPr lang="el-GR"/>
        </a:p>
      </dgm:t>
    </dgm:pt>
    <dgm:pt modelId="{5A6CDD57-406A-40B8-9990-65DBEA0C2DE5}">
      <dgm:prSet phldrT="[Κείμενο]"/>
      <dgm:spPr/>
      <dgm:t>
        <a:bodyPr/>
        <a:lstStyle/>
        <a:p>
          <a:pPr algn="ctr"/>
          <a:r>
            <a:rPr lang="el-GR" b="1" dirty="0" smtClean="0"/>
            <a:t>Αίμα</a:t>
          </a:r>
          <a:r>
            <a:rPr lang="el-GR" dirty="0" smtClean="0"/>
            <a:t>:  ειδική κατηγορία </a:t>
          </a:r>
          <a:endParaRPr lang="el-GR" dirty="0"/>
        </a:p>
      </dgm:t>
    </dgm:pt>
    <dgm:pt modelId="{7B636374-0129-4AA0-B80E-739BF03B3881}" type="parTrans" cxnId="{8106EECB-C8BE-424E-9959-B9A43AF2AD0E}">
      <dgm:prSet/>
      <dgm:spPr/>
      <dgm:t>
        <a:bodyPr/>
        <a:lstStyle/>
        <a:p>
          <a:pPr algn="ctr"/>
          <a:endParaRPr lang="el-GR"/>
        </a:p>
      </dgm:t>
    </dgm:pt>
    <dgm:pt modelId="{8AF56521-1657-45A2-A0D7-2DFC9EB88B8D}" type="sibTrans" cxnId="{8106EECB-C8BE-424E-9959-B9A43AF2AD0E}">
      <dgm:prSet/>
      <dgm:spPr/>
      <dgm:t>
        <a:bodyPr/>
        <a:lstStyle/>
        <a:p>
          <a:pPr algn="ctr"/>
          <a:endParaRPr lang="el-GR"/>
        </a:p>
      </dgm:t>
    </dgm:pt>
    <dgm:pt modelId="{330B0B89-1920-4E29-8353-00E604138E81}" type="pres">
      <dgm:prSet presAssocID="{EB18C9AA-E35D-4988-9739-7B165105344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39A15F80-E64C-465B-8A35-C101FA035889}" type="pres">
      <dgm:prSet presAssocID="{6AA2D9C4-7BE0-4403-B688-C75F7ACB7358}" presName="root" presStyleCnt="0"/>
      <dgm:spPr/>
    </dgm:pt>
    <dgm:pt modelId="{4C938B96-C752-4946-901D-98AD27369797}" type="pres">
      <dgm:prSet presAssocID="{6AA2D9C4-7BE0-4403-B688-C75F7ACB7358}" presName="rootComposite" presStyleCnt="0"/>
      <dgm:spPr/>
    </dgm:pt>
    <dgm:pt modelId="{94187D3C-797D-4EC7-8EFD-B6A7731CA69E}" type="pres">
      <dgm:prSet presAssocID="{6AA2D9C4-7BE0-4403-B688-C75F7ACB7358}" presName="rootText" presStyleLbl="node1" presStyleIdx="0" presStyleCnt="1" custAng="20859982" custScaleX="80169" custScaleY="38256" custLinFactNeighborX="4007" custLinFactNeighborY="-5010"/>
      <dgm:spPr/>
      <dgm:t>
        <a:bodyPr/>
        <a:lstStyle/>
        <a:p>
          <a:endParaRPr lang="el-GR"/>
        </a:p>
      </dgm:t>
    </dgm:pt>
    <dgm:pt modelId="{7A374D3F-8588-4138-BD8D-2F00B8ADC138}" type="pres">
      <dgm:prSet presAssocID="{6AA2D9C4-7BE0-4403-B688-C75F7ACB7358}" presName="rootConnector" presStyleLbl="node1" presStyleIdx="0" presStyleCnt="1"/>
      <dgm:spPr/>
      <dgm:t>
        <a:bodyPr/>
        <a:lstStyle/>
        <a:p>
          <a:endParaRPr lang="el-GR"/>
        </a:p>
      </dgm:t>
    </dgm:pt>
    <dgm:pt modelId="{A016381A-2218-4F9E-8681-8EEACD726CA4}" type="pres">
      <dgm:prSet presAssocID="{6AA2D9C4-7BE0-4403-B688-C75F7ACB7358}" presName="childShape" presStyleCnt="0"/>
      <dgm:spPr/>
    </dgm:pt>
    <dgm:pt modelId="{6A19DA16-0EA1-443B-834C-201A8B914660}" type="pres">
      <dgm:prSet presAssocID="{2C75988E-C72F-4FD6-8A13-21062D9DA121}" presName="Name13" presStyleLbl="parChTrans1D2" presStyleIdx="0" presStyleCnt="3"/>
      <dgm:spPr/>
      <dgm:t>
        <a:bodyPr/>
        <a:lstStyle/>
        <a:p>
          <a:endParaRPr lang="el-GR"/>
        </a:p>
      </dgm:t>
    </dgm:pt>
    <dgm:pt modelId="{57BDCEB7-BC09-430F-9C2F-68B78B92DF50}" type="pres">
      <dgm:prSet presAssocID="{6667E025-CC3A-4357-BAC2-4618F1634D82}" presName="childText" presStyleLbl="bgAcc1" presStyleIdx="0" presStyleCnt="3" custScaleX="194510" custScaleY="77994" custLinFactNeighborX="1427" custLinFactNeighborY="-424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F7E740B-E059-4E8B-A488-84601BF8867E}" type="pres">
      <dgm:prSet presAssocID="{BBF1AEA8-7FA8-4E13-BB71-761E5C7B8A96}" presName="Name13" presStyleLbl="parChTrans1D2" presStyleIdx="1" presStyleCnt="3"/>
      <dgm:spPr/>
      <dgm:t>
        <a:bodyPr/>
        <a:lstStyle/>
        <a:p>
          <a:endParaRPr lang="el-GR"/>
        </a:p>
      </dgm:t>
    </dgm:pt>
    <dgm:pt modelId="{B273AC4A-7109-43BB-AAC9-7D604A86AEC2}" type="pres">
      <dgm:prSet presAssocID="{E129860B-D930-40B4-ABE1-CB2356632187}" presName="childText" presStyleLbl="bgAcc1" presStyleIdx="1" presStyleCnt="3" custScaleX="200210" custScaleY="7951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09C4A83-49C0-413A-A675-899D43B2F33D}" type="pres">
      <dgm:prSet presAssocID="{7B636374-0129-4AA0-B80E-739BF03B3881}" presName="Name13" presStyleLbl="parChTrans1D2" presStyleIdx="2" presStyleCnt="3"/>
      <dgm:spPr/>
      <dgm:t>
        <a:bodyPr/>
        <a:lstStyle/>
        <a:p>
          <a:endParaRPr lang="el-GR"/>
        </a:p>
      </dgm:t>
    </dgm:pt>
    <dgm:pt modelId="{72501E5D-F780-41A5-8889-CD853FC8FA17}" type="pres">
      <dgm:prSet presAssocID="{5A6CDD57-406A-40B8-9990-65DBEA0C2DE5}" presName="childText" presStyleLbl="bgAcc1" presStyleIdx="2" presStyleCnt="3" custScaleX="206515" custScaleY="57495" custLinFactNeighborY="-408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6D78F33-5D9E-4631-8751-2244AA07770E}" type="presOf" srcId="{E129860B-D930-40B4-ABE1-CB2356632187}" destId="{B273AC4A-7109-43BB-AAC9-7D604A86AEC2}" srcOrd="0" destOrd="0" presId="urn:microsoft.com/office/officeart/2005/8/layout/hierarchy3"/>
    <dgm:cxn modelId="{1C3BC873-8B76-4AE2-8101-2067AE03D3E0}" type="presOf" srcId="{7B636374-0129-4AA0-B80E-739BF03B3881}" destId="{D09C4A83-49C0-413A-A675-899D43B2F33D}" srcOrd="0" destOrd="0" presId="urn:microsoft.com/office/officeart/2005/8/layout/hierarchy3"/>
    <dgm:cxn modelId="{9727A238-0E71-4796-A333-31C0398A6F73}" srcId="{6AA2D9C4-7BE0-4403-B688-C75F7ACB7358}" destId="{E129860B-D930-40B4-ABE1-CB2356632187}" srcOrd="1" destOrd="0" parTransId="{BBF1AEA8-7FA8-4E13-BB71-761E5C7B8A96}" sibTransId="{07098C96-D1F1-466E-B254-93189D923177}"/>
    <dgm:cxn modelId="{8B411A60-4EE9-40EE-9BD1-90D8D42660D8}" type="presOf" srcId="{6AA2D9C4-7BE0-4403-B688-C75F7ACB7358}" destId="{94187D3C-797D-4EC7-8EFD-B6A7731CA69E}" srcOrd="0" destOrd="0" presId="urn:microsoft.com/office/officeart/2005/8/layout/hierarchy3"/>
    <dgm:cxn modelId="{52DB9F58-50C2-4A05-9ED7-D4297FE5ED96}" type="presOf" srcId="{EB18C9AA-E35D-4988-9739-7B1651053449}" destId="{330B0B89-1920-4E29-8353-00E604138E81}" srcOrd="0" destOrd="0" presId="urn:microsoft.com/office/officeart/2005/8/layout/hierarchy3"/>
    <dgm:cxn modelId="{163505D8-1012-4E56-B296-8F3FF73F6470}" srcId="{EB18C9AA-E35D-4988-9739-7B1651053449}" destId="{6AA2D9C4-7BE0-4403-B688-C75F7ACB7358}" srcOrd="0" destOrd="0" parTransId="{31A0E5BB-869F-4A75-B4F3-A4D804F1F95F}" sibTransId="{B2928C18-7868-49EB-9460-523371A98C77}"/>
    <dgm:cxn modelId="{E123280D-8C92-4DD7-BCA2-2D134815B490}" type="presOf" srcId="{2C75988E-C72F-4FD6-8A13-21062D9DA121}" destId="{6A19DA16-0EA1-443B-834C-201A8B914660}" srcOrd="0" destOrd="0" presId="urn:microsoft.com/office/officeart/2005/8/layout/hierarchy3"/>
    <dgm:cxn modelId="{8106EECB-C8BE-424E-9959-B9A43AF2AD0E}" srcId="{6AA2D9C4-7BE0-4403-B688-C75F7ACB7358}" destId="{5A6CDD57-406A-40B8-9990-65DBEA0C2DE5}" srcOrd="2" destOrd="0" parTransId="{7B636374-0129-4AA0-B80E-739BF03B3881}" sibTransId="{8AF56521-1657-45A2-A0D7-2DFC9EB88B8D}"/>
    <dgm:cxn modelId="{3F1C3331-553E-4AC3-9225-8628E70A2C4C}" type="presOf" srcId="{6AA2D9C4-7BE0-4403-B688-C75F7ACB7358}" destId="{7A374D3F-8588-4138-BD8D-2F00B8ADC138}" srcOrd="1" destOrd="0" presId="urn:microsoft.com/office/officeart/2005/8/layout/hierarchy3"/>
    <dgm:cxn modelId="{D6F419B3-EDC3-41C9-B273-9433D988A038}" type="presOf" srcId="{BBF1AEA8-7FA8-4E13-BB71-761E5C7B8A96}" destId="{FF7E740B-E059-4E8B-A488-84601BF8867E}" srcOrd="0" destOrd="0" presId="urn:microsoft.com/office/officeart/2005/8/layout/hierarchy3"/>
    <dgm:cxn modelId="{37740A0C-5657-4DFE-8E8F-7E2250606ED6}" srcId="{6AA2D9C4-7BE0-4403-B688-C75F7ACB7358}" destId="{6667E025-CC3A-4357-BAC2-4618F1634D82}" srcOrd="0" destOrd="0" parTransId="{2C75988E-C72F-4FD6-8A13-21062D9DA121}" sibTransId="{2A8B4491-BF6D-4B88-87E0-25D6F4E480A6}"/>
    <dgm:cxn modelId="{62AD0B3C-6245-47FA-9157-B09A96206AF7}" type="presOf" srcId="{6667E025-CC3A-4357-BAC2-4618F1634D82}" destId="{57BDCEB7-BC09-430F-9C2F-68B78B92DF50}" srcOrd="0" destOrd="0" presId="urn:microsoft.com/office/officeart/2005/8/layout/hierarchy3"/>
    <dgm:cxn modelId="{2D0E4581-AAC2-46B5-BE33-15F624147E03}" type="presOf" srcId="{5A6CDD57-406A-40B8-9990-65DBEA0C2DE5}" destId="{72501E5D-F780-41A5-8889-CD853FC8FA17}" srcOrd="0" destOrd="0" presId="urn:microsoft.com/office/officeart/2005/8/layout/hierarchy3"/>
    <dgm:cxn modelId="{71CA9259-81F3-45A3-99E6-28E4240E737F}" type="presParOf" srcId="{330B0B89-1920-4E29-8353-00E604138E81}" destId="{39A15F80-E64C-465B-8A35-C101FA035889}" srcOrd="0" destOrd="0" presId="urn:microsoft.com/office/officeart/2005/8/layout/hierarchy3"/>
    <dgm:cxn modelId="{ECB64BB4-54EB-409B-8E5B-24D6AD3D62D6}" type="presParOf" srcId="{39A15F80-E64C-465B-8A35-C101FA035889}" destId="{4C938B96-C752-4946-901D-98AD27369797}" srcOrd="0" destOrd="0" presId="urn:microsoft.com/office/officeart/2005/8/layout/hierarchy3"/>
    <dgm:cxn modelId="{A14B0296-ADBF-4A9C-80B2-84E6F0141944}" type="presParOf" srcId="{4C938B96-C752-4946-901D-98AD27369797}" destId="{94187D3C-797D-4EC7-8EFD-B6A7731CA69E}" srcOrd="0" destOrd="0" presId="urn:microsoft.com/office/officeart/2005/8/layout/hierarchy3"/>
    <dgm:cxn modelId="{D4F590F9-0095-4EB2-B15D-18932CE39FB7}" type="presParOf" srcId="{4C938B96-C752-4946-901D-98AD27369797}" destId="{7A374D3F-8588-4138-BD8D-2F00B8ADC138}" srcOrd="1" destOrd="0" presId="urn:microsoft.com/office/officeart/2005/8/layout/hierarchy3"/>
    <dgm:cxn modelId="{DCAF6583-9B6A-4799-A50B-A2733DDD170D}" type="presParOf" srcId="{39A15F80-E64C-465B-8A35-C101FA035889}" destId="{A016381A-2218-4F9E-8681-8EEACD726CA4}" srcOrd="1" destOrd="0" presId="urn:microsoft.com/office/officeart/2005/8/layout/hierarchy3"/>
    <dgm:cxn modelId="{977C2C46-FF41-482D-9DC3-1812F6E56CB7}" type="presParOf" srcId="{A016381A-2218-4F9E-8681-8EEACD726CA4}" destId="{6A19DA16-0EA1-443B-834C-201A8B914660}" srcOrd="0" destOrd="0" presId="urn:microsoft.com/office/officeart/2005/8/layout/hierarchy3"/>
    <dgm:cxn modelId="{9844C884-F810-4C48-B2A7-70EA48A53A03}" type="presParOf" srcId="{A016381A-2218-4F9E-8681-8EEACD726CA4}" destId="{57BDCEB7-BC09-430F-9C2F-68B78B92DF50}" srcOrd="1" destOrd="0" presId="urn:microsoft.com/office/officeart/2005/8/layout/hierarchy3"/>
    <dgm:cxn modelId="{62BBADCA-510C-4F26-A158-A9C169B32FFE}" type="presParOf" srcId="{A016381A-2218-4F9E-8681-8EEACD726CA4}" destId="{FF7E740B-E059-4E8B-A488-84601BF8867E}" srcOrd="2" destOrd="0" presId="urn:microsoft.com/office/officeart/2005/8/layout/hierarchy3"/>
    <dgm:cxn modelId="{9237B4B3-B4F3-428C-941B-B86FD3875FDF}" type="presParOf" srcId="{A016381A-2218-4F9E-8681-8EEACD726CA4}" destId="{B273AC4A-7109-43BB-AAC9-7D604A86AEC2}" srcOrd="3" destOrd="0" presId="urn:microsoft.com/office/officeart/2005/8/layout/hierarchy3"/>
    <dgm:cxn modelId="{D30DE1C5-9BC4-47C7-9653-FEF3201DB7A0}" type="presParOf" srcId="{A016381A-2218-4F9E-8681-8EEACD726CA4}" destId="{D09C4A83-49C0-413A-A675-899D43B2F33D}" srcOrd="4" destOrd="0" presId="urn:microsoft.com/office/officeart/2005/8/layout/hierarchy3"/>
    <dgm:cxn modelId="{77A9ADA9-A73C-4C1B-9BFF-788F634E2DF5}" type="presParOf" srcId="{A016381A-2218-4F9E-8681-8EEACD726CA4}" destId="{72501E5D-F780-41A5-8889-CD853FC8FA17}" srcOrd="5" destOrd="0" presId="urn:microsoft.com/office/officeart/2005/8/layout/hierarchy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6FCD9E-8CC9-413C-A34B-9271A681D192}" type="doc">
      <dgm:prSet loTypeId="urn:microsoft.com/office/officeart/2005/8/layout/lProcess3" loCatId="process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el-GR"/>
        </a:p>
      </dgm:t>
    </dgm:pt>
    <dgm:pt modelId="{47B2BC74-7E1B-4229-BB9C-3E4839E2D8AA}">
      <dgm:prSet custT="1"/>
      <dgm:spPr/>
      <dgm:t>
        <a:bodyPr/>
        <a:lstStyle/>
        <a:p>
          <a:pPr rtl="0"/>
          <a:r>
            <a:rPr lang="el-GR" sz="1400" i="0" u="sng" dirty="0" smtClean="0">
              <a:latin typeface="Century Schoolbook" pitchFamily="18" charset="0"/>
            </a:rPr>
            <a:t>ΕΡΥΘΡΑ</a:t>
          </a:r>
          <a:r>
            <a:rPr lang="el-GR" sz="1400" i="1" u="sng" dirty="0" smtClean="0">
              <a:latin typeface="Century Schoolbook" pitchFamily="18" charset="0"/>
            </a:rPr>
            <a:t> </a:t>
          </a:r>
          <a:r>
            <a:rPr lang="el-GR" sz="1400" i="0" u="none" dirty="0" smtClean="0">
              <a:latin typeface="Century Schoolbook" pitchFamily="18" charset="0"/>
            </a:rPr>
            <a:t>ΑΙΜΟΣΦΑΙΡΙΑ</a:t>
          </a:r>
          <a:r>
            <a:rPr lang="el-GR" sz="1400" i="1" u="sng" dirty="0" smtClean="0">
              <a:latin typeface="Century Schoolbook" pitchFamily="18" charset="0"/>
            </a:rPr>
            <a:t> </a:t>
          </a:r>
          <a:endParaRPr lang="el-GR" sz="1400" dirty="0">
            <a:latin typeface="Century Schoolbook" pitchFamily="18" charset="0"/>
          </a:endParaRPr>
        </a:p>
      </dgm:t>
    </dgm:pt>
    <dgm:pt modelId="{66878974-2163-4E8F-91C1-65237C74B822}" type="parTrans" cxnId="{F8451D96-8A58-4225-9624-C91DC66830AB}">
      <dgm:prSet/>
      <dgm:spPr/>
      <dgm:t>
        <a:bodyPr/>
        <a:lstStyle/>
        <a:p>
          <a:endParaRPr lang="el-GR" sz="1800">
            <a:latin typeface="Century Schoolbook" pitchFamily="18" charset="0"/>
          </a:endParaRPr>
        </a:p>
      </dgm:t>
    </dgm:pt>
    <dgm:pt modelId="{BAF39BA7-4B3B-4C34-8539-10BD1D3D04C1}" type="sibTrans" cxnId="{F8451D96-8A58-4225-9624-C91DC66830AB}">
      <dgm:prSet/>
      <dgm:spPr/>
      <dgm:t>
        <a:bodyPr/>
        <a:lstStyle/>
        <a:p>
          <a:endParaRPr lang="el-GR" sz="1800">
            <a:latin typeface="Century Schoolbook" pitchFamily="18" charset="0"/>
          </a:endParaRPr>
        </a:p>
      </dgm:t>
    </dgm:pt>
    <dgm:pt modelId="{5DB3DD57-CF4C-4F71-A5A6-A6142E9E19F9}">
      <dgm:prSet custT="1"/>
      <dgm:spPr/>
      <dgm:t>
        <a:bodyPr/>
        <a:lstStyle/>
        <a:p>
          <a:pPr rtl="0"/>
          <a:r>
            <a:rPr lang="el-GR" sz="1400" i="0" u="sng" dirty="0" smtClean="0">
              <a:latin typeface="Century Schoolbook" pitchFamily="18" charset="0"/>
            </a:rPr>
            <a:t>ΛΕΥΚΑ</a:t>
          </a:r>
          <a:r>
            <a:rPr lang="el-GR" sz="1400" i="1" u="sng" dirty="0" smtClean="0">
              <a:latin typeface="Century Schoolbook" pitchFamily="18" charset="0"/>
            </a:rPr>
            <a:t> </a:t>
          </a:r>
          <a:r>
            <a:rPr lang="el-GR" sz="1400" i="0" u="none" dirty="0" smtClean="0">
              <a:latin typeface="Century Schoolbook" pitchFamily="18" charset="0"/>
            </a:rPr>
            <a:t>ΑΙΜΟΣΦΑΙΡΙΑ</a:t>
          </a:r>
          <a:endParaRPr lang="el-GR" sz="1400" i="0" u="none" dirty="0">
            <a:latin typeface="Century Schoolbook" pitchFamily="18" charset="0"/>
          </a:endParaRPr>
        </a:p>
      </dgm:t>
    </dgm:pt>
    <dgm:pt modelId="{52FA8A52-D719-48BA-91B8-FE84D8BDB76B}" type="parTrans" cxnId="{D2C1B81C-0F75-4218-AD16-7EE3615CD9B3}">
      <dgm:prSet/>
      <dgm:spPr/>
      <dgm:t>
        <a:bodyPr/>
        <a:lstStyle/>
        <a:p>
          <a:endParaRPr lang="el-GR" sz="1800">
            <a:latin typeface="Century Schoolbook" pitchFamily="18" charset="0"/>
          </a:endParaRPr>
        </a:p>
      </dgm:t>
    </dgm:pt>
    <dgm:pt modelId="{A1AC3449-2DE9-43C4-9E3A-A543AF62DDE7}" type="sibTrans" cxnId="{D2C1B81C-0F75-4218-AD16-7EE3615CD9B3}">
      <dgm:prSet/>
      <dgm:spPr/>
      <dgm:t>
        <a:bodyPr/>
        <a:lstStyle/>
        <a:p>
          <a:endParaRPr lang="el-GR" sz="1800">
            <a:latin typeface="Century Schoolbook" pitchFamily="18" charset="0"/>
          </a:endParaRPr>
        </a:p>
      </dgm:t>
    </dgm:pt>
    <dgm:pt modelId="{0063EC6D-9D04-4389-88B4-AA04B296C139}">
      <dgm:prSet custT="1"/>
      <dgm:spPr/>
      <dgm:t>
        <a:bodyPr/>
        <a:lstStyle/>
        <a:p>
          <a:pPr rtl="0"/>
          <a:r>
            <a:rPr lang="el-GR" sz="1600" i="1" dirty="0" smtClean="0">
              <a:latin typeface="Century Schoolbook" pitchFamily="18" charset="0"/>
            </a:rPr>
            <a:t>συμβάλλουν στην </a:t>
          </a:r>
          <a:r>
            <a:rPr lang="el-GR" sz="1600" b="1" i="1" dirty="0" smtClean="0">
              <a:latin typeface="Century Schoolbook" pitchFamily="18" charset="0"/>
            </a:rPr>
            <a:t>άμυνα</a:t>
          </a:r>
          <a:r>
            <a:rPr lang="el-GR" sz="1600" i="1" dirty="0" smtClean="0">
              <a:latin typeface="Century Schoolbook" pitchFamily="18" charset="0"/>
            </a:rPr>
            <a:t> του οργανισμού</a:t>
          </a:r>
          <a:endParaRPr lang="el-GR" sz="1600" dirty="0">
            <a:latin typeface="Century Schoolbook" pitchFamily="18" charset="0"/>
          </a:endParaRPr>
        </a:p>
      </dgm:t>
    </dgm:pt>
    <dgm:pt modelId="{9F5637FF-3F7D-488F-B66F-2A08AB514FBD}" type="parTrans" cxnId="{2F4F3160-4831-471D-9B11-87D56B483F32}">
      <dgm:prSet/>
      <dgm:spPr/>
      <dgm:t>
        <a:bodyPr/>
        <a:lstStyle/>
        <a:p>
          <a:endParaRPr lang="el-GR" sz="1800">
            <a:latin typeface="Century Schoolbook" pitchFamily="18" charset="0"/>
          </a:endParaRPr>
        </a:p>
      </dgm:t>
    </dgm:pt>
    <dgm:pt modelId="{7065E73B-6F31-4BFC-8FBA-FD9768EBA732}" type="sibTrans" cxnId="{2F4F3160-4831-471D-9B11-87D56B483F32}">
      <dgm:prSet/>
      <dgm:spPr/>
      <dgm:t>
        <a:bodyPr/>
        <a:lstStyle/>
        <a:p>
          <a:endParaRPr lang="el-GR" sz="1800">
            <a:latin typeface="Century Schoolbook" pitchFamily="18" charset="0"/>
          </a:endParaRPr>
        </a:p>
      </dgm:t>
    </dgm:pt>
    <dgm:pt modelId="{472D3F83-AD78-4CC0-B21B-87E803D0DF2F}">
      <dgm:prSet custT="1"/>
      <dgm:spPr/>
      <dgm:t>
        <a:bodyPr/>
        <a:lstStyle/>
        <a:p>
          <a:pPr rtl="0"/>
          <a:r>
            <a:rPr lang="el-GR" sz="1400" i="0" u="sng" dirty="0" smtClean="0">
              <a:latin typeface="Century Schoolbook" pitchFamily="18" charset="0"/>
            </a:rPr>
            <a:t>ΑΙΜΟΠΕΤΑΛΙΑ</a:t>
          </a:r>
          <a:r>
            <a:rPr lang="el-GR" sz="1400" dirty="0" smtClean="0">
              <a:latin typeface="Century Schoolbook" pitchFamily="18" charset="0"/>
            </a:rPr>
            <a:t> </a:t>
          </a:r>
          <a:endParaRPr lang="el-GR" sz="1400" dirty="0">
            <a:latin typeface="Century Schoolbook" pitchFamily="18" charset="0"/>
          </a:endParaRPr>
        </a:p>
      </dgm:t>
    </dgm:pt>
    <dgm:pt modelId="{D21BB961-AD2B-404D-868B-AFAE22C82C94}" type="parTrans" cxnId="{80675A22-66E6-4AB0-AF85-983008CE9AFD}">
      <dgm:prSet/>
      <dgm:spPr/>
      <dgm:t>
        <a:bodyPr/>
        <a:lstStyle/>
        <a:p>
          <a:endParaRPr lang="el-GR" sz="1800">
            <a:latin typeface="Century Schoolbook" pitchFamily="18" charset="0"/>
          </a:endParaRPr>
        </a:p>
      </dgm:t>
    </dgm:pt>
    <dgm:pt modelId="{8C609296-969E-4F67-AE41-9236E229F33D}" type="sibTrans" cxnId="{80675A22-66E6-4AB0-AF85-983008CE9AFD}">
      <dgm:prSet/>
      <dgm:spPr/>
      <dgm:t>
        <a:bodyPr/>
        <a:lstStyle/>
        <a:p>
          <a:endParaRPr lang="el-GR" sz="1800">
            <a:latin typeface="Century Schoolbook" pitchFamily="18" charset="0"/>
          </a:endParaRPr>
        </a:p>
      </dgm:t>
    </dgm:pt>
    <dgm:pt modelId="{A6808DDB-5473-4BA8-9AB8-C43B634DB5BC}">
      <dgm:prSet custT="1"/>
      <dgm:spPr/>
      <dgm:t>
        <a:bodyPr/>
        <a:lstStyle/>
        <a:p>
          <a:pPr rtl="0"/>
          <a:r>
            <a:rPr lang="el-GR" sz="1600" i="1" dirty="0" smtClean="0">
              <a:latin typeface="Century Schoolbook" pitchFamily="18" charset="0"/>
            </a:rPr>
            <a:t>συμμετέχουν στην </a:t>
          </a:r>
          <a:r>
            <a:rPr lang="el-GR" sz="1600" b="1" i="1" dirty="0" smtClean="0">
              <a:latin typeface="Century Schoolbook" pitchFamily="18" charset="0"/>
            </a:rPr>
            <a:t>πήξη</a:t>
          </a:r>
          <a:r>
            <a:rPr lang="el-GR" sz="1600" i="1" dirty="0" smtClean="0">
              <a:latin typeface="Century Schoolbook" pitchFamily="18" charset="0"/>
            </a:rPr>
            <a:t> του αίματος μετά από τραυματισμό</a:t>
          </a:r>
          <a:endParaRPr lang="el-GR" sz="1600" dirty="0">
            <a:latin typeface="Century Schoolbook" pitchFamily="18" charset="0"/>
          </a:endParaRPr>
        </a:p>
      </dgm:t>
    </dgm:pt>
    <dgm:pt modelId="{15FE02BB-365D-458E-85B8-B6C26EF6AAD9}" type="parTrans" cxnId="{6697DBFF-C406-4608-B05D-63456DB0D88E}">
      <dgm:prSet/>
      <dgm:spPr/>
      <dgm:t>
        <a:bodyPr/>
        <a:lstStyle/>
        <a:p>
          <a:endParaRPr lang="el-GR" sz="1800">
            <a:latin typeface="Century Schoolbook" pitchFamily="18" charset="0"/>
          </a:endParaRPr>
        </a:p>
      </dgm:t>
    </dgm:pt>
    <dgm:pt modelId="{A721317E-8418-4009-AB32-FB394D16103F}" type="sibTrans" cxnId="{6697DBFF-C406-4608-B05D-63456DB0D88E}">
      <dgm:prSet/>
      <dgm:spPr/>
      <dgm:t>
        <a:bodyPr/>
        <a:lstStyle/>
        <a:p>
          <a:endParaRPr lang="el-GR" sz="1800">
            <a:latin typeface="Century Schoolbook" pitchFamily="18" charset="0"/>
          </a:endParaRPr>
        </a:p>
      </dgm:t>
    </dgm:pt>
    <dgm:pt modelId="{4F504F0F-9FBF-4870-A1F3-2D073BE15025}">
      <dgm:prSet custT="1"/>
      <dgm:spPr/>
      <dgm:t>
        <a:bodyPr/>
        <a:lstStyle/>
        <a:p>
          <a:pPr rtl="0"/>
          <a:r>
            <a:rPr lang="el-GR" sz="1600" dirty="0" smtClean="0">
              <a:latin typeface="Century Schoolbook" pitchFamily="18" charset="0"/>
            </a:rPr>
            <a:t>Ως μεσοκυττάρια ουσία θεωρείται το </a:t>
          </a:r>
          <a:r>
            <a:rPr lang="el-GR" sz="1600" u="sng" dirty="0" smtClean="0">
              <a:latin typeface="Century Schoolbook" pitchFamily="18" charset="0"/>
            </a:rPr>
            <a:t>ΠΛΑΣΜΑ ΤΟΥ ΑΙΜΑΤΟΣ</a:t>
          </a:r>
          <a:endParaRPr lang="en-US" sz="1600" u="sng" dirty="0">
            <a:latin typeface="Century Schoolbook" pitchFamily="18" charset="0"/>
          </a:endParaRPr>
        </a:p>
      </dgm:t>
    </dgm:pt>
    <dgm:pt modelId="{D61522D6-7937-4036-AB34-B466629EF6C3}" type="parTrans" cxnId="{79539AD5-2FE8-4C72-A011-E02770F51AFC}">
      <dgm:prSet/>
      <dgm:spPr/>
      <dgm:t>
        <a:bodyPr/>
        <a:lstStyle/>
        <a:p>
          <a:endParaRPr lang="el-GR" sz="1800">
            <a:latin typeface="Century Schoolbook" pitchFamily="18" charset="0"/>
          </a:endParaRPr>
        </a:p>
      </dgm:t>
    </dgm:pt>
    <dgm:pt modelId="{F87AFA23-C38B-4C34-986F-EB8898EF8DDE}" type="sibTrans" cxnId="{79539AD5-2FE8-4C72-A011-E02770F51AFC}">
      <dgm:prSet/>
      <dgm:spPr/>
      <dgm:t>
        <a:bodyPr/>
        <a:lstStyle/>
        <a:p>
          <a:endParaRPr lang="el-GR" sz="1800">
            <a:latin typeface="Century Schoolbook" pitchFamily="18" charset="0"/>
          </a:endParaRPr>
        </a:p>
      </dgm:t>
    </dgm:pt>
    <dgm:pt modelId="{904DE416-B2AA-4BB7-90E9-4F67707A8590}" type="pres">
      <dgm:prSet presAssocID="{0A6FCD9E-8CC9-413C-A34B-9271A681D192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7F94285E-AD6C-4009-9BB4-3748BF26ED2D}" type="pres">
      <dgm:prSet presAssocID="{47B2BC74-7E1B-4229-BB9C-3E4839E2D8AA}" presName="horFlow" presStyleCnt="0"/>
      <dgm:spPr/>
    </dgm:pt>
    <dgm:pt modelId="{8B7B74A4-E158-4BEF-9F3F-E70F19AF4DD7}" type="pres">
      <dgm:prSet presAssocID="{47B2BC74-7E1B-4229-BB9C-3E4839E2D8AA}" presName="bigChev" presStyleLbl="node1" presStyleIdx="0" presStyleCnt="4"/>
      <dgm:spPr/>
      <dgm:t>
        <a:bodyPr/>
        <a:lstStyle/>
        <a:p>
          <a:endParaRPr lang="el-GR"/>
        </a:p>
      </dgm:t>
    </dgm:pt>
    <dgm:pt modelId="{7B0297AF-6E83-4324-A85C-9C31DA73F31A}" type="pres">
      <dgm:prSet presAssocID="{47B2BC74-7E1B-4229-BB9C-3E4839E2D8AA}" presName="vSp" presStyleCnt="0"/>
      <dgm:spPr/>
    </dgm:pt>
    <dgm:pt modelId="{7D301E83-404A-4D57-ABA9-19980489E009}" type="pres">
      <dgm:prSet presAssocID="{5DB3DD57-CF4C-4F71-A5A6-A6142E9E19F9}" presName="horFlow" presStyleCnt="0"/>
      <dgm:spPr/>
    </dgm:pt>
    <dgm:pt modelId="{FA26F54F-1F8C-4C39-9EC6-4A5A2AA906E6}" type="pres">
      <dgm:prSet presAssocID="{5DB3DD57-CF4C-4F71-A5A6-A6142E9E19F9}" presName="bigChev" presStyleLbl="node1" presStyleIdx="1" presStyleCnt="4"/>
      <dgm:spPr/>
      <dgm:t>
        <a:bodyPr/>
        <a:lstStyle/>
        <a:p>
          <a:endParaRPr lang="el-GR"/>
        </a:p>
      </dgm:t>
    </dgm:pt>
    <dgm:pt modelId="{734E3868-900E-4352-A152-BB8253681AA5}" type="pres">
      <dgm:prSet presAssocID="{9F5637FF-3F7D-488F-B66F-2A08AB514FBD}" presName="parTrans" presStyleCnt="0"/>
      <dgm:spPr/>
    </dgm:pt>
    <dgm:pt modelId="{F801C6AA-868B-474C-A871-D3D7691A41A3}" type="pres">
      <dgm:prSet presAssocID="{0063EC6D-9D04-4389-88B4-AA04B296C139}" presName="node" presStyleLbl="alignAccFollowNode1" presStyleIdx="0" presStyleCnt="2" custScaleX="15518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5E23C0E-799A-4B02-93CD-52F10B7DD5B6}" type="pres">
      <dgm:prSet presAssocID="{5DB3DD57-CF4C-4F71-A5A6-A6142E9E19F9}" presName="vSp" presStyleCnt="0"/>
      <dgm:spPr/>
    </dgm:pt>
    <dgm:pt modelId="{4362A82E-8697-409B-849F-2F2D9B911E91}" type="pres">
      <dgm:prSet presAssocID="{472D3F83-AD78-4CC0-B21B-87E803D0DF2F}" presName="horFlow" presStyleCnt="0"/>
      <dgm:spPr/>
    </dgm:pt>
    <dgm:pt modelId="{C29D0CEE-0C00-4CF0-A6F6-EB0EE7108F03}" type="pres">
      <dgm:prSet presAssocID="{472D3F83-AD78-4CC0-B21B-87E803D0DF2F}" presName="bigChev" presStyleLbl="node1" presStyleIdx="2" presStyleCnt="4"/>
      <dgm:spPr/>
      <dgm:t>
        <a:bodyPr/>
        <a:lstStyle/>
        <a:p>
          <a:endParaRPr lang="el-GR"/>
        </a:p>
      </dgm:t>
    </dgm:pt>
    <dgm:pt modelId="{481BBC07-1C03-4792-A47B-1080EF5BBA1F}" type="pres">
      <dgm:prSet presAssocID="{15FE02BB-365D-458E-85B8-B6C26EF6AAD9}" presName="parTrans" presStyleCnt="0"/>
      <dgm:spPr/>
    </dgm:pt>
    <dgm:pt modelId="{BCEA69FF-338B-4CE4-88A3-6D2B64528F09}" type="pres">
      <dgm:prSet presAssocID="{A6808DDB-5473-4BA8-9AB8-C43B634DB5BC}" presName="node" presStyleLbl="alignAccFollowNode1" presStyleIdx="1" presStyleCnt="2" custScaleX="15233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C2291CE-C797-48E7-8145-CDAD908A1478}" type="pres">
      <dgm:prSet presAssocID="{472D3F83-AD78-4CC0-B21B-87E803D0DF2F}" presName="vSp" presStyleCnt="0"/>
      <dgm:spPr/>
    </dgm:pt>
    <dgm:pt modelId="{7E4C6853-8829-4C63-AE33-D3C1AE3B478E}" type="pres">
      <dgm:prSet presAssocID="{4F504F0F-9FBF-4870-A1F3-2D073BE15025}" presName="horFlow" presStyleCnt="0"/>
      <dgm:spPr/>
    </dgm:pt>
    <dgm:pt modelId="{C2E3412E-31AE-4DEA-9CAB-C4477B278A8A}" type="pres">
      <dgm:prSet presAssocID="{4F504F0F-9FBF-4870-A1F3-2D073BE15025}" presName="bigChev" presStyleLbl="node1" presStyleIdx="3" presStyleCnt="4" custScaleX="211323" custLinFactNeighborX="8013" custLinFactNeighborY="44212"/>
      <dgm:spPr/>
      <dgm:t>
        <a:bodyPr/>
        <a:lstStyle/>
        <a:p>
          <a:endParaRPr lang="el-GR"/>
        </a:p>
      </dgm:t>
    </dgm:pt>
  </dgm:ptLst>
  <dgm:cxnLst>
    <dgm:cxn modelId="{95C5141D-2633-43D0-A207-AB472A8CD40E}" type="presOf" srcId="{5DB3DD57-CF4C-4F71-A5A6-A6142E9E19F9}" destId="{FA26F54F-1F8C-4C39-9EC6-4A5A2AA906E6}" srcOrd="0" destOrd="0" presId="urn:microsoft.com/office/officeart/2005/8/layout/lProcess3"/>
    <dgm:cxn modelId="{D2C1B81C-0F75-4218-AD16-7EE3615CD9B3}" srcId="{0A6FCD9E-8CC9-413C-A34B-9271A681D192}" destId="{5DB3DD57-CF4C-4F71-A5A6-A6142E9E19F9}" srcOrd="1" destOrd="0" parTransId="{52FA8A52-D719-48BA-91B8-FE84D8BDB76B}" sibTransId="{A1AC3449-2DE9-43C4-9E3A-A543AF62DDE7}"/>
    <dgm:cxn modelId="{A1479A97-56E8-4A9D-81A0-F7651C074163}" type="presOf" srcId="{0063EC6D-9D04-4389-88B4-AA04B296C139}" destId="{F801C6AA-868B-474C-A871-D3D7691A41A3}" srcOrd="0" destOrd="0" presId="urn:microsoft.com/office/officeart/2005/8/layout/lProcess3"/>
    <dgm:cxn modelId="{2F4F3160-4831-471D-9B11-87D56B483F32}" srcId="{5DB3DD57-CF4C-4F71-A5A6-A6142E9E19F9}" destId="{0063EC6D-9D04-4389-88B4-AA04B296C139}" srcOrd="0" destOrd="0" parTransId="{9F5637FF-3F7D-488F-B66F-2A08AB514FBD}" sibTransId="{7065E73B-6F31-4BFC-8FBA-FD9768EBA732}"/>
    <dgm:cxn modelId="{79539AD5-2FE8-4C72-A011-E02770F51AFC}" srcId="{0A6FCD9E-8CC9-413C-A34B-9271A681D192}" destId="{4F504F0F-9FBF-4870-A1F3-2D073BE15025}" srcOrd="3" destOrd="0" parTransId="{D61522D6-7937-4036-AB34-B466629EF6C3}" sibTransId="{F87AFA23-C38B-4C34-986F-EB8898EF8DDE}"/>
    <dgm:cxn modelId="{95182B87-32FE-43CC-8CDB-70C852B8CC20}" type="presOf" srcId="{4F504F0F-9FBF-4870-A1F3-2D073BE15025}" destId="{C2E3412E-31AE-4DEA-9CAB-C4477B278A8A}" srcOrd="0" destOrd="0" presId="urn:microsoft.com/office/officeart/2005/8/layout/lProcess3"/>
    <dgm:cxn modelId="{140E81D0-4EC0-4893-A101-5954084C811D}" type="presOf" srcId="{A6808DDB-5473-4BA8-9AB8-C43B634DB5BC}" destId="{BCEA69FF-338B-4CE4-88A3-6D2B64528F09}" srcOrd="0" destOrd="0" presId="urn:microsoft.com/office/officeart/2005/8/layout/lProcess3"/>
    <dgm:cxn modelId="{DD14E51A-3B5F-40DB-89D1-52685353C32D}" type="presOf" srcId="{47B2BC74-7E1B-4229-BB9C-3E4839E2D8AA}" destId="{8B7B74A4-E158-4BEF-9F3F-E70F19AF4DD7}" srcOrd="0" destOrd="0" presId="urn:microsoft.com/office/officeart/2005/8/layout/lProcess3"/>
    <dgm:cxn modelId="{6697DBFF-C406-4608-B05D-63456DB0D88E}" srcId="{472D3F83-AD78-4CC0-B21B-87E803D0DF2F}" destId="{A6808DDB-5473-4BA8-9AB8-C43B634DB5BC}" srcOrd="0" destOrd="0" parTransId="{15FE02BB-365D-458E-85B8-B6C26EF6AAD9}" sibTransId="{A721317E-8418-4009-AB32-FB394D16103F}"/>
    <dgm:cxn modelId="{A6D3E7F6-DBE8-4400-A810-83A27ECB7C64}" type="presOf" srcId="{472D3F83-AD78-4CC0-B21B-87E803D0DF2F}" destId="{C29D0CEE-0C00-4CF0-A6F6-EB0EE7108F03}" srcOrd="0" destOrd="0" presId="urn:microsoft.com/office/officeart/2005/8/layout/lProcess3"/>
    <dgm:cxn modelId="{F8451D96-8A58-4225-9624-C91DC66830AB}" srcId="{0A6FCD9E-8CC9-413C-A34B-9271A681D192}" destId="{47B2BC74-7E1B-4229-BB9C-3E4839E2D8AA}" srcOrd="0" destOrd="0" parTransId="{66878974-2163-4E8F-91C1-65237C74B822}" sibTransId="{BAF39BA7-4B3B-4C34-8539-10BD1D3D04C1}"/>
    <dgm:cxn modelId="{A3A932F3-01E1-4812-9ABD-3D7B038937B2}" type="presOf" srcId="{0A6FCD9E-8CC9-413C-A34B-9271A681D192}" destId="{904DE416-B2AA-4BB7-90E9-4F67707A8590}" srcOrd="0" destOrd="0" presId="urn:microsoft.com/office/officeart/2005/8/layout/lProcess3"/>
    <dgm:cxn modelId="{80675A22-66E6-4AB0-AF85-983008CE9AFD}" srcId="{0A6FCD9E-8CC9-413C-A34B-9271A681D192}" destId="{472D3F83-AD78-4CC0-B21B-87E803D0DF2F}" srcOrd="2" destOrd="0" parTransId="{D21BB961-AD2B-404D-868B-AFAE22C82C94}" sibTransId="{8C609296-969E-4F67-AE41-9236E229F33D}"/>
    <dgm:cxn modelId="{9A7AA15F-E71F-42AB-81B2-1B4AF265E8C1}" type="presParOf" srcId="{904DE416-B2AA-4BB7-90E9-4F67707A8590}" destId="{7F94285E-AD6C-4009-9BB4-3748BF26ED2D}" srcOrd="0" destOrd="0" presId="urn:microsoft.com/office/officeart/2005/8/layout/lProcess3"/>
    <dgm:cxn modelId="{EA8E2B2A-1C82-471F-B22B-228650660E29}" type="presParOf" srcId="{7F94285E-AD6C-4009-9BB4-3748BF26ED2D}" destId="{8B7B74A4-E158-4BEF-9F3F-E70F19AF4DD7}" srcOrd="0" destOrd="0" presId="urn:microsoft.com/office/officeart/2005/8/layout/lProcess3"/>
    <dgm:cxn modelId="{B3670DB0-5807-410F-B5BC-14C0251203A7}" type="presParOf" srcId="{904DE416-B2AA-4BB7-90E9-4F67707A8590}" destId="{7B0297AF-6E83-4324-A85C-9C31DA73F31A}" srcOrd="1" destOrd="0" presId="urn:microsoft.com/office/officeart/2005/8/layout/lProcess3"/>
    <dgm:cxn modelId="{6025417F-BC29-47DE-9D80-50B8DAB3CB7A}" type="presParOf" srcId="{904DE416-B2AA-4BB7-90E9-4F67707A8590}" destId="{7D301E83-404A-4D57-ABA9-19980489E009}" srcOrd="2" destOrd="0" presId="urn:microsoft.com/office/officeart/2005/8/layout/lProcess3"/>
    <dgm:cxn modelId="{22E2DB8E-2D9A-4B62-91F6-72788125EEC7}" type="presParOf" srcId="{7D301E83-404A-4D57-ABA9-19980489E009}" destId="{FA26F54F-1F8C-4C39-9EC6-4A5A2AA906E6}" srcOrd="0" destOrd="0" presId="urn:microsoft.com/office/officeart/2005/8/layout/lProcess3"/>
    <dgm:cxn modelId="{75C91420-09DB-4E33-9114-E1B54AB9C7D5}" type="presParOf" srcId="{7D301E83-404A-4D57-ABA9-19980489E009}" destId="{734E3868-900E-4352-A152-BB8253681AA5}" srcOrd="1" destOrd="0" presId="urn:microsoft.com/office/officeart/2005/8/layout/lProcess3"/>
    <dgm:cxn modelId="{1519F0A4-9474-4E1D-91D7-A825B1265E9F}" type="presParOf" srcId="{7D301E83-404A-4D57-ABA9-19980489E009}" destId="{F801C6AA-868B-474C-A871-D3D7691A41A3}" srcOrd="2" destOrd="0" presId="urn:microsoft.com/office/officeart/2005/8/layout/lProcess3"/>
    <dgm:cxn modelId="{1C6743EE-CD88-413A-B325-D74A19BC7A1D}" type="presParOf" srcId="{904DE416-B2AA-4BB7-90E9-4F67707A8590}" destId="{05E23C0E-799A-4B02-93CD-52F10B7DD5B6}" srcOrd="3" destOrd="0" presId="urn:microsoft.com/office/officeart/2005/8/layout/lProcess3"/>
    <dgm:cxn modelId="{D3642631-5594-4589-8590-13E4A21E13CA}" type="presParOf" srcId="{904DE416-B2AA-4BB7-90E9-4F67707A8590}" destId="{4362A82E-8697-409B-849F-2F2D9B911E91}" srcOrd="4" destOrd="0" presId="urn:microsoft.com/office/officeart/2005/8/layout/lProcess3"/>
    <dgm:cxn modelId="{9696129E-2B48-4590-8D48-27FC059F8297}" type="presParOf" srcId="{4362A82E-8697-409B-849F-2F2D9B911E91}" destId="{C29D0CEE-0C00-4CF0-A6F6-EB0EE7108F03}" srcOrd="0" destOrd="0" presId="urn:microsoft.com/office/officeart/2005/8/layout/lProcess3"/>
    <dgm:cxn modelId="{FC6037C4-56F9-48E6-8129-EB94F8616705}" type="presParOf" srcId="{4362A82E-8697-409B-849F-2F2D9B911E91}" destId="{481BBC07-1C03-4792-A47B-1080EF5BBA1F}" srcOrd="1" destOrd="0" presId="urn:microsoft.com/office/officeart/2005/8/layout/lProcess3"/>
    <dgm:cxn modelId="{AC3B7F5D-186F-4243-BC23-B5B3567D10DB}" type="presParOf" srcId="{4362A82E-8697-409B-849F-2F2D9B911E91}" destId="{BCEA69FF-338B-4CE4-88A3-6D2B64528F09}" srcOrd="2" destOrd="0" presId="urn:microsoft.com/office/officeart/2005/8/layout/lProcess3"/>
    <dgm:cxn modelId="{229BF3B9-9197-40C7-8DB9-374526FE05B7}" type="presParOf" srcId="{904DE416-B2AA-4BB7-90E9-4F67707A8590}" destId="{CC2291CE-C797-48E7-8145-CDAD908A1478}" srcOrd="5" destOrd="0" presId="urn:microsoft.com/office/officeart/2005/8/layout/lProcess3"/>
    <dgm:cxn modelId="{85D01D74-8524-4430-946E-933382F7F08C}" type="presParOf" srcId="{904DE416-B2AA-4BB7-90E9-4F67707A8590}" destId="{7E4C6853-8829-4C63-AE33-D3C1AE3B478E}" srcOrd="6" destOrd="0" presId="urn:microsoft.com/office/officeart/2005/8/layout/lProcess3"/>
    <dgm:cxn modelId="{1291BA06-46D1-4EDF-A38C-9B4B71859C8D}" type="presParOf" srcId="{7E4C6853-8829-4C63-AE33-D3C1AE3B478E}" destId="{C2E3412E-31AE-4DEA-9CAB-C4477B278A8A}" srcOrd="0" destOrd="0" presId="urn:microsoft.com/office/officeart/2005/8/layout/lProcess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18C9AA-E35D-4988-9739-7B1651053449}" type="doc">
      <dgm:prSet loTypeId="urn:microsoft.com/office/officeart/2005/8/layout/hierarchy3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6667E025-CC3A-4357-BAC2-4618F1634D82}">
      <dgm:prSet phldrT="[Κείμενο]" custT="1"/>
      <dgm:spPr/>
      <dgm:t>
        <a:bodyPr/>
        <a:lstStyle/>
        <a:p>
          <a:pPr algn="ctr"/>
          <a:r>
            <a:rPr lang="el-GR" sz="3200" dirty="0" smtClean="0"/>
            <a:t>Στα οστά: </a:t>
          </a:r>
          <a:r>
            <a:rPr lang="el-GR" sz="3200" b="1" dirty="0" err="1" smtClean="0"/>
            <a:t>οστεοκύτταρα</a:t>
          </a:r>
          <a:r>
            <a:rPr lang="el-GR" sz="3200" b="1" dirty="0" smtClean="0"/>
            <a:t>,</a:t>
          </a:r>
        </a:p>
        <a:p>
          <a:pPr algn="ctr"/>
          <a:r>
            <a:rPr lang="el-GR" sz="3200" dirty="0" smtClean="0"/>
            <a:t>μεσοκυττάρια  ουσία εξαιρετικά σκληρή </a:t>
          </a:r>
          <a:r>
            <a:rPr lang="el-GR" sz="2800" dirty="0" smtClean="0"/>
            <a:t>(κολλαγόνο και άλατα)</a:t>
          </a:r>
          <a:endParaRPr lang="el-GR" sz="3200" dirty="0"/>
        </a:p>
      </dgm:t>
    </dgm:pt>
    <dgm:pt modelId="{2C75988E-C72F-4FD6-8A13-21062D9DA121}" type="parTrans" cxnId="{37740A0C-5657-4DFE-8E8F-7E2250606ED6}">
      <dgm:prSet/>
      <dgm:spPr/>
      <dgm:t>
        <a:bodyPr/>
        <a:lstStyle/>
        <a:p>
          <a:pPr algn="ctr"/>
          <a:endParaRPr lang="el-GR"/>
        </a:p>
      </dgm:t>
    </dgm:pt>
    <dgm:pt modelId="{2A8B4491-BF6D-4B88-87E0-25D6F4E480A6}" type="sibTrans" cxnId="{37740A0C-5657-4DFE-8E8F-7E2250606ED6}">
      <dgm:prSet/>
      <dgm:spPr/>
      <dgm:t>
        <a:bodyPr/>
        <a:lstStyle/>
        <a:p>
          <a:pPr algn="ctr"/>
          <a:endParaRPr lang="el-GR"/>
        </a:p>
      </dgm:t>
    </dgm:pt>
    <dgm:pt modelId="{6AA2D9C4-7BE0-4403-B688-C75F7ACB7358}">
      <dgm:prSet phldrT="[Κείμενο]" custT="1"/>
      <dgm:spPr/>
      <dgm:t>
        <a:bodyPr/>
        <a:lstStyle/>
        <a:p>
          <a:pPr algn="ctr"/>
          <a:r>
            <a:rPr lang="el-GR" sz="3600" dirty="0" smtClean="0"/>
            <a:t>Πού;</a:t>
          </a:r>
          <a:endParaRPr lang="el-GR" sz="3600" dirty="0"/>
        </a:p>
      </dgm:t>
    </dgm:pt>
    <dgm:pt modelId="{B2928C18-7868-49EB-9460-523371A98C77}" type="sibTrans" cxnId="{163505D8-1012-4E56-B296-8F3FF73F6470}">
      <dgm:prSet/>
      <dgm:spPr/>
      <dgm:t>
        <a:bodyPr/>
        <a:lstStyle/>
        <a:p>
          <a:pPr algn="ctr"/>
          <a:endParaRPr lang="el-GR"/>
        </a:p>
      </dgm:t>
    </dgm:pt>
    <dgm:pt modelId="{31A0E5BB-869F-4A75-B4F3-A4D804F1F95F}" type="parTrans" cxnId="{163505D8-1012-4E56-B296-8F3FF73F6470}">
      <dgm:prSet/>
      <dgm:spPr/>
      <dgm:t>
        <a:bodyPr/>
        <a:lstStyle/>
        <a:p>
          <a:pPr algn="ctr"/>
          <a:endParaRPr lang="el-GR"/>
        </a:p>
      </dgm:t>
    </dgm:pt>
    <dgm:pt modelId="{330B0B89-1920-4E29-8353-00E604138E81}" type="pres">
      <dgm:prSet presAssocID="{EB18C9AA-E35D-4988-9739-7B165105344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39A15F80-E64C-465B-8A35-C101FA035889}" type="pres">
      <dgm:prSet presAssocID="{6AA2D9C4-7BE0-4403-B688-C75F7ACB7358}" presName="root" presStyleCnt="0"/>
      <dgm:spPr/>
    </dgm:pt>
    <dgm:pt modelId="{4C938B96-C752-4946-901D-98AD27369797}" type="pres">
      <dgm:prSet presAssocID="{6AA2D9C4-7BE0-4403-B688-C75F7ACB7358}" presName="rootComposite" presStyleCnt="0"/>
      <dgm:spPr/>
    </dgm:pt>
    <dgm:pt modelId="{94187D3C-797D-4EC7-8EFD-B6A7731CA69E}" type="pres">
      <dgm:prSet presAssocID="{6AA2D9C4-7BE0-4403-B688-C75F7ACB7358}" presName="rootText" presStyleLbl="node1" presStyleIdx="0" presStyleCnt="1" custAng="20859982" custScaleX="80169" custScaleY="38256" custLinFactNeighborX="1033" custLinFactNeighborY="-70574"/>
      <dgm:spPr/>
      <dgm:t>
        <a:bodyPr/>
        <a:lstStyle/>
        <a:p>
          <a:endParaRPr lang="el-GR"/>
        </a:p>
      </dgm:t>
    </dgm:pt>
    <dgm:pt modelId="{7A374D3F-8588-4138-BD8D-2F00B8ADC138}" type="pres">
      <dgm:prSet presAssocID="{6AA2D9C4-7BE0-4403-B688-C75F7ACB7358}" presName="rootConnector" presStyleLbl="node1" presStyleIdx="0" presStyleCnt="1"/>
      <dgm:spPr/>
      <dgm:t>
        <a:bodyPr/>
        <a:lstStyle/>
        <a:p>
          <a:endParaRPr lang="el-GR"/>
        </a:p>
      </dgm:t>
    </dgm:pt>
    <dgm:pt modelId="{A016381A-2218-4F9E-8681-8EEACD726CA4}" type="pres">
      <dgm:prSet presAssocID="{6AA2D9C4-7BE0-4403-B688-C75F7ACB7358}" presName="childShape" presStyleCnt="0"/>
      <dgm:spPr/>
    </dgm:pt>
    <dgm:pt modelId="{6A19DA16-0EA1-443B-834C-201A8B914660}" type="pres">
      <dgm:prSet presAssocID="{2C75988E-C72F-4FD6-8A13-21062D9DA121}" presName="Name13" presStyleLbl="parChTrans1D2" presStyleIdx="0" presStyleCnt="1"/>
      <dgm:spPr/>
      <dgm:t>
        <a:bodyPr/>
        <a:lstStyle/>
        <a:p>
          <a:endParaRPr lang="el-GR"/>
        </a:p>
      </dgm:t>
    </dgm:pt>
    <dgm:pt modelId="{57BDCEB7-BC09-430F-9C2F-68B78B92DF50}" type="pres">
      <dgm:prSet presAssocID="{6667E025-CC3A-4357-BAC2-4618F1634D82}" presName="childText" presStyleLbl="bgAcc1" presStyleIdx="0" presStyleCnt="1" custScaleX="194510" custScaleY="245678" custLinFactNeighborX="1427" custLinFactNeighborY="-424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B4953C31-5756-4997-B6D3-8010CE4F9A2D}" type="presOf" srcId="{EB18C9AA-E35D-4988-9739-7B1651053449}" destId="{330B0B89-1920-4E29-8353-00E604138E81}" srcOrd="0" destOrd="0" presId="urn:microsoft.com/office/officeart/2005/8/layout/hierarchy3"/>
    <dgm:cxn modelId="{163505D8-1012-4E56-B296-8F3FF73F6470}" srcId="{EB18C9AA-E35D-4988-9739-7B1651053449}" destId="{6AA2D9C4-7BE0-4403-B688-C75F7ACB7358}" srcOrd="0" destOrd="0" parTransId="{31A0E5BB-869F-4A75-B4F3-A4D804F1F95F}" sibTransId="{B2928C18-7868-49EB-9460-523371A98C77}"/>
    <dgm:cxn modelId="{98D05EDB-8340-46C6-BE74-A7568756C393}" type="presOf" srcId="{2C75988E-C72F-4FD6-8A13-21062D9DA121}" destId="{6A19DA16-0EA1-443B-834C-201A8B914660}" srcOrd="0" destOrd="0" presId="urn:microsoft.com/office/officeart/2005/8/layout/hierarchy3"/>
    <dgm:cxn modelId="{1CB15355-4C45-468E-9C0C-85FC27A56DC7}" type="presOf" srcId="{6AA2D9C4-7BE0-4403-B688-C75F7ACB7358}" destId="{7A374D3F-8588-4138-BD8D-2F00B8ADC138}" srcOrd="1" destOrd="0" presId="urn:microsoft.com/office/officeart/2005/8/layout/hierarchy3"/>
    <dgm:cxn modelId="{37740A0C-5657-4DFE-8E8F-7E2250606ED6}" srcId="{6AA2D9C4-7BE0-4403-B688-C75F7ACB7358}" destId="{6667E025-CC3A-4357-BAC2-4618F1634D82}" srcOrd="0" destOrd="0" parTransId="{2C75988E-C72F-4FD6-8A13-21062D9DA121}" sibTransId="{2A8B4491-BF6D-4B88-87E0-25D6F4E480A6}"/>
    <dgm:cxn modelId="{7C044EC5-EB7F-4D00-B4FE-34B7A1EE5345}" type="presOf" srcId="{6AA2D9C4-7BE0-4403-B688-C75F7ACB7358}" destId="{94187D3C-797D-4EC7-8EFD-B6A7731CA69E}" srcOrd="0" destOrd="0" presId="urn:microsoft.com/office/officeart/2005/8/layout/hierarchy3"/>
    <dgm:cxn modelId="{C7DBA9DC-3073-43A9-8981-28C0B59B4E41}" type="presOf" srcId="{6667E025-CC3A-4357-BAC2-4618F1634D82}" destId="{57BDCEB7-BC09-430F-9C2F-68B78B92DF50}" srcOrd="0" destOrd="0" presId="urn:microsoft.com/office/officeart/2005/8/layout/hierarchy3"/>
    <dgm:cxn modelId="{62AC3436-D424-4A47-A75B-65E8B7B08399}" type="presParOf" srcId="{330B0B89-1920-4E29-8353-00E604138E81}" destId="{39A15F80-E64C-465B-8A35-C101FA035889}" srcOrd="0" destOrd="0" presId="urn:microsoft.com/office/officeart/2005/8/layout/hierarchy3"/>
    <dgm:cxn modelId="{D2A0CB08-AC87-4AF6-9E41-36BEDA32B070}" type="presParOf" srcId="{39A15F80-E64C-465B-8A35-C101FA035889}" destId="{4C938B96-C752-4946-901D-98AD27369797}" srcOrd="0" destOrd="0" presId="urn:microsoft.com/office/officeart/2005/8/layout/hierarchy3"/>
    <dgm:cxn modelId="{CCC5961F-7798-4E99-930A-326C29CDAB66}" type="presParOf" srcId="{4C938B96-C752-4946-901D-98AD27369797}" destId="{94187D3C-797D-4EC7-8EFD-B6A7731CA69E}" srcOrd="0" destOrd="0" presId="urn:microsoft.com/office/officeart/2005/8/layout/hierarchy3"/>
    <dgm:cxn modelId="{1F90DEEF-D210-42E2-9E08-CC0D38DF4E52}" type="presParOf" srcId="{4C938B96-C752-4946-901D-98AD27369797}" destId="{7A374D3F-8588-4138-BD8D-2F00B8ADC138}" srcOrd="1" destOrd="0" presId="urn:microsoft.com/office/officeart/2005/8/layout/hierarchy3"/>
    <dgm:cxn modelId="{980BB2C3-272C-4763-BB73-666D8DC22F9B}" type="presParOf" srcId="{39A15F80-E64C-465B-8A35-C101FA035889}" destId="{A016381A-2218-4F9E-8681-8EEACD726CA4}" srcOrd="1" destOrd="0" presId="urn:microsoft.com/office/officeart/2005/8/layout/hierarchy3"/>
    <dgm:cxn modelId="{3C4675BF-9FBB-4AF9-B915-EE2AB16675B1}" type="presParOf" srcId="{A016381A-2218-4F9E-8681-8EEACD726CA4}" destId="{6A19DA16-0EA1-443B-834C-201A8B914660}" srcOrd="0" destOrd="0" presId="urn:microsoft.com/office/officeart/2005/8/layout/hierarchy3"/>
    <dgm:cxn modelId="{FDB1C7E7-A1A3-4238-B3DC-CB4DACC57B48}" type="presParOf" srcId="{A016381A-2218-4F9E-8681-8EEACD726CA4}" destId="{57BDCEB7-BC09-430F-9C2F-68B78B92DF50}" srcOrd="1" destOrd="0" presId="urn:microsoft.com/office/officeart/2005/8/layout/hierarchy3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B18C9AA-E35D-4988-9739-7B1651053449}" type="doc">
      <dgm:prSet loTypeId="urn:microsoft.com/office/officeart/2005/8/layout/hierarchy3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l-GR"/>
        </a:p>
      </dgm:t>
    </dgm:pt>
    <dgm:pt modelId="{6667E025-CC3A-4357-BAC2-4618F1634D82}">
      <dgm:prSet phldrT="[Κείμενο]"/>
      <dgm:spPr/>
      <dgm:t>
        <a:bodyPr/>
        <a:lstStyle/>
        <a:p>
          <a:pPr algn="ctr"/>
          <a:r>
            <a:rPr lang="el-GR" dirty="0" smtClean="0"/>
            <a:t>Στους </a:t>
          </a:r>
          <a:r>
            <a:rPr lang="el-GR" b="0" dirty="0" smtClean="0"/>
            <a:t>χόνδρους</a:t>
          </a:r>
          <a:r>
            <a:rPr lang="el-GR" dirty="0" smtClean="0"/>
            <a:t> των οστών </a:t>
          </a:r>
          <a:endParaRPr lang="el-GR" dirty="0"/>
        </a:p>
      </dgm:t>
    </dgm:pt>
    <dgm:pt modelId="{2C75988E-C72F-4FD6-8A13-21062D9DA121}" type="parTrans" cxnId="{37740A0C-5657-4DFE-8E8F-7E2250606ED6}">
      <dgm:prSet/>
      <dgm:spPr/>
      <dgm:t>
        <a:bodyPr/>
        <a:lstStyle/>
        <a:p>
          <a:pPr algn="ctr"/>
          <a:endParaRPr lang="el-GR"/>
        </a:p>
      </dgm:t>
    </dgm:pt>
    <dgm:pt modelId="{2A8B4491-BF6D-4B88-87E0-25D6F4E480A6}" type="sibTrans" cxnId="{37740A0C-5657-4DFE-8E8F-7E2250606ED6}">
      <dgm:prSet/>
      <dgm:spPr/>
      <dgm:t>
        <a:bodyPr/>
        <a:lstStyle/>
        <a:p>
          <a:pPr algn="ctr"/>
          <a:endParaRPr lang="el-GR"/>
        </a:p>
      </dgm:t>
    </dgm:pt>
    <dgm:pt modelId="{6AA2D9C4-7BE0-4403-B688-C75F7ACB7358}">
      <dgm:prSet phldrT="[Κείμενο]" custT="1"/>
      <dgm:spPr/>
      <dgm:t>
        <a:bodyPr/>
        <a:lstStyle/>
        <a:p>
          <a:pPr algn="ctr"/>
          <a:r>
            <a:rPr lang="el-GR" sz="3600" dirty="0" smtClean="0"/>
            <a:t>Πού;</a:t>
          </a:r>
          <a:endParaRPr lang="el-GR" sz="3600" dirty="0"/>
        </a:p>
      </dgm:t>
    </dgm:pt>
    <dgm:pt modelId="{B2928C18-7868-49EB-9460-523371A98C77}" type="sibTrans" cxnId="{163505D8-1012-4E56-B296-8F3FF73F6470}">
      <dgm:prSet/>
      <dgm:spPr/>
      <dgm:t>
        <a:bodyPr/>
        <a:lstStyle/>
        <a:p>
          <a:pPr algn="ctr"/>
          <a:endParaRPr lang="el-GR"/>
        </a:p>
      </dgm:t>
    </dgm:pt>
    <dgm:pt modelId="{31A0E5BB-869F-4A75-B4F3-A4D804F1F95F}" type="parTrans" cxnId="{163505D8-1012-4E56-B296-8F3FF73F6470}">
      <dgm:prSet/>
      <dgm:spPr/>
      <dgm:t>
        <a:bodyPr/>
        <a:lstStyle/>
        <a:p>
          <a:pPr algn="ctr"/>
          <a:endParaRPr lang="el-GR"/>
        </a:p>
      </dgm:t>
    </dgm:pt>
    <dgm:pt modelId="{E129860B-D930-40B4-ABE1-CB2356632187}">
      <dgm:prSet phldrT="[Κείμενο]"/>
      <dgm:spPr/>
      <dgm:t>
        <a:bodyPr/>
        <a:lstStyle/>
        <a:p>
          <a:pPr algn="ctr"/>
          <a:r>
            <a:rPr lang="el-GR" dirty="0" smtClean="0"/>
            <a:t>Στους μεσοσπονδύλιους δίσκους</a:t>
          </a:r>
          <a:endParaRPr lang="el-GR" dirty="0"/>
        </a:p>
      </dgm:t>
    </dgm:pt>
    <dgm:pt modelId="{07098C96-D1F1-466E-B254-93189D923177}" type="sibTrans" cxnId="{9727A238-0E71-4796-A333-31C0398A6F73}">
      <dgm:prSet/>
      <dgm:spPr/>
      <dgm:t>
        <a:bodyPr/>
        <a:lstStyle/>
        <a:p>
          <a:pPr algn="ctr"/>
          <a:endParaRPr lang="el-GR"/>
        </a:p>
      </dgm:t>
    </dgm:pt>
    <dgm:pt modelId="{BBF1AEA8-7FA8-4E13-BB71-761E5C7B8A96}" type="parTrans" cxnId="{9727A238-0E71-4796-A333-31C0398A6F73}">
      <dgm:prSet/>
      <dgm:spPr/>
      <dgm:t>
        <a:bodyPr/>
        <a:lstStyle/>
        <a:p>
          <a:pPr algn="ctr"/>
          <a:endParaRPr lang="el-GR"/>
        </a:p>
      </dgm:t>
    </dgm:pt>
    <dgm:pt modelId="{5A6CDD57-406A-40B8-9990-65DBEA0C2DE5}">
      <dgm:prSet phldrT="[Κείμενο]"/>
      <dgm:spPr/>
      <dgm:t>
        <a:bodyPr/>
        <a:lstStyle/>
        <a:p>
          <a:pPr algn="ctr"/>
          <a:r>
            <a:rPr lang="el-GR" dirty="0" smtClean="0"/>
            <a:t>Στο πτερύγιο του αυτιού, κ.α. </a:t>
          </a:r>
          <a:endParaRPr lang="el-GR" dirty="0"/>
        </a:p>
      </dgm:t>
    </dgm:pt>
    <dgm:pt modelId="{8AF56521-1657-45A2-A0D7-2DFC9EB88B8D}" type="sibTrans" cxnId="{8106EECB-C8BE-424E-9959-B9A43AF2AD0E}">
      <dgm:prSet/>
      <dgm:spPr/>
      <dgm:t>
        <a:bodyPr/>
        <a:lstStyle/>
        <a:p>
          <a:pPr algn="ctr"/>
          <a:endParaRPr lang="el-GR"/>
        </a:p>
      </dgm:t>
    </dgm:pt>
    <dgm:pt modelId="{7B636374-0129-4AA0-B80E-739BF03B3881}" type="parTrans" cxnId="{8106EECB-C8BE-424E-9959-B9A43AF2AD0E}">
      <dgm:prSet/>
      <dgm:spPr/>
      <dgm:t>
        <a:bodyPr/>
        <a:lstStyle/>
        <a:p>
          <a:pPr algn="ctr"/>
          <a:endParaRPr lang="el-GR"/>
        </a:p>
      </dgm:t>
    </dgm:pt>
    <dgm:pt modelId="{4B871EAF-6C68-48C4-A4F9-B604814D501F}">
      <dgm:prSet phldrT="[Κείμενο]"/>
      <dgm:spPr>
        <a:solidFill>
          <a:schemeClr val="accent6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l-GR" dirty="0" smtClean="0"/>
            <a:t>Κύτταρα : </a:t>
          </a:r>
          <a:r>
            <a:rPr lang="el-GR" b="1" dirty="0" err="1" smtClean="0"/>
            <a:t>χονδροβλάστες</a:t>
          </a:r>
          <a:r>
            <a:rPr lang="el-GR" b="1" dirty="0" smtClean="0"/>
            <a:t>.</a:t>
          </a:r>
        </a:p>
      </dgm:t>
    </dgm:pt>
    <dgm:pt modelId="{FCEE2327-30D1-4FF3-92B7-ED78B3917A68}" type="parTrans" cxnId="{70032A84-DE5B-4113-89B0-A9F538E9F6E6}">
      <dgm:prSet/>
      <dgm:spPr/>
      <dgm:t>
        <a:bodyPr/>
        <a:lstStyle/>
        <a:p>
          <a:endParaRPr lang="el-GR"/>
        </a:p>
      </dgm:t>
    </dgm:pt>
    <dgm:pt modelId="{9A741AA5-F0BD-4EE8-90C1-FF7ED42FA50F}" type="sibTrans" cxnId="{70032A84-DE5B-4113-89B0-A9F538E9F6E6}">
      <dgm:prSet/>
      <dgm:spPr/>
      <dgm:t>
        <a:bodyPr/>
        <a:lstStyle/>
        <a:p>
          <a:endParaRPr lang="el-GR"/>
        </a:p>
      </dgm:t>
    </dgm:pt>
    <dgm:pt modelId="{330B0B89-1920-4E29-8353-00E604138E81}" type="pres">
      <dgm:prSet presAssocID="{EB18C9AA-E35D-4988-9739-7B165105344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39A15F80-E64C-465B-8A35-C101FA035889}" type="pres">
      <dgm:prSet presAssocID="{6AA2D9C4-7BE0-4403-B688-C75F7ACB7358}" presName="root" presStyleCnt="0"/>
      <dgm:spPr/>
    </dgm:pt>
    <dgm:pt modelId="{4C938B96-C752-4946-901D-98AD27369797}" type="pres">
      <dgm:prSet presAssocID="{6AA2D9C4-7BE0-4403-B688-C75F7ACB7358}" presName="rootComposite" presStyleCnt="0"/>
      <dgm:spPr/>
    </dgm:pt>
    <dgm:pt modelId="{94187D3C-797D-4EC7-8EFD-B6A7731CA69E}" type="pres">
      <dgm:prSet presAssocID="{6AA2D9C4-7BE0-4403-B688-C75F7ACB7358}" presName="rootText" presStyleLbl="node1" presStyleIdx="0" presStyleCnt="1" custAng="20859982" custScaleX="80169" custScaleY="38256" custLinFactNeighborX="4007" custLinFactNeighborY="-5010"/>
      <dgm:spPr/>
      <dgm:t>
        <a:bodyPr/>
        <a:lstStyle/>
        <a:p>
          <a:endParaRPr lang="el-GR"/>
        </a:p>
      </dgm:t>
    </dgm:pt>
    <dgm:pt modelId="{7A374D3F-8588-4138-BD8D-2F00B8ADC138}" type="pres">
      <dgm:prSet presAssocID="{6AA2D9C4-7BE0-4403-B688-C75F7ACB7358}" presName="rootConnector" presStyleLbl="node1" presStyleIdx="0" presStyleCnt="1"/>
      <dgm:spPr/>
      <dgm:t>
        <a:bodyPr/>
        <a:lstStyle/>
        <a:p>
          <a:endParaRPr lang="el-GR"/>
        </a:p>
      </dgm:t>
    </dgm:pt>
    <dgm:pt modelId="{A016381A-2218-4F9E-8681-8EEACD726CA4}" type="pres">
      <dgm:prSet presAssocID="{6AA2D9C4-7BE0-4403-B688-C75F7ACB7358}" presName="childShape" presStyleCnt="0"/>
      <dgm:spPr/>
    </dgm:pt>
    <dgm:pt modelId="{6A19DA16-0EA1-443B-834C-201A8B914660}" type="pres">
      <dgm:prSet presAssocID="{2C75988E-C72F-4FD6-8A13-21062D9DA121}" presName="Name13" presStyleLbl="parChTrans1D2" presStyleIdx="0" presStyleCnt="4"/>
      <dgm:spPr/>
      <dgm:t>
        <a:bodyPr/>
        <a:lstStyle/>
        <a:p>
          <a:endParaRPr lang="el-GR"/>
        </a:p>
      </dgm:t>
    </dgm:pt>
    <dgm:pt modelId="{57BDCEB7-BC09-430F-9C2F-68B78B92DF50}" type="pres">
      <dgm:prSet presAssocID="{6667E025-CC3A-4357-BAC2-4618F1634D82}" presName="childText" presStyleLbl="bgAcc1" presStyleIdx="0" presStyleCnt="4" custScaleX="194510" custScaleY="42706" custLinFactNeighborX="4295" custLinFactNeighborY="-732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F7E740B-E059-4E8B-A488-84601BF8867E}" type="pres">
      <dgm:prSet presAssocID="{BBF1AEA8-7FA8-4E13-BB71-761E5C7B8A96}" presName="Name13" presStyleLbl="parChTrans1D2" presStyleIdx="1" presStyleCnt="4"/>
      <dgm:spPr/>
      <dgm:t>
        <a:bodyPr/>
        <a:lstStyle/>
        <a:p>
          <a:endParaRPr lang="el-GR"/>
        </a:p>
      </dgm:t>
    </dgm:pt>
    <dgm:pt modelId="{B273AC4A-7109-43BB-AAC9-7D604A86AEC2}" type="pres">
      <dgm:prSet presAssocID="{E129860B-D930-40B4-ABE1-CB2356632187}" presName="childText" presStyleLbl="bgAcc1" presStyleIdx="1" presStyleCnt="4" custScaleX="200210" custScaleY="38858" custLinFactNeighborX="4295" custLinFactNeighborY="-1614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09C4A83-49C0-413A-A675-899D43B2F33D}" type="pres">
      <dgm:prSet presAssocID="{7B636374-0129-4AA0-B80E-739BF03B3881}" presName="Name13" presStyleLbl="parChTrans1D2" presStyleIdx="2" presStyleCnt="4"/>
      <dgm:spPr/>
      <dgm:t>
        <a:bodyPr/>
        <a:lstStyle/>
        <a:p>
          <a:endParaRPr lang="el-GR"/>
        </a:p>
      </dgm:t>
    </dgm:pt>
    <dgm:pt modelId="{72501E5D-F780-41A5-8889-CD853FC8FA17}" type="pres">
      <dgm:prSet presAssocID="{5A6CDD57-406A-40B8-9990-65DBEA0C2DE5}" presName="childText" presStyleLbl="bgAcc1" presStyleIdx="2" presStyleCnt="4" custScaleX="198318" custScaleY="38065" custLinFactNeighborX="4295" custLinFactNeighborY="-2111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E6D6A25-3E92-4222-9B1A-B62F984DA285}" type="pres">
      <dgm:prSet presAssocID="{FCEE2327-30D1-4FF3-92B7-ED78B3917A68}" presName="Name13" presStyleLbl="parChTrans1D2" presStyleIdx="3" presStyleCnt="4"/>
      <dgm:spPr/>
      <dgm:t>
        <a:bodyPr/>
        <a:lstStyle/>
        <a:p>
          <a:endParaRPr lang="el-GR"/>
        </a:p>
      </dgm:t>
    </dgm:pt>
    <dgm:pt modelId="{22B552D7-5CC5-4669-B6D5-63AFDDAB1EAB}" type="pres">
      <dgm:prSet presAssocID="{4B871EAF-6C68-48C4-A4F9-B604814D501F}" presName="childText" presStyleLbl="bgAcc1" presStyleIdx="3" presStyleCnt="4" custScaleX="206515" custScaleY="60075" custLinFactNeighborX="-1839" custLinFactNeighborY="-2039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1476C61-DF8F-4F62-AAF9-30E057F6FC9C}" type="presOf" srcId="{5A6CDD57-406A-40B8-9990-65DBEA0C2DE5}" destId="{72501E5D-F780-41A5-8889-CD853FC8FA17}" srcOrd="0" destOrd="0" presId="urn:microsoft.com/office/officeart/2005/8/layout/hierarchy3"/>
    <dgm:cxn modelId="{37740A0C-5657-4DFE-8E8F-7E2250606ED6}" srcId="{6AA2D9C4-7BE0-4403-B688-C75F7ACB7358}" destId="{6667E025-CC3A-4357-BAC2-4618F1634D82}" srcOrd="0" destOrd="0" parTransId="{2C75988E-C72F-4FD6-8A13-21062D9DA121}" sibTransId="{2A8B4491-BF6D-4B88-87E0-25D6F4E480A6}"/>
    <dgm:cxn modelId="{D7859E62-67F8-4B13-BEB6-B318CEF24C65}" type="presOf" srcId="{EB18C9AA-E35D-4988-9739-7B1651053449}" destId="{330B0B89-1920-4E29-8353-00E604138E81}" srcOrd="0" destOrd="0" presId="urn:microsoft.com/office/officeart/2005/8/layout/hierarchy3"/>
    <dgm:cxn modelId="{4CD5C5A4-0A7E-46F0-AFEE-475BBD6C0CE3}" type="presOf" srcId="{6667E025-CC3A-4357-BAC2-4618F1634D82}" destId="{57BDCEB7-BC09-430F-9C2F-68B78B92DF50}" srcOrd="0" destOrd="0" presId="urn:microsoft.com/office/officeart/2005/8/layout/hierarchy3"/>
    <dgm:cxn modelId="{8AFC42E8-D46F-4BE7-B7FC-AB646E7376A2}" type="presOf" srcId="{2C75988E-C72F-4FD6-8A13-21062D9DA121}" destId="{6A19DA16-0EA1-443B-834C-201A8B914660}" srcOrd="0" destOrd="0" presId="urn:microsoft.com/office/officeart/2005/8/layout/hierarchy3"/>
    <dgm:cxn modelId="{9D3F7E42-4867-49B4-A490-CACC870A9B79}" type="presOf" srcId="{4B871EAF-6C68-48C4-A4F9-B604814D501F}" destId="{22B552D7-5CC5-4669-B6D5-63AFDDAB1EAB}" srcOrd="0" destOrd="0" presId="urn:microsoft.com/office/officeart/2005/8/layout/hierarchy3"/>
    <dgm:cxn modelId="{163505D8-1012-4E56-B296-8F3FF73F6470}" srcId="{EB18C9AA-E35D-4988-9739-7B1651053449}" destId="{6AA2D9C4-7BE0-4403-B688-C75F7ACB7358}" srcOrd="0" destOrd="0" parTransId="{31A0E5BB-869F-4A75-B4F3-A4D804F1F95F}" sibTransId="{B2928C18-7868-49EB-9460-523371A98C77}"/>
    <dgm:cxn modelId="{70032A84-DE5B-4113-89B0-A9F538E9F6E6}" srcId="{6AA2D9C4-7BE0-4403-B688-C75F7ACB7358}" destId="{4B871EAF-6C68-48C4-A4F9-B604814D501F}" srcOrd="3" destOrd="0" parTransId="{FCEE2327-30D1-4FF3-92B7-ED78B3917A68}" sibTransId="{9A741AA5-F0BD-4EE8-90C1-FF7ED42FA50F}"/>
    <dgm:cxn modelId="{348F174E-A7D2-43F9-BE66-32AB6D8F657D}" type="presOf" srcId="{BBF1AEA8-7FA8-4E13-BB71-761E5C7B8A96}" destId="{FF7E740B-E059-4E8B-A488-84601BF8867E}" srcOrd="0" destOrd="0" presId="urn:microsoft.com/office/officeart/2005/8/layout/hierarchy3"/>
    <dgm:cxn modelId="{5F57F426-FD8D-4316-AFC2-AFB0D3337255}" type="presOf" srcId="{6AA2D9C4-7BE0-4403-B688-C75F7ACB7358}" destId="{7A374D3F-8588-4138-BD8D-2F00B8ADC138}" srcOrd="1" destOrd="0" presId="urn:microsoft.com/office/officeart/2005/8/layout/hierarchy3"/>
    <dgm:cxn modelId="{AE33FA15-3408-4E5D-83AB-96680DF4E887}" type="presOf" srcId="{E129860B-D930-40B4-ABE1-CB2356632187}" destId="{B273AC4A-7109-43BB-AAC9-7D604A86AEC2}" srcOrd="0" destOrd="0" presId="urn:microsoft.com/office/officeart/2005/8/layout/hierarchy3"/>
    <dgm:cxn modelId="{5ABD0990-1AA7-42E0-B507-76AD9615107E}" type="presOf" srcId="{FCEE2327-30D1-4FF3-92B7-ED78B3917A68}" destId="{FE6D6A25-3E92-4222-9B1A-B62F984DA285}" srcOrd="0" destOrd="0" presId="urn:microsoft.com/office/officeart/2005/8/layout/hierarchy3"/>
    <dgm:cxn modelId="{8212E961-5AAE-43E5-B010-55B179255369}" type="presOf" srcId="{6AA2D9C4-7BE0-4403-B688-C75F7ACB7358}" destId="{94187D3C-797D-4EC7-8EFD-B6A7731CA69E}" srcOrd="0" destOrd="0" presId="urn:microsoft.com/office/officeart/2005/8/layout/hierarchy3"/>
    <dgm:cxn modelId="{79EAE2C4-1283-46BE-B852-8A5A1B564FCD}" type="presOf" srcId="{7B636374-0129-4AA0-B80E-739BF03B3881}" destId="{D09C4A83-49C0-413A-A675-899D43B2F33D}" srcOrd="0" destOrd="0" presId="urn:microsoft.com/office/officeart/2005/8/layout/hierarchy3"/>
    <dgm:cxn modelId="{9727A238-0E71-4796-A333-31C0398A6F73}" srcId="{6AA2D9C4-7BE0-4403-B688-C75F7ACB7358}" destId="{E129860B-D930-40B4-ABE1-CB2356632187}" srcOrd="1" destOrd="0" parTransId="{BBF1AEA8-7FA8-4E13-BB71-761E5C7B8A96}" sibTransId="{07098C96-D1F1-466E-B254-93189D923177}"/>
    <dgm:cxn modelId="{8106EECB-C8BE-424E-9959-B9A43AF2AD0E}" srcId="{6AA2D9C4-7BE0-4403-B688-C75F7ACB7358}" destId="{5A6CDD57-406A-40B8-9990-65DBEA0C2DE5}" srcOrd="2" destOrd="0" parTransId="{7B636374-0129-4AA0-B80E-739BF03B3881}" sibTransId="{8AF56521-1657-45A2-A0D7-2DFC9EB88B8D}"/>
    <dgm:cxn modelId="{5828E769-D720-4A35-928A-CE052390AABE}" type="presParOf" srcId="{330B0B89-1920-4E29-8353-00E604138E81}" destId="{39A15F80-E64C-465B-8A35-C101FA035889}" srcOrd="0" destOrd="0" presId="urn:microsoft.com/office/officeart/2005/8/layout/hierarchy3"/>
    <dgm:cxn modelId="{22C9E5B2-D91F-46FD-BB50-C8870668D589}" type="presParOf" srcId="{39A15F80-E64C-465B-8A35-C101FA035889}" destId="{4C938B96-C752-4946-901D-98AD27369797}" srcOrd="0" destOrd="0" presId="urn:microsoft.com/office/officeart/2005/8/layout/hierarchy3"/>
    <dgm:cxn modelId="{2CE184F5-9023-429E-8CAD-0DB5038E1A65}" type="presParOf" srcId="{4C938B96-C752-4946-901D-98AD27369797}" destId="{94187D3C-797D-4EC7-8EFD-B6A7731CA69E}" srcOrd="0" destOrd="0" presId="urn:microsoft.com/office/officeart/2005/8/layout/hierarchy3"/>
    <dgm:cxn modelId="{6ECE8960-311F-4CE6-93AC-A730E88A1EEC}" type="presParOf" srcId="{4C938B96-C752-4946-901D-98AD27369797}" destId="{7A374D3F-8588-4138-BD8D-2F00B8ADC138}" srcOrd="1" destOrd="0" presId="urn:microsoft.com/office/officeart/2005/8/layout/hierarchy3"/>
    <dgm:cxn modelId="{B7CC666C-922E-469E-922E-699FB4E3B4EF}" type="presParOf" srcId="{39A15F80-E64C-465B-8A35-C101FA035889}" destId="{A016381A-2218-4F9E-8681-8EEACD726CA4}" srcOrd="1" destOrd="0" presId="urn:microsoft.com/office/officeart/2005/8/layout/hierarchy3"/>
    <dgm:cxn modelId="{4C06DB0A-4156-468D-B9EA-4A87750D5BE1}" type="presParOf" srcId="{A016381A-2218-4F9E-8681-8EEACD726CA4}" destId="{6A19DA16-0EA1-443B-834C-201A8B914660}" srcOrd="0" destOrd="0" presId="urn:microsoft.com/office/officeart/2005/8/layout/hierarchy3"/>
    <dgm:cxn modelId="{44D99460-DC1A-4D58-A6CA-DBF7374FE582}" type="presParOf" srcId="{A016381A-2218-4F9E-8681-8EEACD726CA4}" destId="{57BDCEB7-BC09-430F-9C2F-68B78B92DF50}" srcOrd="1" destOrd="0" presId="urn:microsoft.com/office/officeart/2005/8/layout/hierarchy3"/>
    <dgm:cxn modelId="{3C6E4951-ABB4-47BE-96B5-E9CDDD68F2A0}" type="presParOf" srcId="{A016381A-2218-4F9E-8681-8EEACD726CA4}" destId="{FF7E740B-E059-4E8B-A488-84601BF8867E}" srcOrd="2" destOrd="0" presId="urn:microsoft.com/office/officeart/2005/8/layout/hierarchy3"/>
    <dgm:cxn modelId="{5F3835F9-597A-4A8B-B3B4-E7C63C4D09A5}" type="presParOf" srcId="{A016381A-2218-4F9E-8681-8EEACD726CA4}" destId="{B273AC4A-7109-43BB-AAC9-7D604A86AEC2}" srcOrd="3" destOrd="0" presId="urn:microsoft.com/office/officeart/2005/8/layout/hierarchy3"/>
    <dgm:cxn modelId="{67FA5AD7-8E76-44CD-BD91-C6A4FB7B3F32}" type="presParOf" srcId="{A016381A-2218-4F9E-8681-8EEACD726CA4}" destId="{D09C4A83-49C0-413A-A675-899D43B2F33D}" srcOrd="4" destOrd="0" presId="urn:microsoft.com/office/officeart/2005/8/layout/hierarchy3"/>
    <dgm:cxn modelId="{F049984F-8C82-4473-BCC3-899E47FC9F5A}" type="presParOf" srcId="{A016381A-2218-4F9E-8681-8EEACD726CA4}" destId="{72501E5D-F780-41A5-8889-CD853FC8FA17}" srcOrd="5" destOrd="0" presId="urn:microsoft.com/office/officeart/2005/8/layout/hierarchy3"/>
    <dgm:cxn modelId="{AC11B5BC-F520-46F3-BD1F-94CDF2BD9D44}" type="presParOf" srcId="{A016381A-2218-4F9E-8681-8EEACD726CA4}" destId="{FE6D6A25-3E92-4222-9B1A-B62F984DA285}" srcOrd="6" destOrd="0" presId="urn:microsoft.com/office/officeart/2005/8/layout/hierarchy3"/>
    <dgm:cxn modelId="{CFC82665-D897-4CB7-B346-7F2805A8AF7F}" type="presParOf" srcId="{A016381A-2218-4F9E-8681-8EEACD726CA4}" destId="{22B552D7-5CC5-4669-B6D5-63AFDDAB1EAB}" srcOrd="7" destOrd="0" presId="urn:microsoft.com/office/officeart/2005/8/layout/hierarchy3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FF8B25-C92A-4CF4-B289-5FF17C96B415}" type="doc">
      <dgm:prSet loTypeId="urn:microsoft.com/office/officeart/2005/8/layout/vList6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l-GR"/>
        </a:p>
      </dgm:t>
    </dgm:pt>
    <dgm:pt modelId="{B3FA8DAB-B225-4039-9B25-23B6B1368C91}">
      <dgm:prSet phldrT="[Κείμενο]"/>
      <dgm:spPr/>
      <dgm:t>
        <a:bodyPr/>
        <a:lstStyle/>
        <a:p>
          <a:r>
            <a:rPr lang="el-GR" b="1" dirty="0" smtClean="0"/>
            <a:t>ΣΚΕΛΕΤΙΚΟΣ</a:t>
          </a:r>
          <a:endParaRPr lang="el-GR" b="1" dirty="0"/>
        </a:p>
      </dgm:t>
    </dgm:pt>
    <dgm:pt modelId="{A8D2DF5C-9D18-43B4-BE82-F9637A5E8AFA}" type="parTrans" cxnId="{C4FDC346-BF0A-45F5-81FC-E9434B1783A7}">
      <dgm:prSet/>
      <dgm:spPr/>
      <dgm:t>
        <a:bodyPr/>
        <a:lstStyle/>
        <a:p>
          <a:endParaRPr lang="el-GR"/>
        </a:p>
      </dgm:t>
    </dgm:pt>
    <dgm:pt modelId="{CB764EE6-41DA-44F0-A250-81C19B1ECBFD}" type="sibTrans" cxnId="{C4FDC346-BF0A-45F5-81FC-E9434B1783A7}">
      <dgm:prSet/>
      <dgm:spPr/>
      <dgm:t>
        <a:bodyPr/>
        <a:lstStyle/>
        <a:p>
          <a:endParaRPr lang="el-GR"/>
        </a:p>
      </dgm:t>
    </dgm:pt>
    <dgm:pt modelId="{520F5B26-5299-4D41-A18E-8E5BD6B0AAD1}">
      <dgm:prSet phldrT="[Κείμενο]"/>
      <dgm:spPr/>
      <dgm:t>
        <a:bodyPr/>
        <a:lstStyle/>
        <a:p>
          <a:r>
            <a:rPr lang="el-GR" b="1" dirty="0" smtClean="0"/>
            <a:t>ΚΑΡΔΙΑΚΟΣ</a:t>
          </a:r>
          <a:endParaRPr lang="el-GR" b="1" dirty="0"/>
        </a:p>
      </dgm:t>
    </dgm:pt>
    <dgm:pt modelId="{F45B92A0-3152-4BAE-B5F5-D82986CC349A}" type="parTrans" cxnId="{46272D86-A742-41CF-867D-F034CE474FCD}">
      <dgm:prSet/>
      <dgm:spPr/>
      <dgm:t>
        <a:bodyPr/>
        <a:lstStyle/>
        <a:p>
          <a:endParaRPr lang="el-GR"/>
        </a:p>
      </dgm:t>
    </dgm:pt>
    <dgm:pt modelId="{BD626634-EA7C-4E70-ACC0-9B9ACC07889A}" type="sibTrans" cxnId="{46272D86-A742-41CF-867D-F034CE474FCD}">
      <dgm:prSet/>
      <dgm:spPr/>
      <dgm:t>
        <a:bodyPr/>
        <a:lstStyle/>
        <a:p>
          <a:endParaRPr lang="el-GR"/>
        </a:p>
      </dgm:t>
    </dgm:pt>
    <dgm:pt modelId="{95AA4FD7-7181-4CE1-BC14-DD1C8097C6BE}">
      <dgm:prSet phldrT="[Κείμενο]" custT="1"/>
      <dgm:spPr/>
      <dgm:t>
        <a:bodyPr anchor="ctr"/>
        <a:lstStyle/>
        <a:p>
          <a:r>
            <a:rPr lang="el-GR" sz="2100" dirty="0" smtClean="0"/>
            <a:t>στα τοιχώματα της καρδιάς</a:t>
          </a:r>
          <a:endParaRPr lang="el-GR" sz="2100" dirty="0"/>
        </a:p>
      </dgm:t>
    </dgm:pt>
    <dgm:pt modelId="{756AE095-560B-4BEC-86B6-0B18FE284BA5}" type="parTrans" cxnId="{1A07DF7A-5BC9-4946-901D-6C64F47CB347}">
      <dgm:prSet/>
      <dgm:spPr/>
      <dgm:t>
        <a:bodyPr/>
        <a:lstStyle/>
        <a:p>
          <a:endParaRPr lang="el-GR"/>
        </a:p>
      </dgm:t>
    </dgm:pt>
    <dgm:pt modelId="{734441B2-2292-401A-A05E-43D54C78D8B2}" type="sibTrans" cxnId="{1A07DF7A-5BC9-4946-901D-6C64F47CB347}">
      <dgm:prSet/>
      <dgm:spPr/>
      <dgm:t>
        <a:bodyPr/>
        <a:lstStyle/>
        <a:p>
          <a:endParaRPr lang="el-GR"/>
        </a:p>
      </dgm:t>
    </dgm:pt>
    <dgm:pt modelId="{FE17D6CD-67C2-4915-888B-643C3B29DFC2}">
      <dgm:prSet phldrT="[Κείμενο]"/>
      <dgm:spPr/>
      <dgm:t>
        <a:bodyPr/>
        <a:lstStyle/>
        <a:p>
          <a:r>
            <a:rPr lang="el-GR" b="1" dirty="0" smtClean="0"/>
            <a:t>ΛΕΙΟΣ</a:t>
          </a:r>
          <a:endParaRPr lang="el-GR" b="1" dirty="0"/>
        </a:p>
      </dgm:t>
    </dgm:pt>
    <dgm:pt modelId="{2D453C31-91B1-4906-B80D-4BEF6B26D3D0}" type="parTrans" cxnId="{77426A76-A9E0-4198-85CE-EFEBB09D510B}">
      <dgm:prSet/>
      <dgm:spPr/>
      <dgm:t>
        <a:bodyPr/>
        <a:lstStyle/>
        <a:p>
          <a:endParaRPr lang="el-GR"/>
        </a:p>
      </dgm:t>
    </dgm:pt>
    <dgm:pt modelId="{3361811F-C4D1-4002-BFDD-07C33C17972F}" type="sibTrans" cxnId="{77426A76-A9E0-4198-85CE-EFEBB09D510B}">
      <dgm:prSet/>
      <dgm:spPr/>
      <dgm:t>
        <a:bodyPr/>
        <a:lstStyle/>
        <a:p>
          <a:endParaRPr lang="el-GR"/>
        </a:p>
      </dgm:t>
    </dgm:pt>
    <dgm:pt modelId="{9E0BD804-1F61-4AAC-B9BB-02F129F0C235}">
      <dgm:prSet phldrT="[Κείμενο]" custT="1"/>
      <dgm:spPr/>
      <dgm:t>
        <a:bodyPr anchor="ctr"/>
        <a:lstStyle/>
        <a:p>
          <a:r>
            <a:rPr lang="el-GR" sz="2000" u="none" dirty="0" smtClean="0"/>
            <a:t>στα τοιχώματα των αγγείων και του γαστρεντερικού σωλήνα</a:t>
          </a:r>
          <a:endParaRPr lang="el-GR" sz="2000" u="none" dirty="0"/>
        </a:p>
      </dgm:t>
    </dgm:pt>
    <dgm:pt modelId="{09BBB3F4-C733-45AA-9A23-7E480780D4E6}" type="parTrans" cxnId="{FC8C024D-576D-4035-8701-735386ABB102}">
      <dgm:prSet/>
      <dgm:spPr/>
      <dgm:t>
        <a:bodyPr/>
        <a:lstStyle/>
        <a:p>
          <a:endParaRPr lang="el-GR"/>
        </a:p>
      </dgm:t>
    </dgm:pt>
    <dgm:pt modelId="{60901E0A-F1AB-4454-B3C7-79AC159E9B13}" type="sibTrans" cxnId="{FC8C024D-576D-4035-8701-735386ABB102}">
      <dgm:prSet/>
      <dgm:spPr/>
      <dgm:t>
        <a:bodyPr/>
        <a:lstStyle/>
        <a:p>
          <a:endParaRPr lang="el-GR"/>
        </a:p>
      </dgm:t>
    </dgm:pt>
    <dgm:pt modelId="{96409CDD-AE0F-4EBA-B78F-830BFCA0D01B}">
      <dgm:prSet phldrT="[Κείμενο]" custT="1"/>
      <dgm:spPr/>
      <dgm:t>
        <a:bodyPr anchor="ctr"/>
        <a:lstStyle/>
        <a:p>
          <a:r>
            <a:rPr lang="el-GR" sz="2100" u="none" dirty="0" err="1" smtClean="0"/>
            <a:t>προσφύονται</a:t>
          </a:r>
          <a:r>
            <a:rPr lang="el-GR" sz="2100" u="none" dirty="0" smtClean="0"/>
            <a:t> στα οστά</a:t>
          </a:r>
          <a:endParaRPr lang="el-GR" sz="2100" u="none" dirty="0"/>
        </a:p>
      </dgm:t>
    </dgm:pt>
    <dgm:pt modelId="{80353DB9-DB3E-48DB-A87B-401E6691BC7D}" type="sibTrans" cxnId="{F88B52F6-B4BF-4C56-B7C6-6A274631FF78}">
      <dgm:prSet/>
      <dgm:spPr/>
      <dgm:t>
        <a:bodyPr/>
        <a:lstStyle/>
        <a:p>
          <a:endParaRPr lang="el-GR"/>
        </a:p>
      </dgm:t>
    </dgm:pt>
    <dgm:pt modelId="{3B17A55D-ED36-4918-9EA0-2F6039DF41A8}" type="parTrans" cxnId="{F88B52F6-B4BF-4C56-B7C6-6A274631FF78}">
      <dgm:prSet/>
      <dgm:spPr/>
      <dgm:t>
        <a:bodyPr/>
        <a:lstStyle/>
        <a:p>
          <a:endParaRPr lang="el-GR"/>
        </a:p>
      </dgm:t>
    </dgm:pt>
    <dgm:pt modelId="{95FE0E3F-3BA7-4508-9162-E4F7E8698D2D}">
      <dgm:prSet phldrT="[Κείμενο]" custT="1"/>
      <dgm:spPr/>
      <dgm:t>
        <a:bodyPr anchor="ctr"/>
        <a:lstStyle/>
        <a:p>
          <a:r>
            <a:rPr lang="el-GR" sz="2100" u="none" dirty="0" smtClean="0"/>
            <a:t>γραμμωτές κυλινδρικές ίνες</a:t>
          </a:r>
          <a:endParaRPr lang="el-GR" sz="2100" u="none" dirty="0"/>
        </a:p>
      </dgm:t>
    </dgm:pt>
    <dgm:pt modelId="{D9270769-4C89-440F-9D15-B3ED3DE3CD16}" type="parTrans" cxnId="{33107837-FB76-49E2-A1FC-8F62FBC3F26B}">
      <dgm:prSet/>
      <dgm:spPr/>
      <dgm:t>
        <a:bodyPr/>
        <a:lstStyle/>
        <a:p>
          <a:endParaRPr lang="el-GR"/>
        </a:p>
      </dgm:t>
    </dgm:pt>
    <dgm:pt modelId="{F02A09A4-761C-4B70-89C5-1219E757FFB8}" type="sibTrans" cxnId="{33107837-FB76-49E2-A1FC-8F62FBC3F26B}">
      <dgm:prSet/>
      <dgm:spPr/>
      <dgm:t>
        <a:bodyPr/>
        <a:lstStyle/>
        <a:p>
          <a:endParaRPr lang="el-GR"/>
        </a:p>
      </dgm:t>
    </dgm:pt>
    <dgm:pt modelId="{3E79F4B2-E15E-4580-B84F-D5A17EE80A87}">
      <dgm:prSet phldrT="[Κείμενο]" custT="1"/>
      <dgm:spPr/>
      <dgm:t>
        <a:bodyPr anchor="ctr"/>
        <a:lstStyle/>
        <a:p>
          <a:r>
            <a:rPr lang="el-GR" sz="2100" u="none" dirty="0" smtClean="0"/>
            <a:t>συστολή </a:t>
          </a:r>
          <a:r>
            <a:rPr lang="el-GR" sz="2100" b="1" u="none" dirty="0" smtClean="0"/>
            <a:t>με</a:t>
          </a:r>
          <a:r>
            <a:rPr lang="el-GR" sz="2100" u="none" dirty="0" smtClean="0"/>
            <a:t> τη θέλησή μας</a:t>
          </a:r>
          <a:endParaRPr lang="el-GR" sz="2100" u="none" dirty="0"/>
        </a:p>
      </dgm:t>
    </dgm:pt>
    <dgm:pt modelId="{D07D3DB8-0A0E-434F-91C8-10362A412EF0}" type="parTrans" cxnId="{1B9C06FD-0063-4AB9-BC55-B025068CF1BD}">
      <dgm:prSet/>
      <dgm:spPr/>
      <dgm:t>
        <a:bodyPr/>
        <a:lstStyle/>
        <a:p>
          <a:endParaRPr lang="el-GR"/>
        </a:p>
      </dgm:t>
    </dgm:pt>
    <dgm:pt modelId="{D52BACEC-5D87-4B1C-8DA1-B3B65FCC1CEC}" type="sibTrans" cxnId="{1B9C06FD-0063-4AB9-BC55-B025068CF1BD}">
      <dgm:prSet/>
      <dgm:spPr/>
      <dgm:t>
        <a:bodyPr/>
        <a:lstStyle/>
        <a:p>
          <a:endParaRPr lang="el-GR"/>
        </a:p>
      </dgm:t>
    </dgm:pt>
    <dgm:pt modelId="{85685776-F565-41F3-B7C1-8A7FD3243197}">
      <dgm:prSet phldrT="[Κείμενο]" custT="1"/>
      <dgm:spPr/>
      <dgm:t>
        <a:bodyPr anchor="ctr"/>
        <a:lstStyle/>
        <a:p>
          <a:r>
            <a:rPr lang="el-GR" sz="2100" u="none" dirty="0" smtClean="0"/>
            <a:t>γραμμωτές κυλινδρικές ίνες</a:t>
          </a:r>
          <a:endParaRPr lang="el-GR" sz="2100" dirty="0"/>
        </a:p>
      </dgm:t>
    </dgm:pt>
    <dgm:pt modelId="{E657675F-4A34-446C-B077-7FB92381A760}" type="parTrans" cxnId="{1FD5C881-9669-4A0E-BC6C-1C557F06DE86}">
      <dgm:prSet/>
      <dgm:spPr/>
      <dgm:t>
        <a:bodyPr/>
        <a:lstStyle/>
        <a:p>
          <a:endParaRPr lang="el-GR"/>
        </a:p>
      </dgm:t>
    </dgm:pt>
    <dgm:pt modelId="{CC7102C5-287E-4AF9-84A5-0C09F4D89A0E}" type="sibTrans" cxnId="{1FD5C881-9669-4A0E-BC6C-1C557F06DE86}">
      <dgm:prSet/>
      <dgm:spPr/>
      <dgm:t>
        <a:bodyPr/>
        <a:lstStyle/>
        <a:p>
          <a:endParaRPr lang="el-GR"/>
        </a:p>
      </dgm:t>
    </dgm:pt>
    <dgm:pt modelId="{046BA3DA-ED74-4604-88EC-CA5892E68976}">
      <dgm:prSet custT="1"/>
      <dgm:spPr/>
      <dgm:t>
        <a:bodyPr anchor="ctr"/>
        <a:lstStyle/>
        <a:p>
          <a:r>
            <a:rPr lang="el-GR" sz="2000" u="none" dirty="0" smtClean="0"/>
            <a:t>συστολή</a:t>
          </a:r>
          <a:r>
            <a:rPr lang="el-GR" sz="2100" u="none" dirty="0" smtClean="0"/>
            <a:t> </a:t>
          </a:r>
          <a:r>
            <a:rPr lang="el-GR" sz="2100" b="1" u="none" dirty="0" smtClean="0"/>
            <a:t>χωρίς</a:t>
          </a:r>
          <a:r>
            <a:rPr lang="el-GR" sz="2100" u="none" dirty="0" smtClean="0"/>
            <a:t> </a:t>
          </a:r>
          <a:r>
            <a:rPr lang="el-GR" sz="2000" u="none" dirty="0" smtClean="0"/>
            <a:t>τη</a:t>
          </a:r>
          <a:r>
            <a:rPr lang="el-GR" sz="2100" u="none" dirty="0" smtClean="0"/>
            <a:t> θέλησή μας</a:t>
          </a:r>
          <a:endParaRPr lang="el-GR" sz="2100" u="none" dirty="0"/>
        </a:p>
      </dgm:t>
    </dgm:pt>
    <dgm:pt modelId="{4D9BDB3F-CCE5-4F35-B1BB-6ABB7B7DAFD5}" type="parTrans" cxnId="{F63BB270-4F40-405D-88CD-3B6E070D0370}">
      <dgm:prSet/>
      <dgm:spPr/>
      <dgm:t>
        <a:bodyPr/>
        <a:lstStyle/>
        <a:p>
          <a:endParaRPr lang="el-GR"/>
        </a:p>
      </dgm:t>
    </dgm:pt>
    <dgm:pt modelId="{0863240D-00D0-460C-AE10-6340FB3079AE}" type="sibTrans" cxnId="{F63BB270-4F40-405D-88CD-3B6E070D0370}">
      <dgm:prSet/>
      <dgm:spPr/>
      <dgm:t>
        <a:bodyPr/>
        <a:lstStyle/>
        <a:p>
          <a:endParaRPr lang="el-GR"/>
        </a:p>
      </dgm:t>
    </dgm:pt>
    <dgm:pt modelId="{68146F57-929A-468A-85D3-3AC836C59E30}">
      <dgm:prSet phldrT="[Κείμενο]" custT="1"/>
      <dgm:spPr/>
      <dgm:t>
        <a:bodyPr anchor="ctr"/>
        <a:lstStyle/>
        <a:p>
          <a:r>
            <a:rPr lang="el-GR" sz="2000" u="none" dirty="0" smtClean="0"/>
            <a:t> μη γραμμωτές ατρακτοειδείς ίνες</a:t>
          </a:r>
          <a:endParaRPr lang="el-GR" sz="2000" u="none" dirty="0"/>
        </a:p>
      </dgm:t>
    </dgm:pt>
    <dgm:pt modelId="{B0D8332B-E803-43EF-81E8-B792EBF47F75}" type="parTrans" cxnId="{F6C8E36C-B765-42A4-BBF3-C3E8CC815652}">
      <dgm:prSet/>
      <dgm:spPr/>
    </dgm:pt>
    <dgm:pt modelId="{D448ED77-8E94-49EF-AE90-5E6921CAA533}" type="sibTrans" cxnId="{F6C8E36C-B765-42A4-BBF3-C3E8CC815652}">
      <dgm:prSet/>
      <dgm:spPr/>
    </dgm:pt>
    <dgm:pt modelId="{02FF91DE-811B-4B85-8205-6B5E16139AAB}">
      <dgm:prSet phldrT="[Κείμενο]" custT="1"/>
      <dgm:spPr/>
      <dgm:t>
        <a:bodyPr anchor="ctr"/>
        <a:lstStyle/>
        <a:p>
          <a:r>
            <a:rPr lang="el-GR" sz="2000" u="none" dirty="0" smtClean="0"/>
            <a:t> συστολή </a:t>
          </a:r>
          <a:r>
            <a:rPr lang="el-GR" sz="2000" b="1" u="none" dirty="0" smtClean="0"/>
            <a:t>χωρίς</a:t>
          </a:r>
          <a:r>
            <a:rPr lang="el-GR" sz="2000" u="none" dirty="0" smtClean="0"/>
            <a:t> τη θέλησή μας</a:t>
          </a:r>
          <a:endParaRPr lang="el-GR" sz="2000" u="none" dirty="0"/>
        </a:p>
      </dgm:t>
    </dgm:pt>
    <dgm:pt modelId="{971A3EAB-0020-4849-BB89-0C76DC75B2D3}" type="parTrans" cxnId="{A97D10A7-A615-443A-9921-0A43B1D181F7}">
      <dgm:prSet/>
      <dgm:spPr/>
    </dgm:pt>
    <dgm:pt modelId="{2020BFC6-B632-4B97-B83B-88CE05DA44C2}" type="sibTrans" cxnId="{A97D10A7-A615-443A-9921-0A43B1D181F7}">
      <dgm:prSet/>
      <dgm:spPr/>
    </dgm:pt>
    <dgm:pt modelId="{EAC71C76-C602-46F1-B260-CFCB33F6D837}" type="pres">
      <dgm:prSet presAssocID="{49FF8B25-C92A-4CF4-B289-5FF17C96B41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096CDC3F-21E7-4E4D-84DF-3295D558A8BC}" type="pres">
      <dgm:prSet presAssocID="{B3FA8DAB-B225-4039-9B25-23B6B1368C91}" presName="linNode" presStyleCnt="0"/>
      <dgm:spPr/>
      <dgm:t>
        <a:bodyPr/>
        <a:lstStyle/>
        <a:p>
          <a:endParaRPr lang="el-GR"/>
        </a:p>
      </dgm:t>
    </dgm:pt>
    <dgm:pt modelId="{BCAB6E63-7B61-4D92-84FD-3873AC01E88F}" type="pres">
      <dgm:prSet presAssocID="{B3FA8DAB-B225-4039-9B25-23B6B1368C91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C6E079F-10F0-4C29-B835-BDEEA675CF07}" type="pres">
      <dgm:prSet presAssocID="{B3FA8DAB-B225-4039-9B25-23B6B1368C91}" presName="childShp" presStyleLbl="bgAccFollowNode1" presStyleIdx="0" presStyleCnt="3" custScaleX="110722" custScaleY="9190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DE380F2-25D2-4EE3-AA8D-AFAFA4ED4279}" type="pres">
      <dgm:prSet presAssocID="{CB764EE6-41DA-44F0-A250-81C19B1ECBFD}" presName="spacing" presStyleCnt="0"/>
      <dgm:spPr/>
      <dgm:t>
        <a:bodyPr/>
        <a:lstStyle/>
        <a:p>
          <a:endParaRPr lang="el-GR"/>
        </a:p>
      </dgm:t>
    </dgm:pt>
    <dgm:pt modelId="{A64DCE23-94FE-4610-8B64-C59B77BBC506}" type="pres">
      <dgm:prSet presAssocID="{520F5B26-5299-4D41-A18E-8E5BD6B0AAD1}" presName="linNode" presStyleCnt="0"/>
      <dgm:spPr/>
      <dgm:t>
        <a:bodyPr/>
        <a:lstStyle/>
        <a:p>
          <a:endParaRPr lang="el-GR"/>
        </a:p>
      </dgm:t>
    </dgm:pt>
    <dgm:pt modelId="{E1090D0F-8702-4B12-966C-DE77FD81E182}" type="pres">
      <dgm:prSet presAssocID="{520F5B26-5299-4D41-A18E-8E5BD6B0AAD1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FE5809D-F07C-412C-A3F0-D4E652C42B7C}" type="pres">
      <dgm:prSet presAssocID="{520F5B26-5299-4D41-A18E-8E5BD6B0AAD1}" presName="childShp" presStyleLbl="bgAccFollowNode1" presStyleIdx="1" presStyleCnt="3" custScaleX="120970" custScaleY="10366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5BECB7A-42FC-4357-83DE-820311E155A0}" type="pres">
      <dgm:prSet presAssocID="{BD626634-EA7C-4E70-ACC0-9B9ACC07889A}" presName="spacing" presStyleCnt="0"/>
      <dgm:spPr/>
      <dgm:t>
        <a:bodyPr/>
        <a:lstStyle/>
        <a:p>
          <a:endParaRPr lang="el-GR"/>
        </a:p>
      </dgm:t>
    </dgm:pt>
    <dgm:pt modelId="{569CB4BB-B1AD-462B-A1B5-D4E122BADA1A}" type="pres">
      <dgm:prSet presAssocID="{FE17D6CD-67C2-4915-888B-643C3B29DFC2}" presName="linNode" presStyleCnt="0"/>
      <dgm:spPr/>
      <dgm:t>
        <a:bodyPr/>
        <a:lstStyle/>
        <a:p>
          <a:endParaRPr lang="el-GR"/>
        </a:p>
      </dgm:t>
    </dgm:pt>
    <dgm:pt modelId="{3E440293-C32E-44E5-A37D-DECB8EE753D8}" type="pres">
      <dgm:prSet presAssocID="{FE17D6CD-67C2-4915-888B-643C3B29DFC2}" presName="parentShp" presStyleLbl="node1" presStyleIdx="2" presStyleCnt="3" custScaleX="88764" custLinFactNeighborX="-374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7F4F68-E52A-4A8F-B427-2D14674F9DDC}" type="pres">
      <dgm:prSet presAssocID="{FE17D6CD-67C2-4915-888B-643C3B29DFC2}" presName="childShp" presStyleLbl="bgAccFollowNode1" presStyleIdx="2" presStyleCnt="3" custScaleX="13174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AC81614-373F-4BC0-85CF-C7B95FBCA30C}" type="presOf" srcId="{85685776-F565-41F3-B7C1-8A7FD3243197}" destId="{AFE5809D-F07C-412C-A3F0-D4E652C42B7C}" srcOrd="0" destOrd="1" presId="urn:microsoft.com/office/officeart/2005/8/layout/vList6"/>
    <dgm:cxn modelId="{F63BB270-4F40-405D-88CD-3B6E070D0370}" srcId="{520F5B26-5299-4D41-A18E-8E5BD6B0AAD1}" destId="{046BA3DA-ED74-4604-88EC-CA5892E68976}" srcOrd="2" destOrd="0" parTransId="{4D9BDB3F-CCE5-4F35-B1BB-6ABB7B7DAFD5}" sibTransId="{0863240D-00D0-460C-AE10-6340FB3079AE}"/>
    <dgm:cxn modelId="{0EC81383-E63E-4A99-AB02-18D5E6BEE4C3}" type="presOf" srcId="{B3FA8DAB-B225-4039-9B25-23B6B1368C91}" destId="{BCAB6E63-7B61-4D92-84FD-3873AC01E88F}" srcOrd="0" destOrd="0" presId="urn:microsoft.com/office/officeart/2005/8/layout/vList6"/>
    <dgm:cxn modelId="{7CE2A15D-80F0-459B-9A80-08D69D06D1BB}" type="presOf" srcId="{9E0BD804-1F61-4AAC-B9BB-02F129F0C235}" destId="{5E7F4F68-E52A-4A8F-B427-2D14674F9DDC}" srcOrd="0" destOrd="0" presId="urn:microsoft.com/office/officeart/2005/8/layout/vList6"/>
    <dgm:cxn modelId="{77426A76-A9E0-4198-85CE-EFEBB09D510B}" srcId="{49FF8B25-C92A-4CF4-B289-5FF17C96B415}" destId="{FE17D6CD-67C2-4915-888B-643C3B29DFC2}" srcOrd="2" destOrd="0" parTransId="{2D453C31-91B1-4906-B80D-4BEF6B26D3D0}" sibTransId="{3361811F-C4D1-4002-BFDD-07C33C17972F}"/>
    <dgm:cxn modelId="{FC8C024D-576D-4035-8701-735386ABB102}" srcId="{FE17D6CD-67C2-4915-888B-643C3B29DFC2}" destId="{9E0BD804-1F61-4AAC-B9BB-02F129F0C235}" srcOrd="0" destOrd="0" parTransId="{09BBB3F4-C733-45AA-9A23-7E480780D4E6}" sibTransId="{60901E0A-F1AB-4454-B3C7-79AC159E9B13}"/>
    <dgm:cxn modelId="{28B11B0B-F55D-4146-89B2-7300892FA05D}" type="presOf" srcId="{49FF8B25-C92A-4CF4-B289-5FF17C96B415}" destId="{EAC71C76-C602-46F1-B260-CFCB33F6D837}" srcOrd="0" destOrd="0" presId="urn:microsoft.com/office/officeart/2005/8/layout/vList6"/>
    <dgm:cxn modelId="{9619CA3B-0A65-4A61-A36B-FC7B007CBEEF}" type="presOf" srcId="{96409CDD-AE0F-4EBA-B78F-830BFCA0D01B}" destId="{BC6E079F-10F0-4C29-B835-BDEEA675CF07}" srcOrd="0" destOrd="0" presId="urn:microsoft.com/office/officeart/2005/8/layout/vList6"/>
    <dgm:cxn modelId="{83C1F54B-4F28-4594-A1FD-8987369E4C9C}" type="presOf" srcId="{68146F57-929A-468A-85D3-3AC836C59E30}" destId="{5E7F4F68-E52A-4A8F-B427-2D14674F9DDC}" srcOrd="0" destOrd="1" presId="urn:microsoft.com/office/officeart/2005/8/layout/vList6"/>
    <dgm:cxn modelId="{4A7BC167-BB51-4E1C-9BEB-43A0C3049B94}" type="presOf" srcId="{520F5B26-5299-4D41-A18E-8E5BD6B0AAD1}" destId="{E1090D0F-8702-4B12-966C-DE77FD81E182}" srcOrd="0" destOrd="0" presId="urn:microsoft.com/office/officeart/2005/8/layout/vList6"/>
    <dgm:cxn modelId="{33107837-FB76-49E2-A1FC-8F62FBC3F26B}" srcId="{B3FA8DAB-B225-4039-9B25-23B6B1368C91}" destId="{95FE0E3F-3BA7-4508-9162-E4F7E8698D2D}" srcOrd="1" destOrd="0" parTransId="{D9270769-4C89-440F-9D15-B3ED3DE3CD16}" sibTransId="{F02A09A4-761C-4B70-89C5-1219E757FFB8}"/>
    <dgm:cxn modelId="{1FD5C881-9669-4A0E-BC6C-1C557F06DE86}" srcId="{520F5B26-5299-4D41-A18E-8E5BD6B0AAD1}" destId="{85685776-F565-41F3-B7C1-8A7FD3243197}" srcOrd="1" destOrd="0" parTransId="{E657675F-4A34-446C-B077-7FB92381A760}" sibTransId="{CC7102C5-287E-4AF9-84A5-0C09F4D89A0E}"/>
    <dgm:cxn modelId="{1A07DF7A-5BC9-4946-901D-6C64F47CB347}" srcId="{520F5B26-5299-4D41-A18E-8E5BD6B0AAD1}" destId="{95AA4FD7-7181-4CE1-BC14-DD1C8097C6BE}" srcOrd="0" destOrd="0" parTransId="{756AE095-560B-4BEC-86B6-0B18FE284BA5}" sibTransId="{734441B2-2292-401A-A05E-43D54C78D8B2}"/>
    <dgm:cxn modelId="{1B9C06FD-0063-4AB9-BC55-B025068CF1BD}" srcId="{B3FA8DAB-B225-4039-9B25-23B6B1368C91}" destId="{3E79F4B2-E15E-4580-B84F-D5A17EE80A87}" srcOrd="2" destOrd="0" parTransId="{D07D3DB8-0A0E-434F-91C8-10362A412EF0}" sibTransId="{D52BACEC-5D87-4B1C-8DA1-B3B65FCC1CEC}"/>
    <dgm:cxn modelId="{46272D86-A742-41CF-867D-F034CE474FCD}" srcId="{49FF8B25-C92A-4CF4-B289-5FF17C96B415}" destId="{520F5B26-5299-4D41-A18E-8E5BD6B0AAD1}" srcOrd="1" destOrd="0" parTransId="{F45B92A0-3152-4BAE-B5F5-D82986CC349A}" sibTransId="{BD626634-EA7C-4E70-ACC0-9B9ACC07889A}"/>
    <dgm:cxn modelId="{136385DC-195D-4654-BB8E-A25BC21598F4}" type="presOf" srcId="{95AA4FD7-7181-4CE1-BC14-DD1C8097C6BE}" destId="{AFE5809D-F07C-412C-A3F0-D4E652C42B7C}" srcOrd="0" destOrd="0" presId="urn:microsoft.com/office/officeart/2005/8/layout/vList6"/>
    <dgm:cxn modelId="{B96F4C33-82A4-4329-9DCC-0A1FB52254D5}" type="presOf" srcId="{FE17D6CD-67C2-4915-888B-643C3B29DFC2}" destId="{3E440293-C32E-44E5-A37D-DECB8EE753D8}" srcOrd="0" destOrd="0" presId="urn:microsoft.com/office/officeart/2005/8/layout/vList6"/>
    <dgm:cxn modelId="{B2C6472A-504C-4AB7-99EC-302357F1F70C}" type="presOf" srcId="{046BA3DA-ED74-4604-88EC-CA5892E68976}" destId="{AFE5809D-F07C-412C-A3F0-D4E652C42B7C}" srcOrd="0" destOrd="2" presId="urn:microsoft.com/office/officeart/2005/8/layout/vList6"/>
    <dgm:cxn modelId="{4F60EA98-432F-4376-BBC1-CA2E6C12EAE0}" type="presOf" srcId="{95FE0E3F-3BA7-4508-9162-E4F7E8698D2D}" destId="{BC6E079F-10F0-4C29-B835-BDEEA675CF07}" srcOrd="0" destOrd="1" presId="urn:microsoft.com/office/officeart/2005/8/layout/vList6"/>
    <dgm:cxn modelId="{F6C8E36C-B765-42A4-BBF3-C3E8CC815652}" srcId="{FE17D6CD-67C2-4915-888B-643C3B29DFC2}" destId="{68146F57-929A-468A-85D3-3AC836C59E30}" srcOrd="1" destOrd="0" parTransId="{B0D8332B-E803-43EF-81E8-B792EBF47F75}" sibTransId="{D448ED77-8E94-49EF-AE90-5E6921CAA533}"/>
    <dgm:cxn modelId="{F88B52F6-B4BF-4C56-B7C6-6A274631FF78}" srcId="{B3FA8DAB-B225-4039-9B25-23B6B1368C91}" destId="{96409CDD-AE0F-4EBA-B78F-830BFCA0D01B}" srcOrd="0" destOrd="0" parTransId="{3B17A55D-ED36-4918-9EA0-2F6039DF41A8}" sibTransId="{80353DB9-DB3E-48DB-A87B-401E6691BC7D}"/>
    <dgm:cxn modelId="{A97D10A7-A615-443A-9921-0A43B1D181F7}" srcId="{FE17D6CD-67C2-4915-888B-643C3B29DFC2}" destId="{02FF91DE-811B-4B85-8205-6B5E16139AAB}" srcOrd="2" destOrd="0" parTransId="{971A3EAB-0020-4849-BB89-0C76DC75B2D3}" sibTransId="{2020BFC6-B632-4B97-B83B-88CE05DA44C2}"/>
    <dgm:cxn modelId="{C4FDC346-BF0A-45F5-81FC-E9434B1783A7}" srcId="{49FF8B25-C92A-4CF4-B289-5FF17C96B415}" destId="{B3FA8DAB-B225-4039-9B25-23B6B1368C91}" srcOrd="0" destOrd="0" parTransId="{A8D2DF5C-9D18-43B4-BE82-F9637A5E8AFA}" sibTransId="{CB764EE6-41DA-44F0-A250-81C19B1ECBFD}"/>
    <dgm:cxn modelId="{DCA1D069-4F47-44A2-B296-F4A555E160C0}" type="presOf" srcId="{02FF91DE-811B-4B85-8205-6B5E16139AAB}" destId="{5E7F4F68-E52A-4A8F-B427-2D14674F9DDC}" srcOrd="0" destOrd="2" presId="urn:microsoft.com/office/officeart/2005/8/layout/vList6"/>
    <dgm:cxn modelId="{FBCEECCA-FAF2-4660-970B-3AF924E47437}" type="presOf" srcId="{3E79F4B2-E15E-4580-B84F-D5A17EE80A87}" destId="{BC6E079F-10F0-4C29-B835-BDEEA675CF07}" srcOrd="0" destOrd="2" presId="urn:microsoft.com/office/officeart/2005/8/layout/vList6"/>
    <dgm:cxn modelId="{A9C97E03-13A1-4FA5-9758-8685B71C9FAB}" type="presParOf" srcId="{EAC71C76-C602-46F1-B260-CFCB33F6D837}" destId="{096CDC3F-21E7-4E4D-84DF-3295D558A8BC}" srcOrd="0" destOrd="0" presId="urn:microsoft.com/office/officeart/2005/8/layout/vList6"/>
    <dgm:cxn modelId="{2B1462A7-B421-440A-9AA0-595AAE2D155F}" type="presParOf" srcId="{096CDC3F-21E7-4E4D-84DF-3295D558A8BC}" destId="{BCAB6E63-7B61-4D92-84FD-3873AC01E88F}" srcOrd="0" destOrd="0" presId="urn:microsoft.com/office/officeart/2005/8/layout/vList6"/>
    <dgm:cxn modelId="{F969F28F-DDDC-4A07-8CB5-33A2ADABD073}" type="presParOf" srcId="{096CDC3F-21E7-4E4D-84DF-3295D558A8BC}" destId="{BC6E079F-10F0-4C29-B835-BDEEA675CF07}" srcOrd="1" destOrd="0" presId="urn:microsoft.com/office/officeart/2005/8/layout/vList6"/>
    <dgm:cxn modelId="{C2607DBC-9946-4713-9FCA-CB1EFD69470A}" type="presParOf" srcId="{EAC71C76-C602-46F1-B260-CFCB33F6D837}" destId="{6DE380F2-25D2-4EE3-AA8D-AFAFA4ED4279}" srcOrd="1" destOrd="0" presId="urn:microsoft.com/office/officeart/2005/8/layout/vList6"/>
    <dgm:cxn modelId="{940ED749-5E36-4215-8CEE-47832F907711}" type="presParOf" srcId="{EAC71C76-C602-46F1-B260-CFCB33F6D837}" destId="{A64DCE23-94FE-4610-8B64-C59B77BBC506}" srcOrd="2" destOrd="0" presId="urn:microsoft.com/office/officeart/2005/8/layout/vList6"/>
    <dgm:cxn modelId="{FD49B0B6-7B78-45E0-BA8A-12C1FD9007BC}" type="presParOf" srcId="{A64DCE23-94FE-4610-8B64-C59B77BBC506}" destId="{E1090D0F-8702-4B12-966C-DE77FD81E182}" srcOrd="0" destOrd="0" presId="urn:microsoft.com/office/officeart/2005/8/layout/vList6"/>
    <dgm:cxn modelId="{5C768FE8-BB19-482A-ACF4-345DAAE0E128}" type="presParOf" srcId="{A64DCE23-94FE-4610-8B64-C59B77BBC506}" destId="{AFE5809D-F07C-412C-A3F0-D4E652C42B7C}" srcOrd="1" destOrd="0" presId="urn:microsoft.com/office/officeart/2005/8/layout/vList6"/>
    <dgm:cxn modelId="{F06DDE47-148E-45C2-90A1-6F4FD19560E0}" type="presParOf" srcId="{EAC71C76-C602-46F1-B260-CFCB33F6D837}" destId="{85BECB7A-42FC-4357-83DE-820311E155A0}" srcOrd="3" destOrd="0" presId="urn:microsoft.com/office/officeart/2005/8/layout/vList6"/>
    <dgm:cxn modelId="{12F76200-2923-44E9-8028-E60FB3FEF459}" type="presParOf" srcId="{EAC71C76-C602-46F1-B260-CFCB33F6D837}" destId="{569CB4BB-B1AD-462B-A1B5-D4E122BADA1A}" srcOrd="4" destOrd="0" presId="urn:microsoft.com/office/officeart/2005/8/layout/vList6"/>
    <dgm:cxn modelId="{AA5EBE58-50D7-43EC-AD0C-418E163BDD85}" type="presParOf" srcId="{569CB4BB-B1AD-462B-A1B5-D4E122BADA1A}" destId="{3E440293-C32E-44E5-A37D-DECB8EE753D8}" srcOrd="0" destOrd="0" presId="urn:microsoft.com/office/officeart/2005/8/layout/vList6"/>
    <dgm:cxn modelId="{BC368E43-5087-421D-BDCA-61D245394DF8}" type="presParOf" srcId="{569CB4BB-B1AD-462B-A1B5-D4E122BADA1A}" destId="{5E7F4F68-E52A-4A8F-B427-2D14674F9DDC}" srcOrd="1" destOrd="0" presId="urn:microsoft.com/office/officeart/2005/8/layout/vList6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0165092-1842-497B-A410-06C4B2AF0D5F}" type="doc">
      <dgm:prSet loTypeId="urn:microsoft.com/office/officeart/2005/8/layout/vList2" loCatId="list" qsTypeId="urn:microsoft.com/office/officeart/2005/8/quickstyle/simple1" qsCatId="simple" csTypeId="urn:microsoft.com/office/officeart/2005/8/colors/accent1_4" csCatId="accent1"/>
      <dgm:spPr/>
      <dgm:t>
        <a:bodyPr/>
        <a:lstStyle/>
        <a:p>
          <a:endParaRPr lang="el-GR"/>
        </a:p>
      </dgm:t>
    </dgm:pt>
    <dgm:pt modelId="{7C55A087-450D-45F0-9201-D4D97BD81FAC}">
      <dgm:prSet custT="1"/>
      <dgm:spPr/>
      <dgm:t>
        <a:bodyPr/>
        <a:lstStyle/>
        <a:p>
          <a:pPr rtl="0"/>
          <a:r>
            <a:rPr lang="el-GR" sz="3200" b="1" dirty="0" smtClean="0"/>
            <a:t>Νευρώνες</a:t>
          </a:r>
          <a:endParaRPr lang="el-GR" sz="3200" dirty="0"/>
        </a:p>
      </dgm:t>
    </dgm:pt>
    <dgm:pt modelId="{6BF6386C-B930-41EF-BC6E-C28004C3029A}" type="parTrans" cxnId="{E2C63822-F3D3-492D-BF87-918A874B2D6E}">
      <dgm:prSet/>
      <dgm:spPr/>
      <dgm:t>
        <a:bodyPr/>
        <a:lstStyle/>
        <a:p>
          <a:endParaRPr lang="el-GR"/>
        </a:p>
      </dgm:t>
    </dgm:pt>
    <dgm:pt modelId="{633FA62E-9AEB-49C4-864B-B988EE2DB40B}" type="sibTrans" cxnId="{E2C63822-F3D3-492D-BF87-918A874B2D6E}">
      <dgm:prSet/>
      <dgm:spPr/>
      <dgm:t>
        <a:bodyPr/>
        <a:lstStyle/>
        <a:p>
          <a:endParaRPr lang="el-GR"/>
        </a:p>
      </dgm:t>
    </dgm:pt>
    <dgm:pt modelId="{E4FE39B9-200D-45D1-A41C-8E8779BDBD6D}" type="pres">
      <dgm:prSet presAssocID="{50165092-1842-497B-A410-06C4B2AF0D5F}" presName="linear" presStyleCnt="0">
        <dgm:presLayoutVars>
          <dgm:animLvl val="lvl"/>
          <dgm:resizeHandles val="exact"/>
        </dgm:presLayoutVars>
      </dgm:prSet>
      <dgm:spPr/>
    </dgm:pt>
    <dgm:pt modelId="{DC3822F4-5847-42BF-B2C1-C4E0BF8DA313}" type="pres">
      <dgm:prSet presAssocID="{7C55A087-450D-45F0-9201-D4D97BD81FAC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4A094FF-35D9-4F9A-8032-9FD633522341}" type="presOf" srcId="{50165092-1842-497B-A410-06C4B2AF0D5F}" destId="{E4FE39B9-200D-45D1-A41C-8E8779BDBD6D}" srcOrd="0" destOrd="0" presId="urn:microsoft.com/office/officeart/2005/8/layout/vList2"/>
    <dgm:cxn modelId="{D16682CD-D75D-4B46-9405-9451704C40DE}" type="presOf" srcId="{7C55A087-450D-45F0-9201-D4D97BD81FAC}" destId="{DC3822F4-5847-42BF-B2C1-C4E0BF8DA313}" srcOrd="0" destOrd="0" presId="urn:microsoft.com/office/officeart/2005/8/layout/vList2"/>
    <dgm:cxn modelId="{E2C63822-F3D3-492D-BF87-918A874B2D6E}" srcId="{50165092-1842-497B-A410-06C4B2AF0D5F}" destId="{7C55A087-450D-45F0-9201-D4D97BD81FAC}" srcOrd="0" destOrd="0" parTransId="{6BF6386C-B930-41EF-BC6E-C28004C3029A}" sibTransId="{633FA62E-9AEB-49C4-864B-B988EE2DB40B}"/>
    <dgm:cxn modelId="{29E394B1-E3CB-41E1-B423-7A26FA30A3CE}" type="presParOf" srcId="{E4FE39B9-200D-45D1-A41C-8E8779BDBD6D}" destId="{DC3822F4-5847-42BF-B2C1-C4E0BF8DA313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8BD657-5C75-45F3-9D85-ACDEAE06ACF0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l-GR"/>
        </a:p>
      </dgm:t>
    </dgm:pt>
    <dgm:pt modelId="{191572C6-2560-41A3-AD04-3FCB08189C67}">
      <dgm:prSet custT="1"/>
      <dgm:spPr/>
      <dgm:t>
        <a:bodyPr/>
        <a:lstStyle/>
        <a:p>
          <a:pPr rtl="0"/>
          <a:r>
            <a:rPr lang="el-GR" sz="2600" b="1" dirty="0" smtClean="0"/>
            <a:t>Νευρογλοιακά κύτταρα</a:t>
          </a:r>
          <a:endParaRPr lang="el-GR" sz="2600" dirty="0"/>
        </a:p>
      </dgm:t>
    </dgm:pt>
    <dgm:pt modelId="{37412A95-36FB-458D-8C1B-A6979C6CDA37}" type="parTrans" cxnId="{C5082981-ED55-4FCD-85BB-A4093DF5F872}">
      <dgm:prSet/>
      <dgm:spPr/>
      <dgm:t>
        <a:bodyPr/>
        <a:lstStyle/>
        <a:p>
          <a:endParaRPr lang="el-GR" sz="2600"/>
        </a:p>
      </dgm:t>
    </dgm:pt>
    <dgm:pt modelId="{A422A5AD-C48A-4E31-ACC4-37190DCEEEFB}" type="sibTrans" cxnId="{C5082981-ED55-4FCD-85BB-A4093DF5F872}">
      <dgm:prSet/>
      <dgm:spPr/>
      <dgm:t>
        <a:bodyPr/>
        <a:lstStyle/>
        <a:p>
          <a:endParaRPr lang="el-GR" sz="2600"/>
        </a:p>
      </dgm:t>
    </dgm:pt>
    <dgm:pt modelId="{F7F23941-1DE3-4464-9290-795616EB41EB}" type="pres">
      <dgm:prSet presAssocID="{268BD657-5C75-45F3-9D85-ACDEAE06ACF0}" presName="linear" presStyleCnt="0">
        <dgm:presLayoutVars>
          <dgm:animLvl val="lvl"/>
          <dgm:resizeHandles val="exact"/>
        </dgm:presLayoutVars>
      </dgm:prSet>
      <dgm:spPr/>
    </dgm:pt>
    <dgm:pt modelId="{B3A30F37-5A54-4444-87EC-FAA39403849B}" type="pres">
      <dgm:prSet presAssocID="{191572C6-2560-41A3-AD04-3FCB08189C6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E80ADF0-8A15-4454-8280-BE1963CA5FA8}" type="presOf" srcId="{191572C6-2560-41A3-AD04-3FCB08189C67}" destId="{B3A30F37-5A54-4444-87EC-FAA39403849B}" srcOrd="0" destOrd="0" presId="urn:microsoft.com/office/officeart/2005/8/layout/vList2"/>
    <dgm:cxn modelId="{38EF0BF2-833E-4ECB-811F-5CC653D7E6E2}" type="presOf" srcId="{268BD657-5C75-45F3-9D85-ACDEAE06ACF0}" destId="{F7F23941-1DE3-4464-9290-795616EB41EB}" srcOrd="0" destOrd="0" presId="urn:microsoft.com/office/officeart/2005/8/layout/vList2"/>
    <dgm:cxn modelId="{C5082981-ED55-4FCD-85BB-A4093DF5F872}" srcId="{268BD657-5C75-45F3-9D85-ACDEAE06ACF0}" destId="{191572C6-2560-41A3-AD04-3FCB08189C67}" srcOrd="0" destOrd="0" parTransId="{37412A95-36FB-458D-8C1B-A6979C6CDA37}" sibTransId="{A422A5AD-C48A-4E31-ACC4-37190DCEEEFB}"/>
    <dgm:cxn modelId="{D4A2CF83-F49D-48F5-B4D8-F9E43CE13ACE}" type="presParOf" srcId="{F7F23941-1DE3-4464-9290-795616EB41EB}" destId="{B3A30F37-5A54-4444-87EC-FAA39403849B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AC5CF-737D-4FF1-A081-7E64301AD315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0C975-D0F5-43C1-9DFC-B2D51632B5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A787E-8B18-4B3A-ABA3-5A5260E1E4E6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E9830-B97E-466F-BFBC-09B2E1A5F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3AC878-8BDF-463F-8540-06B7E9840162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590FC-8BA7-4873-A408-C161C15E8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FBE0B-39AA-4DCC-8DFE-6A58FEA6B59C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ED1DE-4460-457A-9829-C658E9DC7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35CF5-1AE4-458D-BE53-67633F75A333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9605D-817D-49E1-8E8E-A4B538D24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A07BB-EABC-4496-B70A-5F4A48C2EB15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07D56-EF72-49C5-99EC-9787DB3CBD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7D2E0A-0BE8-4EAC-8B7B-8BF9C3F0018B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A3D1A-6A44-492E-80FC-853A8DDD4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2AA3C-3AB9-41D2-85BB-479512816B7D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98399-E1A6-478B-9304-0E17FCF40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133BF-2C1F-4D5F-BAA9-95CF48E61193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2DD93-6733-4754-BA76-3822A5E78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C3526-E1A0-4163-A045-A134EF851FD6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4F261-708E-4952-A255-F83972F548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F2A6-8F03-4A27-8502-EB8FB2F09327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0EA95-4D34-4377-B102-774306F2C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3B62256-0450-4D96-B932-375E38B76246}" type="datetimeFigureOut">
              <a:rPr lang="en-US"/>
              <a:pPr>
                <a:defRPr/>
              </a:pPr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513F9EC-B72D-4382-81D5-307D459C9A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diagramColors" Target="../diagrams/colors4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diagramData" Target="../diagrams/data5.xml"/><Relationship Id="rId7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16.jpeg"/><Relationship Id="rId7" Type="http://schemas.openxmlformats.org/officeDocument/2006/relationships/diagramColors" Target="../diagrams/colors6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14.jpeg"/><Relationship Id="rId5" Type="http://schemas.openxmlformats.org/officeDocument/2006/relationships/diagramLayout" Target="../diagrams/layout6.xml"/><Relationship Id="rId10" Type="http://schemas.openxmlformats.org/officeDocument/2006/relationships/image" Target="../media/image47.jpeg"/><Relationship Id="rId4" Type="http://schemas.openxmlformats.org/officeDocument/2006/relationships/diagramData" Target="../diagrams/data6.xml"/><Relationship Id="rId9" Type="http://schemas.openxmlformats.org/officeDocument/2006/relationships/image" Target="../media/image46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diagramLayout" Target="../diagrams/layout7.xml"/><Relationship Id="rId7" Type="http://schemas.openxmlformats.org/officeDocument/2006/relationships/diagramLayout" Target="../diagrams/layout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8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49.jpeg"/><Relationship Id="rId4" Type="http://schemas.openxmlformats.org/officeDocument/2006/relationships/diagramQuickStyle" Target="../diagrams/quickStyle7.xml"/><Relationship Id="rId9" Type="http://schemas.openxmlformats.org/officeDocument/2006/relationships/diagramColors" Target="../diagrams/colors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800" b="1" smtClean="0"/>
              <a:t>1</a:t>
            </a:r>
            <a:r>
              <a:rPr lang="el-GR" sz="4800" b="1" baseline="30000" smtClean="0"/>
              <a:t>ο</a:t>
            </a:r>
            <a:r>
              <a:rPr lang="el-GR" sz="4800" b="1" smtClean="0"/>
              <a:t> ΚΕΦΑΛΑΙΟ</a:t>
            </a:r>
          </a:p>
        </p:txBody>
      </p:sp>
      <p:sp>
        <p:nvSpPr>
          <p:cNvPr id="133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el-GR" b="1" i="1" smtClean="0"/>
          </a:p>
          <a:p>
            <a:pPr algn="ctr">
              <a:buFont typeface="Arial" charset="0"/>
              <a:buNone/>
            </a:pPr>
            <a:r>
              <a:rPr lang="el-GR" sz="8000" b="1" i="1" smtClean="0"/>
              <a:t>Από το κύτταρο στον οργανισμό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4450"/>
            <a:ext cx="9144000" cy="681355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 typeface="Arial" charset="0"/>
              <a:buNone/>
              <a:defRPr/>
            </a:pPr>
            <a:r>
              <a:rPr lang="el-GR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	ΤΑ </a:t>
            </a:r>
            <a:r>
              <a:rPr lang="el-GR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ΣΥΣΤΗΜΑΤΑ ΟΡΓΑΝΩΝ</a:t>
            </a:r>
            <a:r>
              <a:rPr lang="el-GR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ΤΟΥ</a:t>
            </a:r>
            <a:r>
              <a:rPr lang="el-GR" sz="2400" b="1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 ΑΝΘΡΩΠΟΥ </a:t>
            </a:r>
            <a:r>
              <a:rPr lang="el-GR" sz="2400" smtClean="0">
                <a:effectLst>
                  <a:outerShdw blurRad="38100" dist="38100" dir="2700000" algn="tl">
                    <a:srgbClr val="FFFFFF"/>
                  </a:outerShdw>
                </a:effectLst>
              </a:rPr>
              <a:t>ΕΙΝΑΙ ΤΑ ΕΞΗΣ:</a:t>
            </a:r>
          </a:p>
          <a:p>
            <a:pPr marL="609600" indent="-609600" eaLnBrk="1" hangingPunct="1">
              <a:lnSpc>
                <a:spcPct val="80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l-GR" sz="240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609600" indent="-609600" algn="just" eaLnBrk="1" hangingPunct="1">
              <a:buFont typeface="Calibri" pitchFamily="34" charset="0"/>
              <a:buChar char="•"/>
              <a:defRPr/>
            </a:pPr>
            <a:r>
              <a:rPr lang="el-GR" sz="2400" b="1" i="1" u="sng" smtClean="0"/>
              <a:t>ΠΕΠΤΙΚΟ</a:t>
            </a:r>
            <a:r>
              <a:rPr lang="el-GR" sz="2400" smtClean="0"/>
              <a:t> ΣΥΣΤΗΜΑ (πέψη τροφής, απορρόφηση θρεπτικών ουσιών)</a:t>
            </a:r>
          </a:p>
          <a:p>
            <a:pPr marL="609600" indent="-609600" algn="just" eaLnBrk="1" hangingPunct="1">
              <a:buFont typeface="Calibri" pitchFamily="34" charset="0"/>
              <a:buChar char="•"/>
              <a:defRPr/>
            </a:pPr>
            <a:r>
              <a:rPr lang="el-GR" sz="2400" b="1" i="1" u="sng" smtClean="0"/>
              <a:t>ΑΝΑΠΝΕΥΣΤΙΚΟ</a:t>
            </a:r>
            <a:r>
              <a:rPr lang="el-GR" sz="2400" smtClean="0"/>
              <a:t> ΣΥΣΤΗΜΑ (ανταλλαγή αερίων αναπνοής)</a:t>
            </a:r>
          </a:p>
          <a:p>
            <a:pPr marL="609600" indent="-609600" algn="just" eaLnBrk="1" hangingPunct="1">
              <a:buFont typeface="Calibri" pitchFamily="34" charset="0"/>
              <a:buChar char="•"/>
              <a:defRPr/>
            </a:pPr>
            <a:r>
              <a:rPr lang="el-GR" sz="2400" b="1" i="1" u="sng" smtClean="0"/>
              <a:t>ΚΥΚΛΟΦΟΡΙΚΟ</a:t>
            </a:r>
            <a:r>
              <a:rPr lang="el-GR" sz="2400" smtClean="0"/>
              <a:t> ΣΥΣΤΗΜΑ (μεταφορά οξυγόνου σε όλα τα κύτταρα)</a:t>
            </a:r>
          </a:p>
          <a:p>
            <a:pPr marL="609600" indent="-609600" algn="just" eaLnBrk="1" hangingPunct="1">
              <a:buFont typeface="Calibri" pitchFamily="34" charset="0"/>
              <a:buChar char="•"/>
              <a:defRPr/>
            </a:pPr>
            <a:r>
              <a:rPr lang="el-GR" sz="2400" b="1" i="1" u="sng" smtClean="0"/>
              <a:t>ΟΥΡΟΠΟΙΗΤΙΚΟ</a:t>
            </a:r>
            <a:r>
              <a:rPr lang="el-GR" sz="2400" smtClean="0"/>
              <a:t> ΣΥΣΤΗΜΑ (αποβολή άχρηστων-επιβλαβών ουσιών από τον οργανισμό)</a:t>
            </a:r>
          </a:p>
          <a:p>
            <a:pPr marL="609600" indent="-609600" algn="just" eaLnBrk="1" hangingPunct="1">
              <a:buFont typeface="Calibri" pitchFamily="34" charset="0"/>
              <a:buChar char="•"/>
              <a:defRPr/>
            </a:pPr>
            <a:r>
              <a:rPr lang="el-GR" sz="2400" smtClean="0"/>
              <a:t>ΣΥΣΤΗΜΑ </a:t>
            </a:r>
            <a:r>
              <a:rPr lang="el-GR" sz="2400" b="1" i="1" u="sng" smtClean="0"/>
              <a:t>ΑΙΣΘΗΤΗΡΙΩΝ ΟΡΓΑΝΩΝ</a:t>
            </a:r>
            <a:r>
              <a:rPr lang="el-GR" sz="2400" smtClean="0"/>
              <a:t> (δέχεται ερεθίσματα)</a:t>
            </a:r>
          </a:p>
          <a:p>
            <a:pPr marL="609600" indent="-609600" algn="just" eaLnBrk="1" hangingPunct="1">
              <a:buFont typeface="Calibri" pitchFamily="34" charset="0"/>
              <a:buChar char="•"/>
              <a:defRPr/>
            </a:pPr>
            <a:r>
              <a:rPr lang="el-GR" sz="2400" b="1" i="1" u="sng" smtClean="0"/>
              <a:t>ΝΕΥΡΙΚΟ ΣΥΣΤΗΜΑ</a:t>
            </a:r>
            <a:r>
              <a:rPr lang="el-GR" sz="2400" smtClean="0"/>
              <a:t> (ερμηνεύει ερεθίσματα)</a:t>
            </a:r>
          </a:p>
          <a:p>
            <a:pPr marL="609600" indent="-609600" algn="just" eaLnBrk="1" hangingPunct="1">
              <a:buFont typeface="Calibri" pitchFamily="34" charset="0"/>
              <a:buChar char="•"/>
              <a:defRPr/>
            </a:pPr>
            <a:r>
              <a:rPr lang="el-GR" sz="2400" smtClean="0"/>
              <a:t>ΣΥΣΤΗΜΑ </a:t>
            </a:r>
            <a:r>
              <a:rPr lang="el-GR" sz="2400" b="1" i="1" u="sng" smtClean="0"/>
              <a:t>ΕΝΔΟΚΡΙΝΩΝ ΑΔΕΝΩΝ</a:t>
            </a:r>
            <a:r>
              <a:rPr lang="el-GR" sz="2400" smtClean="0"/>
              <a:t> (μαζί με το νευρικό σ. ρυθμίζει και συντονίζει όλες τις λειτουργίες του σώματος)</a:t>
            </a:r>
          </a:p>
          <a:p>
            <a:pPr marL="609600" indent="-609600" algn="just" eaLnBrk="1" hangingPunct="1">
              <a:buFont typeface="Calibri" pitchFamily="34" charset="0"/>
              <a:buChar char="•"/>
              <a:defRPr/>
            </a:pPr>
            <a:r>
              <a:rPr lang="el-GR" sz="2400" b="1" i="1" u="sng" smtClean="0"/>
              <a:t>ΕΡΕΙΣΤΙΚΟ</a:t>
            </a:r>
            <a:r>
              <a:rPr lang="el-GR" sz="2400" smtClean="0"/>
              <a:t> ΣΥΣΤΗΜΑ (στηρίζει και προστατεύει)</a:t>
            </a:r>
          </a:p>
          <a:p>
            <a:pPr marL="609600" indent="-609600" algn="just" eaLnBrk="1" hangingPunct="1">
              <a:buFont typeface="Calibri" pitchFamily="34" charset="0"/>
              <a:buChar char="•"/>
              <a:defRPr/>
            </a:pPr>
            <a:r>
              <a:rPr lang="el-GR" sz="2400" b="1" i="1" u="sng" smtClean="0"/>
              <a:t>ΜΥΪΚΟ</a:t>
            </a:r>
            <a:r>
              <a:rPr lang="el-GR" sz="2400" smtClean="0"/>
              <a:t> ΣΥΣΤΗΜΑ (μαζί με το ερειστικό υπεύθυνο για την κίνηση)</a:t>
            </a:r>
          </a:p>
          <a:p>
            <a:pPr marL="609600" indent="-609600" algn="just" eaLnBrk="1" hangingPunct="1">
              <a:buFont typeface="Calibri" pitchFamily="34" charset="0"/>
              <a:buChar char="•"/>
              <a:defRPr/>
            </a:pPr>
            <a:r>
              <a:rPr lang="el-GR" sz="2400" b="1" i="1" u="sng" smtClean="0"/>
              <a:t>ΑΝΑΠΑΡΑΓΩΓΙΚΟ</a:t>
            </a:r>
            <a:r>
              <a:rPr lang="el-GR" sz="2400" smtClean="0"/>
              <a:t> ΣΥΣΤΗΜΑ (παράγει γαμέτες: ωάρια ή σπερματοζωάρια)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69" name="Picture 17" descr="ANd9GcQ_b5WpTNm9ViVjsK2jPVk_FqpuafgzShzSEAsxyZxMm_c7i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00338" y="0"/>
            <a:ext cx="15113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71" name="Picture 19" descr="ANd9GcT11LfY4bAAXrJtSBtspxRPAxuOF77H1PZQ498XYO_K7ZWX8cAwq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0"/>
            <a:ext cx="13509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189" name="Group 37"/>
          <p:cNvGrpSpPr>
            <a:grpSpLocks/>
          </p:cNvGrpSpPr>
          <p:nvPr/>
        </p:nvGrpSpPr>
        <p:grpSpPr bwMode="auto">
          <a:xfrm>
            <a:off x="179388" y="260350"/>
            <a:ext cx="2016125" cy="1152525"/>
            <a:chOff x="113" y="164"/>
            <a:chExt cx="1270" cy="726"/>
          </a:xfrm>
        </p:grpSpPr>
        <p:sp>
          <p:nvSpPr>
            <p:cNvPr id="44057" name="Text Box 4"/>
            <p:cNvSpPr txBox="1">
              <a:spLocks noChangeArrowheads="1"/>
            </p:cNvSpPr>
            <p:nvPr/>
          </p:nvSpPr>
          <p:spPr bwMode="auto">
            <a:xfrm>
              <a:off x="158" y="164"/>
              <a:ext cx="10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 b="1">
                  <a:latin typeface="Comic Sans MS" pitchFamily="66" charset="0"/>
                </a:rPr>
                <a:t>ΚΥΤΤΑΡΟ</a:t>
              </a:r>
            </a:p>
          </p:txBody>
        </p:sp>
        <p:sp>
          <p:nvSpPr>
            <p:cNvPr id="44058" name="Text Box 9"/>
            <p:cNvSpPr txBox="1">
              <a:spLocks noChangeArrowheads="1"/>
            </p:cNvSpPr>
            <p:nvPr/>
          </p:nvSpPr>
          <p:spPr bwMode="auto">
            <a:xfrm>
              <a:off x="113" y="391"/>
              <a:ext cx="1225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>
                  <a:latin typeface="Comic Sans MS" pitchFamily="66" charset="0"/>
                </a:rPr>
                <a:t>-δομική μονάδα</a:t>
              </a:r>
            </a:p>
            <a:p>
              <a:pPr algn="ctr">
                <a:spcBef>
                  <a:spcPct val="50000"/>
                </a:spcBef>
              </a:pPr>
              <a:r>
                <a:rPr lang="el-GR">
                  <a:latin typeface="Comic Sans MS" pitchFamily="66" charset="0"/>
                </a:rPr>
                <a:t> -διαφοροποίηση </a:t>
              </a:r>
            </a:p>
          </p:txBody>
        </p:sp>
        <p:sp>
          <p:nvSpPr>
            <p:cNvPr id="44059" name="Rectangle 23"/>
            <p:cNvSpPr>
              <a:spLocks noChangeArrowheads="1"/>
            </p:cNvSpPr>
            <p:nvPr/>
          </p:nvSpPr>
          <p:spPr bwMode="auto">
            <a:xfrm>
              <a:off x="158" y="164"/>
              <a:ext cx="1225" cy="7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9190" name="Group 38"/>
          <p:cNvGrpSpPr>
            <a:grpSpLocks/>
          </p:cNvGrpSpPr>
          <p:nvPr/>
        </p:nvGrpSpPr>
        <p:grpSpPr bwMode="auto">
          <a:xfrm>
            <a:off x="179388" y="1531938"/>
            <a:ext cx="2232025" cy="1504950"/>
            <a:chOff x="113" y="965"/>
            <a:chExt cx="1406" cy="948"/>
          </a:xfrm>
        </p:grpSpPr>
        <p:sp>
          <p:nvSpPr>
            <p:cNvPr id="44054" name="Text Box 5"/>
            <p:cNvSpPr txBox="1">
              <a:spLocks noChangeArrowheads="1"/>
            </p:cNvSpPr>
            <p:nvPr/>
          </p:nvSpPr>
          <p:spPr bwMode="auto">
            <a:xfrm>
              <a:off x="204" y="965"/>
              <a:ext cx="10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 b="1">
                  <a:latin typeface="Comic Sans MS" pitchFamily="66" charset="0"/>
                </a:rPr>
                <a:t>ΙΣΤΟΣ</a:t>
              </a:r>
            </a:p>
          </p:txBody>
        </p:sp>
        <p:sp>
          <p:nvSpPr>
            <p:cNvPr id="44055" name="Text Box 22"/>
            <p:cNvSpPr txBox="1">
              <a:spLocks noChangeArrowheads="1"/>
            </p:cNvSpPr>
            <p:nvPr/>
          </p:nvSpPr>
          <p:spPr bwMode="auto">
            <a:xfrm>
              <a:off x="113" y="1162"/>
              <a:ext cx="1406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latin typeface="Comic Sans MS" pitchFamily="66" charset="0"/>
                </a:rPr>
                <a:t>ομάδα κυττάρων</a:t>
              </a:r>
            </a:p>
            <a:p>
              <a:pPr>
                <a:spcBef>
                  <a:spcPct val="50000"/>
                </a:spcBef>
              </a:pPr>
              <a:r>
                <a:rPr lang="el-GR">
                  <a:latin typeface="Comic Sans MS" pitchFamily="66" charset="0"/>
                </a:rPr>
                <a:t>-όμοια μορφολογικά</a:t>
              </a:r>
            </a:p>
            <a:p>
              <a:pPr>
                <a:spcBef>
                  <a:spcPct val="50000"/>
                </a:spcBef>
              </a:pPr>
              <a:r>
                <a:rPr lang="el-GR">
                  <a:latin typeface="Comic Sans MS" pitchFamily="66" charset="0"/>
                </a:rPr>
                <a:t>-ίδια λειτουργία</a:t>
              </a:r>
            </a:p>
          </p:txBody>
        </p:sp>
        <p:sp>
          <p:nvSpPr>
            <p:cNvPr id="44056" name="Rectangle 24"/>
            <p:cNvSpPr>
              <a:spLocks noChangeArrowheads="1"/>
            </p:cNvSpPr>
            <p:nvPr/>
          </p:nvSpPr>
          <p:spPr bwMode="auto">
            <a:xfrm>
              <a:off x="158" y="981"/>
              <a:ext cx="1316" cy="9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pic>
        <p:nvPicPr>
          <p:cNvPr id="43012" name="Picture 4" descr="F0022486-Smooth_muscle_tissue-SPL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1700213"/>
            <a:ext cx="1873250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 descr="οστίτης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1628775"/>
            <a:ext cx="1441450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191" name="Group 39"/>
          <p:cNvGrpSpPr>
            <a:grpSpLocks/>
          </p:cNvGrpSpPr>
          <p:nvPr/>
        </p:nvGrpSpPr>
        <p:grpSpPr bwMode="auto">
          <a:xfrm>
            <a:off x="179388" y="3043238"/>
            <a:ext cx="3168650" cy="1506537"/>
            <a:chOff x="113" y="1917"/>
            <a:chExt cx="1996" cy="949"/>
          </a:xfrm>
        </p:grpSpPr>
        <p:sp>
          <p:nvSpPr>
            <p:cNvPr id="44051" name="Text Box 6"/>
            <p:cNvSpPr txBox="1">
              <a:spLocks noChangeArrowheads="1"/>
            </p:cNvSpPr>
            <p:nvPr/>
          </p:nvSpPr>
          <p:spPr bwMode="auto">
            <a:xfrm>
              <a:off x="204" y="1917"/>
              <a:ext cx="10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 b="1">
                  <a:latin typeface="Comic Sans MS" pitchFamily="66" charset="0"/>
                </a:rPr>
                <a:t>ΟΡΓΑΝΟ</a:t>
              </a:r>
            </a:p>
          </p:txBody>
        </p:sp>
        <p:sp>
          <p:nvSpPr>
            <p:cNvPr id="44052" name="Text Box 27"/>
            <p:cNvSpPr txBox="1">
              <a:spLocks noChangeArrowheads="1"/>
            </p:cNvSpPr>
            <p:nvPr/>
          </p:nvSpPr>
          <p:spPr bwMode="auto">
            <a:xfrm>
              <a:off x="113" y="2115"/>
              <a:ext cx="1996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latin typeface="Comic Sans MS" pitchFamily="66" charset="0"/>
                </a:rPr>
                <a:t>ομάδα ιστών</a:t>
              </a:r>
            </a:p>
            <a:p>
              <a:pPr>
                <a:spcBef>
                  <a:spcPct val="50000"/>
                </a:spcBef>
              </a:pPr>
              <a:r>
                <a:rPr lang="el-GR">
                  <a:latin typeface="Comic Sans MS" pitchFamily="66" charset="0"/>
                </a:rPr>
                <a:t>-διαφορετικοί</a:t>
              </a:r>
            </a:p>
            <a:p>
              <a:pPr>
                <a:spcBef>
                  <a:spcPct val="50000"/>
                </a:spcBef>
              </a:pPr>
              <a:r>
                <a:rPr lang="el-GR">
                  <a:latin typeface="Comic Sans MS" pitchFamily="66" charset="0"/>
                </a:rPr>
                <a:t>-συγκεκριμένη λειτουργία</a:t>
              </a:r>
            </a:p>
          </p:txBody>
        </p:sp>
        <p:sp>
          <p:nvSpPr>
            <p:cNvPr id="44053" name="Rectangle 28"/>
            <p:cNvSpPr>
              <a:spLocks noChangeArrowheads="1"/>
            </p:cNvSpPr>
            <p:nvPr/>
          </p:nvSpPr>
          <p:spPr bwMode="auto">
            <a:xfrm>
              <a:off x="158" y="1933"/>
              <a:ext cx="1724" cy="9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pic>
        <p:nvPicPr>
          <p:cNvPr id="41991" name="Picture 7" descr="ANd9GcQZhXtsBms98HGLITlciC7zuBnhm0szKLOOyGXttyu2zbnOPED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03575" y="3141663"/>
            <a:ext cx="2016125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9192" name="Group 40"/>
          <p:cNvGrpSpPr>
            <a:grpSpLocks/>
          </p:cNvGrpSpPr>
          <p:nvPr/>
        </p:nvGrpSpPr>
        <p:grpSpPr bwMode="auto">
          <a:xfrm>
            <a:off x="179388" y="4508500"/>
            <a:ext cx="3168650" cy="1841500"/>
            <a:chOff x="113" y="2840"/>
            <a:chExt cx="1996" cy="1160"/>
          </a:xfrm>
        </p:grpSpPr>
        <p:sp>
          <p:nvSpPr>
            <p:cNvPr id="44048" name="Text Box 7"/>
            <p:cNvSpPr txBox="1">
              <a:spLocks noChangeArrowheads="1"/>
            </p:cNvSpPr>
            <p:nvPr/>
          </p:nvSpPr>
          <p:spPr bwMode="auto">
            <a:xfrm>
              <a:off x="158" y="2840"/>
              <a:ext cx="1225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 b="1">
                  <a:latin typeface="Comic Sans MS" pitchFamily="66" charset="0"/>
                </a:rPr>
                <a:t>ΣΥΣΤΗΜΑ ΟΡΓΑΝΩΝ</a:t>
              </a:r>
            </a:p>
          </p:txBody>
        </p:sp>
        <p:sp>
          <p:nvSpPr>
            <p:cNvPr id="44049" name="Text Box 30"/>
            <p:cNvSpPr txBox="1">
              <a:spLocks noChangeArrowheads="1"/>
            </p:cNvSpPr>
            <p:nvPr/>
          </p:nvSpPr>
          <p:spPr bwMode="auto">
            <a:xfrm>
              <a:off x="113" y="3249"/>
              <a:ext cx="1996" cy="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latin typeface="Comic Sans MS" pitchFamily="66" charset="0"/>
                </a:rPr>
                <a:t>ομάδα οργάνων</a:t>
              </a:r>
            </a:p>
            <a:p>
              <a:pPr>
                <a:spcBef>
                  <a:spcPct val="50000"/>
                </a:spcBef>
              </a:pPr>
              <a:r>
                <a:rPr lang="el-GR">
                  <a:latin typeface="Comic Sans MS" pitchFamily="66" charset="0"/>
                </a:rPr>
                <a:t>-διαφορετικά</a:t>
              </a:r>
            </a:p>
            <a:p>
              <a:pPr>
                <a:spcBef>
                  <a:spcPct val="50000"/>
                </a:spcBef>
              </a:pPr>
              <a:r>
                <a:rPr lang="el-GR">
                  <a:latin typeface="Comic Sans MS" pitchFamily="66" charset="0"/>
                </a:rPr>
                <a:t>-για μία λειτουργία</a:t>
              </a:r>
            </a:p>
          </p:txBody>
        </p:sp>
        <p:sp>
          <p:nvSpPr>
            <p:cNvPr id="44050" name="Rectangle 31"/>
            <p:cNvSpPr>
              <a:spLocks noChangeArrowheads="1"/>
            </p:cNvSpPr>
            <p:nvPr/>
          </p:nvSpPr>
          <p:spPr bwMode="auto">
            <a:xfrm>
              <a:off x="158" y="2886"/>
              <a:ext cx="1724" cy="108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</p:grpSp>
      <p:grpSp>
        <p:nvGrpSpPr>
          <p:cNvPr id="49193" name="Group 41"/>
          <p:cNvGrpSpPr>
            <a:grpSpLocks/>
          </p:cNvGrpSpPr>
          <p:nvPr/>
        </p:nvGrpSpPr>
        <p:grpSpPr bwMode="auto">
          <a:xfrm>
            <a:off x="250825" y="6356350"/>
            <a:ext cx="8497888" cy="501650"/>
            <a:chOff x="158" y="4004"/>
            <a:chExt cx="5353" cy="316"/>
          </a:xfrm>
        </p:grpSpPr>
        <p:sp>
          <p:nvSpPr>
            <p:cNvPr id="44045" name="Text Box 8"/>
            <p:cNvSpPr txBox="1">
              <a:spLocks noChangeArrowheads="1"/>
            </p:cNvSpPr>
            <p:nvPr/>
          </p:nvSpPr>
          <p:spPr bwMode="auto">
            <a:xfrm>
              <a:off x="158" y="4004"/>
              <a:ext cx="158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 sz="2400" b="1">
                  <a:latin typeface="Comic Sans MS" pitchFamily="66" charset="0"/>
                </a:rPr>
                <a:t>ΟΡΓΑΝΙΣΜΟΣ</a:t>
              </a:r>
            </a:p>
          </p:txBody>
        </p:sp>
        <p:sp>
          <p:nvSpPr>
            <p:cNvPr id="44046" name="Rectangle 32"/>
            <p:cNvSpPr>
              <a:spLocks noChangeArrowheads="1"/>
            </p:cNvSpPr>
            <p:nvPr/>
          </p:nvSpPr>
          <p:spPr bwMode="auto">
            <a:xfrm>
              <a:off x="158" y="4020"/>
              <a:ext cx="5307" cy="3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44047" name="Text Box 33"/>
            <p:cNvSpPr txBox="1">
              <a:spLocks noChangeArrowheads="1"/>
            </p:cNvSpPr>
            <p:nvPr/>
          </p:nvSpPr>
          <p:spPr bwMode="auto">
            <a:xfrm>
              <a:off x="1610" y="4061"/>
              <a:ext cx="390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l-GR">
                  <a:latin typeface="Comic Sans MS" pitchFamily="66" charset="0"/>
                </a:rPr>
                <a:t>όλα τα συστήματα οργάνων που συνεργάζονται μεταξύ τους</a:t>
              </a:r>
            </a:p>
          </p:txBody>
        </p:sp>
      </p:grpSp>
      <p:pic>
        <p:nvPicPr>
          <p:cNvPr id="49187" name="Picture 35" descr="ANd9GcRunhBwazbLnqY1B5hkr4sD-FfXFwWcIOyMo5R0PmTgq1VSi4gYi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2725" y="3213100"/>
            <a:ext cx="14859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88" name="Picture 7" descr="117303-Baby123456789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29425" y="3816350"/>
            <a:ext cx="231457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91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9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9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9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9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49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9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9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91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9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9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9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011222"/>
          </a:xfrm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rgbClr val="C00000"/>
                </a:solidFill>
                <a:latin typeface="Century Schoolbook" pitchFamily="18" charset="0"/>
              </a:rPr>
              <a:t>1. </a:t>
            </a:r>
            <a:r>
              <a:rPr lang="el-GR" b="1" u="sng" dirty="0" smtClean="0">
                <a:solidFill>
                  <a:srgbClr val="C00000"/>
                </a:solidFill>
                <a:latin typeface="Century Schoolbook" pitchFamily="18" charset="0"/>
              </a:rPr>
              <a:t>ΕΠΙΘΗΛΙΑΚΟΣ  ΙΣΤΟΣ</a:t>
            </a:r>
            <a:endParaRPr lang="en-US" b="1" u="sng" dirty="0" smtClean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357158" y="1285861"/>
            <a:ext cx="5572132" cy="642941"/>
          </a:xfrm>
        </p:spPr>
        <p:txBody>
          <a:bodyPr/>
          <a:lstStyle/>
          <a:p>
            <a:pPr eaLnBrk="1" hangingPunct="1"/>
            <a:r>
              <a:rPr lang="el-GR" dirty="0" smtClean="0"/>
              <a:t>Κύτταρα </a:t>
            </a:r>
            <a:r>
              <a:rPr lang="el-GR" u="sng" dirty="0" smtClean="0"/>
              <a:t>στενά συνδεδεμένα </a:t>
            </a:r>
            <a:endParaRPr lang="en-US" i="1" u="sng" dirty="0" smtClean="0"/>
          </a:p>
        </p:txBody>
      </p:sp>
      <p:pic>
        <p:nvPicPr>
          <p:cNvPr id="20483" name="Picture 3" descr="Epithelial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928" y="2071678"/>
            <a:ext cx="4446375" cy="478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 descr="10_Simple_Squamous_Apical_Epithelial_Tiss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4987" y="928670"/>
            <a:ext cx="3529013" cy="235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4572000" y="4071942"/>
            <a:ext cx="4572000" cy="22860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3200" dirty="0" smtClean="0">
                <a:latin typeface="Calibri" pitchFamily="34" charset="0"/>
              </a:rPr>
              <a:t>καλύπτουν </a:t>
            </a:r>
            <a:r>
              <a:rPr lang="el-GR" sz="3200" u="sng" dirty="0" smtClean="0">
                <a:latin typeface="Calibri" pitchFamily="34" charset="0"/>
              </a:rPr>
              <a:t>εξωτερικά </a:t>
            </a:r>
            <a:r>
              <a:rPr lang="el-GR" sz="3200" dirty="0" smtClean="0">
                <a:latin typeface="Calibri" pitchFamily="34" charset="0"/>
              </a:rPr>
              <a:t>το σώμα  (π.χ. δέρμα)</a:t>
            </a:r>
            <a:endParaRPr lang="el-GR" sz="3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l-GR" sz="3200" dirty="0" smtClean="0">
                <a:latin typeface="Calibri" pitchFamily="34" charset="0"/>
              </a:rPr>
              <a:t>επενδύουν </a:t>
            </a:r>
            <a:r>
              <a:rPr lang="el-GR" sz="3200" u="sng" dirty="0" smtClean="0">
                <a:latin typeface="Calibri" pitchFamily="34" charset="0"/>
              </a:rPr>
              <a:t>εσωτερικές κοιλότητες </a:t>
            </a:r>
            <a:r>
              <a:rPr lang="el-GR" sz="3200" dirty="0" smtClean="0">
                <a:latin typeface="Calibri" pitchFamily="34" charset="0"/>
              </a:rPr>
              <a:t>(πχ. στομάχι)</a:t>
            </a:r>
            <a:endParaRPr lang="en-US" sz="3200" dirty="0">
              <a:latin typeface="Calibri" pitchFamily="34" charset="0"/>
            </a:endParaRPr>
          </a:p>
        </p:txBody>
      </p:sp>
      <p:sp>
        <p:nvSpPr>
          <p:cNvPr id="20486" name="Line 7"/>
          <p:cNvSpPr>
            <a:spLocks noChangeShapeType="1"/>
          </p:cNvSpPr>
          <p:nvPr/>
        </p:nvSpPr>
        <p:spPr bwMode="auto">
          <a:xfrm>
            <a:off x="4643438" y="1785926"/>
            <a:ext cx="857256" cy="3571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0" name="9 - TextBox"/>
          <p:cNvSpPr txBox="1"/>
          <p:nvPr/>
        </p:nvSpPr>
        <p:spPr>
          <a:xfrm rot="20711228">
            <a:off x="5072066" y="3413077"/>
            <a:ext cx="121444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dirty="0" smtClean="0">
                <a:latin typeface="Century Schoolbook" pitchFamily="18" charset="0"/>
              </a:rPr>
              <a:t> πού;</a:t>
            </a:r>
            <a:endParaRPr lang="el-GR" sz="3200" dirty="0">
              <a:latin typeface="Century Schoolbook" pitchFamily="18" charset="0"/>
            </a:endParaRPr>
          </a:p>
        </p:txBody>
      </p:sp>
      <p:sp>
        <p:nvSpPr>
          <p:cNvPr id="11" name="10 - TextBox"/>
          <p:cNvSpPr txBox="1"/>
          <p:nvPr/>
        </p:nvSpPr>
        <p:spPr>
          <a:xfrm rot="20711228">
            <a:off x="56589" y="856827"/>
            <a:ext cx="10930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dirty="0" smtClean="0">
                <a:latin typeface="Century Schoolbook" pitchFamily="18" charset="0"/>
              </a:rPr>
              <a:t>πώς;</a:t>
            </a:r>
            <a:endParaRPr lang="el-GR" sz="32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68346"/>
          </a:xfrm>
        </p:spPr>
        <p:txBody>
          <a:bodyPr/>
          <a:lstStyle/>
          <a:p>
            <a:pPr eaLnBrk="1" hangingPunct="1"/>
            <a:r>
              <a:rPr lang="el-GR" sz="3600" b="1" dirty="0" smtClean="0">
                <a:solidFill>
                  <a:srgbClr val="C00000"/>
                </a:solidFill>
                <a:latin typeface="Century Schoolbook" pitchFamily="18" charset="0"/>
              </a:rPr>
              <a:t>ΕΠΙΘΗΛΙΑΚΟΣ  ΙΣΤΟΣ</a:t>
            </a:r>
            <a:endParaRPr lang="en-US" sz="3600" b="1" dirty="0" smtClean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8860" y="785794"/>
            <a:ext cx="6357982" cy="64294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el-GR" dirty="0" smtClean="0"/>
              <a:t>κυρίως </a:t>
            </a:r>
            <a:r>
              <a:rPr lang="el-GR" b="1" dirty="0" smtClean="0"/>
              <a:t>προστατευτικός</a:t>
            </a:r>
            <a:r>
              <a:rPr lang="el-GR" dirty="0" smtClean="0"/>
              <a:t>:</a:t>
            </a:r>
            <a:endParaRPr lang="en-US" i="1" u="sng" dirty="0" smtClean="0"/>
          </a:p>
        </p:txBody>
      </p:sp>
      <p:sp>
        <p:nvSpPr>
          <p:cNvPr id="5" name="4 - TextBox"/>
          <p:cNvSpPr txBox="1"/>
          <p:nvPr/>
        </p:nvSpPr>
        <p:spPr>
          <a:xfrm rot="20711228">
            <a:off x="480291" y="882019"/>
            <a:ext cx="13876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dirty="0" smtClean="0">
                <a:latin typeface="Century Schoolbook" pitchFamily="18" charset="0"/>
              </a:rPr>
              <a:t> Ρόλος</a:t>
            </a:r>
            <a:endParaRPr lang="el-GR" sz="3200" dirty="0">
              <a:latin typeface="Century Schoolbook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1406" y="2143116"/>
            <a:ext cx="607223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09600" marR="0" lvl="0" indent="-6096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Calibri" pitchFamily="34" charset="0"/>
              <a:buAutoNum type="arabicParenR"/>
              <a:tabLst/>
              <a:defRPr/>
            </a:pPr>
            <a:r>
              <a:rPr lang="el-GR" sz="3200" dirty="0" smtClean="0">
                <a:latin typeface="+mn-lt"/>
              </a:rPr>
              <a:t>στην</a:t>
            </a:r>
            <a:r>
              <a:rPr kumimoji="0" lang="el-GR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l-GR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επιφάνεια του δέρματος</a:t>
            </a:r>
            <a:r>
              <a:rPr kumimoji="0" lang="el-GR" sz="3200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lang="el-GR" sz="3200" dirty="0" smtClean="0">
                <a:latin typeface="+mn-lt"/>
              </a:rPr>
              <a:t>εμποδίζει</a:t>
            </a:r>
            <a:r>
              <a:rPr kumimoji="0" lang="el-GR" sz="3200" b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την είσοδο των μικροβίων</a:t>
            </a:r>
            <a:endParaRPr kumimoji="0" lang="en-US" sz="3200" b="0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650" name="Picture 2" descr="Εξωκυττάριο Πλέγμα 1 - PDF ΔΩΡΕΑΝ Λήψ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285860"/>
            <a:ext cx="2786082" cy="5501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0" y="1643051"/>
            <a:ext cx="9144000" cy="1857388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arenR" startAt="2"/>
            </a:pPr>
            <a:r>
              <a:rPr lang="el-GR" dirty="0" smtClean="0"/>
              <a:t> στην επιφάνεια του αεροφόρου αγωγού:</a:t>
            </a:r>
          </a:p>
          <a:p>
            <a:pPr marL="609600" indent="-609600" eaLnBrk="1" hangingPunct="1">
              <a:buNone/>
            </a:pPr>
            <a:r>
              <a:rPr lang="el-GR" dirty="0" smtClean="0"/>
              <a:t>	ο </a:t>
            </a:r>
            <a:r>
              <a:rPr lang="el-GR" b="1" dirty="0" smtClean="0"/>
              <a:t>κροσσωτός επιθηλιακός ιστός </a:t>
            </a:r>
            <a:r>
              <a:rPr lang="el-GR" dirty="0" smtClean="0"/>
              <a:t>απομακρύνει σκόνη και μικρόβια προσκολλημένα στη </a:t>
            </a:r>
            <a:r>
              <a:rPr lang="el-GR" dirty="0" err="1" smtClean="0"/>
              <a:t>βλένα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68346"/>
          </a:xfrm>
        </p:spPr>
        <p:txBody>
          <a:bodyPr/>
          <a:lstStyle/>
          <a:p>
            <a:pPr eaLnBrk="1" hangingPunct="1"/>
            <a:r>
              <a:rPr lang="el-GR" sz="3600" b="1" dirty="0" smtClean="0">
                <a:solidFill>
                  <a:srgbClr val="C00000"/>
                </a:solidFill>
                <a:latin typeface="Century Schoolbook" pitchFamily="18" charset="0"/>
              </a:rPr>
              <a:t>ΕΠΙΘΗΛΙΑΚΟΣ  ΙΣΤΟΣ</a:t>
            </a:r>
            <a:endParaRPr lang="en-US" sz="3600" b="1" dirty="0" smtClean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 rot="20711228">
            <a:off x="480291" y="882017"/>
            <a:ext cx="13876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dirty="0" smtClean="0">
                <a:latin typeface="Century Schoolbook" pitchFamily="18" charset="0"/>
              </a:rPr>
              <a:t> Ρόλος</a:t>
            </a:r>
            <a:endParaRPr lang="el-GR" sz="3200" dirty="0">
              <a:latin typeface="Century Schoolbook" pitchFamily="18" charset="0"/>
            </a:endParaRPr>
          </a:p>
        </p:txBody>
      </p:sp>
      <p:pic>
        <p:nvPicPr>
          <p:cNvPr id="27650" name="Picture 2" descr="Ρινικές κοιλότητες - Βικιπαίδε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643290"/>
            <a:ext cx="2925173" cy="3214710"/>
          </a:xfrm>
          <a:prstGeom prst="rect">
            <a:avLst/>
          </a:prstGeom>
          <a:noFill/>
        </p:spPr>
      </p:pic>
      <p:pic>
        <p:nvPicPr>
          <p:cNvPr id="26628" name="Picture 4" descr="1. ΑΠΟ ΤΟ ΚΥΤΤΑΡΟ ΣΤΟΝ ΟΡΓΑΝΙΣΜ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672248"/>
            <a:ext cx="4470203" cy="2900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142984"/>
            <a:ext cx="8686800" cy="1900237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arenR" startAt="3"/>
            </a:pPr>
            <a:r>
              <a:rPr lang="el-GR" dirty="0" smtClean="0">
                <a:latin typeface="Century Schoolbook" pitchFamily="18" charset="0"/>
              </a:rPr>
              <a:t>Στο λεπτό έντερο: </a:t>
            </a:r>
          </a:p>
          <a:p>
            <a:pPr marL="609600" indent="-609600" eaLnBrk="1" hangingPunct="1">
              <a:buNone/>
            </a:pPr>
            <a:r>
              <a:rPr lang="el-GR" dirty="0" smtClean="0">
                <a:latin typeface="Century Schoolbook" pitchFamily="18" charset="0"/>
              </a:rPr>
              <a:t>	</a:t>
            </a:r>
            <a:r>
              <a:rPr lang="el-GR" b="1" dirty="0" smtClean="0">
                <a:latin typeface="Century Schoolbook" pitchFamily="18" charset="0"/>
              </a:rPr>
              <a:t>οι </a:t>
            </a:r>
            <a:r>
              <a:rPr lang="el-GR" b="1" dirty="0" err="1" smtClean="0">
                <a:latin typeface="Century Schoolbook" pitchFamily="18" charset="0"/>
              </a:rPr>
              <a:t>μικρολάχνες</a:t>
            </a:r>
            <a:r>
              <a:rPr lang="el-GR" b="1" dirty="0" smtClean="0">
                <a:latin typeface="Century Schoolbook" pitchFamily="18" charset="0"/>
              </a:rPr>
              <a:t> </a:t>
            </a:r>
            <a:r>
              <a:rPr lang="el-GR" dirty="0" smtClean="0">
                <a:latin typeface="Century Schoolbook" pitchFamily="18" charset="0"/>
              </a:rPr>
              <a:t>επιτρέπουν τη </a:t>
            </a:r>
            <a:r>
              <a:rPr lang="el-GR" b="1" u="sng" dirty="0" smtClean="0">
                <a:latin typeface="Century Schoolbook" pitchFamily="18" charset="0"/>
              </a:rPr>
              <a:t>διάχυση και απορρόφηση ουσιών.</a:t>
            </a:r>
            <a:endParaRPr lang="en-US" b="1" u="sng" dirty="0" smtClean="0">
              <a:latin typeface="Century Schoolbook" pitchFamily="18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68346"/>
          </a:xfrm>
        </p:spPr>
        <p:txBody>
          <a:bodyPr/>
          <a:lstStyle/>
          <a:p>
            <a:pPr eaLnBrk="1" hangingPunct="1"/>
            <a:r>
              <a:rPr lang="el-GR" sz="3600" b="1" dirty="0" smtClean="0">
                <a:solidFill>
                  <a:srgbClr val="C00000"/>
                </a:solidFill>
                <a:latin typeface="Century Schoolbook" pitchFamily="18" charset="0"/>
              </a:rPr>
              <a:t>ΕΠΙΘΗΛΙΑΚΟΣ  ΙΣΤΟΣ</a:t>
            </a:r>
            <a:endParaRPr lang="en-US" sz="3600" b="1" dirty="0" smtClean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 rot="20711228">
            <a:off x="51695" y="596265"/>
            <a:ext cx="13876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dirty="0" smtClean="0">
                <a:latin typeface="Century Schoolbook" pitchFamily="18" charset="0"/>
              </a:rPr>
              <a:t> Ρόλος</a:t>
            </a:r>
            <a:endParaRPr lang="el-GR" sz="3200" dirty="0">
              <a:latin typeface="Century Schoolbook" pitchFamily="18" charset="0"/>
            </a:endParaRPr>
          </a:p>
        </p:txBody>
      </p:sp>
      <p:sp>
        <p:nvSpPr>
          <p:cNvPr id="25602" name="AutoShape 2" descr="ΒΙΟΛΟΓΙΑ Α' ΛΥΚΕΙΟΥ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5606" name="Picture 6" descr="Villi and microvilli - Labster Theor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516" y="2819248"/>
            <a:ext cx="8780640" cy="4038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214422"/>
            <a:ext cx="8072494" cy="135732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Arial" charset="0"/>
              <a:buAutoNum type="arabicParenR" startAt="4"/>
            </a:pPr>
            <a:r>
              <a:rPr lang="el-GR" sz="3000" dirty="0" smtClean="0">
                <a:latin typeface="Century Schoolbook" pitchFamily="18" charset="0"/>
              </a:rPr>
              <a:t>Σχηματίζει </a:t>
            </a:r>
            <a:r>
              <a:rPr lang="el-GR" sz="3000" b="1" u="sng" dirty="0" smtClean="0">
                <a:latin typeface="Century Schoolbook" pitchFamily="18" charset="0"/>
              </a:rPr>
              <a:t>αδένες</a:t>
            </a:r>
            <a:r>
              <a:rPr lang="el-GR" sz="3000" dirty="0" smtClean="0">
                <a:latin typeface="Century Schoolbook" pitchFamily="18" charset="0"/>
              </a:rPr>
              <a:t> : </a:t>
            </a:r>
          </a:p>
          <a:p>
            <a:pPr marL="609600" indent="-609600" eaLnBrk="1" hangingPunct="1">
              <a:lnSpc>
                <a:spcPct val="90000"/>
              </a:lnSpc>
              <a:buNone/>
            </a:pPr>
            <a:r>
              <a:rPr lang="el-GR" sz="3000" dirty="0" smtClean="0">
                <a:latin typeface="Century Schoolbook" pitchFamily="18" charset="0"/>
              </a:rPr>
              <a:t>	που </a:t>
            </a:r>
            <a:r>
              <a:rPr lang="el-GR" sz="3000" u="sng" dirty="0" smtClean="0">
                <a:latin typeface="Century Schoolbook" pitchFamily="18" charset="0"/>
              </a:rPr>
              <a:t>παράγουν και εκκρίνουν προϊόντα.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68346"/>
          </a:xfrm>
        </p:spPr>
        <p:txBody>
          <a:bodyPr/>
          <a:lstStyle/>
          <a:p>
            <a:pPr eaLnBrk="1" hangingPunct="1"/>
            <a:r>
              <a:rPr lang="el-GR" sz="3600" b="1" dirty="0" smtClean="0">
                <a:solidFill>
                  <a:srgbClr val="C00000"/>
                </a:solidFill>
                <a:latin typeface="Century Schoolbook" pitchFamily="18" charset="0"/>
              </a:rPr>
              <a:t>ΕΠΙΘΗΛΙΑΚΟΣ  ΙΣΤΟΣ</a:t>
            </a:r>
            <a:endParaRPr lang="en-US" sz="3600" b="1" dirty="0" smtClean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 rot="20711228">
            <a:off x="51695" y="453390"/>
            <a:ext cx="13876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dirty="0" smtClean="0">
                <a:latin typeface="Century Schoolbook" pitchFamily="18" charset="0"/>
              </a:rPr>
              <a:t> Ρόλος</a:t>
            </a:r>
            <a:endParaRPr lang="el-GR" sz="3200" dirty="0">
              <a:latin typeface="Century Schoolbook" pitchFamily="18" charset="0"/>
            </a:endParaRPr>
          </a:p>
        </p:txBody>
      </p:sp>
      <p:pic>
        <p:nvPicPr>
          <p:cNvPr id="24578" name="Picture 2" descr="Εποπτικό υλικό – starts with a big b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714620"/>
            <a:ext cx="3143272" cy="3834557"/>
          </a:xfrm>
          <a:prstGeom prst="rect">
            <a:avLst/>
          </a:prstGeom>
          <a:noFill/>
        </p:spPr>
      </p:pic>
      <p:pic>
        <p:nvPicPr>
          <p:cNvPr id="54274" name="Picture 2" descr="Νοσήματα Σιελογόνων Αδένω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836" y="2714620"/>
            <a:ext cx="2962506" cy="1928826"/>
          </a:xfrm>
          <a:prstGeom prst="rect">
            <a:avLst/>
          </a:prstGeom>
          <a:noFill/>
        </p:spPr>
      </p:pic>
      <p:pic>
        <p:nvPicPr>
          <p:cNvPr id="54276" name="Picture 4" descr="ενδοκρινείς αδένες | Mom Fatal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438486"/>
            <a:ext cx="2643174" cy="3276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Νοσήματα Σιελογόνων Αδένω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5286388"/>
            <a:ext cx="1999877" cy="1302078"/>
          </a:xfrm>
          <a:prstGeom prst="rect">
            <a:avLst/>
          </a:prstGeom>
          <a:noFill/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3025" y="2416156"/>
            <a:ext cx="2411413" cy="13811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lnSpc>
                <a:spcPct val="9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el-GR" sz="2000" dirty="0">
                <a:latin typeface="Comic Sans MS" pitchFamily="66" charset="0"/>
              </a:rPr>
              <a:t>εκκρίνουν </a:t>
            </a:r>
          </a:p>
          <a:p>
            <a:pPr marL="457200" indent="-457200" algn="ctr">
              <a:lnSpc>
                <a:spcPct val="9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el-GR" sz="2000" dirty="0">
                <a:latin typeface="Comic Sans MS" pitchFamily="66" charset="0"/>
              </a:rPr>
              <a:t>τα προϊόντα τους </a:t>
            </a:r>
          </a:p>
          <a:p>
            <a:pPr marL="457200" indent="-457200" algn="ctr">
              <a:lnSpc>
                <a:spcPct val="9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el-GR" sz="2000" u="sng" dirty="0">
                <a:latin typeface="Comic Sans MS" pitchFamily="66" charset="0"/>
              </a:rPr>
              <a:t>ΣΤΟ ΑΙΜΑ</a:t>
            </a:r>
            <a:endParaRPr lang="en-US" sz="2000" dirty="0">
              <a:latin typeface="Comic Sans MS" pitchFamily="66" charset="0"/>
            </a:endParaRPr>
          </a:p>
          <a:p>
            <a:pPr marL="457200" indent="-457200" algn="ctr">
              <a:lnSpc>
                <a:spcPct val="9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el-GR" sz="2000" i="1" dirty="0">
                <a:latin typeface="Comic Sans MS" pitchFamily="66" charset="0"/>
              </a:rPr>
              <a:t>π.χ. </a:t>
            </a:r>
            <a:r>
              <a:rPr lang="el-GR" sz="2000" i="1" dirty="0" smtClean="0">
                <a:latin typeface="Comic Sans MS" pitchFamily="66" charset="0"/>
              </a:rPr>
              <a:t>θυρεοειδής</a:t>
            </a:r>
            <a:endParaRPr lang="el-GR" sz="2000" i="1" dirty="0">
              <a:latin typeface="Comic Sans MS" pitchFamily="66" charset="0"/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23850" y="1674794"/>
            <a:ext cx="2095445" cy="369332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el-GR" sz="2000" b="1">
                <a:latin typeface="Comic Sans MS" pitchFamily="66" charset="0"/>
              </a:rPr>
              <a:t>ΕΝΔΟΚΡΙΝΕΙ</a:t>
            </a:r>
            <a:r>
              <a:rPr lang="el-GR" sz="2000">
                <a:latin typeface="Comic Sans MS" pitchFamily="66" charset="0"/>
              </a:rPr>
              <a:t>Σ</a:t>
            </a:r>
            <a:endParaRPr lang="el-GR" sz="2000" i="1">
              <a:latin typeface="Comic Sans MS" pitchFamily="66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635375" y="1622406"/>
            <a:ext cx="1909497" cy="36933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el-GR" sz="2000" b="1">
                <a:latin typeface="Comic Sans MS" pitchFamily="66" charset="0"/>
              </a:rPr>
              <a:t>ΕΞΩΚΡΙΝΕΙ</a:t>
            </a:r>
            <a:r>
              <a:rPr lang="el-GR" sz="2000">
                <a:latin typeface="Comic Sans MS" pitchFamily="66" charset="0"/>
              </a:rPr>
              <a:t>Σ</a:t>
            </a:r>
            <a:endParaRPr lang="el-GR" sz="2000" i="1">
              <a:latin typeface="Comic Sans MS" pitchFamily="66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2774947" y="2416156"/>
            <a:ext cx="3368689" cy="267765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>
              <a:lnSpc>
                <a:spcPct val="9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el-GR" sz="2000">
                <a:latin typeface="Comic Sans MS" pitchFamily="66" charset="0"/>
              </a:rPr>
              <a:t>εκκρίνουν</a:t>
            </a:r>
          </a:p>
          <a:p>
            <a:pPr marL="457200" indent="-457200" algn="ctr">
              <a:lnSpc>
                <a:spcPct val="9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el-GR" sz="2000">
                <a:latin typeface="Comic Sans MS" pitchFamily="66" charset="0"/>
              </a:rPr>
              <a:t>τα προϊόντα τους </a:t>
            </a:r>
          </a:p>
          <a:p>
            <a:pPr marL="457200" indent="-457200" algn="ctr">
              <a:lnSpc>
                <a:spcPct val="9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el-GR" sz="2000">
                <a:latin typeface="Comic Sans MS" pitchFamily="66" charset="0"/>
              </a:rPr>
              <a:t>δια μέσου πόρου </a:t>
            </a:r>
            <a:endParaRPr lang="en-US" sz="2000">
              <a:latin typeface="Comic Sans MS" pitchFamily="66" charset="0"/>
            </a:endParaRPr>
          </a:p>
          <a:p>
            <a:pPr marL="457200" indent="-457200" algn="ctr">
              <a:lnSpc>
                <a:spcPct val="9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el-GR" sz="2000">
                <a:latin typeface="Comic Sans MS" pitchFamily="66" charset="0"/>
              </a:rPr>
              <a:t>είτε </a:t>
            </a:r>
            <a:r>
              <a:rPr lang="el-GR" sz="2000" u="sng">
                <a:latin typeface="Comic Sans MS" pitchFamily="66" charset="0"/>
              </a:rPr>
              <a:t>ΕΞΩ ΑΠΟ ΤΟ ΣΩΜΑ</a:t>
            </a:r>
            <a:r>
              <a:rPr lang="el-GR" sz="2000">
                <a:latin typeface="Comic Sans MS" pitchFamily="66" charset="0"/>
              </a:rPr>
              <a:t> </a:t>
            </a:r>
            <a:endParaRPr lang="en-US" sz="2000">
              <a:latin typeface="Comic Sans MS" pitchFamily="66" charset="0"/>
            </a:endParaRPr>
          </a:p>
          <a:p>
            <a:pPr marL="457200" indent="-457200" algn="ctr">
              <a:lnSpc>
                <a:spcPct val="9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el-GR" sz="2000">
                <a:latin typeface="Comic Sans MS" pitchFamily="66" charset="0"/>
              </a:rPr>
              <a:t>είτε </a:t>
            </a:r>
            <a:r>
              <a:rPr lang="el-GR" sz="2000" u="sng">
                <a:latin typeface="Comic Sans MS" pitchFamily="66" charset="0"/>
              </a:rPr>
              <a:t>ΣΕ ΕΣΩΤΕΡΙΚΕΣ ΚΟΙΛΟΤΗΤΕΣ</a:t>
            </a:r>
            <a:endParaRPr lang="en-US" sz="2000">
              <a:latin typeface="Comic Sans MS" pitchFamily="66" charset="0"/>
            </a:endParaRPr>
          </a:p>
          <a:p>
            <a:pPr marL="457200" indent="-457200" algn="ctr">
              <a:lnSpc>
                <a:spcPct val="9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el-GR" sz="2000" i="1">
                <a:latin typeface="Comic Sans MS" pitchFamily="66" charset="0"/>
              </a:rPr>
              <a:t>π.χ. ιδροτοποιοί και</a:t>
            </a:r>
          </a:p>
          <a:p>
            <a:pPr marL="457200" indent="-457200" algn="ctr">
              <a:lnSpc>
                <a:spcPct val="9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el-GR" sz="2000" i="1">
                <a:latin typeface="Comic Sans MS" pitchFamily="66" charset="0"/>
              </a:rPr>
              <a:t>σιελογόνοι αδένες</a:t>
            </a:r>
          </a:p>
        </p:txBody>
      </p:sp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6948488" y="1697019"/>
            <a:ext cx="1467068" cy="369332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el-GR" sz="2000" b="1">
                <a:latin typeface="Comic Sans MS" pitchFamily="66" charset="0"/>
              </a:rPr>
              <a:t>ΜΕΙΚΤΟΙ</a:t>
            </a:r>
            <a:r>
              <a:rPr lang="el-GR" sz="2000">
                <a:latin typeface="Comic Sans MS" pitchFamily="66" charset="0"/>
              </a:rPr>
              <a:t> </a:t>
            </a:r>
            <a:endParaRPr lang="el-GR" sz="2000" i="1">
              <a:latin typeface="Comic Sans MS" pitchFamily="66" charset="0"/>
            </a:endParaRP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6335713" y="2416156"/>
            <a:ext cx="2700337" cy="249299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ctr">
              <a:lnSpc>
                <a:spcPct val="9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el-GR" sz="2000">
                <a:latin typeface="Comic Sans MS" pitchFamily="66" charset="0"/>
              </a:rPr>
              <a:t>έχουν και </a:t>
            </a:r>
            <a:r>
              <a:rPr lang="el-GR" sz="2000" u="sng">
                <a:latin typeface="Comic Sans MS" pitchFamily="66" charset="0"/>
              </a:rPr>
              <a:t>ΕΞΩΚΡΙΝΗ </a:t>
            </a:r>
            <a:r>
              <a:rPr lang="el-GR" sz="2000">
                <a:latin typeface="Comic Sans MS" pitchFamily="66" charset="0"/>
              </a:rPr>
              <a:t>και</a:t>
            </a:r>
            <a:r>
              <a:rPr lang="el-GR" sz="2000" u="sng">
                <a:latin typeface="Comic Sans MS" pitchFamily="66" charset="0"/>
              </a:rPr>
              <a:t> ΕΝΔΟΚΡΙΝΗ </a:t>
            </a:r>
            <a:r>
              <a:rPr lang="el-GR" sz="2000">
                <a:latin typeface="Comic Sans MS" pitchFamily="66" charset="0"/>
              </a:rPr>
              <a:t>μοίρα</a:t>
            </a:r>
            <a:endParaRPr lang="en-US" sz="2000">
              <a:latin typeface="Comic Sans MS" pitchFamily="66" charset="0"/>
            </a:endParaRPr>
          </a:p>
          <a:p>
            <a:pPr marL="457200" indent="-457200" algn="ctr">
              <a:lnSpc>
                <a:spcPct val="9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el-GR" sz="2000" i="1">
                <a:latin typeface="Comic Sans MS" pitchFamily="66" charset="0"/>
              </a:rPr>
              <a:t>π.χ. πάγκρεας:</a:t>
            </a:r>
          </a:p>
          <a:p>
            <a:pPr marL="457200" indent="-457200" algn="ctr">
              <a:lnSpc>
                <a:spcPct val="9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el-GR" sz="2000" i="1">
                <a:latin typeface="Comic Sans MS" pitchFamily="66" charset="0"/>
              </a:rPr>
              <a:t>ινσουλίνη στο αίμα,</a:t>
            </a:r>
          </a:p>
          <a:p>
            <a:pPr marL="457200" indent="-457200" algn="ctr">
              <a:lnSpc>
                <a:spcPct val="9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el-GR" sz="2000" i="1">
                <a:latin typeface="Comic Sans MS" pitchFamily="66" charset="0"/>
              </a:rPr>
              <a:t>γλυκογόνο στο δωδεκαδάκτυλο</a:t>
            </a:r>
          </a:p>
        </p:txBody>
      </p:sp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3563938" y="785794"/>
            <a:ext cx="1789272" cy="48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>
              <a:lnSpc>
                <a:spcPct val="90000"/>
              </a:lnSpc>
              <a:spcBef>
                <a:spcPct val="20000"/>
              </a:spcBef>
              <a:buFont typeface="Calibri" pitchFamily="34" charset="0"/>
              <a:buNone/>
            </a:pPr>
            <a:r>
              <a:rPr lang="el-GR" sz="2800" b="1" dirty="0">
                <a:latin typeface="Comic Sans MS" pitchFamily="66" charset="0"/>
              </a:rPr>
              <a:t>ΑΔΕΝΕΣ</a:t>
            </a:r>
            <a:endParaRPr lang="el-GR" sz="2800" i="1" dirty="0">
              <a:latin typeface="Comic Sans MS" pitchFamily="66" charset="0"/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 flipH="1">
            <a:off x="1979613" y="1120756"/>
            <a:ext cx="1512887" cy="50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1258888" y="20732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4356100" y="12096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>
            <a:off x="4356100" y="20018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>
            <a:off x="5219700" y="1120756"/>
            <a:ext cx="1728788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7667625" y="2073238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68346"/>
          </a:xfrm>
        </p:spPr>
        <p:txBody>
          <a:bodyPr/>
          <a:lstStyle/>
          <a:p>
            <a:pPr eaLnBrk="1" hangingPunct="1"/>
            <a:r>
              <a:rPr lang="el-GR" sz="3600" b="1" dirty="0" smtClean="0">
                <a:solidFill>
                  <a:srgbClr val="C00000"/>
                </a:solidFill>
                <a:latin typeface="Century Schoolbook" pitchFamily="18" charset="0"/>
              </a:rPr>
              <a:t>ΕΠΙΘΗΛΙΑΚΟΣ  ΙΣΤΟΣ</a:t>
            </a:r>
            <a:endParaRPr lang="en-US" sz="3600" b="1" dirty="0" smtClean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19" name="18 - TextBox"/>
          <p:cNvSpPr txBox="1"/>
          <p:nvPr/>
        </p:nvSpPr>
        <p:spPr>
          <a:xfrm rot="20711228">
            <a:off x="51695" y="453390"/>
            <a:ext cx="13876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dirty="0" smtClean="0">
                <a:latin typeface="Century Schoolbook" pitchFamily="18" charset="0"/>
              </a:rPr>
              <a:t> Ρόλος</a:t>
            </a:r>
            <a:endParaRPr lang="el-GR" sz="3200" dirty="0">
              <a:latin typeface="Century Schoolbook" pitchFamily="18" charset="0"/>
            </a:endParaRPr>
          </a:p>
        </p:txBody>
      </p:sp>
      <p:pic>
        <p:nvPicPr>
          <p:cNvPr id="24580" name="Picture 4" descr="Παθήσεις θυροειδούς αδένα - Χρήστος Στράτης | Γενικός Χειρουργό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70" y="3857628"/>
            <a:ext cx="2796665" cy="1938597"/>
          </a:xfrm>
          <a:prstGeom prst="rect">
            <a:avLst/>
          </a:prstGeom>
          <a:noFill/>
        </p:spPr>
      </p:pic>
      <p:pic>
        <p:nvPicPr>
          <p:cNvPr id="24584" name="Picture 8" descr="Sweat glands - Mayo Clin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86050" y="5102593"/>
            <a:ext cx="1928826" cy="1898307"/>
          </a:xfrm>
          <a:prstGeom prst="rect">
            <a:avLst/>
          </a:prstGeom>
          <a:noFill/>
        </p:spPr>
      </p:pic>
      <p:pic>
        <p:nvPicPr>
          <p:cNvPr id="24586" name="Picture 10" descr="Καρκίνος Παγκρέατο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4814896"/>
            <a:ext cx="2786050" cy="2043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animBg="1"/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/>
      <p:bldP spid="25611" grpId="0" animBg="1"/>
      <p:bldP spid="25612" grpId="0" animBg="1"/>
      <p:bldP spid="25613" grpId="0" animBg="1"/>
      <p:bldP spid="25614" grpId="0" animBg="1"/>
      <p:bldP spid="25615" grpId="0" animBg="1"/>
      <p:bldP spid="256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011222"/>
          </a:xfrm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rgbClr val="C00000"/>
                </a:solidFill>
                <a:latin typeface="Century Schoolbook" pitchFamily="18" charset="0"/>
              </a:rPr>
              <a:t>2. </a:t>
            </a:r>
            <a:r>
              <a:rPr lang="el-GR" b="1" u="sng" dirty="0" smtClean="0">
                <a:solidFill>
                  <a:srgbClr val="C00000"/>
                </a:solidFill>
                <a:latin typeface="Century Schoolbook" pitchFamily="18" charset="0"/>
              </a:rPr>
              <a:t>ΕΡΕΙΣΤΙΚΟΣ ΙΣΤΟΣ</a:t>
            </a:r>
            <a:endParaRPr lang="en-US" b="1" u="sng" dirty="0" smtClean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8662" y="5286364"/>
            <a:ext cx="7572428" cy="1357346"/>
          </a:xfrm>
        </p:spPr>
        <p:txBody>
          <a:bodyPr anchor="ctr"/>
          <a:lstStyle/>
          <a:p>
            <a:pPr marL="609600" indent="-609600" eaLnBrk="1" hangingPunct="1">
              <a:lnSpc>
                <a:spcPct val="90000"/>
              </a:lnSpc>
            </a:pPr>
            <a:r>
              <a:rPr lang="el-GR" sz="2200" dirty="0" smtClean="0">
                <a:latin typeface="Century Schoolbook" pitchFamily="18" charset="0"/>
              </a:rPr>
              <a:t>Η μεσοκυττάρια ουσία περιέχει 2  πρωτεΐνες:</a:t>
            </a:r>
          </a:p>
          <a:p>
            <a:pPr marL="609600" indent="-609600" eaLnBrk="1" hangingPunct="1">
              <a:lnSpc>
                <a:spcPct val="150000"/>
              </a:lnSpc>
              <a:buFont typeface="Calibri" pitchFamily="34" charset="0"/>
              <a:buAutoNum type="alphaUcPeriod"/>
            </a:pPr>
            <a:r>
              <a:rPr lang="el-GR" sz="2200" dirty="0" smtClean="0">
                <a:latin typeface="Century Schoolbook" pitchFamily="18" charset="0"/>
              </a:rPr>
              <a:t>Το  </a:t>
            </a:r>
            <a:r>
              <a:rPr lang="el-GR" sz="2200" b="1" dirty="0" smtClean="0">
                <a:latin typeface="Century Schoolbook" pitchFamily="18" charset="0"/>
              </a:rPr>
              <a:t>ΚΟΛΛΑΓΟΝΟ</a:t>
            </a:r>
            <a:r>
              <a:rPr lang="el-GR" sz="2200" dirty="0" smtClean="0">
                <a:latin typeface="Century Schoolbook" pitchFamily="18" charset="0"/>
              </a:rPr>
              <a:t> (για αντοχή και ελαστικότητα)</a:t>
            </a:r>
          </a:p>
          <a:p>
            <a:pPr marL="609600" indent="-609600" eaLnBrk="1" hangingPunct="1">
              <a:lnSpc>
                <a:spcPct val="90000"/>
              </a:lnSpc>
              <a:buFont typeface="Calibri" pitchFamily="34" charset="0"/>
              <a:buAutoNum type="alphaUcPeriod"/>
            </a:pPr>
            <a:r>
              <a:rPr lang="el-GR" sz="2200" dirty="0" smtClean="0">
                <a:latin typeface="Century Schoolbook" pitchFamily="18" charset="0"/>
              </a:rPr>
              <a:t>Την  </a:t>
            </a:r>
            <a:r>
              <a:rPr lang="el-GR" sz="2200" b="1" dirty="0" smtClean="0">
                <a:latin typeface="Century Schoolbook" pitchFamily="18" charset="0"/>
              </a:rPr>
              <a:t>ΕΛΑΣΤΙΝΗ</a:t>
            </a:r>
            <a:r>
              <a:rPr lang="el-GR" sz="2200" dirty="0" smtClean="0">
                <a:latin typeface="Century Schoolbook" pitchFamily="18" charset="0"/>
              </a:rPr>
              <a:t>  (για περισσότερη ελαστικότητα)</a:t>
            </a:r>
            <a:endParaRPr lang="en-US" sz="2200" dirty="0" smtClean="0">
              <a:latin typeface="Century Schoolbook" pitchFamily="18" charset="0"/>
            </a:endParaRPr>
          </a:p>
        </p:txBody>
      </p:sp>
      <p:pic>
        <p:nvPicPr>
          <p:cNvPr id="4" name="Picture 13" descr="λιποκύτταρ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2013" y="2238440"/>
            <a:ext cx="4577441" cy="2976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285884" y="1142984"/>
            <a:ext cx="7643834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Κύτταρα (</a:t>
            </a:r>
            <a:r>
              <a:rPr kumimoji="0" lang="el-G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ινοβλάστες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r>
              <a:rPr lang="el-GR" sz="3200" dirty="0" smtClean="0">
                <a:latin typeface="+mn-lt"/>
              </a:rPr>
              <a:t>μέσα σε άφθονη μεσοκυττάρια ουσία.</a:t>
            </a:r>
            <a:r>
              <a:rPr kumimoji="0" lang="el-GR" sz="32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3200" b="0" i="1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- TextBox"/>
          <p:cNvSpPr txBox="1"/>
          <p:nvPr/>
        </p:nvSpPr>
        <p:spPr>
          <a:xfrm rot="20711228">
            <a:off x="56589" y="856827"/>
            <a:ext cx="10930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dirty="0" smtClean="0">
                <a:latin typeface="Century Schoolbook" pitchFamily="18" charset="0"/>
              </a:rPr>
              <a:t>πώς;</a:t>
            </a:r>
            <a:endParaRPr lang="el-GR" sz="32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011222"/>
          </a:xfrm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rgbClr val="C00000"/>
                </a:solidFill>
                <a:latin typeface="Century Schoolbook" pitchFamily="18" charset="0"/>
              </a:rPr>
              <a:t>2. </a:t>
            </a:r>
            <a:r>
              <a:rPr lang="el-GR" b="1" u="sng" dirty="0" smtClean="0">
                <a:solidFill>
                  <a:srgbClr val="C00000"/>
                </a:solidFill>
                <a:latin typeface="Century Schoolbook" pitchFamily="18" charset="0"/>
              </a:rPr>
              <a:t>ΕΡΕΙΣΤΙΚΟΣ ΙΣΤΟΣ</a:t>
            </a:r>
            <a:endParaRPr lang="en-US" b="1" u="sng" dirty="0" smtClean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7" name="6 - TextBox"/>
          <p:cNvSpPr txBox="1"/>
          <p:nvPr/>
        </p:nvSpPr>
        <p:spPr>
          <a:xfrm rot="20711228">
            <a:off x="1418192" y="1096332"/>
            <a:ext cx="13876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dirty="0" smtClean="0">
                <a:latin typeface="Century Schoolbook" pitchFamily="18" charset="0"/>
              </a:rPr>
              <a:t> Είδος</a:t>
            </a:r>
            <a:endParaRPr lang="el-GR" sz="3200" dirty="0">
              <a:latin typeface="Century Schoolbook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 rot="20711228">
            <a:off x="5266637" y="1247803"/>
            <a:ext cx="13876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dirty="0" smtClean="0">
                <a:latin typeface="Century Schoolbook" pitchFamily="18" charset="0"/>
              </a:rPr>
              <a:t> Ρόλος</a:t>
            </a:r>
            <a:endParaRPr lang="el-GR" sz="3200" dirty="0">
              <a:latin typeface="Century Schoolbook" pitchFamily="18" charset="0"/>
            </a:endParaRPr>
          </a:p>
        </p:txBody>
      </p:sp>
      <p:graphicFrame>
        <p:nvGraphicFramePr>
          <p:cNvPr id="9" name="8 - Διάγραμμα"/>
          <p:cNvGraphicFramePr/>
          <p:nvPr/>
        </p:nvGraphicFramePr>
        <p:xfrm>
          <a:off x="1095372" y="2071678"/>
          <a:ext cx="7262842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2844" y="500042"/>
            <a:ext cx="8715436" cy="1114420"/>
          </a:xfrm>
        </p:spPr>
        <p:txBody>
          <a:bodyPr/>
          <a:lstStyle/>
          <a:p>
            <a:pPr algn="r" eaLnBrk="1" hangingPunct="1">
              <a:lnSpc>
                <a:spcPct val="90000"/>
              </a:lnSpc>
            </a:pPr>
            <a:r>
              <a:rPr lang="el-GR" b="1" dirty="0" smtClean="0">
                <a:solidFill>
                  <a:srgbClr val="C00000"/>
                </a:solidFill>
                <a:latin typeface="Century" pitchFamily="18" charset="0"/>
              </a:rPr>
              <a:t>ΚΥΤΤΑΡΟ</a:t>
            </a:r>
            <a:r>
              <a:rPr lang="el-GR" b="1" dirty="0" smtClean="0">
                <a:latin typeface="Century" pitchFamily="18" charset="0"/>
              </a:rPr>
              <a:t>: δομική </a:t>
            </a:r>
            <a:r>
              <a:rPr lang="el-GR" dirty="0" smtClean="0">
                <a:latin typeface="Century" pitchFamily="18" charset="0"/>
              </a:rPr>
              <a:t>και</a:t>
            </a:r>
            <a:r>
              <a:rPr lang="el-GR" b="1" dirty="0" smtClean="0">
                <a:latin typeface="Century" pitchFamily="18" charset="0"/>
              </a:rPr>
              <a:t> λειτουργική μονάδα </a:t>
            </a:r>
            <a:r>
              <a:rPr lang="el-GR" dirty="0" smtClean="0">
                <a:latin typeface="Century" pitchFamily="18" charset="0"/>
              </a:rPr>
              <a:t>κάθε ζωντανού οργανισμού.</a:t>
            </a:r>
          </a:p>
          <a:p>
            <a:pPr algn="r" eaLnBrk="1" hangingPunct="1">
              <a:lnSpc>
                <a:spcPct val="90000"/>
              </a:lnSpc>
              <a:buNone/>
            </a:pPr>
            <a:endParaRPr lang="el-GR" b="1" dirty="0" smtClean="0">
              <a:latin typeface="Century" pitchFamily="18" charset="0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42844" y="5643578"/>
            <a:ext cx="8786842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sz="2200" dirty="0" smtClean="0">
                <a:latin typeface="Century" pitchFamily="18" charset="0"/>
              </a:rPr>
              <a:t>Τα κύτταρα του ΑΝΘΡΩΠΙΝΟΥ ΟΡΓΑΝΙΣΜΟΥ είναι περίπου 10</a:t>
            </a:r>
            <a:r>
              <a:rPr lang="el-GR" sz="2200" baseline="30000" dirty="0" smtClean="0">
                <a:latin typeface="Century" pitchFamily="18" charset="0"/>
              </a:rPr>
              <a:t>13</a:t>
            </a:r>
            <a:endParaRPr lang="el-GR" sz="2200" dirty="0" smtClean="0">
              <a:latin typeface="Century" pitchFamily="18" charset="0"/>
            </a:endParaRPr>
          </a:p>
        </p:txBody>
      </p:sp>
      <p:pic>
        <p:nvPicPr>
          <p:cNvPr id="38914" name="Picture 2" descr="st_fysika_03_embia-abi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85926"/>
            <a:ext cx="5669082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- Ομάδα"/>
          <p:cNvGrpSpPr/>
          <p:nvPr/>
        </p:nvGrpSpPr>
        <p:grpSpPr>
          <a:xfrm>
            <a:off x="3643306" y="142853"/>
            <a:ext cx="4869689" cy="1214445"/>
            <a:chOff x="2724008" y="0"/>
            <a:chExt cx="4357705" cy="1416353"/>
          </a:xfrm>
        </p:grpSpPr>
        <p:sp>
          <p:nvSpPr>
            <p:cNvPr id="15" name="14 - Δεξιό βέλος"/>
            <p:cNvSpPr/>
            <p:nvPr/>
          </p:nvSpPr>
          <p:spPr>
            <a:xfrm>
              <a:off x="2724008" y="0"/>
              <a:ext cx="4357705" cy="1416353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Δεξιό βέλος 4"/>
            <p:cNvSpPr/>
            <p:nvPr/>
          </p:nvSpPr>
          <p:spPr>
            <a:xfrm>
              <a:off x="2905136" y="177044"/>
              <a:ext cx="3826573" cy="10622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2800" kern="1200" dirty="0" smtClean="0"/>
                <a:t>Συνδέει δομές μεταξύ τους</a:t>
              </a:r>
              <a:endParaRPr lang="el-GR" sz="2800" kern="1200" dirty="0"/>
            </a:p>
          </p:txBody>
        </p:sp>
      </p:grpSp>
      <p:grpSp>
        <p:nvGrpSpPr>
          <p:cNvPr id="12" name="11 - Ομάδα"/>
          <p:cNvGrpSpPr/>
          <p:nvPr/>
        </p:nvGrpSpPr>
        <p:grpSpPr>
          <a:xfrm>
            <a:off x="500034" y="142853"/>
            <a:ext cx="3246459" cy="1214445"/>
            <a:chOff x="0" y="0"/>
            <a:chExt cx="2905136" cy="1416353"/>
          </a:xfrm>
        </p:grpSpPr>
        <p:sp>
          <p:nvSpPr>
            <p:cNvPr id="13" name="12 - Στρογγυλεμένο ορθογώνιο"/>
            <p:cNvSpPr/>
            <p:nvPr/>
          </p:nvSpPr>
          <p:spPr>
            <a:xfrm>
              <a:off x="0" y="0"/>
              <a:ext cx="2905136" cy="1416353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Στρογγυλεμένο ορθογώνιο 6"/>
            <p:cNvSpPr/>
            <p:nvPr/>
          </p:nvSpPr>
          <p:spPr>
            <a:xfrm>
              <a:off x="69141" y="69141"/>
              <a:ext cx="2766854" cy="1278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3600" kern="1200" dirty="0" smtClean="0"/>
                <a:t>ΣΥΝΔΕΤΙΚΟΣ</a:t>
              </a:r>
              <a:endParaRPr lang="el-GR" sz="3600" kern="1200" dirty="0"/>
            </a:p>
          </p:txBody>
        </p:sp>
      </p:grpSp>
      <p:graphicFrame>
        <p:nvGraphicFramePr>
          <p:cNvPr id="28" name="27 - Διάγραμμα"/>
          <p:cNvGraphicFramePr/>
          <p:nvPr/>
        </p:nvGraphicFramePr>
        <p:xfrm>
          <a:off x="0" y="1571612"/>
          <a:ext cx="5286380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" name="Picture 13" descr="λιποκύτταρα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00694" y="1500174"/>
            <a:ext cx="3214678" cy="209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3" descr="Dense Irregular Connective Tissue.preview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3" y="3714752"/>
            <a:ext cx="2357454" cy="1768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6" descr="P7800073-Connective_tissue,_SEM-SPL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05969" y="3714752"/>
            <a:ext cx="1738031" cy="17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2" descr="Hairy Cell Leukemia: Practice Essentials, Pathophysiology, Epidemiolog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72132" y="5429258"/>
            <a:ext cx="3357586" cy="1428742"/>
          </a:xfrm>
          <a:prstGeom prst="rect">
            <a:avLst/>
          </a:prstGeom>
          <a:noFill/>
        </p:spPr>
      </p:pic>
      <p:sp>
        <p:nvSpPr>
          <p:cNvPr id="34" name="33 - TextBox"/>
          <p:cNvSpPr txBox="1"/>
          <p:nvPr/>
        </p:nvSpPr>
        <p:spPr>
          <a:xfrm>
            <a:off x="5286380" y="4357694"/>
            <a:ext cx="371474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entury Schoolbook" pitchFamily="18" charset="0"/>
              </a:rPr>
              <a:t>Ινίδια κολλαγόνου και </a:t>
            </a:r>
            <a:r>
              <a:rPr lang="el-GR" dirty="0" err="1" smtClean="0">
                <a:latin typeface="Century Schoolbook" pitchFamily="18" charset="0"/>
              </a:rPr>
              <a:t>ελαστίνης</a:t>
            </a:r>
            <a:endParaRPr lang="el-GR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20 - Διάγραμμα"/>
          <p:cNvGraphicFramePr/>
          <p:nvPr/>
        </p:nvGraphicFramePr>
        <p:xfrm>
          <a:off x="0" y="1773238"/>
          <a:ext cx="5286380" cy="482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27" name="Picture 6" descr="red_white_blood_cells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66080" y="1928802"/>
            <a:ext cx="3163572" cy="4818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1" name="Line 11"/>
          <p:cNvSpPr>
            <a:spLocks noChangeShapeType="1"/>
          </p:cNvSpPr>
          <p:nvPr/>
        </p:nvSpPr>
        <p:spPr bwMode="auto">
          <a:xfrm flipV="1">
            <a:off x="5214942" y="2285992"/>
            <a:ext cx="785818" cy="2143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pic>
        <p:nvPicPr>
          <p:cNvPr id="30729" name="Content Placeholder 3" descr="white-red-blood-cells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18400" y="3232165"/>
            <a:ext cx="1662113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33" name="Line 13"/>
          <p:cNvSpPr>
            <a:spLocks noChangeShapeType="1"/>
          </p:cNvSpPr>
          <p:nvPr/>
        </p:nvSpPr>
        <p:spPr bwMode="auto">
          <a:xfrm>
            <a:off x="5214942" y="2500306"/>
            <a:ext cx="2857520" cy="92869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5143504" y="3643313"/>
            <a:ext cx="3500462" cy="2857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5072066" y="3643314"/>
            <a:ext cx="1785950" cy="85725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5143504" y="4786322"/>
            <a:ext cx="1143008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5143504" y="6143644"/>
            <a:ext cx="357190" cy="2143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grpSp>
        <p:nvGrpSpPr>
          <p:cNvPr id="18" name="17 - Ομάδα"/>
          <p:cNvGrpSpPr/>
          <p:nvPr/>
        </p:nvGrpSpPr>
        <p:grpSpPr>
          <a:xfrm>
            <a:off x="2166812" y="234523"/>
            <a:ext cx="4810376" cy="837023"/>
            <a:chOff x="471424" y="3993311"/>
            <a:chExt cx="4810376" cy="837023"/>
          </a:xfrm>
        </p:grpSpPr>
        <p:sp>
          <p:nvSpPr>
            <p:cNvPr id="19" name="18 - Στρογγυλεμένο ορθογώνιο"/>
            <p:cNvSpPr/>
            <p:nvPr/>
          </p:nvSpPr>
          <p:spPr>
            <a:xfrm>
              <a:off x="471424" y="3993311"/>
              <a:ext cx="4810376" cy="83702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Στρογγυλεμένο ορθογώνιο 4"/>
            <p:cNvSpPr/>
            <p:nvPr/>
          </p:nvSpPr>
          <p:spPr>
            <a:xfrm>
              <a:off x="495940" y="4017827"/>
              <a:ext cx="4761344" cy="7879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245" tIns="36830" rIns="55245" bIns="36830" numCol="1" spcCol="1270" anchor="ctr" anchorCtr="0">
              <a:noAutofit/>
            </a:bodyPr>
            <a:lstStyle/>
            <a:p>
              <a:pPr lvl="0" algn="ctr" defTabSz="1289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2900" b="1" kern="1200" dirty="0" smtClean="0"/>
                <a:t>Αίμα</a:t>
              </a:r>
              <a:r>
                <a:rPr lang="el-GR" sz="2900" kern="1200" dirty="0" smtClean="0"/>
                <a:t>:  ειδική κατηγορία </a:t>
              </a:r>
              <a:endParaRPr lang="el-GR" sz="2900" kern="1200" dirty="0"/>
            </a:p>
          </p:txBody>
        </p:sp>
      </p:grpSp>
      <p:sp>
        <p:nvSpPr>
          <p:cNvPr id="24" name="Διάσημα 4"/>
          <p:cNvSpPr/>
          <p:nvPr/>
        </p:nvSpPr>
        <p:spPr>
          <a:xfrm>
            <a:off x="2143108" y="1071546"/>
            <a:ext cx="4786346" cy="57150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17780" tIns="8890" rIns="0" bIns="8890" numCol="1" spcCol="1270" anchor="ctr" anchorCtr="0">
            <a:noAutofit/>
          </a:bodyPr>
          <a:lstStyle/>
          <a:p>
            <a:pPr lvl="0" algn="ctr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l-GR" sz="2000" kern="1200" dirty="0" smtClean="0">
                <a:latin typeface="Century Schoolbook" pitchFamily="18" charset="0"/>
              </a:rPr>
              <a:t>Αποτελείται από 3 κατηγορίες κυττάρων:</a:t>
            </a:r>
            <a:endParaRPr lang="el-GR" sz="2000" kern="1200" dirty="0">
              <a:latin typeface="Century Schoolbook" pitchFamily="18" charset="0"/>
            </a:endParaRPr>
          </a:p>
        </p:txBody>
      </p:sp>
      <p:grpSp>
        <p:nvGrpSpPr>
          <p:cNvPr id="25" name="24 - Ομάδα"/>
          <p:cNvGrpSpPr/>
          <p:nvPr/>
        </p:nvGrpSpPr>
        <p:grpSpPr>
          <a:xfrm>
            <a:off x="2214546" y="2143116"/>
            <a:ext cx="2826401" cy="720312"/>
            <a:chOff x="1854136" y="78191"/>
            <a:chExt cx="2612087" cy="720312"/>
          </a:xfrm>
        </p:grpSpPr>
        <p:sp>
          <p:nvSpPr>
            <p:cNvPr id="26" name="25 - Διάσημα"/>
            <p:cNvSpPr/>
            <p:nvPr/>
          </p:nvSpPr>
          <p:spPr>
            <a:xfrm>
              <a:off x="1854136" y="78191"/>
              <a:ext cx="2612087" cy="720312"/>
            </a:xfrm>
            <a:prstGeom prst="chevron">
              <a:avLst/>
            </a:prstGeom>
          </p:spPr>
          <p:style>
            <a:lnRef idx="1">
              <a:schemeClr val="accent2">
                <a:alpha val="90000"/>
                <a:tint val="55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55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Διάσημα 4"/>
            <p:cNvSpPr/>
            <p:nvPr/>
          </p:nvSpPr>
          <p:spPr>
            <a:xfrm>
              <a:off x="2214292" y="78191"/>
              <a:ext cx="1891775" cy="720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320" tIns="10160" rIns="0" bIns="10160" numCol="1" spcCol="1270" anchor="ctr" anchorCtr="0">
              <a:noAutofit/>
            </a:bodyPr>
            <a:lstStyle/>
            <a:p>
              <a:pPr lvl="0" algn="ctr" defTabSz="7112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1600" i="1" kern="1200" dirty="0" smtClean="0">
                  <a:latin typeface="Century Schoolbook" pitchFamily="18" charset="0"/>
                </a:rPr>
                <a:t>μεταφέρουν το </a:t>
              </a:r>
              <a:r>
                <a:rPr lang="el-GR" sz="1600" b="1" i="1" kern="1200" dirty="0" smtClean="0">
                  <a:latin typeface="Century Schoolbook" pitchFamily="18" charset="0"/>
                </a:rPr>
                <a:t>οξυγόνο</a:t>
              </a:r>
              <a:endParaRPr lang="el-GR" sz="1600" b="1" i="1" kern="1200" dirty="0">
                <a:latin typeface="Century Schoolbook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6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6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1" grpId="0" animBg="1"/>
      <p:bldP spid="56333" grpId="0" animBg="1"/>
      <p:bldP spid="56334" grpId="0" animBg="1"/>
      <p:bldP spid="56335" grpId="0" animBg="1"/>
      <p:bldP spid="56336" grpId="0" animBg="1"/>
      <p:bldP spid="563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ΕΘΝΙΚΟ ΚΑΙ ΚΑΠΟΔΙΣΤΡΙΑΚΟ ΠΑΝΕΠΙΣΤΗΜΙΟ ΑΘΗΝΩΝ ΙΑΤΡΙΚΗ ΣΧΟΛ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500174"/>
            <a:ext cx="2857520" cy="1979099"/>
          </a:xfrm>
          <a:prstGeom prst="rect">
            <a:avLst/>
          </a:prstGeom>
          <a:noFill/>
        </p:spPr>
      </p:pic>
      <p:pic>
        <p:nvPicPr>
          <p:cNvPr id="36874" name="Picture 10" descr="οστίτη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16021" y="3444874"/>
            <a:ext cx="3627979" cy="341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6 - Ομάδα"/>
          <p:cNvGrpSpPr/>
          <p:nvPr/>
        </p:nvGrpSpPr>
        <p:grpSpPr>
          <a:xfrm>
            <a:off x="4000509" y="155259"/>
            <a:ext cx="4357705" cy="1416353"/>
            <a:chOff x="2905136" y="1557988"/>
            <a:chExt cx="4357705" cy="1416353"/>
          </a:xfrm>
        </p:grpSpPr>
        <p:sp>
          <p:nvSpPr>
            <p:cNvPr id="11" name="10 - Δεξιό βέλος"/>
            <p:cNvSpPr/>
            <p:nvPr/>
          </p:nvSpPr>
          <p:spPr>
            <a:xfrm>
              <a:off x="2905136" y="1557988"/>
              <a:ext cx="4357705" cy="1416353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Δεξιό βέλος 4"/>
            <p:cNvSpPr/>
            <p:nvPr/>
          </p:nvSpPr>
          <p:spPr>
            <a:xfrm>
              <a:off x="2905136" y="1735032"/>
              <a:ext cx="3826573" cy="10622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pPr marL="285750" lvl="1" indent="-28575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3500" kern="1200" dirty="0" smtClean="0"/>
                <a:t>Στηρίζει το σώμα</a:t>
              </a:r>
              <a:endParaRPr lang="el-GR" sz="3500" kern="1200" dirty="0"/>
            </a:p>
          </p:txBody>
        </p:sp>
      </p:grpSp>
      <p:grpSp>
        <p:nvGrpSpPr>
          <p:cNvPr id="8" name="7 - Ομάδα"/>
          <p:cNvGrpSpPr/>
          <p:nvPr/>
        </p:nvGrpSpPr>
        <p:grpSpPr>
          <a:xfrm>
            <a:off x="1095373" y="155259"/>
            <a:ext cx="2905136" cy="1416353"/>
            <a:chOff x="0" y="1557988"/>
            <a:chExt cx="2905136" cy="1416353"/>
          </a:xfrm>
        </p:grpSpPr>
        <p:sp>
          <p:nvSpPr>
            <p:cNvPr id="9" name="8 - Στρογγυλεμένο ορθογώνιο"/>
            <p:cNvSpPr/>
            <p:nvPr/>
          </p:nvSpPr>
          <p:spPr>
            <a:xfrm>
              <a:off x="0" y="1557988"/>
              <a:ext cx="2905136" cy="1416353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Στρογγυλεμένο ορθογώνιο 6"/>
            <p:cNvSpPr/>
            <p:nvPr/>
          </p:nvSpPr>
          <p:spPr>
            <a:xfrm>
              <a:off x="69141" y="1627129"/>
              <a:ext cx="2766854" cy="1278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3600" kern="1200" dirty="0" smtClean="0"/>
                <a:t>ΟΣΤΙΤΗΣ</a:t>
              </a:r>
              <a:endParaRPr lang="el-GR" sz="3600" kern="1200" dirty="0"/>
            </a:p>
          </p:txBody>
        </p:sp>
      </p:grpSp>
      <p:graphicFrame>
        <p:nvGraphicFramePr>
          <p:cNvPr id="16" name="15 - Διάγραμμα"/>
          <p:cNvGraphicFramePr/>
          <p:nvPr/>
        </p:nvGraphicFramePr>
        <p:xfrm>
          <a:off x="0" y="2071678"/>
          <a:ext cx="4500562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52" name="Picture 12" descr="ANd9GcS2n4vVi1ogWRVQnSAPS9vs_V4svwgC8e-RkUeHo6gkZ9G-5C6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285860"/>
            <a:ext cx="176224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1" name="Oval 21"/>
          <p:cNvSpPr>
            <a:spLocks noChangeArrowheads="1"/>
          </p:cNvSpPr>
          <p:nvPr/>
        </p:nvSpPr>
        <p:spPr bwMode="auto">
          <a:xfrm>
            <a:off x="6072198" y="2643182"/>
            <a:ext cx="647700" cy="431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grpSp>
        <p:nvGrpSpPr>
          <p:cNvPr id="12" name="11 - Ομάδα"/>
          <p:cNvGrpSpPr/>
          <p:nvPr/>
        </p:nvGrpSpPr>
        <p:grpSpPr>
          <a:xfrm>
            <a:off x="3857620" y="-24"/>
            <a:ext cx="4357705" cy="1416353"/>
            <a:chOff x="2905136" y="3115976"/>
            <a:chExt cx="4357705" cy="1416353"/>
          </a:xfrm>
        </p:grpSpPr>
        <p:sp>
          <p:nvSpPr>
            <p:cNvPr id="16" name="15 - Δεξιό βέλος"/>
            <p:cNvSpPr/>
            <p:nvPr/>
          </p:nvSpPr>
          <p:spPr>
            <a:xfrm>
              <a:off x="2905136" y="3115976"/>
              <a:ext cx="4357705" cy="1416353"/>
            </a:xfrm>
            <a:prstGeom prst="rightArrow">
              <a:avLst>
                <a:gd name="adj1" fmla="val 75000"/>
                <a:gd name="adj2" fmla="val 50000"/>
              </a:avLst>
            </a:prstGeom>
          </p:spPr>
          <p:style>
            <a:ln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Δεξιό βέλος 4"/>
            <p:cNvSpPr/>
            <p:nvPr/>
          </p:nvSpPr>
          <p:spPr>
            <a:xfrm>
              <a:off x="2905136" y="3293020"/>
              <a:ext cx="3826573" cy="10622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225" tIns="22225" rIns="22225" bIns="22225" numCol="1" spcCol="1270" anchor="ctr" anchorCtr="0">
              <a:noAutofit/>
            </a:bodyPr>
            <a:lstStyle/>
            <a:p>
              <a:pPr marL="285750" lvl="1" indent="-285750" algn="l" defTabSz="1555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l-GR" sz="3200" kern="1200" dirty="0" smtClean="0"/>
                <a:t>Προστατεύει</a:t>
              </a:r>
            </a:p>
            <a:p>
              <a:pPr marL="285750" lvl="1" indent="-285750" defTabSz="1555750">
                <a:lnSpc>
                  <a:spcPct val="90000"/>
                </a:lnSpc>
                <a:spcAft>
                  <a:spcPct val="15000"/>
                </a:spcAft>
              </a:pPr>
              <a:r>
                <a:rPr lang="el-GR" sz="2400" dirty="0" smtClean="0"/>
                <a:t>Είναι στερεός και εύκαμπτος</a:t>
              </a:r>
            </a:p>
          </p:txBody>
        </p:sp>
      </p:grpSp>
      <p:grpSp>
        <p:nvGrpSpPr>
          <p:cNvPr id="13" name="12 - Ομάδα"/>
          <p:cNvGrpSpPr/>
          <p:nvPr/>
        </p:nvGrpSpPr>
        <p:grpSpPr>
          <a:xfrm>
            <a:off x="940579" y="-24"/>
            <a:ext cx="2905136" cy="1416353"/>
            <a:chOff x="0" y="3115976"/>
            <a:chExt cx="2905136" cy="1416353"/>
          </a:xfrm>
        </p:grpSpPr>
        <p:sp>
          <p:nvSpPr>
            <p:cNvPr id="14" name="13 - Στρογγυλεμένο ορθογώνιο"/>
            <p:cNvSpPr/>
            <p:nvPr/>
          </p:nvSpPr>
          <p:spPr>
            <a:xfrm>
              <a:off x="0" y="3115976"/>
              <a:ext cx="2905136" cy="1416353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Στρογγυλεμένο ορθογώνιο 6"/>
            <p:cNvSpPr/>
            <p:nvPr/>
          </p:nvSpPr>
          <p:spPr>
            <a:xfrm>
              <a:off x="69141" y="3185117"/>
              <a:ext cx="2766854" cy="12780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68580" rIns="137160" bIns="6858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l-GR" sz="3600" kern="1200" dirty="0" smtClean="0"/>
                <a:t>ΧΟΝΔΡΙΝΟΣ</a:t>
              </a:r>
              <a:endParaRPr lang="el-GR" sz="3600" kern="1200" dirty="0"/>
            </a:p>
          </p:txBody>
        </p:sp>
      </p:grpSp>
      <p:graphicFrame>
        <p:nvGraphicFramePr>
          <p:cNvPr id="18" name="17 - Διάγραμμα"/>
          <p:cNvGraphicFramePr/>
          <p:nvPr/>
        </p:nvGraphicFramePr>
        <p:xfrm>
          <a:off x="0" y="1428736"/>
          <a:ext cx="5286380" cy="5000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0" name="AutoShape 2" descr="1. ΑΠΟ ΤΟ ΚΥΤΤΑΡΟ ΣΤΟΝ ΟΡΓΑΝΙΣΜ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7412" name="AutoShape 4" descr="1. ΑΠΟ ΤΟ ΚΥΤΤΑΡΟ ΣΤΟΝ ΟΡΓΑΝΙΣΜ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7414" name="Picture 6" descr="ΒΙΟΛΟΓΙΑ Α ΛΥΚΕΙΟΥ. ΚΕΦΑΛΑΙΟ 1 ΑΠΟ ΤΟ ΚΥΤΤΑΡΟ ΣΤΟΝ ΟΡΓΑΝΙΣΜΟ Κύτταρα και  ιστοί Όργανα και συστήματα οργάνων - PDF Free Downloa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72330" y="1428736"/>
            <a:ext cx="1864333" cy="1976430"/>
          </a:xfrm>
          <a:prstGeom prst="rect">
            <a:avLst/>
          </a:prstGeom>
          <a:noFill/>
        </p:spPr>
      </p:pic>
      <p:pic>
        <p:nvPicPr>
          <p:cNvPr id="17418" name="Picture 10" descr="Ωτοπλαστική Κύπρος, Λεμεσός, Λευκωσία | Plastic Surgery Cyprus | Plastic  Surgeon Cyprus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286380" y="3071810"/>
            <a:ext cx="1643042" cy="1240968"/>
          </a:xfrm>
          <a:prstGeom prst="rect">
            <a:avLst/>
          </a:prstGeom>
          <a:noFill/>
        </p:spPr>
      </p:pic>
      <p:sp>
        <p:nvSpPr>
          <p:cNvPr id="17420" name="AutoShape 12" descr="1. ΑΠΟ ΤΟ ΚΥΤΤΑΡΟ ΣΤΟΝ ΟΡΓΑΝΙΣΜΟ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7422" name="Picture 14" descr="Εποπτικό υλικό – starts with a big ba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429256" y="4303134"/>
            <a:ext cx="3643306" cy="2697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44" y="1071546"/>
            <a:ext cx="8929718" cy="1328733"/>
          </a:xfrm>
        </p:spPr>
        <p:txBody>
          <a:bodyPr/>
          <a:lstStyle/>
          <a:p>
            <a:pPr algn="ctr" eaLnBrk="1" hangingPunct="1"/>
            <a:r>
              <a:rPr lang="el-GR" sz="3600" dirty="0" smtClean="0">
                <a:latin typeface="Century Schoolbook" pitchFamily="18" charset="0"/>
              </a:rPr>
              <a:t>Μυϊκά κύτταρα = </a:t>
            </a:r>
            <a:r>
              <a:rPr lang="el-GR" sz="3600" b="1" u="sng" dirty="0" smtClean="0">
                <a:latin typeface="Century Schoolbook" pitchFamily="18" charset="0"/>
              </a:rPr>
              <a:t>μυϊκές ίνες</a:t>
            </a:r>
            <a:r>
              <a:rPr lang="el-GR" sz="3600" b="1" dirty="0" smtClean="0">
                <a:latin typeface="Century Schoolbook" pitchFamily="18" charset="0"/>
              </a:rPr>
              <a:t> </a:t>
            </a:r>
            <a:r>
              <a:rPr lang="el-GR" sz="3600" dirty="0" smtClean="0">
                <a:latin typeface="Century Schoolbook" pitchFamily="18" charset="0"/>
              </a:rPr>
              <a:t>: </a:t>
            </a:r>
          </a:p>
          <a:p>
            <a:pPr eaLnBrk="1" hangingPunct="1">
              <a:buNone/>
            </a:pPr>
            <a:r>
              <a:rPr lang="el-GR" sz="3600" dirty="0" smtClean="0">
                <a:latin typeface="Century Schoolbook" pitchFamily="18" charset="0"/>
              </a:rPr>
              <a:t>	</a:t>
            </a:r>
            <a:r>
              <a:rPr lang="el-GR" sz="2800" dirty="0" smtClean="0">
                <a:latin typeface="Century Schoolbook" pitchFamily="18" charset="0"/>
              </a:rPr>
              <a:t>μπορούν να </a:t>
            </a:r>
            <a:r>
              <a:rPr lang="el-GR" sz="2800" b="1" dirty="0" smtClean="0">
                <a:latin typeface="Century Schoolbook" pitchFamily="18" charset="0"/>
              </a:rPr>
              <a:t>συστέλλονται</a:t>
            </a:r>
            <a:r>
              <a:rPr lang="el-GR" sz="2800" dirty="0" smtClean="0">
                <a:latin typeface="Century Schoolbook" pitchFamily="18" charset="0"/>
              </a:rPr>
              <a:t>, επιτρέποντας 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κινήσεις</a:t>
            </a:r>
            <a:endParaRPr lang="el-GR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1011222"/>
          </a:xfrm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rgbClr val="C00000"/>
                </a:solidFill>
                <a:latin typeface="Century Schoolbook" pitchFamily="18" charset="0"/>
              </a:rPr>
              <a:t>3. </a:t>
            </a:r>
            <a:r>
              <a:rPr lang="el-GR" b="1" u="sng" dirty="0" smtClean="0">
                <a:solidFill>
                  <a:srgbClr val="C00000"/>
                </a:solidFill>
                <a:latin typeface="Century Schoolbook" pitchFamily="18" charset="0"/>
              </a:rPr>
              <a:t>ΜΥΪΚΟΣ  ΙΣΤΟΣ</a:t>
            </a:r>
            <a:endParaRPr lang="en-US" b="1" u="sng" dirty="0" smtClean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 rot="20711228">
            <a:off x="207648" y="701490"/>
            <a:ext cx="10930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dirty="0" smtClean="0">
                <a:latin typeface="Century Schoolbook" pitchFamily="18" charset="0"/>
              </a:rPr>
              <a:t>πώς;</a:t>
            </a:r>
            <a:endParaRPr lang="el-GR" sz="3200" dirty="0">
              <a:latin typeface="Century Schoolbook" pitchFamily="18" charset="0"/>
            </a:endParaRPr>
          </a:p>
        </p:txBody>
      </p:sp>
      <p:pic>
        <p:nvPicPr>
          <p:cNvPr id="10" name="Picture 2" descr="Μυϊκός ιστός. - ppt κατέβασμα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93881" y="2357430"/>
            <a:ext cx="6149953" cy="4612465"/>
          </a:xfrm>
          <a:prstGeom prst="rect">
            <a:avLst/>
          </a:prstGeom>
          <a:noFill/>
        </p:spPr>
      </p:pic>
      <p:sp>
        <p:nvSpPr>
          <p:cNvPr id="11" name="10 - TextBox"/>
          <p:cNvSpPr txBox="1"/>
          <p:nvPr/>
        </p:nvSpPr>
        <p:spPr>
          <a:xfrm rot="20711228">
            <a:off x="7704703" y="2462249"/>
            <a:ext cx="13876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dirty="0" smtClean="0">
                <a:latin typeface="Century Schoolbook" pitchFamily="18" charset="0"/>
              </a:rPr>
              <a:t> Ρόλος</a:t>
            </a:r>
            <a:endParaRPr lang="el-GR" sz="32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25" name="Picture 13" descr="img8_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1285860"/>
            <a:ext cx="2786050" cy="202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31" name="Picture 19" descr="ANd9GcQZhXtsBms98HGLITlciC7zuBnhm0szKLOOyGXttyu2zbnOPE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1" y="3374580"/>
            <a:ext cx="2786050" cy="1887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857256"/>
          </a:xfrm>
        </p:spPr>
        <p:txBody>
          <a:bodyPr/>
          <a:lstStyle/>
          <a:p>
            <a:pPr eaLnBrk="1" hangingPunct="1"/>
            <a:r>
              <a:rPr lang="el-GR" sz="4000" b="1" dirty="0" smtClean="0">
                <a:solidFill>
                  <a:srgbClr val="C00000"/>
                </a:solidFill>
                <a:latin typeface="Century Schoolbook" pitchFamily="18" charset="0"/>
              </a:rPr>
              <a:t>3. </a:t>
            </a:r>
            <a:r>
              <a:rPr lang="el-GR" sz="4000" b="1" u="sng" dirty="0" smtClean="0">
                <a:solidFill>
                  <a:srgbClr val="C00000"/>
                </a:solidFill>
                <a:latin typeface="Century Schoolbook" pitchFamily="18" charset="0"/>
              </a:rPr>
              <a:t>ΜΥΪΚΟΣ  ΙΣΤΟΣ</a:t>
            </a:r>
            <a:endParaRPr lang="en-US" sz="4000" b="1" u="sng" dirty="0" smtClean="0">
              <a:solidFill>
                <a:srgbClr val="C00000"/>
              </a:solidFill>
              <a:latin typeface="Century Schoolbook" pitchFamily="18" charset="0"/>
            </a:endParaRPr>
          </a:p>
        </p:txBody>
      </p:sp>
      <p:sp>
        <p:nvSpPr>
          <p:cNvPr id="8" name="7 - TextBox"/>
          <p:cNvSpPr txBox="1"/>
          <p:nvPr/>
        </p:nvSpPr>
        <p:spPr>
          <a:xfrm rot="20711228">
            <a:off x="551729" y="810579"/>
            <a:ext cx="138760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dirty="0" smtClean="0">
                <a:latin typeface="Century Schoolbook" pitchFamily="18" charset="0"/>
              </a:rPr>
              <a:t> Είδος</a:t>
            </a:r>
            <a:endParaRPr lang="el-GR" sz="3200" dirty="0">
              <a:latin typeface="Century Schoolbook" pitchFamily="18" charset="0"/>
            </a:endParaRPr>
          </a:p>
        </p:txBody>
      </p:sp>
      <p:sp>
        <p:nvSpPr>
          <p:cNvPr id="10" name="9 - TextBox"/>
          <p:cNvSpPr txBox="1"/>
          <p:nvPr/>
        </p:nvSpPr>
        <p:spPr>
          <a:xfrm rot="20711228">
            <a:off x="2698459" y="1049071"/>
            <a:ext cx="117155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dirty="0" smtClean="0">
                <a:latin typeface="Century Schoolbook" pitchFamily="18" charset="0"/>
              </a:rPr>
              <a:t> πού;</a:t>
            </a:r>
            <a:endParaRPr lang="el-GR" sz="3200" dirty="0">
              <a:latin typeface="Century Schoolbook" pitchFamily="18" charset="0"/>
            </a:endParaRPr>
          </a:p>
        </p:txBody>
      </p:sp>
      <p:graphicFrame>
        <p:nvGraphicFramePr>
          <p:cNvPr id="11" name="10 - Διάγραμμα"/>
          <p:cNvGraphicFramePr/>
          <p:nvPr/>
        </p:nvGraphicFramePr>
        <p:xfrm>
          <a:off x="0" y="1714488"/>
          <a:ext cx="635795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3" name="Picture 4" descr="SkeletalMuscle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01522" y="1357298"/>
            <a:ext cx="287107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P1540294-Heart_muscle_tissue-SPL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3357562"/>
            <a:ext cx="2372545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15 - TextBox"/>
          <p:cNvSpPr txBox="1"/>
          <p:nvPr/>
        </p:nvSpPr>
        <p:spPr>
          <a:xfrm rot="20711228">
            <a:off x="4199060" y="992764"/>
            <a:ext cx="114733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l-GR" sz="3200" dirty="0" smtClean="0">
                <a:latin typeface="Century Schoolbook" pitchFamily="18" charset="0"/>
              </a:rPr>
              <a:t> πώς;</a:t>
            </a:r>
            <a:endParaRPr lang="el-GR" sz="3200" dirty="0">
              <a:latin typeface="Century Schoolbook" pitchFamily="18" charset="0"/>
            </a:endParaRPr>
          </a:p>
        </p:txBody>
      </p:sp>
      <p:pic>
        <p:nvPicPr>
          <p:cNvPr id="2052" name="Picture 4" descr="Where Would You Find Smooth Muscles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43637" y="5357826"/>
            <a:ext cx="3044440" cy="1500174"/>
          </a:xfrm>
          <a:prstGeom prst="rect">
            <a:avLst/>
          </a:prstGeom>
          <a:noFill/>
        </p:spPr>
      </p:pic>
      <p:pic>
        <p:nvPicPr>
          <p:cNvPr id="18" name="Picture 4" descr="F0022486-Smooth_muscle_tissue-SPL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573186" y="5286388"/>
            <a:ext cx="242797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slide-36-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850900"/>
          </a:xfrm>
        </p:spPr>
        <p:txBody>
          <a:bodyPr/>
          <a:lstStyle/>
          <a:p>
            <a:pPr eaLnBrk="1" hangingPunct="1"/>
            <a:r>
              <a:rPr lang="el-GR" b="1" dirty="0" smtClean="0">
                <a:solidFill>
                  <a:srgbClr val="C00000"/>
                </a:solidFill>
                <a:latin typeface="Cambria" pitchFamily="18" charset="0"/>
              </a:rPr>
              <a:t>4. </a:t>
            </a:r>
            <a:r>
              <a:rPr lang="el-GR" b="1" u="sng" dirty="0" smtClean="0">
                <a:solidFill>
                  <a:srgbClr val="C00000"/>
                </a:solidFill>
                <a:latin typeface="Cambria" pitchFamily="18" charset="0"/>
              </a:rPr>
              <a:t>ΝΕΥΡΙΚΟΣ ΙΣΤΟΣ</a:t>
            </a:r>
            <a:endParaRPr lang="en-US" b="1" u="sng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417" y="1071546"/>
            <a:ext cx="8353425" cy="5762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l-GR" dirty="0" smtClean="0">
                <a:latin typeface="Century Schoolbook" pitchFamily="18" charset="0"/>
              </a:rPr>
              <a:t>Αποτελείται από 2 είδη κυττάρων :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5357818" y="5226784"/>
            <a:ext cx="3571868" cy="163121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2000" dirty="0">
                <a:solidFill>
                  <a:srgbClr val="AD403D"/>
                </a:solidFill>
                <a:latin typeface="Century Schoolbook" pitchFamily="18" charset="0"/>
              </a:rPr>
              <a:t>παρόλο που ανήκουν στον ίδιο ιστό </a:t>
            </a:r>
            <a:r>
              <a:rPr lang="el-GR" sz="2000" b="1" dirty="0">
                <a:solidFill>
                  <a:srgbClr val="AD403D"/>
                </a:solidFill>
                <a:latin typeface="Century Schoolbook" pitchFamily="18" charset="0"/>
              </a:rPr>
              <a:t>διαφέρουν μορφολογικά</a:t>
            </a:r>
            <a:r>
              <a:rPr lang="el-GR" sz="2000" dirty="0">
                <a:solidFill>
                  <a:srgbClr val="AD403D"/>
                </a:solidFill>
                <a:latin typeface="Century Schoolbook" pitchFamily="18" charset="0"/>
              </a:rPr>
              <a:t> αλλά συμμετέχουν στην </a:t>
            </a:r>
            <a:r>
              <a:rPr lang="el-GR" sz="2000" b="1" dirty="0">
                <a:solidFill>
                  <a:srgbClr val="AD403D"/>
                </a:solidFill>
                <a:latin typeface="Century Schoolbook" pitchFamily="18" charset="0"/>
              </a:rPr>
              <a:t>ίδια λειτουργία</a:t>
            </a:r>
            <a:r>
              <a:rPr lang="el-GR" sz="2000" dirty="0">
                <a:solidFill>
                  <a:srgbClr val="AD403D"/>
                </a:solidFill>
                <a:latin typeface="Century Schoolbook" pitchFamily="18" charset="0"/>
              </a:rPr>
              <a:t>.</a:t>
            </a:r>
          </a:p>
        </p:txBody>
      </p:sp>
      <p:graphicFrame>
        <p:nvGraphicFramePr>
          <p:cNvPr id="13" name="12 - Διάγραμμα"/>
          <p:cNvGraphicFramePr/>
          <p:nvPr/>
        </p:nvGraphicFramePr>
        <p:xfrm>
          <a:off x="428596" y="1834210"/>
          <a:ext cx="2229609" cy="66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0" y="2492375"/>
            <a:ext cx="3143240" cy="151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2200" dirty="0">
                <a:latin typeface="Century Schoolbook" pitchFamily="18" charset="0"/>
              </a:rPr>
              <a:t>κύτταρα με </a:t>
            </a:r>
            <a:r>
              <a:rPr lang="el-GR" sz="2200" u="sng" dirty="0">
                <a:latin typeface="Century Schoolbook" pitchFamily="18" charset="0"/>
              </a:rPr>
              <a:t>αποφυάδες</a:t>
            </a:r>
            <a:r>
              <a:rPr lang="el-GR" sz="2200" dirty="0">
                <a:latin typeface="Century Schoolbook" pitchFamily="18" charset="0"/>
              </a:rPr>
              <a:t> που παράγουν και μεταβιβάζουν 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2200" i="1" u="sng" dirty="0">
                <a:latin typeface="Century Schoolbook" pitchFamily="18" charset="0"/>
              </a:rPr>
              <a:t>νευρικές </a:t>
            </a:r>
            <a:r>
              <a:rPr lang="el-GR" sz="2200" i="1" u="sng" dirty="0" smtClean="0">
                <a:latin typeface="Century Schoolbook" pitchFamily="18" charset="0"/>
              </a:rPr>
              <a:t>ώσεις</a:t>
            </a:r>
            <a:endParaRPr lang="el-GR" sz="2200" dirty="0">
              <a:latin typeface="Century Schoolbook" pitchFamily="18" charset="0"/>
            </a:endParaRPr>
          </a:p>
        </p:txBody>
      </p:sp>
      <p:graphicFrame>
        <p:nvGraphicFramePr>
          <p:cNvPr id="14" name="13 - Διάγραμμα"/>
          <p:cNvGraphicFramePr/>
          <p:nvPr/>
        </p:nvGraphicFramePr>
        <p:xfrm>
          <a:off x="250825" y="4411663"/>
          <a:ext cx="3533775" cy="466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0968" name="Rectangle 8"/>
          <p:cNvSpPr>
            <a:spLocks noChangeArrowheads="1"/>
          </p:cNvSpPr>
          <p:nvPr/>
        </p:nvSpPr>
        <p:spPr bwMode="auto">
          <a:xfrm rot="10800000" flipV="1">
            <a:off x="140876" y="4865536"/>
            <a:ext cx="3421063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l-GR" sz="2000" dirty="0" smtClean="0">
                <a:latin typeface="Century Schoolbook" pitchFamily="18" charset="0"/>
              </a:rPr>
              <a:t>βοηθητικά κύτταρα </a:t>
            </a:r>
            <a:r>
              <a:rPr lang="el-GR" sz="2000" dirty="0">
                <a:latin typeface="Century Schoolbook" pitchFamily="18" charset="0"/>
              </a:rPr>
              <a:t>που μονώνουν, στηρίζουν και προστατεύουν τους </a:t>
            </a:r>
            <a:r>
              <a:rPr lang="el-GR" sz="2000" dirty="0" smtClean="0">
                <a:latin typeface="Century Schoolbook" pitchFamily="18" charset="0"/>
              </a:rPr>
              <a:t>νευρώνες</a:t>
            </a:r>
            <a:endParaRPr lang="el-GR" sz="2000" dirty="0">
              <a:latin typeface="Century Schoolbook" pitchFamily="18" charset="0"/>
            </a:endParaRPr>
          </a:p>
        </p:txBody>
      </p:sp>
      <p:pic>
        <p:nvPicPr>
          <p:cNvPr id="40970" name="Picture 10" descr="ANd9GcQLcSjZ50o5FzMfjmE6ZOCx0fJuzCNHP6SFlH2fH-qMaIc9Jx5u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3372" y="1857364"/>
            <a:ext cx="3670471" cy="334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1" name="Line 11"/>
          <p:cNvSpPr>
            <a:spLocks noChangeShapeType="1"/>
          </p:cNvSpPr>
          <p:nvPr/>
        </p:nvSpPr>
        <p:spPr bwMode="auto">
          <a:xfrm>
            <a:off x="2571736" y="2214554"/>
            <a:ext cx="3817937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0972" name="Line 12"/>
          <p:cNvSpPr>
            <a:spLocks noChangeShapeType="1"/>
          </p:cNvSpPr>
          <p:nvPr/>
        </p:nvSpPr>
        <p:spPr bwMode="auto">
          <a:xfrm flipV="1">
            <a:off x="3779838" y="4500570"/>
            <a:ext cx="863600" cy="22383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>
            <a:off x="2643174" y="2285992"/>
            <a:ext cx="3455987" cy="2520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/>
      <p:bldP spid="3" grpId="0"/>
      <p:bldP spid="40964" grpId="0"/>
      <p:bldP spid="40966" grpId="0"/>
      <p:bldP spid="40968" grpId="0"/>
      <p:bldP spid="40971" grpId="0" animBg="1"/>
      <p:bldP spid="40972" grpId="0" animBg="1"/>
      <p:bldP spid="4097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pPr eaLnBrk="1" hangingPunct="1"/>
            <a:r>
              <a:rPr lang="el-GR" smtClean="0">
                <a:latin typeface="Cambria" pitchFamily="18" charset="0"/>
              </a:rPr>
              <a:t>ΝΕΥΡΙΚΟΣ ΙΣΤΟΣ</a:t>
            </a:r>
            <a:endParaRPr lang="en-US" smtClean="0">
              <a:latin typeface="Cambria" pitchFamily="18" charset="0"/>
            </a:endParaRPr>
          </a:p>
        </p:txBody>
      </p:sp>
      <p:pic>
        <p:nvPicPr>
          <p:cNvPr id="43010" name="Content Placeholder 3" descr="481px-Complete_neuron_cell_diagram_en.svg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071563"/>
            <a:ext cx="4032250" cy="2933700"/>
          </a:xfrm>
        </p:spPr>
      </p:pic>
      <p:pic>
        <p:nvPicPr>
          <p:cNvPr id="43011" name="Picture 4" descr="798ace6285a8ef83e36ebc0667823b9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268413"/>
            <a:ext cx="32131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5" descr="4844_Neuron-on-glia-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149725"/>
            <a:ext cx="3344863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neuron_labeled_diagram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4210050"/>
            <a:ext cx="462597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4"/>
          <p:cNvSpPr txBox="1">
            <a:spLocks noChangeArrowheads="1"/>
          </p:cNvSpPr>
          <p:nvPr/>
        </p:nvSpPr>
        <p:spPr bwMode="auto">
          <a:xfrm>
            <a:off x="179388" y="120650"/>
            <a:ext cx="1296987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 Άνθρωπος </a:t>
            </a: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2986088" y="115888"/>
            <a:ext cx="1298575" cy="2841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 Κύτταρα </a:t>
            </a:r>
          </a:p>
        </p:txBody>
      </p:sp>
      <p:sp>
        <p:nvSpPr>
          <p:cNvPr id="46084" name="Text Box 6"/>
          <p:cNvSpPr txBox="1">
            <a:spLocks noChangeArrowheads="1"/>
          </p:cNvSpPr>
          <p:nvPr/>
        </p:nvSpPr>
        <p:spPr bwMode="auto">
          <a:xfrm>
            <a:off x="3563938" y="730250"/>
            <a:ext cx="792162" cy="284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  Ιστοί</a:t>
            </a:r>
          </a:p>
        </p:txBody>
      </p:sp>
      <p:sp>
        <p:nvSpPr>
          <p:cNvPr id="46085" name="AutoShape 7"/>
          <p:cNvSpPr>
            <a:spLocks noChangeArrowheads="1"/>
          </p:cNvSpPr>
          <p:nvPr/>
        </p:nvSpPr>
        <p:spPr bwMode="auto">
          <a:xfrm>
            <a:off x="541338" y="2198688"/>
            <a:ext cx="1368425" cy="468312"/>
          </a:xfrm>
          <a:prstGeom prst="flowChartPunchedTap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 Επιθηλιακός</a:t>
            </a:r>
          </a:p>
        </p:txBody>
      </p:sp>
      <p:sp>
        <p:nvSpPr>
          <p:cNvPr id="46086" name="AutoShape 8"/>
          <p:cNvSpPr>
            <a:spLocks noChangeArrowheads="1"/>
          </p:cNvSpPr>
          <p:nvPr/>
        </p:nvSpPr>
        <p:spPr bwMode="auto">
          <a:xfrm>
            <a:off x="4787900" y="1966913"/>
            <a:ext cx="1298575" cy="468312"/>
          </a:xfrm>
          <a:prstGeom prst="flowChartPunchedTape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 Νευρικός</a:t>
            </a:r>
          </a:p>
        </p:txBody>
      </p:sp>
      <p:sp>
        <p:nvSpPr>
          <p:cNvPr id="46087" name="AutoShape 9"/>
          <p:cNvSpPr>
            <a:spLocks noChangeArrowheads="1"/>
          </p:cNvSpPr>
          <p:nvPr/>
        </p:nvSpPr>
        <p:spPr bwMode="auto">
          <a:xfrm>
            <a:off x="2986088" y="1812925"/>
            <a:ext cx="1298575" cy="468313"/>
          </a:xfrm>
          <a:prstGeom prst="flowChartPunchedTape">
            <a:avLst/>
          </a:prstGeom>
          <a:solidFill>
            <a:srgbClr val="FF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 Μυϊκός</a:t>
            </a:r>
          </a:p>
        </p:txBody>
      </p:sp>
      <p:sp>
        <p:nvSpPr>
          <p:cNvPr id="46088" name="AutoShape 10"/>
          <p:cNvSpPr>
            <a:spLocks noChangeArrowheads="1"/>
          </p:cNvSpPr>
          <p:nvPr/>
        </p:nvSpPr>
        <p:spPr bwMode="auto">
          <a:xfrm>
            <a:off x="7164388" y="1662113"/>
            <a:ext cx="1296987" cy="468312"/>
          </a:xfrm>
          <a:prstGeom prst="flowChartPunchedTape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 Ερειστικός</a:t>
            </a:r>
          </a:p>
        </p:txBody>
      </p:sp>
      <p:sp>
        <p:nvSpPr>
          <p:cNvPr id="46089" name="AutoShape 11"/>
          <p:cNvSpPr>
            <a:spLocks noChangeArrowheads="1"/>
          </p:cNvSpPr>
          <p:nvPr/>
        </p:nvSpPr>
        <p:spPr bwMode="auto">
          <a:xfrm>
            <a:off x="-14288" y="3438525"/>
            <a:ext cx="1827213" cy="709613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l-GR"/>
              <a:t>Επιφάνεια δέρματος</a:t>
            </a:r>
          </a:p>
        </p:txBody>
      </p:sp>
      <p:sp>
        <p:nvSpPr>
          <p:cNvPr id="46090" name="AutoShape 12"/>
          <p:cNvSpPr>
            <a:spLocks noChangeArrowheads="1"/>
          </p:cNvSpPr>
          <p:nvPr/>
        </p:nvSpPr>
        <p:spPr bwMode="auto">
          <a:xfrm>
            <a:off x="1331913" y="5084763"/>
            <a:ext cx="1439862" cy="398462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  Αδένες</a:t>
            </a:r>
          </a:p>
        </p:txBody>
      </p:sp>
      <p:sp>
        <p:nvSpPr>
          <p:cNvPr id="46091" name="AutoShape 13"/>
          <p:cNvSpPr>
            <a:spLocks noChangeArrowheads="1"/>
          </p:cNvSpPr>
          <p:nvPr/>
        </p:nvSpPr>
        <p:spPr bwMode="auto">
          <a:xfrm>
            <a:off x="-323850" y="5959475"/>
            <a:ext cx="2017713" cy="284163"/>
          </a:xfrm>
          <a:prstGeom prst="flowChartPreparat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Ενδοκρινείς</a:t>
            </a:r>
          </a:p>
        </p:txBody>
      </p:sp>
      <p:sp>
        <p:nvSpPr>
          <p:cNvPr id="46092" name="AutoShape 14"/>
          <p:cNvSpPr>
            <a:spLocks noChangeArrowheads="1"/>
          </p:cNvSpPr>
          <p:nvPr/>
        </p:nvSpPr>
        <p:spPr bwMode="auto">
          <a:xfrm>
            <a:off x="2124075" y="5959475"/>
            <a:ext cx="2017713" cy="284163"/>
          </a:xfrm>
          <a:prstGeom prst="flowChartPreparat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 Εξωκρινείς</a:t>
            </a:r>
          </a:p>
        </p:txBody>
      </p:sp>
      <p:sp>
        <p:nvSpPr>
          <p:cNvPr id="46093" name="AutoShape 15"/>
          <p:cNvSpPr>
            <a:spLocks noChangeArrowheads="1"/>
          </p:cNvSpPr>
          <p:nvPr/>
        </p:nvSpPr>
        <p:spPr bwMode="auto">
          <a:xfrm>
            <a:off x="971550" y="6651625"/>
            <a:ext cx="1800225" cy="284163"/>
          </a:xfrm>
          <a:prstGeom prst="flowChartPreparation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 Μεικτοί</a:t>
            </a:r>
          </a:p>
        </p:txBody>
      </p:sp>
      <p:sp>
        <p:nvSpPr>
          <p:cNvPr id="46094" name="Line 17"/>
          <p:cNvSpPr>
            <a:spLocks noChangeShapeType="1"/>
          </p:cNvSpPr>
          <p:nvPr/>
        </p:nvSpPr>
        <p:spPr bwMode="auto">
          <a:xfrm>
            <a:off x="1763713" y="2565400"/>
            <a:ext cx="647700" cy="2519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095" name="Line 18"/>
          <p:cNvSpPr>
            <a:spLocks noChangeShapeType="1"/>
          </p:cNvSpPr>
          <p:nvPr/>
        </p:nvSpPr>
        <p:spPr bwMode="auto">
          <a:xfrm flipH="1">
            <a:off x="1044575" y="2651125"/>
            <a:ext cx="144463" cy="768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096" name="Text Box 20"/>
          <p:cNvSpPr txBox="1">
            <a:spLocks noChangeArrowheads="1"/>
          </p:cNvSpPr>
          <p:nvPr/>
        </p:nvSpPr>
        <p:spPr bwMode="auto">
          <a:xfrm>
            <a:off x="1258888" y="423863"/>
            <a:ext cx="19446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/>
              <a:t>αποτελείται από</a:t>
            </a:r>
          </a:p>
        </p:txBody>
      </p:sp>
      <p:sp>
        <p:nvSpPr>
          <p:cNvPr id="19477" name="AutoShape 21"/>
          <p:cNvSpPr>
            <a:spLocks noChangeArrowheads="1"/>
          </p:cNvSpPr>
          <p:nvPr/>
        </p:nvSpPr>
        <p:spPr bwMode="auto">
          <a:xfrm>
            <a:off x="4716463" y="269875"/>
            <a:ext cx="792162" cy="766763"/>
          </a:xfrm>
          <a:prstGeom prst="curvedLeftArrow">
            <a:avLst>
              <a:gd name="adj1" fmla="val 10394"/>
              <a:gd name="adj2" fmla="val 30394"/>
              <a:gd name="adj3" fmla="val 3443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5508625" y="269875"/>
            <a:ext cx="2773363" cy="55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</a:pPr>
            <a:r>
              <a:rPr lang="el-GR"/>
              <a:t>-όμοια μορφολογικά</a:t>
            </a:r>
          </a:p>
          <a:p>
            <a:pPr>
              <a:lnSpc>
                <a:spcPct val="85000"/>
              </a:lnSpc>
            </a:pPr>
            <a:r>
              <a:rPr lang="el-GR"/>
              <a:t>-ίδια λειτουργία</a:t>
            </a:r>
          </a:p>
        </p:txBody>
      </p:sp>
      <p:sp>
        <p:nvSpPr>
          <p:cNvPr id="46099" name="Line 23"/>
          <p:cNvSpPr>
            <a:spLocks noChangeShapeType="1"/>
          </p:cNvSpPr>
          <p:nvPr/>
        </p:nvSpPr>
        <p:spPr bwMode="auto">
          <a:xfrm flipH="1">
            <a:off x="1619250" y="960438"/>
            <a:ext cx="1944688" cy="1154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100" name="Line 24"/>
          <p:cNvSpPr>
            <a:spLocks noChangeShapeType="1"/>
          </p:cNvSpPr>
          <p:nvPr/>
        </p:nvSpPr>
        <p:spPr bwMode="auto">
          <a:xfrm flipH="1">
            <a:off x="3635375" y="1039813"/>
            <a:ext cx="73025" cy="690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101" name="Line 25"/>
          <p:cNvSpPr>
            <a:spLocks noChangeShapeType="1"/>
          </p:cNvSpPr>
          <p:nvPr/>
        </p:nvSpPr>
        <p:spPr bwMode="auto">
          <a:xfrm>
            <a:off x="4211638" y="1039813"/>
            <a:ext cx="865187" cy="920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102" name="Line 26"/>
          <p:cNvSpPr>
            <a:spLocks noChangeShapeType="1"/>
          </p:cNvSpPr>
          <p:nvPr/>
        </p:nvSpPr>
        <p:spPr bwMode="auto">
          <a:xfrm>
            <a:off x="4356100" y="884238"/>
            <a:ext cx="2808288" cy="769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103" name="Text Box 27"/>
          <p:cNvSpPr txBox="1">
            <a:spLocks noChangeArrowheads="1"/>
          </p:cNvSpPr>
          <p:nvPr/>
        </p:nvSpPr>
        <p:spPr bwMode="auto">
          <a:xfrm>
            <a:off x="828675" y="2797175"/>
            <a:ext cx="1081088" cy="2746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σχηματίζει</a:t>
            </a:r>
          </a:p>
        </p:txBody>
      </p:sp>
      <p:sp>
        <p:nvSpPr>
          <p:cNvPr id="46104" name="Line 29"/>
          <p:cNvSpPr>
            <a:spLocks noChangeShapeType="1"/>
          </p:cNvSpPr>
          <p:nvPr/>
        </p:nvSpPr>
        <p:spPr bwMode="auto">
          <a:xfrm flipH="1">
            <a:off x="757238" y="5516563"/>
            <a:ext cx="790575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105" name="Line 30"/>
          <p:cNvSpPr>
            <a:spLocks noChangeShapeType="1"/>
          </p:cNvSpPr>
          <p:nvPr/>
        </p:nvSpPr>
        <p:spPr bwMode="auto">
          <a:xfrm flipH="1">
            <a:off x="1765300" y="5589588"/>
            <a:ext cx="142875" cy="1057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106" name="Line 31"/>
          <p:cNvSpPr>
            <a:spLocks noChangeShapeType="1"/>
          </p:cNvSpPr>
          <p:nvPr/>
        </p:nvSpPr>
        <p:spPr bwMode="auto">
          <a:xfrm>
            <a:off x="2555875" y="5373688"/>
            <a:ext cx="2889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107" name="Text Box 28"/>
          <p:cNvSpPr txBox="1">
            <a:spLocks noChangeArrowheads="1"/>
          </p:cNvSpPr>
          <p:nvPr/>
        </p:nvSpPr>
        <p:spPr bwMode="auto">
          <a:xfrm>
            <a:off x="1619250" y="5734050"/>
            <a:ext cx="647700" cy="2746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τύποι</a:t>
            </a:r>
          </a:p>
        </p:txBody>
      </p:sp>
      <p:sp>
        <p:nvSpPr>
          <p:cNvPr id="46108" name="AutoShape 32"/>
          <p:cNvSpPr>
            <a:spLocks noChangeArrowheads="1"/>
          </p:cNvSpPr>
          <p:nvPr/>
        </p:nvSpPr>
        <p:spPr bwMode="auto">
          <a:xfrm>
            <a:off x="2124075" y="3656013"/>
            <a:ext cx="1700213" cy="398462"/>
          </a:xfrm>
          <a:prstGeom prst="flowChartConnector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Σκελετικός</a:t>
            </a:r>
          </a:p>
        </p:txBody>
      </p:sp>
      <p:sp>
        <p:nvSpPr>
          <p:cNvPr id="46109" name="AutoShape 33"/>
          <p:cNvSpPr>
            <a:spLocks noChangeArrowheads="1"/>
          </p:cNvSpPr>
          <p:nvPr/>
        </p:nvSpPr>
        <p:spPr bwMode="auto">
          <a:xfrm>
            <a:off x="3995738" y="4040188"/>
            <a:ext cx="1700212" cy="398462"/>
          </a:xfrm>
          <a:prstGeom prst="flowChartConnector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Καρδιακός</a:t>
            </a:r>
          </a:p>
        </p:txBody>
      </p:sp>
      <p:sp>
        <p:nvSpPr>
          <p:cNvPr id="46110" name="AutoShape 34"/>
          <p:cNvSpPr>
            <a:spLocks noChangeArrowheads="1"/>
          </p:cNvSpPr>
          <p:nvPr/>
        </p:nvSpPr>
        <p:spPr bwMode="auto">
          <a:xfrm>
            <a:off x="3132138" y="4732338"/>
            <a:ext cx="1517650" cy="398462"/>
          </a:xfrm>
          <a:prstGeom prst="flowChartConnector">
            <a:avLst/>
          </a:pr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 Λείος</a:t>
            </a:r>
          </a:p>
        </p:txBody>
      </p:sp>
      <p:sp>
        <p:nvSpPr>
          <p:cNvPr id="46111" name="Line 35"/>
          <p:cNvSpPr>
            <a:spLocks noChangeShapeType="1"/>
          </p:cNvSpPr>
          <p:nvPr/>
        </p:nvSpPr>
        <p:spPr bwMode="auto">
          <a:xfrm flipH="1">
            <a:off x="3060700" y="2190750"/>
            <a:ext cx="849313" cy="1384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112" name="Line 36"/>
          <p:cNvSpPr>
            <a:spLocks noChangeShapeType="1"/>
          </p:cNvSpPr>
          <p:nvPr/>
        </p:nvSpPr>
        <p:spPr bwMode="auto">
          <a:xfrm flipH="1">
            <a:off x="3851275" y="2190750"/>
            <a:ext cx="58738" cy="2536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113" name="Line 37"/>
          <p:cNvSpPr>
            <a:spLocks noChangeShapeType="1"/>
          </p:cNvSpPr>
          <p:nvPr/>
        </p:nvSpPr>
        <p:spPr bwMode="auto">
          <a:xfrm>
            <a:off x="3924300" y="2268538"/>
            <a:ext cx="503238" cy="1689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114" name="Line 39"/>
          <p:cNvSpPr>
            <a:spLocks noChangeShapeType="1"/>
          </p:cNvSpPr>
          <p:nvPr/>
        </p:nvSpPr>
        <p:spPr bwMode="auto">
          <a:xfrm>
            <a:off x="5795963" y="2420938"/>
            <a:ext cx="71437" cy="692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46115" name="Line 40"/>
          <p:cNvSpPr>
            <a:spLocks noChangeShapeType="1"/>
          </p:cNvSpPr>
          <p:nvPr/>
        </p:nvSpPr>
        <p:spPr bwMode="auto">
          <a:xfrm flipH="1">
            <a:off x="5724525" y="3344863"/>
            <a:ext cx="144463" cy="176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116" name="Line 41"/>
          <p:cNvSpPr>
            <a:spLocks noChangeShapeType="1"/>
          </p:cNvSpPr>
          <p:nvPr/>
        </p:nvSpPr>
        <p:spPr bwMode="auto">
          <a:xfrm>
            <a:off x="5868988" y="3344863"/>
            <a:ext cx="0" cy="268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117" name="AutoShape 48"/>
          <p:cNvSpPr>
            <a:spLocks noChangeArrowheads="1"/>
          </p:cNvSpPr>
          <p:nvPr/>
        </p:nvSpPr>
        <p:spPr bwMode="auto">
          <a:xfrm>
            <a:off x="4643438" y="5116513"/>
            <a:ext cx="1700212" cy="398462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Νευρώνες</a:t>
            </a:r>
          </a:p>
        </p:txBody>
      </p:sp>
      <p:sp>
        <p:nvSpPr>
          <p:cNvPr id="46118" name="AutoShape 49"/>
          <p:cNvSpPr>
            <a:spLocks noChangeArrowheads="1"/>
          </p:cNvSpPr>
          <p:nvPr/>
        </p:nvSpPr>
        <p:spPr bwMode="auto">
          <a:xfrm>
            <a:off x="4284663" y="6040438"/>
            <a:ext cx="2197100" cy="785812"/>
          </a:xfrm>
          <a:prstGeom prst="flowChartConnector">
            <a:avLst/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 Νευρογλοιακά κύτταρα</a:t>
            </a:r>
          </a:p>
        </p:txBody>
      </p:sp>
      <p:sp>
        <p:nvSpPr>
          <p:cNvPr id="46119" name="Text Box 50"/>
          <p:cNvSpPr txBox="1">
            <a:spLocks noChangeArrowheads="1"/>
          </p:cNvSpPr>
          <p:nvPr/>
        </p:nvSpPr>
        <p:spPr bwMode="auto">
          <a:xfrm>
            <a:off x="4860925" y="3127375"/>
            <a:ext cx="1657350" cy="2746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αποτελείται από</a:t>
            </a:r>
          </a:p>
        </p:txBody>
      </p:sp>
      <p:sp>
        <p:nvSpPr>
          <p:cNvPr id="46120" name="AutoShape 51"/>
          <p:cNvSpPr>
            <a:spLocks noChangeArrowheads="1"/>
          </p:cNvSpPr>
          <p:nvPr/>
        </p:nvSpPr>
        <p:spPr bwMode="auto">
          <a:xfrm>
            <a:off x="6877050" y="3806825"/>
            <a:ext cx="1830388" cy="358775"/>
          </a:xfrm>
          <a:prstGeom prst="flowChartConnector">
            <a:avLst/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l-GR"/>
              <a:t> Συνδετικός</a:t>
            </a:r>
          </a:p>
        </p:txBody>
      </p:sp>
      <p:sp>
        <p:nvSpPr>
          <p:cNvPr id="46121" name="AutoShape 52"/>
          <p:cNvSpPr>
            <a:spLocks noChangeArrowheads="1"/>
          </p:cNvSpPr>
          <p:nvPr/>
        </p:nvSpPr>
        <p:spPr bwMode="auto">
          <a:xfrm>
            <a:off x="6300788" y="2735263"/>
            <a:ext cx="1439862" cy="396875"/>
          </a:xfrm>
          <a:prstGeom prst="flowChartConnector">
            <a:avLst/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  οστίτης</a:t>
            </a:r>
          </a:p>
        </p:txBody>
      </p:sp>
      <p:sp>
        <p:nvSpPr>
          <p:cNvPr id="46122" name="Line 53"/>
          <p:cNvSpPr>
            <a:spLocks noChangeShapeType="1"/>
          </p:cNvSpPr>
          <p:nvPr/>
        </p:nvSpPr>
        <p:spPr bwMode="auto">
          <a:xfrm>
            <a:off x="7669213" y="2114550"/>
            <a:ext cx="215900" cy="1690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123" name="Line 54"/>
          <p:cNvSpPr>
            <a:spLocks noChangeShapeType="1"/>
          </p:cNvSpPr>
          <p:nvPr/>
        </p:nvSpPr>
        <p:spPr bwMode="auto">
          <a:xfrm flipH="1">
            <a:off x="7308850" y="2114550"/>
            <a:ext cx="360363" cy="614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124" name="Line 55"/>
          <p:cNvSpPr>
            <a:spLocks noChangeShapeType="1"/>
          </p:cNvSpPr>
          <p:nvPr/>
        </p:nvSpPr>
        <p:spPr bwMode="auto">
          <a:xfrm>
            <a:off x="7669213" y="2114550"/>
            <a:ext cx="574675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125" name="AutoShape 56"/>
          <p:cNvSpPr>
            <a:spLocks noChangeArrowheads="1"/>
          </p:cNvSpPr>
          <p:nvPr/>
        </p:nvSpPr>
        <p:spPr bwMode="auto">
          <a:xfrm>
            <a:off x="7813675" y="2673350"/>
            <a:ext cx="1582738" cy="400050"/>
          </a:xfrm>
          <a:prstGeom prst="flowChartConnector">
            <a:avLst/>
          </a:prstGeom>
          <a:solidFill>
            <a:srgbClr val="33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Χόνδρινος</a:t>
            </a:r>
          </a:p>
        </p:txBody>
      </p:sp>
      <p:sp>
        <p:nvSpPr>
          <p:cNvPr id="46126" name="AutoShape 65"/>
          <p:cNvSpPr>
            <a:spLocks noChangeArrowheads="1"/>
          </p:cNvSpPr>
          <p:nvPr/>
        </p:nvSpPr>
        <p:spPr bwMode="auto">
          <a:xfrm>
            <a:off x="6551613" y="6340475"/>
            <a:ext cx="2376487" cy="504825"/>
          </a:xfrm>
          <a:prstGeom prst="flowChartPreparation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l-GR"/>
              <a:t>Χαλαρός</a:t>
            </a:r>
          </a:p>
          <a:p>
            <a:pPr>
              <a:lnSpc>
                <a:spcPct val="90000"/>
              </a:lnSpc>
            </a:pPr>
            <a:r>
              <a:rPr lang="el-GR"/>
              <a:t>Π.χ. λιπώδης</a:t>
            </a:r>
          </a:p>
        </p:txBody>
      </p:sp>
      <p:sp>
        <p:nvSpPr>
          <p:cNvPr id="46127" name="AutoShape 66"/>
          <p:cNvSpPr>
            <a:spLocks noChangeArrowheads="1"/>
          </p:cNvSpPr>
          <p:nvPr/>
        </p:nvSpPr>
        <p:spPr bwMode="auto">
          <a:xfrm>
            <a:off x="6300788" y="5499100"/>
            <a:ext cx="1439862" cy="284163"/>
          </a:xfrm>
          <a:prstGeom prst="flowChartPreparation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 Πυκνός</a:t>
            </a:r>
          </a:p>
        </p:txBody>
      </p:sp>
      <p:sp>
        <p:nvSpPr>
          <p:cNvPr id="46128" name="AutoShape 67"/>
          <p:cNvSpPr>
            <a:spLocks noChangeArrowheads="1"/>
          </p:cNvSpPr>
          <p:nvPr/>
        </p:nvSpPr>
        <p:spPr bwMode="auto">
          <a:xfrm>
            <a:off x="7885113" y="5726113"/>
            <a:ext cx="1081087" cy="284162"/>
          </a:xfrm>
          <a:prstGeom prst="flowChartPreparation">
            <a:avLst/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Αίμα</a:t>
            </a:r>
          </a:p>
        </p:txBody>
      </p:sp>
      <p:sp>
        <p:nvSpPr>
          <p:cNvPr id="46129" name="Line 68"/>
          <p:cNvSpPr>
            <a:spLocks noChangeShapeType="1"/>
          </p:cNvSpPr>
          <p:nvPr/>
        </p:nvSpPr>
        <p:spPr bwMode="auto">
          <a:xfrm flipH="1">
            <a:off x="7092950" y="4189413"/>
            <a:ext cx="431800" cy="1304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130" name="Line 69"/>
          <p:cNvSpPr>
            <a:spLocks noChangeShapeType="1"/>
          </p:cNvSpPr>
          <p:nvPr/>
        </p:nvSpPr>
        <p:spPr bwMode="auto">
          <a:xfrm>
            <a:off x="7524750" y="4111625"/>
            <a:ext cx="287338" cy="222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131" name="Line 70"/>
          <p:cNvSpPr>
            <a:spLocks noChangeShapeType="1"/>
          </p:cNvSpPr>
          <p:nvPr/>
        </p:nvSpPr>
        <p:spPr bwMode="auto">
          <a:xfrm>
            <a:off x="7524750" y="4189413"/>
            <a:ext cx="792163" cy="1458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132" name="Text Box 71"/>
          <p:cNvSpPr txBox="1">
            <a:spLocks noChangeArrowheads="1"/>
          </p:cNvSpPr>
          <p:nvPr/>
        </p:nvSpPr>
        <p:spPr bwMode="auto">
          <a:xfrm>
            <a:off x="7308850" y="4495800"/>
            <a:ext cx="647700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τύποι</a:t>
            </a:r>
          </a:p>
        </p:txBody>
      </p:sp>
      <p:sp>
        <p:nvSpPr>
          <p:cNvPr id="46133" name="AutoShape 72"/>
          <p:cNvSpPr>
            <a:spLocks noChangeArrowheads="1"/>
          </p:cNvSpPr>
          <p:nvPr/>
        </p:nvSpPr>
        <p:spPr bwMode="auto">
          <a:xfrm>
            <a:off x="1619250" y="193675"/>
            <a:ext cx="935038" cy="152400"/>
          </a:xfrm>
          <a:prstGeom prst="rightArrow">
            <a:avLst>
              <a:gd name="adj1" fmla="val 50000"/>
              <a:gd name="adj2" fmla="val 1533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30" name="Oval 74"/>
          <p:cNvSpPr>
            <a:spLocks noChangeArrowheads="1"/>
          </p:cNvSpPr>
          <p:nvPr/>
        </p:nvSpPr>
        <p:spPr bwMode="auto">
          <a:xfrm>
            <a:off x="2843213" y="0"/>
            <a:ext cx="1512887" cy="476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31" name="Oval 75"/>
          <p:cNvSpPr>
            <a:spLocks noChangeArrowheads="1"/>
          </p:cNvSpPr>
          <p:nvPr/>
        </p:nvSpPr>
        <p:spPr bwMode="auto">
          <a:xfrm>
            <a:off x="3130550" y="620713"/>
            <a:ext cx="1512888" cy="476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33" name="Oval 77"/>
          <p:cNvSpPr>
            <a:spLocks noChangeArrowheads="1"/>
          </p:cNvSpPr>
          <p:nvPr/>
        </p:nvSpPr>
        <p:spPr bwMode="auto">
          <a:xfrm>
            <a:off x="468313" y="2205038"/>
            <a:ext cx="1512887" cy="476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34" name="Oval 78"/>
          <p:cNvSpPr>
            <a:spLocks noChangeArrowheads="1"/>
          </p:cNvSpPr>
          <p:nvPr/>
        </p:nvSpPr>
        <p:spPr bwMode="auto">
          <a:xfrm>
            <a:off x="2843213" y="1800225"/>
            <a:ext cx="1512887" cy="476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35" name="Oval 79"/>
          <p:cNvSpPr>
            <a:spLocks noChangeArrowheads="1"/>
          </p:cNvSpPr>
          <p:nvPr/>
        </p:nvSpPr>
        <p:spPr bwMode="auto">
          <a:xfrm>
            <a:off x="4714875" y="1989138"/>
            <a:ext cx="1512888" cy="476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36" name="Oval 80"/>
          <p:cNvSpPr>
            <a:spLocks noChangeArrowheads="1"/>
          </p:cNvSpPr>
          <p:nvPr/>
        </p:nvSpPr>
        <p:spPr bwMode="auto">
          <a:xfrm>
            <a:off x="7019925" y="1628775"/>
            <a:ext cx="1512888" cy="476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140" name="Text Box 81"/>
          <p:cNvSpPr txBox="1">
            <a:spLocks noChangeArrowheads="1"/>
          </p:cNvSpPr>
          <p:nvPr/>
        </p:nvSpPr>
        <p:spPr bwMode="auto">
          <a:xfrm>
            <a:off x="3563938" y="1196975"/>
            <a:ext cx="1295400" cy="27463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 τα είδη τους</a:t>
            </a:r>
          </a:p>
        </p:txBody>
      </p:sp>
      <p:sp>
        <p:nvSpPr>
          <p:cNvPr id="19538" name="Oval 82"/>
          <p:cNvSpPr>
            <a:spLocks noChangeArrowheads="1"/>
          </p:cNvSpPr>
          <p:nvPr/>
        </p:nvSpPr>
        <p:spPr bwMode="auto">
          <a:xfrm>
            <a:off x="7812088" y="2592388"/>
            <a:ext cx="1512887" cy="476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39" name="Oval 83"/>
          <p:cNvSpPr>
            <a:spLocks noChangeArrowheads="1"/>
          </p:cNvSpPr>
          <p:nvPr/>
        </p:nvSpPr>
        <p:spPr bwMode="auto">
          <a:xfrm>
            <a:off x="6732588" y="6237288"/>
            <a:ext cx="2016125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40" name="Oval 84"/>
          <p:cNvSpPr>
            <a:spLocks noChangeArrowheads="1"/>
          </p:cNvSpPr>
          <p:nvPr/>
        </p:nvSpPr>
        <p:spPr bwMode="auto">
          <a:xfrm>
            <a:off x="6227763" y="5400675"/>
            <a:ext cx="1512887" cy="476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41" name="Oval 85"/>
          <p:cNvSpPr>
            <a:spLocks noChangeArrowheads="1"/>
          </p:cNvSpPr>
          <p:nvPr/>
        </p:nvSpPr>
        <p:spPr bwMode="auto">
          <a:xfrm>
            <a:off x="7812088" y="5689600"/>
            <a:ext cx="1512887" cy="476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42" name="Oval 86"/>
          <p:cNvSpPr>
            <a:spLocks noChangeArrowheads="1"/>
          </p:cNvSpPr>
          <p:nvPr/>
        </p:nvSpPr>
        <p:spPr bwMode="auto">
          <a:xfrm>
            <a:off x="6227763" y="2736850"/>
            <a:ext cx="1512887" cy="476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43" name="Oval 87"/>
          <p:cNvSpPr>
            <a:spLocks noChangeArrowheads="1"/>
          </p:cNvSpPr>
          <p:nvPr/>
        </p:nvSpPr>
        <p:spPr bwMode="auto">
          <a:xfrm>
            <a:off x="6948488" y="3716338"/>
            <a:ext cx="1728787" cy="476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44" name="Oval 88"/>
          <p:cNvSpPr>
            <a:spLocks noChangeArrowheads="1"/>
          </p:cNvSpPr>
          <p:nvPr/>
        </p:nvSpPr>
        <p:spPr bwMode="auto">
          <a:xfrm>
            <a:off x="4284663" y="6021388"/>
            <a:ext cx="2159000" cy="83661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45" name="Oval 89"/>
          <p:cNvSpPr>
            <a:spLocks noChangeArrowheads="1"/>
          </p:cNvSpPr>
          <p:nvPr/>
        </p:nvSpPr>
        <p:spPr bwMode="auto">
          <a:xfrm>
            <a:off x="4716463" y="5113338"/>
            <a:ext cx="1512887" cy="476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46" name="Oval 90"/>
          <p:cNvSpPr>
            <a:spLocks noChangeArrowheads="1"/>
          </p:cNvSpPr>
          <p:nvPr/>
        </p:nvSpPr>
        <p:spPr bwMode="auto">
          <a:xfrm>
            <a:off x="2195513" y="3644900"/>
            <a:ext cx="1512887" cy="476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47" name="Oval 91"/>
          <p:cNvSpPr>
            <a:spLocks noChangeArrowheads="1"/>
          </p:cNvSpPr>
          <p:nvPr/>
        </p:nvSpPr>
        <p:spPr bwMode="auto">
          <a:xfrm>
            <a:off x="3059113" y="4681538"/>
            <a:ext cx="1512887" cy="476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48" name="Oval 92"/>
          <p:cNvSpPr>
            <a:spLocks noChangeArrowheads="1"/>
          </p:cNvSpPr>
          <p:nvPr/>
        </p:nvSpPr>
        <p:spPr bwMode="auto">
          <a:xfrm>
            <a:off x="4067175" y="4032250"/>
            <a:ext cx="1512888" cy="476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49" name="Oval 93"/>
          <p:cNvSpPr>
            <a:spLocks noChangeArrowheads="1"/>
          </p:cNvSpPr>
          <p:nvPr/>
        </p:nvSpPr>
        <p:spPr bwMode="auto">
          <a:xfrm>
            <a:off x="1116013" y="6553200"/>
            <a:ext cx="1512887" cy="476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50" name="Oval 94"/>
          <p:cNvSpPr>
            <a:spLocks noChangeArrowheads="1"/>
          </p:cNvSpPr>
          <p:nvPr/>
        </p:nvSpPr>
        <p:spPr bwMode="auto">
          <a:xfrm>
            <a:off x="-36513" y="5905500"/>
            <a:ext cx="1512888" cy="476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51" name="Oval 95"/>
          <p:cNvSpPr>
            <a:spLocks noChangeArrowheads="1"/>
          </p:cNvSpPr>
          <p:nvPr/>
        </p:nvSpPr>
        <p:spPr bwMode="auto">
          <a:xfrm>
            <a:off x="2411413" y="5876925"/>
            <a:ext cx="1512887" cy="476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52" name="Oval 96"/>
          <p:cNvSpPr>
            <a:spLocks noChangeArrowheads="1"/>
          </p:cNvSpPr>
          <p:nvPr/>
        </p:nvSpPr>
        <p:spPr bwMode="auto">
          <a:xfrm>
            <a:off x="1258888" y="5084763"/>
            <a:ext cx="1512887" cy="4762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9553" name="Oval 97"/>
          <p:cNvSpPr>
            <a:spLocks noChangeArrowheads="1"/>
          </p:cNvSpPr>
          <p:nvPr/>
        </p:nvSpPr>
        <p:spPr bwMode="auto">
          <a:xfrm>
            <a:off x="-252413" y="3429000"/>
            <a:ext cx="19446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157" name="AutoShape 11"/>
          <p:cNvSpPr>
            <a:spLocks noChangeArrowheads="1"/>
          </p:cNvSpPr>
          <p:nvPr/>
        </p:nvSpPr>
        <p:spPr bwMode="auto">
          <a:xfrm>
            <a:off x="-323850" y="4643438"/>
            <a:ext cx="1439863" cy="633412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1600"/>
              <a:t>Κροσσωτό</a:t>
            </a:r>
          </a:p>
          <a:p>
            <a:pPr>
              <a:lnSpc>
                <a:spcPct val="90000"/>
              </a:lnSpc>
            </a:pPr>
            <a:r>
              <a:rPr lang="el-GR" sz="1600"/>
              <a:t> επιθήλιο</a:t>
            </a:r>
          </a:p>
        </p:txBody>
      </p:sp>
      <p:sp>
        <p:nvSpPr>
          <p:cNvPr id="46158" name="AutoShape 11"/>
          <p:cNvSpPr>
            <a:spLocks noChangeArrowheads="1"/>
          </p:cNvSpPr>
          <p:nvPr/>
        </p:nvSpPr>
        <p:spPr bwMode="auto">
          <a:xfrm>
            <a:off x="-323850" y="5300663"/>
            <a:ext cx="1655763" cy="322262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l-GR" sz="1600"/>
              <a:t>Μικρολάχνες</a:t>
            </a:r>
          </a:p>
        </p:txBody>
      </p:sp>
      <p:sp>
        <p:nvSpPr>
          <p:cNvPr id="46159" name="AutoShape 11"/>
          <p:cNvSpPr>
            <a:spLocks noChangeArrowheads="1"/>
          </p:cNvSpPr>
          <p:nvPr/>
        </p:nvSpPr>
        <p:spPr bwMode="auto">
          <a:xfrm>
            <a:off x="323850" y="4076700"/>
            <a:ext cx="1827213" cy="709613"/>
          </a:xfrm>
          <a:prstGeom prst="flowChartConnector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l-GR"/>
              <a:t>Εσωτερικές κοιλότητες</a:t>
            </a:r>
          </a:p>
        </p:txBody>
      </p:sp>
      <p:sp>
        <p:nvSpPr>
          <p:cNvPr id="46160" name="Line 81"/>
          <p:cNvSpPr>
            <a:spLocks noChangeShapeType="1"/>
          </p:cNvSpPr>
          <p:nvPr/>
        </p:nvSpPr>
        <p:spPr bwMode="auto">
          <a:xfrm>
            <a:off x="1476375" y="2708275"/>
            <a:ext cx="287338" cy="144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3" name="Oval 97"/>
          <p:cNvSpPr>
            <a:spLocks noChangeArrowheads="1"/>
          </p:cNvSpPr>
          <p:nvPr/>
        </p:nvSpPr>
        <p:spPr bwMode="auto">
          <a:xfrm>
            <a:off x="323850" y="4076700"/>
            <a:ext cx="1944688" cy="6477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" name="Oval 97"/>
          <p:cNvSpPr>
            <a:spLocks noChangeArrowheads="1"/>
          </p:cNvSpPr>
          <p:nvPr/>
        </p:nvSpPr>
        <p:spPr bwMode="auto">
          <a:xfrm>
            <a:off x="-396875" y="4725988"/>
            <a:ext cx="1584325" cy="431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" name="Oval 97"/>
          <p:cNvSpPr>
            <a:spLocks noChangeArrowheads="1"/>
          </p:cNvSpPr>
          <p:nvPr/>
        </p:nvSpPr>
        <p:spPr bwMode="auto">
          <a:xfrm>
            <a:off x="-180975" y="5372100"/>
            <a:ext cx="1439863" cy="2889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6164" name="Line 84"/>
          <p:cNvSpPr>
            <a:spLocks noChangeShapeType="1"/>
          </p:cNvSpPr>
          <p:nvPr/>
        </p:nvSpPr>
        <p:spPr bwMode="auto">
          <a:xfrm flipH="1">
            <a:off x="611188" y="4581525"/>
            <a:ext cx="2889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  <p:sp>
        <p:nvSpPr>
          <p:cNvPr id="46165" name="Line 85"/>
          <p:cNvSpPr>
            <a:spLocks noChangeShapeType="1"/>
          </p:cNvSpPr>
          <p:nvPr/>
        </p:nvSpPr>
        <p:spPr bwMode="auto">
          <a:xfrm flipH="1">
            <a:off x="827088" y="4724400"/>
            <a:ext cx="730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9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19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19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9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19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3" dur="500"/>
                                        <p:tgtEl>
                                          <p:spTgt spid="19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9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19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19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9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9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19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95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9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19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9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19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9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9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95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1" dur="500"/>
                                        <p:tgtEl>
                                          <p:spTgt spid="19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4" dur="500"/>
                                        <p:tgtEl>
                                          <p:spTgt spid="19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7" grpId="0" animBg="1"/>
      <p:bldP spid="19478" grpId="0"/>
      <p:bldP spid="19530" grpId="0" animBg="1"/>
      <p:bldP spid="19531" grpId="0" animBg="1"/>
      <p:bldP spid="19533" grpId="0" animBg="1"/>
      <p:bldP spid="19534" grpId="0" animBg="1"/>
      <p:bldP spid="19535" grpId="0" animBg="1"/>
      <p:bldP spid="19536" grpId="0" animBg="1"/>
      <p:bldP spid="19538" grpId="0" animBg="1"/>
      <p:bldP spid="19539" grpId="0" animBg="1"/>
      <p:bldP spid="19540" grpId="0" animBg="1"/>
      <p:bldP spid="19541" grpId="0" animBg="1"/>
      <p:bldP spid="19542" grpId="0" animBg="1"/>
      <p:bldP spid="19543" grpId="0" animBg="1"/>
      <p:bldP spid="19544" grpId="0" animBg="1"/>
      <p:bldP spid="19545" grpId="0" animBg="1"/>
      <p:bldP spid="19546" grpId="0" animBg="1"/>
      <p:bldP spid="19547" grpId="0" animBg="1"/>
      <p:bldP spid="19548" grpId="0" animBg="1"/>
      <p:bldP spid="19549" grpId="0" animBg="1"/>
      <p:bldP spid="19550" grpId="0" animBg="1"/>
      <p:bldP spid="19551" grpId="0" animBg="1"/>
      <p:bldP spid="19552" grpId="0" animBg="1"/>
      <p:bldP spid="19553" grpId="0" animBg="1"/>
      <p:bldP spid="3" grpId="1" animBg="1"/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- Ορθογώνιο"/>
          <p:cNvSpPr/>
          <p:nvPr/>
        </p:nvSpPr>
        <p:spPr>
          <a:xfrm>
            <a:off x="285720" y="5000636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sz="2000" dirty="0" smtClean="0">
                <a:latin typeface="Century" pitchFamily="18" charset="0"/>
              </a:rPr>
              <a:t>Τα κύτταρα εμφανίζουν μεταξύ τους </a:t>
            </a:r>
            <a:r>
              <a:rPr lang="el-GR" sz="2000" b="1" u="sng" dirty="0" smtClean="0">
                <a:latin typeface="Century" pitchFamily="18" charset="0"/>
              </a:rPr>
              <a:t>ΣΗΜΑΝΤΙΚΗ ΠΟΙΚΙΛΟΜΟΡΦΙΑ</a:t>
            </a:r>
            <a:r>
              <a:rPr lang="el-GR" sz="2000" dirty="0" smtClean="0">
                <a:latin typeface="Century" pitchFamily="18" charset="0"/>
              </a:rPr>
              <a:t> λόγω του </a:t>
            </a:r>
            <a:r>
              <a:rPr lang="el-GR" sz="2000" b="1" dirty="0" smtClean="0">
                <a:latin typeface="Century" pitchFamily="18" charset="0"/>
              </a:rPr>
              <a:t>ΔΙΑΦΟΡΕΤΙΚΟΥ ΡΟΛΟΥ</a:t>
            </a:r>
            <a:r>
              <a:rPr lang="el-GR" sz="2000" i="1" dirty="0" smtClean="0">
                <a:latin typeface="Century" pitchFamily="18" charset="0"/>
              </a:rPr>
              <a:t> </a:t>
            </a:r>
            <a:r>
              <a:rPr lang="el-GR" sz="2000" dirty="0" smtClean="0">
                <a:latin typeface="Century" pitchFamily="18" charset="0"/>
              </a:rPr>
              <a:t>που εξυπηρετούν</a:t>
            </a:r>
            <a:r>
              <a:rPr lang="el-GR" sz="2000" i="1" dirty="0" smtClean="0">
                <a:latin typeface="Century" pitchFamily="18" charset="0"/>
              </a:rPr>
              <a:t>. </a:t>
            </a:r>
            <a:endParaRPr lang="en-US" sz="2000" i="1" dirty="0" smtClean="0">
              <a:latin typeface="Century" pitchFamily="18" charset="0"/>
            </a:endParaRPr>
          </a:p>
        </p:txBody>
      </p:sp>
      <p:pic>
        <p:nvPicPr>
          <p:cNvPr id="37890" name="Picture 2" descr="Photodentro: Είδη κυττάρω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1566" y="357193"/>
            <a:ext cx="6536582" cy="4357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4" descr="slide-49-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4" descr="slide-50-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4" descr="slide-48-7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2328866"/>
          </a:xfrm>
        </p:spPr>
        <p:txBody>
          <a:bodyPr/>
          <a:lstStyle/>
          <a:p>
            <a:pPr eaLnBrk="1" hangingPunct="1"/>
            <a:r>
              <a:rPr lang="el-GR" dirty="0" smtClean="0">
                <a:latin typeface="Century" pitchFamily="18" charset="0"/>
              </a:rPr>
              <a:t>Όλα όμως τα κύτταρα έχουν προέλθει από αλλεπάλληλες διαιρέσεις ενός και μόνο κυττάρου: </a:t>
            </a:r>
          </a:p>
          <a:p>
            <a:pPr algn="ctr" eaLnBrk="1" hangingPunct="1">
              <a:buFont typeface="Arial" charset="0"/>
              <a:buNone/>
            </a:pPr>
            <a:r>
              <a:rPr lang="el-GR" b="1" dirty="0" smtClean="0">
                <a:latin typeface="Century" pitchFamily="18" charset="0"/>
              </a:rPr>
              <a:t>ΤΟΥ  ΖΥΓΩΤΟΥ</a:t>
            </a:r>
          </a:p>
          <a:p>
            <a:pPr eaLnBrk="1" hangingPunct="1"/>
            <a:endParaRPr lang="en-US" dirty="0" smtClean="0">
              <a:latin typeface="Century" pitchFamily="18" charset="0"/>
            </a:endParaRPr>
          </a:p>
        </p:txBody>
      </p:sp>
      <p:pic>
        <p:nvPicPr>
          <p:cNvPr id="36866" name="Picture 2" descr="ΠΟΔήΛΑΤΟ: Η δημιουργία του εμβρύου(ΓΟΝΙΜΟΠΟΙΗΣΗ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067" y="2428868"/>
            <a:ext cx="8152337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Content Placeholder 3" descr="zygote 4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21" y="214291"/>
            <a:ext cx="2786082" cy="2135996"/>
          </a:xfrm>
        </p:spPr>
      </p:pic>
      <p:pic>
        <p:nvPicPr>
          <p:cNvPr id="17410" name="Picture 4" descr="zygote 4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928802"/>
            <a:ext cx="2071702" cy="207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5" descr="eightcell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8576" y="4293862"/>
            <a:ext cx="2565424" cy="256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7 - Εικόνα" descr="zygote 3.jpe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1142984"/>
            <a:ext cx="2718404" cy="2065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>
          <a:xfrm>
            <a:off x="0" y="71414"/>
            <a:ext cx="9144000" cy="1511288"/>
          </a:xfrm>
        </p:spPr>
        <p:txBody>
          <a:bodyPr/>
          <a:lstStyle/>
          <a:p>
            <a:pPr eaLnBrk="1" hangingPunct="1"/>
            <a:r>
              <a:rPr lang="el-GR" b="1" u="sng" dirty="0" smtClean="0">
                <a:latin typeface="Gabriola"/>
              </a:rPr>
              <a:t>ΔΙΑΦΟΡΟΠΟΙΗΣΗ</a:t>
            </a:r>
            <a:r>
              <a:rPr lang="el-GR" dirty="0" smtClean="0">
                <a:latin typeface="Gabriola"/>
              </a:rPr>
              <a:t> : </a:t>
            </a:r>
            <a:r>
              <a:rPr lang="el-GR" sz="2800" dirty="0" smtClean="0">
                <a:latin typeface="Century" pitchFamily="18" charset="0"/>
              </a:rPr>
              <a:t>τα κύτταρα αποκτούν χαρακτηριστικά τα οποία τους επιτρέπουν να πραγματοποιούν τις </a:t>
            </a:r>
            <a:r>
              <a:rPr lang="el-GR" sz="2800" u="sng" dirty="0" smtClean="0">
                <a:latin typeface="Century" pitchFamily="18" charset="0"/>
              </a:rPr>
              <a:t>εξειδικευμένες λειτουργίες  τους</a:t>
            </a:r>
            <a:r>
              <a:rPr lang="el-GR" sz="2800" dirty="0" smtClean="0">
                <a:latin typeface="Century" pitchFamily="18" charset="0"/>
              </a:rPr>
              <a:t>.</a:t>
            </a:r>
            <a:endParaRPr lang="en-US" dirty="0" smtClean="0">
              <a:latin typeface="Gabriola"/>
            </a:endParaRPr>
          </a:p>
        </p:txBody>
      </p:sp>
      <p:pic>
        <p:nvPicPr>
          <p:cNvPr id="18435" name="Picture 4" descr="cell_differenti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81412"/>
            <a:ext cx="5402261" cy="507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3286124"/>
            <a:ext cx="4071966" cy="3017842"/>
          </a:xfrm>
        </p:spPr>
        <p:txBody>
          <a:bodyPr/>
          <a:lstStyle/>
          <a:p>
            <a:pPr eaLnBrk="1" hangingPunct="1"/>
            <a:r>
              <a:rPr lang="el-GR" dirty="0" smtClean="0"/>
              <a:t>Έχουμε 4 είδη ιστού: 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l-GR" b="1" i="1" dirty="0" smtClean="0"/>
              <a:t>ΕΠΙΘΗΛΙΑΚΟΣ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l-GR" b="1" i="1" dirty="0" smtClean="0"/>
              <a:t>ΕΡΕΙΣΤΙΚΟΣ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l-GR" b="1" i="1" dirty="0" smtClean="0"/>
              <a:t>ΜΥΪΚΟΣ</a:t>
            </a:r>
          </a:p>
          <a:p>
            <a:pPr eaLnBrk="1" hangingPunct="1">
              <a:buFont typeface="Calibri" pitchFamily="34" charset="0"/>
              <a:buAutoNum type="arabicPeriod"/>
            </a:pPr>
            <a:r>
              <a:rPr lang="el-GR" b="1" i="1" dirty="0" smtClean="0"/>
              <a:t>ΝΕΥΡΙΚΟΣ</a:t>
            </a:r>
            <a:endParaRPr lang="en-US" b="1" i="1" dirty="0" smtClean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 bwMode="auto">
          <a:xfrm>
            <a:off x="500034" y="500042"/>
            <a:ext cx="807249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</a:pPr>
            <a:r>
              <a:rPr lang="el-GR" sz="3200" b="1" dirty="0" smtClean="0">
                <a:solidFill>
                  <a:srgbClr val="C00000"/>
                </a:solidFill>
                <a:latin typeface="Century" pitchFamily="18" charset="0"/>
              </a:rPr>
              <a:t>	ΙΣΤΟΣ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</a:rPr>
              <a:t>: </a:t>
            </a:r>
            <a:r>
              <a:rPr lang="el-GR" sz="3200" dirty="0" smtClean="0">
                <a:latin typeface="Century" pitchFamily="18" charset="0"/>
              </a:rPr>
              <a:t>ομάδα κυττάρων που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l-GR" sz="3200" dirty="0" smtClean="0">
                <a:latin typeface="Century" pitchFamily="18" charset="0"/>
              </a:rPr>
              <a:t>έχουν </a:t>
            </a:r>
            <a:r>
              <a:rPr lang="el-GR" sz="3200" u="sng" dirty="0" smtClean="0">
                <a:latin typeface="Century" pitchFamily="18" charset="0"/>
              </a:rPr>
              <a:t>παρόμοια μορφή</a:t>
            </a:r>
            <a:r>
              <a:rPr lang="el-GR" sz="3200" dirty="0" smtClean="0">
                <a:latin typeface="Century" pitchFamily="18" charset="0"/>
              </a:rPr>
              <a:t> και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l-GR" sz="3200" dirty="0" smtClean="0">
                <a:latin typeface="Century" pitchFamily="18" charset="0"/>
              </a:rPr>
              <a:t>συμμετέχουν στην </a:t>
            </a:r>
            <a:r>
              <a:rPr lang="el-GR" sz="3200" u="sng" dirty="0" smtClean="0">
                <a:latin typeface="Century" pitchFamily="18" charset="0"/>
              </a:rPr>
              <a:t>ίδια λειτουργία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</a:rPr>
              <a:t>.</a:t>
            </a:r>
          </a:p>
          <a:p>
            <a:pPr marL="342900" marR="0" lvl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" pitchFamily="18" charset="0"/>
            </a:endParaRPr>
          </a:p>
        </p:txBody>
      </p:sp>
      <p:pic>
        <p:nvPicPr>
          <p:cNvPr id="34818" name="Picture 2" descr="Οργανικός Ιστός | Science Wiki | Fand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9259" y="2928934"/>
            <a:ext cx="4944742" cy="39290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500034" y="285728"/>
            <a:ext cx="835824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l-GR" sz="3200" b="1" dirty="0" smtClean="0">
                <a:solidFill>
                  <a:srgbClr val="C00000"/>
                </a:solidFill>
                <a:latin typeface="Century" pitchFamily="18" charset="0"/>
              </a:rPr>
              <a:t>ΟΡΓΑΝΟ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</a:rPr>
              <a:t>: </a:t>
            </a:r>
            <a:r>
              <a:rPr lang="el-GR" sz="3200" dirty="0" smtClean="0">
                <a:latin typeface="Century" pitchFamily="18" charset="0"/>
              </a:rPr>
              <a:t>ομάδα ιστών που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l-GR" sz="3200" dirty="0" smtClean="0">
                <a:latin typeface="Century" pitchFamily="18" charset="0"/>
              </a:rPr>
              <a:t>είναι </a:t>
            </a:r>
            <a:r>
              <a:rPr lang="el-GR" sz="3200" u="sng" dirty="0" smtClean="0">
                <a:latin typeface="Century" pitchFamily="18" charset="0"/>
              </a:rPr>
              <a:t>διαφορετικού</a:t>
            </a:r>
            <a:r>
              <a:rPr lang="el-GR" sz="3200" b="1" dirty="0" smtClean="0">
                <a:latin typeface="Century" pitchFamily="18" charset="0"/>
              </a:rPr>
              <a:t> </a:t>
            </a:r>
            <a:r>
              <a:rPr lang="el-GR" sz="3200" u="sng" dirty="0" smtClean="0">
                <a:latin typeface="Century" pitchFamily="18" charset="0"/>
              </a:rPr>
              <a:t>είδους</a:t>
            </a:r>
            <a:r>
              <a:rPr lang="el-GR" sz="3200" dirty="0" smtClean="0">
                <a:latin typeface="Century" pitchFamily="18" charset="0"/>
              </a:rPr>
              <a:t> και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l-GR" sz="3200" dirty="0" smtClean="0">
                <a:latin typeface="Century" pitchFamily="18" charset="0"/>
              </a:rPr>
              <a:t>επιτελούν </a:t>
            </a:r>
            <a:r>
              <a:rPr lang="el-GR" sz="3200" u="sng" dirty="0" smtClean="0">
                <a:latin typeface="Century" pitchFamily="18" charset="0"/>
              </a:rPr>
              <a:t>μία λειτουργία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</a:rPr>
              <a:t>.</a:t>
            </a:r>
          </a:p>
          <a:p>
            <a:pPr marL="342900" marR="0" lvl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" pitchFamily="18" charset="0"/>
            </a:endParaRPr>
          </a:p>
        </p:txBody>
      </p:sp>
      <p:sp>
        <p:nvSpPr>
          <p:cNvPr id="33794" name="AutoShape 2" descr="2. ΠΕΠΤΙΚΟ ΣΥΣΤΗΜ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3796" name="AutoShape 4" descr="2. ΠΕΠΤΙΚΟ ΣΥΣΤΗΜ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33798" name="AutoShape 6" descr="2. ΠΕΠΤΙΚΟ ΣΥΣΤΗΜΑ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" name="Picture 2" descr="Photodentro: Είδη ιστώ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143116"/>
            <a:ext cx="4643470" cy="4643470"/>
          </a:xfrm>
          <a:prstGeom prst="rect">
            <a:avLst/>
          </a:prstGeom>
          <a:noFill/>
        </p:spPr>
      </p:pic>
      <p:sp>
        <p:nvSpPr>
          <p:cNvPr id="9" name="8 - TextBox"/>
          <p:cNvSpPr txBox="1"/>
          <p:nvPr/>
        </p:nvSpPr>
        <p:spPr>
          <a:xfrm>
            <a:off x="2285984" y="2334276"/>
            <a:ext cx="4000528" cy="523220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>
                <a:solidFill>
                  <a:schemeClr val="bg1"/>
                </a:solidFill>
                <a:latin typeface="Century Schoolbook" pitchFamily="18" charset="0"/>
              </a:rPr>
              <a:t>Π.χ. στομάχι</a:t>
            </a:r>
            <a:endParaRPr lang="el-GR" sz="2800" dirty="0">
              <a:solidFill>
                <a:schemeClr val="bg1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 txBox="1">
            <a:spLocks/>
          </p:cNvSpPr>
          <p:nvPr/>
        </p:nvSpPr>
        <p:spPr bwMode="auto">
          <a:xfrm>
            <a:off x="0" y="285728"/>
            <a:ext cx="9144000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l-GR" sz="3200" b="1" dirty="0" smtClean="0">
                <a:solidFill>
                  <a:srgbClr val="C00000"/>
                </a:solidFill>
                <a:latin typeface="Century" pitchFamily="18" charset="0"/>
              </a:rPr>
              <a:t>ΣΥΣΤΗΜΑ ΟΡΓΑΝΩΝ </a:t>
            </a:r>
            <a:r>
              <a:rPr kumimoji="0" lang="el-G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</a:rPr>
              <a:t>: </a:t>
            </a:r>
            <a:r>
              <a:rPr lang="el-GR" sz="3200" dirty="0" smtClean="0">
                <a:latin typeface="Century" pitchFamily="18" charset="0"/>
              </a:rPr>
              <a:t>ομάδα οργάνων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l-GR" sz="3200" u="sng" dirty="0" smtClean="0">
                <a:latin typeface="Century" pitchFamily="18" charset="0"/>
              </a:rPr>
              <a:t>διαφορετικών</a:t>
            </a:r>
            <a:r>
              <a:rPr lang="el-GR" sz="3200" dirty="0" smtClean="0">
                <a:latin typeface="Century" pitchFamily="18" charset="0"/>
              </a:rPr>
              <a:t> </a:t>
            </a:r>
          </a:p>
          <a:p>
            <a:pPr marL="342900" lvl="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l-GR" sz="3200" dirty="0" smtClean="0">
                <a:latin typeface="Century" pitchFamily="18" charset="0"/>
              </a:rPr>
              <a:t>συνεργάζονται για </a:t>
            </a:r>
            <a:r>
              <a:rPr lang="el-GR" sz="3200" u="sng" dirty="0" smtClean="0">
                <a:latin typeface="Century" pitchFamily="18" charset="0"/>
              </a:rPr>
              <a:t>συγκεκριμένες λειτουργίες</a:t>
            </a:r>
            <a:r>
              <a:rPr kumimoji="0" lang="el-G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" pitchFamily="18" charset="0"/>
              </a:rPr>
              <a:t>.</a:t>
            </a:r>
          </a:p>
          <a:p>
            <a:pPr marL="342900" marR="0" lvl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l-GR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" pitchFamily="18" charset="0"/>
            </a:endParaRPr>
          </a:p>
        </p:txBody>
      </p:sp>
      <p:pic>
        <p:nvPicPr>
          <p:cNvPr id="32770" name="Picture 2" descr="Tο πεμπτικό σύστημα του ανθρώπου – Group of Scie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209838"/>
            <a:ext cx="6102330" cy="45767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636</Words>
  <Application>Microsoft Office PowerPoint</Application>
  <PresentationFormat>Προβολή στην οθόνη (4:3)</PresentationFormat>
  <Paragraphs>208</Paragraphs>
  <Slides>32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Office Theme</vt:lpstr>
      <vt:lpstr>1ο ΚΕΦΑΛΑΙΟ</vt:lpstr>
      <vt:lpstr>Διαφάνεια 2</vt:lpstr>
      <vt:lpstr>Διαφάνεια 3</vt:lpstr>
      <vt:lpstr>Διαφάνεια 4</vt:lpstr>
      <vt:lpstr>Διαφάνεια 5</vt:lpstr>
      <vt:lpstr>ΔΙΑΦΟΡΟΠΟΙΗΣΗ : τα κύτταρα αποκτούν χαρακτηριστικά τα οποία τους επιτρέπουν να πραγματοποιούν τις εξειδικευμένες λειτουργίες  τους.</vt:lpstr>
      <vt:lpstr>Διαφάνεια 7</vt:lpstr>
      <vt:lpstr>Διαφάνεια 8</vt:lpstr>
      <vt:lpstr>Διαφάνεια 9</vt:lpstr>
      <vt:lpstr>Διαφάνεια 10</vt:lpstr>
      <vt:lpstr>Διαφάνεια 11</vt:lpstr>
      <vt:lpstr>1. ΕΠΙΘΗΛΙΑΚΟΣ  ΙΣΤΟΣ</vt:lpstr>
      <vt:lpstr>ΕΠΙΘΗΛΙΑΚΟΣ  ΙΣΤΟΣ</vt:lpstr>
      <vt:lpstr>ΕΠΙΘΗΛΙΑΚΟΣ  ΙΣΤΟΣ</vt:lpstr>
      <vt:lpstr>ΕΠΙΘΗΛΙΑΚΟΣ  ΙΣΤΟΣ</vt:lpstr>
      <vt:lpstr>ΕΠΙΘΗΛΙΑΚΟΣ  ΙΣΤΟΣ</vt:lpstr>
      <vt:lpstr>ΕΠΙΘΗΛΙΑΚΟΣ  ΙΣΤΟΣ</vt:lpstr>
      <vt:lpstr>2. ΕΡΕΙΣΤΙΚΟΣ ΙΣΤΟΣ</vt:lpstr>
      <vt:lpstr>2. ΕΡΕΙΣΤΙΚΟΣ ΙΣΤΟΣ</vt:lpstr>
      <vt:lpstr>Διαφάνεια 20</vt:lpstr>
      <vt:lpstr>Διαφάνεια 21</vt:lpstr>
      <vt:lpstr>Διαφάνεια 22</vt:lpstr>
      <vt:lpstr>Διαφάνεια 23</vt:lpstr>
      <vt:lpstr>3. ΜΥΪΚΟΣ  ΙΣΤΟΣ</vt:lpstr>
      <vt:lpstr>3. ΜΥΪΚΟΣ  ΙΣΤΟΣ</vt:lpstr>
      <vt:lpstr>Διαφάνεια 26</vt:lpstr>
      <vt:lpstr>4. ΝΕΥΡΙΚΟΣ ΙΣΤΟΣ</vt:lpstr>
      <vt:lpstr>ΝΕΥΡΙΚΟΣ ΙΣΤΟΣ</vt:lpstr>
      <vt:lpstr>Διαφάνεια 29</vt:lpstr>
      <vt:lpstr>Διαφάνεια 30</vt:lpstr>
      <vt:lpstr>Διαφάνεια 31</vt:lpstr>
      <vt:lpstr>Διαφάνεια 32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ΚΥΤΤΑΡΑ ΚΑΙ ΙΣΤΟΙ</dc:title>
  <dc:creator>Memi</dc:creator>
  <cp:lastModifiedBy>Vasiliki</cp:lastModifiedBy>
  <cp:revision>51</cp:revision>
  <dcterms:created xsi:type="dcterms:W3CDTF">2011-09-13T15:35:07Z</dcterms:created>
  <dcterms:modified xsi:type="dcterms:W3CDTF">2023-10-11T14:46:48Z</dcterms:modified>
</cp:coreProperties>
</file>