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284" r:id="rId29"/>
    <p:sldId id="285" r:id="rId30"/>
    <p:sldId id="286" r:id="rId31"/>
    <p:sldId id="287" r:id="rId32"/>
    <p:sldId id="288" r:id="rId33"/>
    <p:sldId id="289" r:id="rId34"/>
    <p:sldId id="297" r:id="rId35"/>
    <p:sldId id="290" r:id="rId36"/>
    <p:sldId id="291" r:id="rId37"/>
    <p:sldId id="292" r:id="rId38"/>
    <p:sldId id="293" r:id="rId39"/>
    <p:sldId id="302" r:id="rId40"/>
    <p:sldId id="295" r:id="rId41"/>
    <p:sldId id="301" r:id="rId42"/>
    <p:sldId id="278" r:id="rId43"/>
    <p:sldId id="303" r:id="rId44"/>
    <p:sldId id="304" r:id="rId45"/>
    <p:sldId id="305" r:id="rId46"/>
    <p:sldId id="373"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30" r:id="rId67"/>
    <p:sldId id="331" r:id="rId68"/>
    <p:sldId id="332" r:id="rId69"/>
    <p:sldId id="333" r:id="rId70"/>
    <p:sldId id="334" r:id="rId71"/>
    <p:sldId id="335" r:id="rId72"/>
    <p:sldId id="336" r:id="rId73"/>
    <p:sldId id="337" r:id="rId74"/>
    <p:sldId id="338" r:id="rId75"/>
    <p:sldId id="339" r:id="rId76"/>
    <p:sldId id="340" r:id="rId77"/>
    <p:sldId id="341" r:id="rId78"/>
    <p:sldId id="342" r:id="rId79"/>
    <p:sldId id="343" r:id="rId80"/>
    <p:sldId id="344" r:id="rId81"/>
    <p:sldId id="345" r:id="rId82"/>
    <p:sldId id="346" r:id="rId83"/>
  </p:sldIdLst>
  <p:sldSz cx="12192000" cy="6858000"/>
  <p:notesSz cx="6858000" cy="9144000"/>
  <p:defaultText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3"/>
    <p:restoredTop sz="94600"/>
  </p:normalViewPr>
  <p:slideViewPr>
    <p:cSldViewPr snapToGrid="0">
      <p:cViewPr>
        <p:scale>
          <a:sx n="74" d="100"/>
          <a:sy n="74" d="100"/>
        </p:scale>
        <p:origin x="144" y="440"/>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BD8D69-266E-414B-B079-F6B4B98D01B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7E2E66C-1952-4F60-9F28-9E4919713A17}">
      <dgm:prSet/>
      <dgm:spPr/>
      <dgm:t>
        <a:bodyPr/>
        <a:lstStyle/>
        <a:p>
          <a:r>
            <a:rPr lang="en-US"/>
            <a:t>28</a:t>
          </a:r>
          <a:r>
            <a:rPr lang="en-US" baseline="30000"/>
            <a:t>η</a:t>
          </a:r>
          <a:r>
            <a:rPr lang="en-US"/>
            <a:t> Οκτωβρίου 1940: ιταλική επίθεση και νίκη των ελληνικών στρατευμάτων. Σταθεροποίηση του μετώπου εντός του αλβανικού εδάφους.</a:t>
          </a:r>
        </a:p>
      </dgm:t>
    </dgm:pt>
    <dgm:pt modelId="{A7136CC5-76C8-49FF-9F4D-BC1E0B8C2435}" type="parTrans" cxnId="{59D30D48-77F7-4BD0-AB0B-9600D6884DA0}">
      <dgm:prSet/>
      <dgm:spPr/>
      <dgm:t>
        <a:bodyPr/>
        <a:lstStyle/>
        <a:p>
          <a:endParaRPr lang="en-US"/>
        </a:p>
      </dgm:t>
    </dgm:pt>
    <dgm:pt modelId="{87702E35-E7FD-4EE7-A9C9-937DACC4DAC6}" type="sibTrans" cxnId="{59D30D48-77F7-4BD0-AB0B-9600D6884DA0}">
      <dgm:prSet/>
      <dgm:spPr/>
      <dgm:t>
        <a:bodyPr/>
        <a:lstStyle/>
        <a:p>
          <a:endParaRPr lang="en-US"/>
        </a:p>
      </dgm:t>
    </dgm:pt>
    <dgm:pt modelId="{CB5E4CA4-2A10-4BC1-8D59-CC5F64F6E0A3}">
      <dgm:prSet/>
      <dgm:spPr/>
      <dgm:t>
        <a:bodyPr/>
        <a:lstStyle/>
        <a:p>
          <a:r>
            <a:rPr lang="en-US"/>
            <a:t>Απρίλιος 1941: γερμανική επίθεση και νίκη. Τριπλή κατοχή της Ελλάδας από ιταλικές, γερμανικές και βουλγαρικές δυνάμεις.</a:t>
          </a:r>
        </a:p>
      </dgm:t>
    </dgm:pt>
    <dgm:pt modelId="{AF0E6B69-B115-4DC1-9CD8-23102EE30987}" type="parTrans" cxnId="{4ED1B19F-F9D0-4E1B-98FB-E9764EC37DAF}">
      <dgm:prSet/>
      <dgm:spPr/>
      <dgm:t>
        <a:bodyPr/>
        <a:lstStyle/>
        <a:p>
          <a:endParaRPr lang="en-US"/>
        </a:p>
      </dgm:t>
    </dgm:pt>
    <dgm:pt modelId="{3755BDC3-9967-4D7F-984F-EA3DFBB6A986}" type="sibTrans" cxnId="{4ED1B19F-F9D0-4E1B-98FB-E9764EC37DAF}">
      <dgm:prSet/>
      <dgm:spPr/>
      <dgm:t>
        <a:bodyPr/>
        <a:lstStyle/>
        <a:p>
          <a:endParaRPr lang="en-US"/>
        </a:p>
      </dgm:t>
    </dgm:pt>
    <dgm:pt modelId="{1789A33C-856B-4F40-A6F8-D04959BA4579}">
      <dgm:prSet/>
      <dgm:spPr/>
      <dgm:t>
        <a:bodyPr/>
        <a:lstStyle/>
        <a:p>
          <a:r>
            <a:rPr lang="en-US"/>
            <a:t>Ελληνικές μονάδες συνεχίζουν τον ένοπλο αγώνα στα μέτωπα της Ανατολικής Μεσογείου και της Μέσης Ανατολής, ενώ ξεκινά η αντίσταση κατά των κατακτητών στο ελληνικό έδαφος.</a:t>
          </a:r>
        </a:p>
      </dgm:t>
    </dgm:pt>
    <dgm:pt modelId="{08040F5D-3112-4B66-BA03-5D977F377E1A}" type="parTrans" cxnId="{C009EB62-A2F1-48B6-826B-E376349BC2EB}">
      <dgm:prSet/>
      <dgm:spPr/>
      <dgm:t>
        <a:bodyPr/>
        <a:lstStyle/>
        <a:p>
          <a:endParaRPr lang="en-US"/>
        </a:p>
      </dgm:t>
    </dgm:pt>
    <dgm:pt modelId="{2BFB7654-0582-4D0E-A7A0-A83EA794CFAA}" type="sibTrans" cxnId="{C009EB62-A2F1-48B6-826B-E376349BC2EB}">
      <dgm:prSet/>
      <dgm:spPr/>
      <dgm:t>
        <a:bodyPr/>
        <a:lstStyle/>
        <a:p>
          <a:endParaRPr lang="en-US"/>
        </a:p>
      </dgm:t>
    </dgm:pt>
    <dgm:pt modelId="{D7936113-51FD-495B-AD61-7D07CC26B1EA}">
      <dgm:prSet/>
      <dgm:spPr/>
      <dgm:t>
        <a:bodyPr/>
        <a:lstStyle/>
        <a:p>
          <a:r>
            <a:rPr lang="en-US"/>
            <a:t>Οκτώβριος 1944: απελευθέρωση</a:t>
          </a:r>
        </a:p>
      </dgm:t>
    </dgm:pt>
    <dgm:pt modelId="{43599A2B-6B1D-4E59-B6EF-13A8EED1DB08}" type="parTrans" cxnId="{A79DD2D0-87BC-4A4F-A94A-D1D094D1CE30}">
      <dgm:prSet/>
      <dgm:spPr/>
      <dgm:t>
        <a:bodyPr/>
        <a:lstStyle/>
        <a:p>
          <a:endParaRPr lang="en-US"/>
        </a:p>
      </dgm:t>
    </dgm:pt>
    <dgm:pt modelId="{D1E94EF5-3172-4879-AF76-FF03C172959B}" type="sibTrans" cxnId="{A79DD2D0-87BC-4A4F-A94A-D1D094D1CE30}">
      <dgm:prSet/>
      <dgm:spPr/>
      <dgm:t>
        <a:bodyPr/>
        <a:lstStyle/>
        <a:p>
          <a:endParaRPr lang="en-US"/>
        </a:p>
      </dgm:t>
    </dgm:pt>
    <dgm:pt modelId="{40801FCB-75E9-3547-87B5-AA17562C8049}" type="pres">
      <dgm:prSet presAssocID="{19BD8D69-266E-414B-B079-F6B4B98D01B7}" presName="linear" presStyleCnt="0">
        <dgm:presLayoutVars>
          <dgm:animLvl val="lvl"/>
          <dgm:resizeHandles val="exact"/>
        </dgm:presLayoutVars>
      </dgm:prSet>
      <dgm:spPr/>
    </dgm:pt>
    <dgm:pt modelId="{F8E27141-0B7F-A642-8791-D1F875D01793}" type="pres">
      <dgm:prSet presAssocID="{97E2E66C-1952-4F60-9F28-9E4919713A17}" presName="parentText" presStyleLbl="node1" presStyleIdx="0" presStyleCnt="4">
        <dgm:presLayoutVars>
          <dgm:chMax val="0"/>
          <dgm:bulletEnabled val="1"/>
        </dgm:presLayoutVars>
      </dgm:prSet>
      <dgm:spPr/>
    </dgm:pt>
    <dgm:pt modelId="{C43F373A-51F9-5A43-BC97-C63BF8F89597}" type="pres">
      <dgm:prSet presAssocID="{87702E35-E7FD-4EE7-A9C9-937DACC4DAC6}" presName="spacer" presStyleCnt="0"/>
      <dgm:spPr/>
    </dgm:pt>
    <dgm:pt modelId="{CB1C1819-5109-CD44-B570-C0B7B2E1ACFC}" type="pres">
      <dgm:prSet presAssocID="{CB5E4CA4-2A10-4BC1-8D59-CC5F64F6E0A3}" presName="parentText" presStyleLbl="node1" presStyleIdx="1" presStyleCnt="4">
        <dgm:presLayoutVars>
          <dgm:chMax val="0"/>
          <dgm:bulletEnabled val="1"/>
        </dgm:presLayoutVars>
      </dgm:prSet>
      <dgm:spPr/>
    </dgm:pt>
    <dgm:pt modelId="{663E299C-7566-964A-9187-A733488E1D98}" type="pres">
      <dgm:prSet presAssocID="{3755BDC3-9967-4D7F-984F-EA3DFBB6A986}" presName="spacer" presStyleCnt="0"/>
      <dgm:spPr/>
    </dgm:pt>
    <dgm:pt modelId="{B2218C06-6CC4-5B44-BFD0-3B4A12A5E415}" type="pres">
      <dgm:prSet presAssocID="{1789A33C-856B-4F40-A6F8-D04959BA4579}" presName="parentText" presStyleLbl="node1" presStyleIdx="2" presStyleCnt="4">
        <dgm:presLayoutVars>
          <dgm:chMax val="0"/>
          <dgm:bulletEnabled val="1"/>
        </dgm:presLayoutVars>
      </dgm:prSet>
      <dgm:spPr/>
    </dgm:pt>
    <dgm:pt modelId="{F7A1B598-88A6-494F-93ED-CCA7BEA2B586}" type="pres">
      <dgm:prSet presAssocID="{2BFB7654-0582-4D0E-A7A0-A83EA794CFAA}" presName="spacer" presStyleCnt="0"/>
      <dgm:spPr/>
    </dgm:pt>
    <dgm:pt modelId="{545FF49F-BED0-5B4D-A418-F3AB6F490CD5}" type="pres">
      <dgm:prSet presAssocID="{D7936113-51FD-495B-AD61-7D07CC26B1EA}" presName="parentText" presStyleLbl="node1" presStyleIdx="3" presStyleCnt="4">
        <dgm:presLayoutVars>
          <dgm:chMax val="0"/>
          <dgm:bulletEnabled val="1"/>
        </dgm:presLayoutVars>
      </dgm:prSet>
      <dgm:spPr/>
    </dgm:pt>
  </dgm:ptLst>
  <dgm:cxnLst>
    <dgm:cxn modelId="{59D30D48-77F7-4BD0-AB0B-9600D6884DA0}" srcId="{19BD8D69-266E-414B-B079-F6B4B98D01B7}" destId="{97E2E66C-1952-4F60-9F28-9E4919713A17}" srcOrd="0" destOrd="0" parTransId="{A7136CC5-76C8-49FF-9F4D-BC1E0B8C2435}" sibTransId="{87702E35-E7FD-4EE7-A9C9-937DACC4DAC6}"/>
    <dgm:cxn modelId="{644F934C-49BF-8E42-A0B5-62488DCE2A06}" type="presOf" srcId="{19BD8D69-266E-414B-B079-F6B4B98D01B7}" destId="{40801FCB-75E9-3547-87B5-AA17562C8049}" srcOrd="0" destOrd="0" presId="urn:microsoft.com/office/officeart/2005/8/layout/vList2"/>
    <dgm:cxn modelId="{7F869D4F-4717-634F-A2AA-350DA38DCDC0}" type="presOf" srcId="{CB5E4CA4-2A10-4BC1-8D59-CC5F64F6E0A3}" destId="{CB1C1819-5109-CD44-B570-C0B7B2E1ACFC}" srcOrd="0" destOrd="0" presId="urn:microsoft.com/office/officeart/2005/8/layout/vList2"/>
    <dgm:cxn modelId="{31DC315F-173A-4944-BD81-F87922BDD969}" type="presOf" srcId="{D7936113-51FD-495B-AD61-7D07CC26B1EA}" destId="{545FF49F-BED0-5B4D-A418-F3AB6F490CD5}" srcOrd="0" destOrd="0" presId="urn:microsoft.com/office/officeart/2005/8/layout/vList2"/>
    <dgm:cxn modelId="{C009EB62-A2F1-48B6-826B-E376349BC2EB}" srcId="{19BD8D69-266E-414B-B079-F6B4B98D01B7}" destId="{1789A33C-856B-4F40-A6F8-D04959BA4579}" srcOrd="2" destOrd="0" parTransId="{08040F5D-3112-4B66-BA03-5D977F377E1A}" sibTransId="{2BFB7654-0582-4D0E-A7A0-A83EA794CFAA}"/>
    <dgm:cxn modelId="{903B589E-2460-5248-A643-12CB153A600A}" type="presOf" srcId="{97E2E66C-1952-4F60-9F28-9E4919713A17}" destId="{F8E27141-0B7F-A642-8791-D1F875D01793}" srcOrd="0" destOrd="0" presId="urn:microsoft.com/office/officeart/2005/8/layout/vList2"/>
    <dgm:cxn modelId="{4ED1B19F-F9D0-4E1B-98FB-E9764EC37DAF}" srcId="{19BD8D69-266E-414B-B079-F6B4B98D01B7}" destId="{CB5E4CA4-2A10-4BC1-8D59-CC5F64F6E0A3}" srcOrd="1" destOrd="0" parTransId="{AF0E6B69-B115-4DC1-9CD8-23102EE30987}" sibTransId="{3755BDC3-9967-4D7F-984F-EA3DFBB6A986}"/>
    <dgm:cxn modelId="{ACBECCBC-A064-644B-98F1-AB2987982A56}" type="presOf" srcId="{1789A33C-856B-4F40-A6F8-D04959BA4579}" destId="{B2218C06-6CC4-5B44-BFD0-3B4A12A5E415}" srcOrd="0" destOrd="0" presId="urn:microsoft.com/office/officeart/2005/8/layout/vList2"/>
    <dgm:cxn modelId="{A79DD2D0-87BC-4A4F-A94A-D1D094D1CE30}" srcId="{19BD8D69-266E-414B-B079-F6B4B98D01B7}" destId="{D7936113-51FD-495B-AD61-7D07CC26B1EA}" srcOrd="3" destOrd="0" parTransId="{43599A2B-6B1D-4E59-B6EF-13A8EED1DB08}" sibTransId="{D1E94EF5-3172-4879-AF76-FF03C172959B}"/>
    <dgm:cxn modelId="{AABBDA59-EF1F-7E41-8964-998641E81D8F}" type="presParOf" srcId="{40801FCB-75E9-3547-87B5-AA17562C8049}" destId="{F8E27141-0B7F-A642-8791-D1F875D01793}" srcOrd="0" destOrd="0" presId="urn:microsoft.com/office/officeart/2005/8/layout/vList2"/>
    <dgm:cxn modelId="{7F4F5B05-6542-5C48-9EAD-C911F12273CD}" type="presParOf" srcId="{40801FCB-75E9-3547-87B5-AA17562C8049}" destId="{C43F373A-51F9-5A43-BC97-C63BF8F89597}" srcOrd="1" destOrd="0" presId="urn:microsoft.com/office/officeart/2005/8/layout/vList2"/>
    <dgm:cxn modelId="{62E416BF-76F5-3A4F-A2C9-06A46B67EFCC}" type="presParOf" srcId="{40801FCB-75E9-3547-87B5-AA17562C8049}" destId="{CB1C1819-5109-CD44-B570-C0B7B2E1ACFC}" srcOrd="2" destOrd="0" presId="urn:microsoft.com/office/officeart/2005/8/layout/vList2"/>
    <dgm:cxn modelId="{3F23FF13-C081-5E43-A555-1E4CFB5EE038}" type="presParOf" srcId="{40801FCB-75E9-3547-87B5-AA17562C8049}" destId="{663E299C-7566-964A-9187-A733488E1D98}" srcOrd="3" destOrd="0" presId="urn:microsoft.com/office/officeart/2005/8/layout/vList2"/>
    <dgm:cxn modelId="{B0F1356B-8641-CF49-BB68-35F757A25878}" type="presParOf" srcId="{40801FCB-75E9-3547-87B5-AA17562C8049}" destId="{B2218C06-6CC4-5B44-BFD0-3B4A12A5E415}" srcOrd="4" destOrd="0" presId="urn:microsoft.com/office/officeart/2005/8/layout/vList2"/>
    <dgm:cxn modelId="{7083B02B-3BC0-1E45-A41E-6BB89DA3B4A1}" type="presParOf" srcId="{40801FCB-75E9-3547-87B5-AA17562C8049}" destId="{F7A1B598-88A6-494F-93ED-CCA7BEA2B586}" srcOrd="5" destOrd="0" presId="urn:microsoft.com/office/officeart/2005/8/layout/vList2"/>
    <dgm:cxn modelId="{C6F50198-32D2-F74B-85EF-29BF8B416A4E}" type="presParOf" srcId="{40801FCB-75E9-3547-87B5-AA17562C8049}" destId="{545FF49F-BED0-5B4D-A418-F3AB6F490CD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FD5756-CE02-4511-943B-A3AD3F1327B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646911D-BEA1-4736-B500-1610A5C3A606}">
      <dgm:prSet/>
      <dgm:spPr/>
      <dgm:t>
        <a:bodyPr/>
        <a:lstStyle/>
        <a:p>
          <a:r>
            <a:rPr lang="en-US"/>
            <a:t>Παραδειγματική τιμωρία των κύριων ενόχων για τα εγκλήματα που διαπράχθηκαν κατά της ανθρωπότητας.</a:t>
          </a:r>
        </a:p>
      </dgm:t>
    </dgm:pt>
    <dgm:pt modelId="{05A9AA62-EADE-4986-9119-9B02F7E79B91}" type="parTrans" cxnId="{81EC898D-9050-45A6-A09E-3630A48F5331}">
      <dgm:prSet/>
      <dgm:spPr/>
      <dgm:t>
        <a:bodyPr/>
        <a:lstStyle/>
        <a:p>
          <a:endParaRPr lang="en-US"/>
        </a:p>
      </dgm:t>
    </dgm:pt>
    <dgm:pt modelId="{FB3CF12F-3AF6-43BD-B870-F38B9639C848}" type="sibTrans" cxnId="{81EC898D-9050-45A6-A09E-3630A48F5331}">
      <dgm:prSet/>
      <dgm:spPr/>
      <dgm:t>
        <a:bodyPr/>
        <a:lstStyle/>
        <a:p>
          <a:endParaRPr lang="en-US"/>
        </a:p>
      </dgm:t>
    </dgm:pt>
    <dgm:pt modelId="{B47115EA-2EE0-4D07-A443-968986B89FBD}">
      <dgm:prSet/>
      <dgm:spPr/>
      <dgm:t>
        <a:bodyPr/>
        <a:lstStyle/>
        <a:p>
          <a:r>
            <a:rPr lang="en-US" dirty="0" err="1"/>
            <a:t>Iδεολογικο</a:t>
          </a:r>
          <a:r>
            <a:rPr lang="en-US" dirty="0"/>
            <a:t>π</a:t>
          </a:r>
          <a:r>
            <a:rPr lang="en-US" dirty="0" err="1"/>
            <a:t>ολιτικές</a:t>
          </a:r>
          <a:r>
            <a:rPr lang="en-US" dirty="0"/>
            <a:t> </a:t>
          </a:r>
          <a:r>
            <a:rPr lang="en-US" dirty="0" err="1"/>
            <a:t>δι</a:t>
          </a:r>
          <a:r>
            <a:rPr lang="en-US" dirty="0"/>
            <a:t>α</a:t>
          </a:r>
          <a:r>
            <a:rPr lang="en-US" dirty="0" err="1"/>
            <a:t>φορές</a:t>
          </a:r>
          <a:r>
            <a:rPr lang="en-US" dirty="0"/>
            <a:t> </a:t>
          </a:r>
          <a:r>
            <a:rPr lang="en-US" dirty="0" err="1"/>
            <a:t>μετ</a:t>
          </a:r>
          <a:r>
            <a:rPr lang="en-US" dirty="0"/>
            <a:t>α</a:t>
          </a:r>
          <a:r>
            <a:rPr lang="en-US" dirty="0" err="1"/>
            <a:t>ξύ</a:t>
          </a:r>
          <a:r>
            <a:rPr lang="en-US" dirty="0"/>
            <a:t> </a:t>
          </a:r>
          <a:r>
            <a:rPr lang="en-US" dirty="0" err="1"/>
            <a:t>των</a:t>
          </a:r>
          <a:r>
            <a:rPr lang="en-US" dirty="0"/>
            <a:t> </a:t>
          </a:r>
          <a:r>
            <a:rPr lang="en-US" dirty="0" err="1"/>
            <a:t>Συμμάχων</a:t>
          </a:r>
          <a:r>
            <a:rPr lang="en-US" dirty="0"/>
            <a:t>, π</a:t>
          </a:r>
          <a:r>
            <a:rPr lang="en-US" dirty="0" err="1"/>
            <a:t>ου</a:t>
          </a:r>
          <a:r>
            <a:rPr lang="en-US" dirty="0"/>
            <a:t> </a:t>
          </a:r>
          <a:r>
            <a:rPr lang="en-US" dirty="0" err="1"/>
            <a:t>οδηγούν</a:t>
          </a:r>
          <a:r>
            <a:rPr lang="en-US" dirty="0"/>
            <a:t> </a:t>
          </a:r>
          <a:r>
            <a:rPr lang="en-US" dirty="0" err="1"/>
            <a:t>στον</a:t>
          </a:r>
          <a:r>
            <a:rPr lang="en-US" dirty="0"/>
            <a:t> </a:t>
          </a:r>
          <a:r>
            <a:rPr lang="en-US" dirty="0" err="1"/>
            <a:t>Ψυχρό</a:t>
          </a:r>
          <a:r>
            <a:rPr lang="en-US" dirty="0"/>
            <a:t> </a:t>
          </a:r>
          <a:r>
            <a:rPr lang="en-US" dirty="0" err="1"/>
            <a:t>Πόλεμο</a:t>
          </a:r>
          <a:r>
            <a:rPr lang="en-US" dirty="0"/>
            <a:t>.</a:t>
          </a:r>
        </a:p>
      </dgm:t>
    </dgm:pt>
    <dgm:pt modelId="{DDD2AC60-837A-41D4-A4D5-1CF14E955419}" type="parTrans" cxnId="{4B91D266-4371-4956-A868-43E71B7FA661}">
      <dgm:prSet/>
      <dgm:spPr/>
      <dgm:t>
        <a:bodyPr/>
        <a:lstStyle/>
        <a:p>
          <a:endParaRPr lang="en-US"/>
        </a:p>
      </dgm:t>
    </dgm:pt>
    <dgm:pt modelId="{376F463C-CCC2-45C4-AA8B-8FA15279758A}" type="sibTrans" cxnId="{4B91D266-4371-4956-A868-43E71B7FA661}">
      <dgm:prSet/>
      <dgm:spPr/>
      <dgm:t>
        <a:bodyPr/>
        <a:lstStyle/>
        <a:p>
          <a:endParaRPr lang="en-US"/>
        </a:p>
      </dgm:t>
    </dgm:pt>
    <dgm:pt modelId="{D0A00537-C9BE-4540-B21F-8204CF570E99}">
      <dgm:prSet/>
      <dgm:spPr/>
      <dgm:t>
        <a:bodyPr/>
        <a:lstStyle/>
        <a:p>
          <a:r>
            <a:rPr lang="en-US"/>
            <a:t>Εμφύλιος πόλεμος στην Ελλάδα (1946-1949).</a:t>
          </a:r>
        </a:p>
      </dgm:t>
    </dgm:pt>
    <dgm:pt modelId="{F9080982-6D5D-4E16-8198-20B20C0CF64F}" type="parTrans" cxnId="{FF08BCAF-5714-4C36-AAC8-A943C2AD70B9}">
      <dgm:prSet/>
      <dgm:spPr/>
      <dgm:t>
        <a:bodyPr/>
        <a:lstStyle/>
        <a:p>
          <a:endParaRPr lang="en-US"/>
        </a:p>
      </dgm:t>
    </dgm:pt>
    <dgm:pt modelId="{39B1C98E-C34A-4B70-AB66-23CF5AB40EFD}" type="sibTrans" cxnId="{FF08BCAF-5714-4C36-AAC8-A943C2AD70B9}">
      <dgm:prSet/>
      <dgm:spPr/>
      <dgm:t>
        <a:bodyPr/>
        <a:lstStyle/>
        <a:p>
          <a:endParaRPr lang="en-US"/>
        </a:p>
      </dgm:t>
    </dgm:pt>
    <dgm:pt modelId="{73063C34-F342-47F6-9364-8106C9C06B2A}">
      <dgm:prSet/>
      <dgm:spPr/>
      <dgm:t>
        <a:bodyPr/>
        <a:lstStyle/>
        <a:p>
          <a:r>
            <a:rPr lang="en-US" dirty="0" err="1"/>
            <a:t>Eνσωμάτωση</a:t>
          </a:r>
          <a:r>
            <a:rPr lang="en-US" dirty="0"/>
            <a:t> </a:t>
          </a:r>
          <a:r>
            <a:rPr lang="en-US" dirty="0" err="1"/>
            <a:t>της</a:t>
          </a:r>
          <a:r>
            <a:rPr lang="en-US" dirty="0"/>
            <a:t> </a:t>
          </a:r>
          <a:r>
            <a:rPr lang="en-US" dirty="0" err="1"/>
            <a:t>Δωδεκ</a:t>
          </a:r>
          <a:r>
            <a:rPr lang="en-US" dirty="0"/>
            <a:t>α</a:t>
          </a:r>
          <a:r>
            <a:rPr lang="en-US" dirty="0" err="1"/>
            <a:t>νήσου</a:t>
          </a:r>
          <a:r>
            <a:rPr lang="en-US" dirty="0"/>
            <a:t> (1948).</a:t>
          </a:r>
        </a:p>
      </dgm:t>
    </dgm:pt>
    <dgm:pt modelId="{303ED104-ACEF-4A4A-B7AD-71486B201D4C}" type="parTrans" cxnId="{39239049-0B5B-4491-80D8-5AAAA2DA0DF1}">
      <dgm:prSet/>
      <dgm:spPr/>
      <dgm:t>
        <a:bodyPr/>
        <a:lstStyle/>
        <a:p>
          <a:endParaRPr lang="en-US"/>
        </a:p>
      </dgm:t>
    </dgm:pt>
    <dgm:pt modelId="{EFA239FC-BF7D-4FA9-A1EE-5F9A32517749}" type="sibTrans" cxnId="{39239049-0B5B-4491-80D8-5AAAA2DA0DF1}">
      <dgm:prSet/>
      <dgm:spPr/>
      <dgm:t>
        <a:bodyPr/>
        <a:lstStyle/>
        <a:p>
          <a:endParaRPr lang="en-US"/>
        </a:p>
      </dgm:t>
    </dgm:pt>
    <dgm:pt modelId="{07E13344-CDDB-E449-B229-F1B9C191ECDB}" type="pres">
      <dgm:prSet presAssocID="{3AFD5756-CE02-4511-943B-A3AD3F1327BA}" presName="linear" presStyleCnt="0">
        <dgm:presLayoutVars>
          <dgm:animLvl val="lvl"/>
          <dgm:resizeHandles val="exact"/>
        </dgm:presLayoutVars>
      </dgm:prSet>
      <dgm:spPr/>
    </dgm:pt>
    <dgm:pt modelId="{8E90D33F-2331-4B47-9269-91E95BFE2F15}" type="pres">
      <dgm:prSet presAssocID="{6646911D-BEA1-4736-B500-1610A5C3A606}" presName="parentText" presStyleLbl="node1" presStyleIdx="0" presStyleCnt="4">
        <dgm:presLayoutVars>
          <dgm:chMax val="0"/>
          <dgm:bulletEnabled val="1"/>
        </dgm:presLayoutVars>
      </dgm:prSet>
      <dgm:spPr/>
    </dgm:pt>
    <dgm:pt modelId="{FCEB4D25-69D2-C149-9742-D474A8213D40}" type="pres">
      <dgm:prSet presAssocID="{FB3CF12F-3AF6-43BD-B870-F38B9639C848}" presName="spacer" presStyleCnt="0"/>
      <dgm:spPr/>
    </dgm:pt>
    <dgm:pt modelId="{BD3744A9-9308-5849-B8BA-A89FF81528C6}" type="pres">
      <dgm:prSet presAssocID="{B47115EA-2EE0-4D07-A443-968986B89FBD}" presName="parentText" presStyleLbl="node1" presStyleIdx="1" presStyleCnt="4">
        <dgm:presLayoutVars>
          <dgm:chMax val="0"/>
          <dgm:bulletEnabled val="1"/>
        </dgm:presLayoutVars>
      </dgm:prSet>
      <dgm:spPr/>
    </dgm:pt>
    <dgm:pt modelId="{56707E59-6594-484C-ACEE-23CE14202596}" type="pres">
      <dgm:prSet presAssocID="{376F463C-CCC2-45C4-AA8B-8FA15279758A}" presName="spacer" presStyleCnt="0"/>
      <dgm:spPr/>
    </dgm:pt>
    <dgm:pt modelId="{58D4655B-4764-C244-AA53-6C3F065B6484}" type="pres">
      <dgm:prSet presAssocID="{D0A00537-C9BE-4540-B21F-8204CF570E99}" presName="parentText" presStyleLbl="node1" presStyleIdx="2" presStyleCnt="4">
        <dgm:presLayoutVars>
          <dgm:chMax val="0"/>
          <dgm:bulletEnabled val="1"/>
        </dgm:presLayoutVars>
      </dgm:prSet>
      <dgm:spPr/>
    </dgm:pt>
    <dgm:pt modelId="{5651537A-FE39-7B41-AB9C-9F2E69D128F6}" type="pres">
      <dgm:prSet presAssocID="{39B1C98E-C34A-4B70-AB66-23CF5AB40EFD}" presName="spacer" presStyleCnt="0"/>
      <dgm:spPr/>
    </dgm:pt>
    <dgm:pt modelId="{A7C684E2-B4BE-5B41-A1F3-675C8B0A15B6}" type="pres">
      <dgm:prSet presAssocID="{73063C34-F342-47F6-9364-8106C9C06B2A}" presName="parentText" presStyleLbl="node1" presStyleIdx="3" presStyleCnt="4">
        <dgm:presLayoutVars>
          <dgm:chMax val="0"/>
          <dgm:bulletEnabled val="1"/>
        </dgm:presLayoutVars>
      </dgm:prSet>
      <dgm:spPr/>
    </dgm:pt>
  </dgm:ptLst>
  <dgm:cxnLst>
    <dgm:cxn modelId="{655F701F-7D37-D646-B1F6-BE41792991DD}" type="presOf" srcId="{D0A00537-C9BE-4540-B21F-8204CF570E99}" destId="{58D4655B-4764-C244-AA53-6C3F065B6484}" srcOrd="0" destOrd="0" presId="urn:microsoft.com/office/officeart/2005/8/layout/vList2"/>
    <dgm:cxn modelId="{39239049-0B5B-4491-80D8-5AAAA2DA0DF1}" srcId="{3AFD5756-CE02-4511-943B-A3AD3F1327BA}" destId="{73063C34-F342-47F6-9364-8106C9C06B2A}" srcOrd="3" destOrd="0" parTransId="{303ED104-ACEF-4A4A-B7AD-71486B201D4C}" sibTransId="{EFA239FC-BF7D-4FA9-A1EE-5F9A32517749}"/>
    <dgm:cxn modelId="{32CBB360-3DBA-8D44-BCD3-EDF86A927D5B}" type="presOf" srcId="{73063C34-F342-47F6-9364-8106C9C06B2A}" destId="{A7C684E2-B4BE-5B41-A1F3-675C8B0A15B6}" srcOrd="0" destOrd="0" presId="urn:microsoft.com/office/officeart/2005/8/layout/vList2"/>
    <dgm:cxn modelId="{4B91D266-4371-4956-A868-43E71B7FA661}" srcId="{3AFD5756-CE02-4511-943B-A3AD3F1327BA}" destId="{B47115EA-2EE0-4D07-A443-968986B89FBD}" srcOrd="1" destOrd="0" parTransId="{DDD2AC60-837A-41D4-A4D5-1CF14E955419}" sibTransId="{376F463C-CCC2-45C4-AA8B-8FA15279758A}"/>
    <dgm:cxn modelId="{2638D96D-92AF-4948-B4C2-934EFC32B061}" type="presOf" srcId="{6646911D-BEA1-4736-B500-1610A5C3A606}" destId="{8E90D33F-2331-4B47-9269-91E95BFE2F15}" srcOrd="0" destOrd="0" presId="urn:microsoft.com/office/officeart/2005/8/layout/vList2"/>
    <dgm:cxn modelId="{81EC898D-9050-45A6-A09E-3630A48F5331}" srcId="{3AFD5756-CE02-4511-943B-A3AD3F1327BA}" destId="{6646911D-BEA1-4736-B500-1610A5C3A606}" srcOrd="0" destOrd="0" parTransId="{05A9AA62-EADE-4986-9119-9B02F7E79B91}" sibTransId="{FB3CF12F-3AF6-43BD-B870-F38B9639C848}"/>
    <dgm:cxn modelId="{FF08BCAF-5714-4C36-AAC8-A943C2AD70B9}" srcId="{3AFD5756-CE02-4511-943B-A3AD3F1327BA}" destId="{D0A00537-C9BE-4540-B21F-8204CF570E99}" srcOrd="2" destOrd="0" parTransId="{F9080982-6D5D-4E16-8198-20B20C0CF64F}" sibTransId="{39B1C98E-C34A-4B70-AB66-23CF5AB40EFD}"/>
    <dgm:cxn modelId="{E98089C1-46DD-6748-8EE9-41109870AC22}" type="presOf" srcId="{B47115EA-2EE0-4D07-A443-968986B89FBD}" destId="{BD3744A9-9308-5849-B8BA-A89FF81528C6}" srcOrd="0" destOrd="0" presId="urn:microsoft.com/office/officeart/2005/8/layout/vList2"/>
    <dgm:cxn modelId="{8C1CFDE3-95CC-A64B-8E09-4FB86F1F6ECE}" type="presOf" srcId="{3AFD5756-CE02-4511-943B-A3AD3F1327BA}" destId="{07E13344-CDDB-E449-B229-F1B9C191ECDB}" srcOrd="0" destOrd="0" presId="urn:microsoft.com/office/officeart/2005/8/layout/vList2"/>
    <dgm:cxn modelId="{625E569C-9911-E64F-AEE3-3C280C998DCE}" type="presParOf" srcId="{07E13344-CDDB-E449-B229-F1B9C191ECDB}" destId="{8E90D33F-2331-4B47-9269-91E95BFE2F15}" srcOrd="0" destOrd="0" presId="urn:microsoft.com/office/officeart/2005/8/layout/vList2"/>
    <dgm:cxn modelId="{D777FC01-FBD8-514C-B2B0-111B2D6E0826}" type="presParOf" srcId="{07E13344-CDDB-E449-B229-F1B9C191ECDB}" destId="{FCEB4D25-69D2-C149-9742-D474A8213D40}" srcOrd="1" destOrd="0" presId="urn:microsoft.com/office/officeart/2005/8/layout/vList2"/>
    <dgm:cxn modelId="{83FA60B6-655A-A643-8B1A-60C5082D6070}" type="presParOf" srcId="{07E13344-CDDB-E449-B229-F1B9C191ECDB}" destId="{BD3744A9-9308-5849-B8BA-A89FF81528C6}" srcOrd="2" destOrd="0" presId="urn:microsoft.com/office/officeart/2005/8/layout/vList2"/>
    <dgm:cxn modelId="{D9C2BE6A-32B7-1A41-B554-B4F35E061154}" type="presParOf" srcId="{07E13344-CDDB-E449-B229-F1B9C191ECDB}" destId="{56707E59-6594-484C-ACEE-23CE14202596}" srcOrd="3" destOrd="0" presId="urn:microsoft.com/office/officeart/2005/8/layout/vList2"/>
    <dgm:cxn modelId="{984CC210-5DFF-984C-9456-1E07FC0AB82A}" type="presParOf" srcId="{07E13344-CDDB-E449-B229-F1B9C191ECDB}" destId="{58D4655B-4764-C244-AA53-6C3F065B6484}" srcOrd="4" destOrd="0" presId="urn:microsoft.com/office/officeart/2005/8/layout/vList2"/>
    <dgm:cxn modelId="{78EB4C4B-B95C-064C-940F-65348AE56F6B}" type="presParOf" srcId="{07E13344-CDDB-E449-B229-F1B9C191ECDB}" destId="{5651537A-FE39-7B41-AB9C-9F2E69D128F6}" srcOrd="5" destOrd="0" presId="urn:microsoft.com/office/officeart/2005/8/layout/vList2"/>
    <dgm:cxn modelId="{BD4290F9-C244-6740-A60D-18BF1CD7F46A}" type="presParOf" srcId="{07E13344-CDDB-E449-B229-F1B9C191ECDB}" destId="{A7C684E2-B4BE-5B41-A1F3-675C8B0A15B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B02559-115C-4C3E-A92D-980B6F0532A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2C2C399-FF6D-494C-8668-5F17F9F88599}">
      <dgm:prSet/>
      <dgm:spPr/>
      <dgm:t>
        <a:bodyPr/>
        <a:lstStyle/>
        <a:p>
          <a:r>
            <a:rPr lang="en-US"/>
            <a:t>1η Σεπτεμβρίου 1939: γερμανική εισβολή στην Πολωνία.</a:t>
          </a:r>
        </a:p>
      </dgm:t>
    </dgm:pt>
    <dgm:pt modelId="{D3C4C3CE-84FF-41B5-AD70-46C5A4AEE562}" type="parTrans" cxnId="{4203EA37-5E30-41C8-8FA3-450030E40534}">
      <dgm:prSet/>
      <dgm:spPr/>
      <dgm:t>
        <a:bodyPr/>
        <a:lstStyle/>
        <a:p>
          <a:endParaRPr lang="en-US"/>
        </a:p>
      </dgm:t>
    </dgm:pt>
    <dgm:pt modelId="{53175489-50D8-49B0-94B0-39C35E85217D}" type="sibTrans" cxnId="{4203EA37-5E30-41C8-8FA3-450030E40534}">
      <dgm:prSet/>
      <dgm:spPr/>
      <dgm:t>
        <a:bodyPr/>
        <a:lstStyle/>
        <a:p>
          <a:endParaRPr lang="en-US"/>
        </a:p>
      </dgm:t>
    </dgm:pt>
    <dgm:pt modelId="{A45DC1A6-08D5-4E2F-A579-1E2040E1599C}">
      <dgm:prSet/>
      <dgm:spPr/>
      <dgm:t>
        <a:bodyPr/>
        <a:lstStyle/>
        <a:p>
          <a:r>
            <a:rPr lang="en-US"/>
            <a:t>3 Σεπτεμβρίου: Γάλλοι και Βρετανοί στέλνουν τελεσίγραφο στη Γερμανία και απαιτούν απόσυρση των γερμανικών στρατευμάτων. Οι Γερμανοί απορρίπτουν το τελεσίγραφο και Γάλλοι και Βρετανοί κηρύττουν τον πόλεμο στη Γερμανία.</a:t>
          </a:r>
        </a:p>
      </dgm:t>
    </dgm:pt>
    <dgm:pt modelId="{B60E15FD-9C37-419B-86A6-5C7E6A1CA79E}" type="parTrans" cxnId="{7910887E-C319-48AB-8F5E-58A679BDE9C3}">
      <dgm:prSet/>
      <dgm:spPr/>
      <dgm:t>
        <a:bodyPr/>
        <a:lstStyle/>
        <a:p>
          <a:endParaRPr lang="en-US"/>
        </a:p>
      </dgm:t>
    </dgm:pt>
    <dgm:pt modelId="{689FBDEF-A964-4788-8D5A-14B03F007499}" type="sibTrans" cxnId="{7910887E-C319-48AB-8F5E-58A679BDE9C3}">
      <dgm:prSet/>
      <dgm:spPr/>
      <dgm:t>
        <a:bodyPr/>
        <a:lstStyle/>
        <a:p>
          <a:endParaRPr lang="en-US"/>
        </a:p>
      </dgm:t>
    </dgm:pt>
    <dgm:pt modelId="{9A65FAE0-3007-6C40-A5A4-FF625F6581CA}" type="pres">
      <dgm:prSet presAssocID="{90B02559-115C-4C3E-A92D-980B6F0532AF}" presName="linear" presStyleCnt="0">
        <dgm:presLayoutVars>
          <dgm:animLvl val="lvl"/>
          <dgm:resizeHandles val="exact"/>
        </dgm:presLayoutVars>
      </dgm:prSet>
      <dgm:spPr/>
    </dgm:pt>
    <dgm:pt modelId="{D80DAE42-152C-2040-A04E-58A21E92A515}" type="pres">
      <dgm:prSet presAssocID="{12C2C399-FF6D-494C-8668-5F17F9F88599}" presName="parentText" presStyleLbl="node1" presStyleIdx="0" presStyleCnt="2">
        <dgm:presLayoutVars>
          <dgm:chMax val="0"/>
          <dgm:bulletEnabled val="1"/>
        </dgm:presLayoutVars>
      </dgm:prSet>
      <dgm:spPr/>
    </dgm:pt>
    <dgm:pt modelId="{582E89EE-DB9F-654E-8505-EBF4FCDECDC5}" type="pres">
      <dgm:prSet presAssocID="{53175489-50D8-49B0-94B0-39C35E85217D}" presName="spacer" presStyleCnt="0"/>
      <dgm:spPr/>
    </dgm:pt>
    <dgm:pt modelId="{42630F87-7545-9B4B-89BE-EF07FFAF494A}" type="pres">
      <dgm:prSet presAssocID="{A45DC1A6-08D5-4E2F-A579-1E2040E1599C}" presName="parentText" presStyleLbl="node1" presStyleIdx="1" presStyleCnt="2">
        <dgm:presLayoutVars>
          <dgm:chMax val="0"/>
          <dgm:bulletEnabled val="1"/>
        </dgm:presLayoutVars>
      </dgm:prSet>
      <dgm:spPr/>
    </dgm:pt>
  </dgm:ptLst>
  <dgm:cxnLst>
    <dgm:cxn modelId="{4203EA37-5E30-41C8-8FA3-450030E40534}" srcId="{90B02559-115C-4C3E-A92D-980B6F0532AF}" destId="{12C2C399-FF6D-494C-8668-5F17F9F88599}" srcOrd="0" destOrd="0" parTransId="{D3C4C3CE-84FF-41B5-AD70-46C5A4AEE562}" sibTransId="{53175489-50D8-49B0-94B0-39C35E85217D}"/>
    <dgm:cxn modelId="{7910887E-C319-48AB-8F5E-58A679BDE9C3}" srcId="{90B02559-115C-4C3E-A92D-980B6F0532AF}" destId="{A45DC1A6-08D5-4E2F-A579-1E2040E1599C}" srcOrd="1" destOrd="0" parTransId="{B60E15FD-9C37-419B-86A6-5C7E6A1CA79E}" sibTransId="{689FBDEF-A964-4788-8D5A-14B03F007499}"/>
    <dgm:cxn modelId="{387C088B-A977-B149-AE8B-82E23B66232A}" type="presOf" srcId="{90B02559-115C-4C3E-A92D-980B6F0532AF}" destId="{9A65FAE0-3007-6C40-A5A4-FF625F6581CA}" srcOrd="0" destOrd="0" presId="urn:microsoft.com/office/officeart/2005/8/layout/vList2"/>
    <dgm:cxn modelId="{5D82CABC-D210-AB45-96A4-43347B696DBC}" type="presOf" srcId="{12C2C399-FF6D-494C-8668-5F17F9F88599}" destId="{D80DAE42-152C-2040-A04E-58A21E92A515}" srcOrd="0" destOrd="0" presId="urn:microsoft.com/office/officeart/2005/8/layout/vList2"/>
    <dgm:cxn modelId="{C85E72C1-3E68-3740-90CE-E8B3DC04D09F}" type="presOf" srcId="{A45DC1A6-08D5-4E2F-A579-1E2040E1599C}" destId="{42630F87-7545-9B4B-89BE-EF07FFAF494A}" srcOrd="0" destOrd="0" presId="urn:microsoft.com/office/officeart/2005/8/layout/vList2"/>
    <dgm:cxn modelId="{D9EBE144-9B6A-3344-AB7D-824200157279}" type="presParOf" srcId="{9A65FAE0-3007-6C40-A5A4-FF625F6581CA}" destId="{D80DAE42-152C-2040-A04E-58A21E92A515}" srcOrd="0" destOrd="0" presId="urn:microsoft.com/office/officeart/2005/8/layout/vList2"/>
    <dgm:cxn modelId="{E6FF64C2-5341-C84C-86A6-622B7541D0BB}" type="presParOf" srcId="{9A65FAE0-3007-6C40-A5A4-FF625F6581CA}" destId="{582E89EE-DB9F-654E-8505-EBF4FCDECDC5}" srcOrd="1" destOrd="0" presId="urn:microsoft.com/office/officeart/2005/8/layout/vList2"/>
    <dgm:cxn modelId="{637C9475-F16A-4B4F-AE36-0F1D52B18A62}" type="presParOf" srcId="{9A65FAE0-3007-6C40-A5A4-FF625F6581CA}" destId="{42630F87-7545-9B4B-89BE-EF07FFAF494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9F6C18-66A5-48B1-9E31-EDA6C506A24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F4F4528-45B4-494B-ACAA-62315AB626AE}">
      <dgm:prSet/>
      <dgm:spPr/>
      <dgm:t>
        <a:bodyPr/>
        <a:lstStyle/>
        <a:p>
          <a:r>
            <a:rPr lang="en-US"/>
            <a:t>Στην αρχή ήταν άγνωστη η έκταση και η διάρκεια του πολέμου, ήταν όμως βέβαιο το βαρύ κόστος.</a:t>
          </a:r>
        </a:p>
      </dgm:t>
    </dgm:pt>
    <dgm:pt modelId="{72CDF97C-7594-4555-A452-5E29782DD3A4}" type="parTrans" cxnId="{9EBA09E1-95E3-4906-BCA7-B596457CADC3}">
      <dgm:prSet/>
      <dgm:spPr/>
      <dgm:t>
        <a:bodyPr/>
        <a:lstStyle/>
        <a:p>
          <a:endParaRPr lang="en-US"/>
        </a:p>
      </dgm:t>
    </dgm:pt>
    <dgm:pt modelId="{C8D273A4-FC8F-4369-8F05-F80F5A876DFD}" type="sibTrans" cxnId="{9EBA09E1-95E3-4906-BCA7-B596457CADC3}">
      <dgm:prSet/>
      <dgm:spPr/>
      <dgm:t>
        <a:bodyPr/>
        <a:lstStyle/>
        <a:p>
          <a:endParaRPr lang="en-US"/>
        </a:p>
      </dgm:t>
    </dgm:pt>
    <dgm:pt modelId="{B10A9DD2-0760-4494-903D-814AEA4136EB}">
      <dgm:prSet/>
      <dgm:spPr/>
      <dgm:t>
        <a:bodyPr/>
        <a:lstStyle/>
        <a:p>
          <a:r>
            <a:rPr lang="en-US"/>
            <a:t>Οι δημοκρατικές κυβερνήσεις δεν θα προχωρούσαν σε πόλεμο, αν η Γερμανία ήταν πιο συμβιβαστική.</a:t>
          </a:r>
        </a:p>
      </dgm:t>
    </dgm:pt>
    <dgm:pt modelId="{046DE373-0DA2-4347-B907-AD53FABFB01A}" type="parTrans" cxnId="{D897589F-9F74-4283-93F1-08D1DAD90FA5}">
      <dgm:prSet/>
      <dgm:spPr/>
      <dgm:t>
        <a:bodyPr/>
        <a:lstStyle/>
        <a:p>
          <a:endParaRPr lang="en-US"/>
        </a:p>
      </dgm:t>
    </dgm:pt>
    <dgm:pt modelId="{77C5C1D4-4772-4EE8-965D-12B7DC19E03E}" type="sibTrans" cxnId="{D897589F-9F74-4283-93F1-08D1DAD90FA5}">
      <dgm:prSet/>
      <dgm:spPr/>
      <dgm:t>
        <a:bodyPr/>
        <a:lstStyle/>
        <a:p>
          <a:endParaRPr lang="en-US"/>
        </a:p>
      </dgm:t>
    </dgm:pt>
    <dgm:pt modelId="{110DE63E-6AF6-456A-A634-AD2FA978D835}">
      <dgm:prSet/>
      <dgm:spPr/>
      <dgm:t>
        <a:bodyPr/>
        <a:lstStyle/>
        <a:p>
          <a:r>
            <a:rPr lang="en-US"/>
            <a:t>Οι δημοκρατικοί πολίτες, σε πολλές χώρες, έδειξαν αντοχή και μαχητικότητα, για να υπερασπίσουν αγαθά και φιλελεύθερες αξίες.</a:t>
          </a:r>
        </a:p>
      </dgm:t>
    </dgm:pt>
    <dgm:pt modelId="{2E51BA5B-49BB-4131-9F6D-046601FCC827}" type="parTrans" cxnId="{420C4515-8AAB-4F4F-A9A5-9EB46B06E63A}">
      <dgm:prSet/>
      <dgm:spPr/>
      <dgm:t>
        <a:bodyPr/>
        <a:lstStyle/>
        <a:p>
          <a:endParaRPr lang="en-US"/>
        </a:p>
      </dgm:t>
    </dgm:pt>
    <dgm:pt modelId="{E1E9E895-9740-462D-B14F-3644B1ABDA7B}" type="sibTrans" cxnId="{420C4515-8AAB-4F4F-A9A5-9EB46B06E63A}">
      <dgm:prSet/>
      <dgm:spPr/>
      <dgm:t>
        <a:bodyPr/>
        <a:lstStyle/>
        <a:p>
          <a:endParaRPr lang="en-US"/>
        </a:p>
      </dgm:t>
    </dgm:pt>
    <dgm:pt modelId="{9B9F0477-535F-F24E-99B3-E299C66808C2}" type="pres">
      <dgm:prSet presAssocID="{069F6C18-66A5-48B1-9E31-EDA6C506A246}" presName="linear" presStyleCnt="0">
        <dgm:presLayoutVars>
          <dgm:animLvl val="lvl"/>
          <dgm:resizeHandles val="exact"/>
        </dgm:presLayoutVars>
      </dgm:prSet>
      <dgm:spPr/>
    </dgm:pt>
    <dgm:pt modelId="{CE0ADC00-0BD6-3C4B-86DC-0003E39A79AC}" type="pres">
      <dgm:prSet presAssocID="{EF4F4528-45B4-494B-ACAA-62315AB626AE}" presName="parentText" presStyleLbl="node1" presStyleIdx="0" presStyleCnt="3">
        <dgm:presLayoutVars>
          <dgm:chMax val="0"/>
          <dgm:bulletEnabled val="1"/>
        </dgm:presLayoutVars>
      </dgm:prSet>
      <dgm:spPr/>
    </dgm:pt>
    <dgm:pt modelId="{AFD7D02D-2C54-6D4A-823A-DC180977AE4F}" type="pres">
      <dgm:prSet presAssocID="{C8D273A4-FC8F-4369-8F05-F80F5A876DFD}" presName="spacer" presStyleCnt="0"/>
      <dgm:spPr/>
    </dgm:pt>
    <dgm:pt modelId="{A630CA49-1B74-5848-B1E7-9B78BF607B8B}" type="pres">
      <dgm:prSet presAssocID="{B10A9DD2-0760-4494-903D-814AEA4136EB}" presName="parentText" presStyleLbl="node1" presStyleIdx="1" presStyleCnt="3">
        <dgm:presLayoutVars>
          <dgm:chMax val="0"/>
          <dgm:bulletEnabled val="1"/>
        </dgm:presLayoutVars>
      </dgm:prSet>
      <dgm:spPr/>
    </dgm:pt>
    <dgm:pt modelId="{BA8FE071-9F6E-6741-B7F1-20D93A6E7480}" type="pres">
      <dgm:prSet presAssocID="{77C5C1D4-4772-4EE8-965D-12B7DC19E03E}" presName="spacer" presStyleCnt="0"/>
      <dgm:spPr/>
    </dgm:pt>
    <dgm:pt modelId="{CC77C5FA-4200-E243-AC6D-2C926A500C28}" type="pres">
      <dgm:prSet presAssocID="{110DE63E-6AF6-456A-A634-AD2FA978D835}" presName="parentText" presStyleLbl="node1" presStyleIdx="2" presStyleCnt="3">
        <dgm:presLayoutVars>
          <dgm:chMax val="0"/>
          <dgm:bulletEnabled val="1"/>
        </dgm:presLayoutVars>
      </dgm:prSet>
      <dgm:spPr/>
    </dgm:pt>
  </dgm:ptLst>
  <dgm:cxnLst>
    <dgm:cxn modelId="{420C4515-8AAB-4F4F-A9A5-9EB46B06E63A}" srcId="{069F6C18-66A5-48B1-9E31-EDA6C506A246}" destId="{110DE63E-6AF6-456A-A634-AD2FA978D835}" srcOrd="2" destOrd="0" parTransId="{2E51BA5B-49BB-4131-9F6D-046601FCC827}" sibTransId="{E1E9E895-9740-462D-B14F-3644B1ABDA7B}"/>
    <dgm:cxn modelId="{EB75AA7F-8BD2-6441-9F47-1057BEE59B64}" type="presOf" srcId="{110DE63E-6AF6-456A-A634-AD2FA978D835}" destId="{CC77C5FA-4200-E243-AC6D-2C926A500C28}" srcOrd="0" destOrd="0" presId="urn:microsoft.com/office/officeart/2005/8/layout/vList2"/>
    <dgm:cxn modelId="{D897589F-9F74-4283-93F1-08D1DAD90FA5}" srcId="{069F6C18-66A5-48B1-9E31-EDA6C506A246}" destId="{B10A9DD2-0760-4494-903D-814AEA4136EB}" srcOrd="1" destOrd="0" parTransId="{046DE373-0DA2-4347-B907-AD53FABFB01A}" sibTransId="{77C5C1D4-4772-4EE8-965D-12B7DC19E03E}"/>
    <dgm:cxn modelId="{5FD6D2D5-0CB1-7643-8BA2-BFEB65397AB5}" type="presOf" srcId="{B10A9DD2-0760-4494-903D-814AEA4136EB}" destId="{A630CA49-1B74-5848-B1E7-9B78BF607B8B}" srcOrd="0" destOrd="0" presId="urn:microsoft.com/office/officeart/2005/8/layout/vList2"/>
    <dgm:cxn modelId="{9EBA09E1-95E3-4906-BCA7-B596457CADC3}" srcId="{069F6C18-66A5-48B1-9E31-EDA6C506A246}" destId="{EF4F4528-45B4-494B-ACAA-62315AB626AE}" srcOrd="0" destOrd="0" parTransId="{72CDF97C-7594-4555-A452-5E29782DD3A4}" sibTransId="{C8D273A4-FC8F-4369-8F05-F80F5A876DFD}"/>
    <dgm:cxn modelId="{CFA74EE9-0D92-834E-B3D9-9EF9933956AE}" type="presOf" srcId="{069F6C18-66A5-48B1-9E31-EDA6C506A246}" destId="{9B9F0477-535F-F24E-99B3-E299C66808C2}" srcOrd="0" destOrd="0" presId="urn:microsoft.com/office/officeart/2005/8/layout/vList2"/>
    <dgm:cxn modelId="{FE610DEA-E127-5B41-9AA1-39727B29B848}" type="presOf" srcId="{EF4F4528-45B4-494B-ACAA-62315AB626AE}" destId="{CE0ADC00-0BD6-3C4B-86DC-0003E39A79AC}" srcOrd="0" destOrd="0" presId="urn:microsoft.com/office/officeart/2005/8/layout/vList2"/>
    <dgm:cxn modelId="{2835321B-6756-844B-9D66-2267626EBB26}" type="presParOf" srcId="{9B9F0477-535F-F24E-99B3-E299C66808C2}" destId="{CE0ADC00-0BD6-3C4B-86DC-0003E39A79AC}" srcOrd="0" destOrd="0" presId="urn:microsoft.com/office/officeart/2005/8/layout/vList2"/>
    <dgm:cxn modelId="{23E3EE97-01F1-D74E-83BE-5FF3308F9F9C}" type="presParOf" srcId="{9B9F0477-535F-F24E-99B3-E299C66808C2}" destId="{AFD7D02D-2C54-6D4A-823A-DC180977AE4F}" srcOrd="1" destOrd="0" presId="urn:microsoft.com/office/officeart/2005/8/layout/vList2"/>
    <dgm:cxn modelId="{18BF2F9B-7AA4-B446-820B-C66A27FFD779}" type="presParOf" srcId="{9B9F0477-535F-F24E-99B3-E299C66808C2}" destId="{A630CA49-1B74-5848-B1E7-9B78BF607B8B}" srcOrd="2" destOrd="0" presId="urn:microsoft.com/office/officeart/2005/8/layout/vList2"/>
    <dgm:cxn modelId="{22E900E9-829D-8D4D-9068-BA025AEF00F1}" type="presParOf" srcId="{9B9F0477-535F-F24E-99B3-E299C66808C2}" destId="{BA8FE071-9F6E-6741-B7F1-20D93A6E7480}" srcOrd="3" destOrd="0" presId="urn:microsoft.com/office/officeart/2005/8/layout/vList2"/>
    <dgm:cxn modelId="{FEC4C685-6745-9C4A-B39A-6F27D9E314A8}" type="presParOf" srcId="{9B9F0477-535F-F24E-99B3-E299C66808C2}" destId="{CC77C5FA-4200-E243-AC6D-2C926A500C2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61EBE8-81D9-4C81-93A7-EC06E4693F83}"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57FAAAC4-3FA9-4121-A567-15FB478FD7D4}">
      <dgm:prSet/>
      <dgm:spPr/>
      <dgm:t>
        <a:bodyPr/>
        <a:lstStyle/>
        <a:p>
          <a:r>
            <a:rPr lang="en-US"/>
            <a:t>Η ελληνική κυβέρνηση τηρούσε ουδετερότητα, παρά τη συμπάθεια προς Αγγλία και Γαλλία.</a:t>
          </a:r>
        </a:p>
      </dgm:t>
    </dgm:pt>
    <dgm:pt modelId="{9AD55A92-049B-496D-BB72-79AB92BCF286}" type="parTrans" cxnId="{A8B9A2A2-5F48-475F-8FF8-214083BACC72}">
      <dgm:prSet/>
      <dgm:spPr/>
      <dgm:t>
        <a:bodyPr/>
        <a:lstStyle/>
        <a:p>
          <a:endParaRPr lang="en-US"/>
        </a:p>
      </dgm:t>
    </dgm:pt>
    <dgm:pt modelId="{D74714A7-814F-4B36-B2A8-AF40E59E5049}" type="sibTrans" cxnId="{A8B9A2A2-5F48-475F-8FF8-214083BACC72}">
      <dgm:prSet/>
      <dgm:spPr/>
      <dgm:t>
        <a:bodyPr/>
        <a:lstStyle/>
        <a:p>
          <a:endParaRPr lang="en-US"/>
        </a:p>
      </dgm:t>
    </dgm:pt>
    <dgm:pt modelId="{2D9D302F-64B3-4560-906A-3B8AB6EB1575}">
      <dgm:prSet/>
      <dgm:spPr/>
      <dgm:t>
        <a:bodyPr/>
        <a:lstStyle/>
        <a:p>
          <a:r>
            <a:rPr lang="en-US"/>
            <a:t>Ο Μουσολίνι ήθελε τον έλεγχο στην Ανατολική Μεσόγειο, γι’ αυτό κατέλαβε την Αλβανία (Απρίλιος 1939) και επιτέθηκε στην Ελλάδα.</a:t>
          </a:r>
        </a:p>
      </dgm:t>
    </dgm:pt>
    <dgm:pt modelId="{31D0B302-AAB5-453F-B3CE-B050A6A83907}" type="parTrans" cxnId="{7ADE7AB4-83C9-49C6-8B56-58952641F336}">
      <dgm:prSet/>
      <dgm:spPr/>
      <dgm:t>
        <a:bodyPr/>
        <a:lstStyle/>
        <a:p>
          <a:endParaRPr lang="en-US"/>
        </a:p>
      </dgm:t>
    </dgm:pt>
    <dgm:pt modelId="{7CB4E19B-9EC6-47FD-A6DF-A5BFAFE7A109}" type="sibTrans" cxnId="{7ADE7AB4-83C9-49C6-8B56-58952641F336}">
      <dgm:prSet/>
      <dgm:spPr/>
      <dgm:t>
        <a:bodyPr/>
        <a:lstStyle/>
        <a:p>
          <a:endParaRPr lang="en-US"/>
        </a:p>
      </dgm:t>
    </dgm:pt>
    <dgm:pt modelId="{7668BC26-BBC4-504B-A5A9-3709A0A4B6AB}" type="pres">
      <dgm:prSet presAssocID="{2B61EBE8-81D9-4C81-93A7-EC06E4693F83}" presName="hierChild1" presStyleCnt="0">
        <dgm:presLayoutVars>
          <dgm:chPref val="1"/>
          <dgm:dir/>
          <dgm:animOne val="branch"/>
          <dgm:animLvl val="lvl"/>
          <dgm:resizeHandles/>
        </dgm:presLayoutVars>
      </dgm:prSet>
      <dgm:spPr/>
    </dgm:pt>
    <dgm:pt modelId="{B47EE063-82B2-D843-BA0F-6202D306FEC8}" type="pres">
      <dgm:prSet presAssocID="{57FAAAC4-3FA9-4121-A567-15FB478FD7D4}" presName="hierRoot1" presStyleCnt="0"/>
      <dgm:spPr/>
    </dgm:pt>
    <dgm:pt modelId="{5E0E63D6-7B7D-FF4F-A41C-F33811D4336D}" type="pres">
      <dgm:prSet presAssocID="{57FAAAC4-3FA9-4121-A567-15FB478FD7D4}" presName="composite" presStyleCnt="0"/>
      <dgm:spPr/>
    </dgm:pt>
    <dgm:pt modelId="{C8BC0851-991F-4A49-AAAC-BDAC4F9D205A}" type="pres">
      <dgm:prSet presAssocID="{57FAAAC4-3FA9-4121-A567-15FB478FD7D4}" presName="background" presStyleLbl="node0" presStyleIdx="0" presStyleCnt="2"/>
      <dgm:spPr/>
    </dgm:pt>
    <dgm:pt modelId="{DDA7A960-E01D-8043-97CA-CD0317509AA5}" type="pres">
      <dgm:prSet presAssocID="{57FAAAC4-3FA9-4121-A567-15FB478FD7D4}" presName="text" presStyleLbl="fgAcc0" presStyleIdx="0" presStyleCnt="2">
        <dgm:presLayoutVars>
          <dgm:chPref val="3"/>
        </dgm:presLayoutVars>
      </dgm:prSet>
      <dgm:spPr/>
    </dgm:pt>
    <dgm:pt modelId="{C1108FA1-78A8-6D44-9A15-2B31C349DC20}" type="pres">
      <dgm:prSet presAssocID="{57FAAAC4-3FA9-4121-A567-15FB478FD7D4}" presName="hierChild2" presStyleCnt="0"/>
      <dgm:spPr/>
    </dgm:pt>
    <dgm:pt modelId="{2944BF6F-205A-D441-8871-C2CF349B8BC1}" type="pres">
      <dgm:prSet presAssocID="{2D9D302F-64B3-4560-906A-3B8AB6EB1575}" presName="hierRoot1" presStyleCnt="0"/>
      <dgm:spPr/>
    </dgm:pt>
    <dgm:pt modelId="{76471DBA-A46F-EE40-8347-F374AAC27D48}" type="pres">
      <dgm:prSet presAssocID="{2D9D302F-64B3-4560-906A-3B8AB6EB1575}" presName="composite" presStyleCnt="0"/>
      <dgm:spPr/>
    </dgm:pt>
    <dgm:pt modelId="{1E1DA491-5CA2-E843-95B0-F349C9161D40}" type="pres">
      <dgm:prSet presAssocID="{2D9D302F-64B3-4560-906A-3B8AB6EB1575}" presName="background" presStyleLbl="node0" presStyleIdx="1" presStyleCnt="2"/>
      <dgm:spPr/>
    </dgm:pt>
    <dgm:pt modelId="{7EFB1345-10D2-344D-8739-86D22CA2AEFB}" type="pres">
      <dgm:prSet presAssocID="{2D9D302F-64B3-4560-906A-3B8AB6EB1575}" presName="text" presStyleLbl="fgAcc0" presStyleIdx="1" presStyleCnt="2">
        <dgm:presLayoutVars>
          <dgm:chPref val="3"/>
        </dgm:presLayoutVars>
      </dgm:prSet>
      <dgm:spPr/>
    </dgm:pt>
    <dgm:pt modelId="{6288C10A-4E63-7E46-A66E-05755CCB6DEA}" type="pres">
      <dgm:prSet presAssocID="{2D9D302F-64B3-4560-906A-3B8AB6EB1575}" presName="hierChild2" presStyleCnt="0"/>
      <dgm:spPr/>
    </dgm:pt>
  </dgm:ptLst>
  <dgm:cxnLst>
    <dgm:cxn modelId="{F8474408-0EA2-A243-9F83-4C354EADCDFE}" type="presOf" srcId="{57FAAAC4-3FA9-4121-A567-15FB478FD7D4}" destId="{DDA7A960-E01D-8043-97CA-CD0317509AA5}" srcOrd="0" destOrd="0" presId="urn:microsoft.com/office/officeart/2005/8/layout/hierarchy1"/>
    <dgm:cxn modelId="{D66E8F50-631A-7148-8D24-30B613ACCAF9}" type="presOf" srcId="{2D9D302F-64B3-4560-906A-3B8AB6EB1575}" destId="{7EFB1345-10D2-344D-8739-86D22CA2AEFB}" srcOrd="0" destOrd="0" presId="urn:microsoft.com/office/officeart/2005/8/layout/hierarchy1"/>
    <dgm:cxn modelId="{A8B9A2A2-5F48-475F-8FF8-214083BACC72}" srcId="{2B61EBE8-81D9-4C81-93A7-EC06E4693F83}" destId="{57FAAAC4-3FA9-4121-A567-15FB478FD7D4}" srcOrd="0" destOrd="0" parTransId="{9AD55A92-049B-496D-BB72-79AB92BCF286}" sibTransId="{D74714A7-814F-4B36-B2A8-AF40E59E5049}"/>
    <dgm:cxn modelId="{7ADE7AB4-83C9-49C6-8B56-58952641F336}" srcId="{2B61EBE8-81D9-4C81-93A7-EC06E4693F83}" destId="{2D9D302F-64B3-4560-906A-3B8AB6EB1575}" srcOrd="1" destOrd="0" parTransId="{31D0B302-AAB5-453F-B3CE-B050A6A83907}" sibTransId="{7CB4E19B-9EC6-47FD-A6DF-A5BFAFE7A109}"/>
    <dgm:cxn modelId="{10EB3CD0-31E0-0144-BE46-D4B9B8786DC6}" type="presOf" srcId="{2B61EBE8-81D9-4C81-93A7-EC06E4693F83}" destId="{7668BC26-BBC4-504B-A5A9-3709A0A4B6AB}" srcOrd="0" destOrd="0" presId="urn:microsoft.com/office/officeart/2005/8/layout/hierarchy1"/>
    <dgm:cxn modelId="{2C9EF85F-7040-6840-B598-472F4F020ED8}" type="presParOf" srcId="{7668BC26-BBC4-504B-A5A9-3709A0A4B6AB}" destId="{B47EE063-82B2-D843-BA0F-6202D306FEC8}" srcOrd="0" destOrd="0" presId="urn:microsoft.com/office/officeart/2005/8/layout/hierarchy1"/>
    <dgm:cxn modelId="{412A6A89-9FAE-A042-8DB8-7B885DC9F003}" type="presParOf" srcId="{B47EE063-82B2-D843-BA0F-6202D306FEC8}" destId="{5E0E63D6-7B7D-FF4F-A41C-F33811D4336D}" srcOrd="0" destOrd="0" presId="urn:microsoft.com/office/officeart/2005/8/layout/hierarchy1"/>
    <dgm:cxn modelId="{E082E8D2-2732-3B4A-8624-FBC87E6467A1}" type="presParOf" srcId="{5E0E63D6-7B7D-FF4F-A41C-F33811D4336D}" destId="{C8BC0851-991F-4A49-AAAC-BDAC4F9D205A}" srcOrd="0" destOrd="0" presId="urn:microsoft.com/office/officeart/2005/8/layout/hierarchy1"/>
    <dgm:cxn modelId="{B5267D46-D8F1-284E-B5C0-7C8D94EEC3BE}" type="presParOf" srcId="{5E0E63D6-7B7D-FF4F-A41C-F33811D4336D}" destId="{DDA7A960-E01D-8043-97CA-CD0317509AA5}" srcOrd="1" destOrd="0" presId="urn:microsoft.com/office/officeart/2005/8/layout/hierarchy1"/>
    <dgm:cxn modelId="{D575B19E-9118-594E-8606-94F23646DA95}" type="presParOf" srcId="{B47EE063-82B2-D843-BA0F-6202D306FEC8}" destId="{C1108FA1-78A8-6D44-9A15-2B31C349DC20}" srcOrd="1" destOrd="0" presId="urn:microsoft.com/office/officeart/2005/8/layout/hierarchy1"/>
    <dgm:cxn modelId="{46E325B1-101A-8448-A714-76F939157A88}" type="presParOf" srcId="{7668BC26-BBC4-504B-A5A9-3709A0A4B6AB}" destId="{2944BF6F-205A-D441-8871-C2CF349B8BC1}" srcOrd="1" destOrd="0" presId="urn:microsoft.com/office/officeart/2005/8/layout/hierarchy1"/>
    <dgm:cxn modelId="{18AFC47C-022F-674B-A261-8B66DE1F9AB9}" type="presParOf" srcId="{2944BF6F-205A-D441-8871-C2CF349B8BC1}" destId="{76471DBA-A46F-EE40-8347-F374AAC27D48}" srcOrd="0" destOrd="0" presId="urn:microsoft.com/office/officeart/2005/8/layout/hierarchy1"/>
    <dgm:cxn modelId="{06FFC371-25DC-6E42-B1E2-A9DDEA9619F4}" type="presParOf" srcId="{76471DBA-A46F-EE40-8347-F374AAC27D48}" destId="{1E1DA491-5CA2-E843-95B0-F349C9161D40}" srcOrd="0" destOrd="0" presId="urn:microsoft.com/office/officeart/2005/8/layout/hierarchy1"/>
    <dgm:cxn modelId="{920CC443-09B3-3549-9296-4ECD94FEB7E3}" type="presParOf" srcId="{76471DBA-A46F-EE40-8347-F374AAC27D48}" destId="{7EFB1345-10D2-344D-8739-86D22CA2AEFB}" srcOrd="1" destOrd="0" presId="urn:microsoft.com/office/officeart/2005/8/layout/hierarchy1"/>
    <dgm:cxn modelId="{BED197FB-6DA6-2A4F-963F-55B6F6C14E3F}" type="presParOf" srcId="{2944BF6F-205A-D441-8871-C2CF349B8BC1}" destId="{6288C10A-4E63-7E46-A66E-05755CCB6DE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8934B8-5F0E-46D8-B2A2-A7644FCD342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B3A4171-F90E-4775-AB61-363E9E2DEF2D}">
      <dgm:prSet/>
      <dgm:spPr/>
      <dgm:t>
        <a:bodyPr/>
        <a:lstStyle/>
        <a:p>
          <a:r>
            <a:rPr lang="en-US"/>
            <a:t>Τις πρώτες ημέρες σημειώθηκε προέλαση των ιταλικών στρατευμάτων στην Ήπειρο, η οποία ανακόπηκε από τον ελληνικό στρατό.</a:t>
          </a:r>
        </a:p>
      </dgm:t>
    </dgm:pt>
    <dgm:pt modelId="{D9C4407B-4655-4FA6-8AAF-2832A575E33B}" type="parTrans" cxnId="{F52660B6-5D0A-49F0-8216-B6C00697FEA9}">
      <dgm:prSet/>
      <dgm:spPr/>
      <dgm:t>
        <a:bodyPr/>
        <a:lstStyle/>
        <a:p>
          <a:endParaRPr lang="en-US"/>
        </a:p>
      </dgm:t>
    </dgm:pt>
    <dgm:pt modelId="{F8D0ECD6-87B5-466C-8073-D750454AF306}" type="sibTrans" cxnId="{F52660B6-5D0A-49F0-8216-B6C00697FEA9}">
      <dgm:prSet/>
      <dgm:spPr/>
      <dgm:t>
        <a:bodyPr/>
        <a:lstStyle/>
        <a:p>
          <a:endParaRPr lang="en-US"/>
        </a:p>
      </dgm:t>
    </dgm:pt>
    <dgm:pt modelId="{887D5B43-7745-487B-9202-FD8AF8CEAD4E}">
      <dgm:prSet/>
      <dgm:spPr/>
      <dgm:t>
        <a:bodyPr/>
        <a:lstStyle/>
        <a:p>
          <a:r>
            <a:rPr lang="en-US"/>
            <a:t>Στις 14 Νοεμβρίου ο ελληνικός στρατός εξαπέλυσε αντεπίθεση, που οδήγησε στην κατάληψη της Κορυτσάς, της Πρεμετής, του Πόγραδετς, του Αργυροκάστρου, των Αγίων Σαράντα και, τέλος, στις αρχές Ιανουαρίου 1941, της Κλεισούρας. Οι καιρικές συνθήκες δεν επέτρεψαν περαιτέρω προέλαση.</a:t>
          </a:r>
        </a:p>
      </dgm:t>
    </dgm:pt>
    <dgm:pt modelId="{4C3589C3-5B5F-46ED-A657-BD863FD20950}" type="parTrans" cxnId="{29B0268B-74FA-4E8C-8FF9-223CF40D0661}">
      <dgm:prSet/>
      <dgm:spPr/>
      <dgm:t>
        <a:bodyPr/>
        <a:lstStyle/>
        <a:p>
          <a:endParaRPr lang="en-US"/>
        </a:p>
      </dgm:t>
    </dgm:pt>
    <dgm:pt modelId="{DCA14524-38EE-4F5F-890F-E9D7AF885EBF}" type="sibTrans" cxnId="{29B0268B-74FA-4E8C-8FF9-223CF40D0661}">
      <dgm:prSet/>
      <dgm:spPr/>
      <dgm:t>
        <a:bodyPr/>
        <a:lstStyle/>
        <a:p>
          <a:endParaRPr lang="en-US"/>
        </a:p>
      </dgm:t>
    </dgm:pt>
    <dgm:pt modelId="{D89D4764-591A-48A6-915B-ED012E1173B8}">
      <dgm:prSet/>
      <dgm:spPr/>
      <dgm:t>
        <a:bodyPr/>
        <a:lstStyle/>
        <a:p>
          <a:r>
            <a:rPr lang="en-US"/>
            <a:t>Μάρτιος 1941: οι Ιταλοί  εξαπέλυσαν την «εαρινή» επίθεση, που αποκρούστηκε από τον ελληνικό στρατό.</a:t>
          </a:r>
        </a:p>
      </dgm:t>
    </dgm:pt>
    <dgm:pt modelId="{41BC318A-188A-4319-AA0A-637E3E6BBB68}" type="parTrans" cxnId="{2FAC0460-6470-43D0-AA21-B88D35179BB0}">
      <dgm:prSet/>
      <dgm:spPr/>
      <dgm:t>
        <a:bodyPr/>
        <a:lstStyle/>
        <a:p>
          <a:endParaRPr lang="en-US"/>
        </a:p>
      </dgm:t>
    </dgm:pt>
    <dgm:pt modelId="{9B5A4674-5896-4D8A-9782-D4FA072415B2}" type="sibTrans" cxnId="{2FAC0460-6470-43D0-AA21-B88D35179BB0}">
      <dgm:prSet/>
      <dgm:spPr/>
      <dgm:t>
        <a:bodyPr/>
        <a:lstStyle/>
        <a:p>
          <a:endParaRPr lang="en-US"/>
        </a:p>
      </dgm:t>
    </dgm:pt>
    <dgm:pt modelId="{B18505F6-A63A-774A-8FA7-4B15B0DDACED}" type="pres">
      <dgm:prSet presAssocID="{F48934B8-5F0E-46D8-B2A2-A7644FCD3424}" presName="linear" presStyleCnt="0">
        <dgm:presLayoutVars>
          <dgm:animLvl val="lvl"/>
          <dgm:resizeHandles val="exact"/>
        </dgm:presLayoutVars>
      </dgm:prSet>
      <dgm:spPr/>
    </dgm:pt>
    <dgm:pt modelId="{D3BAD0AC-E1B4-5E42-9AFD-D46BD682C917}" type="pres">
      <dgm:prSet presAssocID="{3B3A4171-F90E-4775-AB61-363E9E2DEF2D}" presName="parentText" presStyleLbl="node1" presStyleIdx="0" presStyleCnt="3">
        <dgm:presLayoutVars>
          <dgm:chMax val="0"/>
          <dgm:bulletEnabled val="1"/>
        </dgm:presLayoutVars>
      </dgm:prSet>
      <dgm:spPr/>
    </dgm:pt>
    <dgm:pt modelId="{11AF965D-177F-1440-99BF-A598275A3561}" type="pres">
      <dgm:prSet presAssocID="{F8D0ECD6-87B5-466C-8073-D750454AF306}" presName="spacer" presStyleCnt="0"/>
      <dgm:spPr/>
    </dgm:pt>
    <dgm:pt modelId="{57595643-6C08-B248-9295-8BCD45AB03D0}" type="pres">
      <dgm:prSet presAssocID="{887D5B43-7745-487B-9202-FD8AF8CEAD4E}" presName="parentText" presStyleLbl="node1" presStyleIdx="1" presStyleCnt="3">
        <dgm:presLayoutVars>
          <dgm:chMax val="0"/>
          <dgm:bulletEnabled val="1"/>
        </dgm:presLayoutVars>
      </dgm:prSet>
      <dgm:spPr/>
    </dgm:pt>
    <dgm:pt modelId="{51A799A7-B9C4-6D44-B84D-0DC76017069B}" type="pres">
      <dgm:prSet presAssocID="{DCA14524-38EE-4F5F-890F-E9D7AF885EBF}" presName="spacer" presStyleCnt="0"/>
      <dgm:spPr/>
    </dgm:pt>
    <dgm:pt modelId="{C1930C55-2376-DA4C-9AF0-DAB3C6D47B77}" type="pres">
      <dgm:prSet presAssocID="{D89D4764-591A-48A6-915B-ED012E1173B8}" presName="parentText" presStyleLbl="node1" presStyleIdx="2" presStyleCnt="3">
        <dgm:presLayoutVars>
          <dgm:chMax val="0"/>
          <dgm:bulletEnabled val="1"/>
        </dgm:presLayoutVars>
      </dgm:prSet>
      <dgm:spPr/>
    </dgm:pt>
  </dgm:ptLst>
  <dgm:cxnLst>
    <dgm:cxn modelId="{05B6B735-C9EA-504D-9C38-629ACC580A8D}" type="presOf" srcId="{887D5B43-7745-487B-9202-FD8AF8CEAD4E}" destId="{57595643-6C08-B248-9295-8BCD45AB03D0}" srcOrd="0" destOrd="0" presId="urn:microsoft.com/office/officeart/2005/8/layout/vList2"/>
    <dgm:cxn modelId="{2FAC0460-6470-43D0-AA21-B88D35179BB0}" srcId="{F48934B8-5F0E-46D8-B2A2-A7644FCD3424}" destId="{D89D4764-591A-48A6-915B-ED012E1173B8}" srcOrd="2" destOrd="0" parTransId="{41BC318A-188A-4319-AA0A-637E3E6BBB68}" sibTransId="{9B5A4674-5896-4D8A-9782-D4FA072415B2}"/>
    <dgm:cxn modelId="{29B0268B-74FA-4E8C-8FF9-223CF40D0661}" srcId="{F48934B8-5F0E-46D8-B2A2-A7644FCD3424}" destId="{887D5B43-7745-487B-9202-FD8AF8CEAD4E}" srcOrd="1" destOrd="0" parTransId="{4C3589C3-5B5F-46ED-A657-BD863FD20950}" sibTransId="{DCA14524-38EE-4F5F-890F-E9D7AF885EBF}"/>
    <dgm:cxn modelId="{20BAAB8F-9C9F-3E48-A69D-E7D971ECDBE0}" type="presOf" srcId="{3B3A4171-F90E-4775-AB61-363E9E2DEF2D}" destId="{D3BAD0AC-E1B4-5E42-9AFD-D46BD682C917}" srcOrd="0" destOrd="0" presId="urn:microsoft.com/office/officeart/2005/8/layout/vList2"/>
    <dgm:cxn modelId="{F855D9B0-A6E7-5742-828A-85BEA9A92212}" type="presOf" srcId="{D89D4764-591A-48A6-915B-ED012E1173B8}" destId="{C1930C55-2376-DA4C-9AF0-DAB3C6D47B77}" srcOrd="0" destOrd="0" presId="urn:microsoft.com/office/officeart/2005/8/layout/vList2"/>
    <dgm:cxn modelId="{F52660B6-5D0A-49F0-8216-B6C00697FEA9}" srcId="{F48934B8-5F0E-46D8-B2A2-A7644FCD3424}" destId="{3B3A4171-F90E-4775-AB61-363E9E2DEF2D}" srcOrd="0" destOrd="0" parTransId="{D9C4407B-4655-4FA6-8AAF-2832A575E33B}" sibTransId="{F8D0ECD6-87B5-466C-8073-D750454AF306}"/>
    <dgm:cxn modelId="{FBC31EC7-E4AA-6B41-B62F-661FFB61340E}" type="presOf" srcId="{F48934B8-5F0E-46D8-B2A2-A7644FCD3424}" destId="{B18505F6-A63A-774A-8FA7-4B15B0DDACED}" srcOrd="0" destOrd="0" presId="urn:microsoft.com/office/officeart/2005/8/layout/vList2"/>
    <dgm:cxn modelId="{EDE83679-888A-074A-82C8-4D7FACFF528A}" type="presParOf" srcId="{B18505F6-A63A-774A-8FA7-4B15B0DDACED}" destId="{D3BAD0AC-E1B4-5E42-9AFD-D46BD682C917}" srcOrd="0" destOrd="0" presId="urn:microsoft.com/office/officeart/2005/8/layout/vList2"/>
    <dgm:cxn modelId="{CBE023C6-DCC5-F34D-B306-3EE8D122AD15}" type="presParOf" srcId="{B18505F6-A63A-774A-8FA7-4B15B0DDACED}" destId="{11AF965D-177F-1440-99BF-A598275A3561}" srcOrd="1" destOrd="0" presId="urn:microsoft.com/office/officeart/2005/8/layout/vList2"/>
    <dgm:cxn modelId="{8CC0D6CD-6498-4C41-BBAD-BC86457E6AD2}" type="presParOf" srcId="{B18505F6-A63A-774A-8FA7-4B15B0DDACED}" destId="{57595643-6C08-B248-9295-8BCD45AB03D0}" srcOrd="2" destOrd="0" presId="urn:microsoft.com/office/officeart/2005/8/layout/vList2"/>
    <dgm:cxn modelId="{2EE0FA5A-DEBA-C44D-BF8A-CD0DFC17D851}" type="presParOf" srcId="{B18505F6-A63A-774A-8FA7-4B15B0DDACED}" destId="{51A799A7-B9C4-6D44-B84D-0DC76017069B}" srcOrd="3" destOrd="0" presId="urn:microsoft.com/office/officeart/2005/8/layout/vList2"/>
    <dgm:cxn modelId="{0A29BDA5-D592-9144-BDA6-215055B8BAF4}" type="presParOf" srcId="{B18505F6-A63A-774A-8FA7-4B15B0DDACED}" destId="{C1930C55-2376-DA4C-9AF0-DAB3C6D47B7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5FA538-997F-4C02-A252-62192147B3F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9070769-7CCD-4E42-9A71-10A11ECC047D}">
      <dgm:prSet/>
      <dgm:spPr/>
      <dgm:t>
        <a:bodyPr/>
        <a:lstStyle/>
        <a:p>
          <a:r>
            <a:rPr lang="en-US"/>
            <a:t>σύσταση ισχυρών μαζικών οργανώσεων: κατά σειρά σπουδαιότητας, το ΕΑΜ, ο ΕΔΕΣ και η ΕΚΚΑ.</a:t>
          </a:r>
        </a:p>
      </dgm:t>
    </dgm:pt>
    <dgm:pt modelId="{06972E30-E6F4-440F-A82D-774953D75A7F}" type="parTrans" cxnId="{2F1516F2-596F-48B6-AF31-07308E700873}">
      <dgm:prSet/>
      <dgm:spPr/>
      <dgm:t>
        <a:bodyPr/>
        <a:lstStyle/>
        <a:p>
          <a:endParaRPr lang="en-US"/>
        </a:p>
      </dgm:t>
    </dgm:pt>
    <dgm:pt modelId="{3AFC86B7-7A80-4AB2-B6E8-0FD78727BDAF}" type="sibTrans" cxnId="{2F1516F2-596F-48B6-AF31-07308E700873}">
      <dgm:prSet/>
      <dgm:spPr/>
      <dgm:t>
        <a:bodyPr/>
        <a:lstStyle/>
        <a:p>
          <a:endParaRPr lang="en-US"/>
        </a:p>
      </dgm:t>
    </dgm:pt>
    <dgm:pt modelId="{78A4F152-3A19-4B15-A2DE-4431F3C4D5A8}">
      <dgm:prSet/>
      <dgm:spPr/>
      <dgm:t>
        <a:bodyPr/>
        <a:lstStyle/>
        <a:p>
          <a:r>
            <a:rPr lang="en-US"/>
            <a:t>οι οργανώσεις των πόλεων («αόρατες στρατιές») ήταν ολιγάριθμες και έκαναν κυρίως δολιοφθορές και κατασκοπεία.</a:t>
          </a:r>
        </a:p>
      </dgm:t>
    </dgm:pt>
    <dgm:pt modelId="{A336D330-BE1D-4A57-800B-F3F8EB87445B}" type="parTrans" cxnId="{57D753E8-717A-4559-8311-C9FF6C179062}">
      <dgm:prSet/>
      <dgm:spPr/>
      <dgm:t>
        <a:bodyPr/>
        <a:lstStyle/>
        <a:p>
          <a:endParaRPr lang="en-US"/>
        </a:p>
      </dgm:t>
    </dgm:pt>
    <dgm:pt modelId="{0405A1E0-87ED-48EC-8554-18AB2E34F64C}" type="sibTrans" cxnId="{57D753E8-717A-4559-8311-C9FF6C179062}">
      <dgm:prSet/>
      <dgm:spPr/>
      <dgm:t>
        <a:bodyPr/>
        <a:lstStyle/>
        <a:p>
          <a:endParaRPr lang="en-US"/>
        </a:p>
      </dgm:t>
    </dgm:pt>
    <dgm:pt modelId="{3F8312CB-DF2B-4C10-884A-1F2EACDF5D25}">
      <dgm:prSet/>
      <dgm:spPr/>
      <dgm:t>
        <a:bodyPr/>
        <a:lstStyle/>
        <a:p>
          <a:r>
            <a:rPr lang="en-US"/>
            <a:t>μόνο ελληνικές μονάδες δεν συμμετείχαν στην εκστρατεία κατά της Σοβιετικής Ένωσης.</a:t>
          </a:r>
        </a:p>
      </dgm:t>
    </dgm:pt>
    <dgm:pt modelId="{F0CA42E1-37BC-45F1-A93C-42390C9FA799}" type="parTrans" cxnId="{0C7D8CD7-B68F-4F49-A3E3-ADBDCB4ACA1E}">
      <dgm:prSet/>
      <dgm:spPr/>
      <dgm:t>
        <a:bodyPr/>
        <a:lstStyle/>
        <a:p>
          <a:endParaRPr lang="en-US"/>
        </a:p>
      </dgm:t>
    </dgm:pt>
    <dgm:pt modelId="{C0E65342-D63E-457F-9A76-8E3577D2447E}" type="sibTrans" cxnId="{0C7D8CD7-B68F-4F49-A3E3-ADBDCB4ACA1E}">
      <dgm:prSet/>
      <dgm:spPr/>
      <dgm:t>
        <a:bodyPr/>
        <a:lstStyle/>
        <a:p>
          <a:endParaRPr lang="en-US"/>
        </a:p>
      </dgm:t>
    </dgm:pt>
    <dgm:pt modelId="{BB12A969-CB5F-4AE2-BC19-42F80BD25DB6}">
      <dgm:prSet/>
      <dgm:spPr/>
      <dgm:t>
        <a:bodyPr/>
        <a:lstStyle/>
        <a:p>
          <a:r>
            <a:rPr lang="en-US"/>
            <a:t>το τίμημα της αντίστασης: εκτελέσεις, βασανισμοί, φυλακίσεις.</a:t>
          </a:r>
        </a:p>
      </dgm:t>
    </dgm:pt>
    <dgm:pt modelId="{A8F70D6E-DDF3-465F-906C-D215633CB1ED}" type="parTrans" cxnId="{1FB9FCAA-468A-4FA3-B7A6-D5452E0875C7}">
      <dgm:prSet/>
      <dgm:spPr/>
      <dgm:t>
        <a:bodyPr/>
        <a:lstStyle/>
        <a:p>
          <a:endParaRPr lang="en-US"/>
        </a:p>
      </dgm:t>
    </dgm:pt>
    <dgm:pt modelId="{9DF903DC-5F6C-42E0-9C77-524DFB156DAF}" type="sibTrans" cxnId="{1FB9FCAA-468A-4FA3-B7A6-D5452E0875C7}">
      <dgm:prSet/>
      <dgm:spPr/>
      <dgm:t>
        <a:bodyPr/>
        <a:lstStyle/>
        <a:p>
          <a:endParaRPr lang="en-US"/>
        </a:p>
      </dgm:t>
    </dgm:pt>
    <dgm:pt modelId="{F48E3EF5-5513-7C48-AC28-4548B849CD04}" type="pres">
      <dgm:prSet presAssocID="{B15FA538-997F-4C02-A252-62192147B3F5}" presName="linear" presStyleCnt="0">
        <dgm:presLayoutVars>
          <dgm:animLvl val="lvl"/>
          <dgm:resizeHandles val="exact"/>
        </dgm:presLayoutVars>
      </dgm:prSet>
      <dgm:spPr/>
    </dgm:pt>
    <dgm:pt modelId="{406150C6-AD84-7141-AF11-502C6DD65B6E}" type="pres">
      <dgm:prSet presAssocID="{D9070769-7CCD-4E42-9A71-10A11ECC047D}" presName="parentText" presStyleLbl="node1" presStyleIdx="0" presStyleCnt="4">
        <dgm:presLayoutVars>
          <dgm:chMax val="0"/>
          <dgm:bulletEnabled val="1"/>
        </dgm:presLayoutVars>
      </dgm:prSet>
      <dgm:spPr/>
    </dgm:pt>
    <dgm:pt modelId="{D47DA6B3-009A-6142-8356-49560CA7A6AE}" type="pres">
      <dgm:prSet presAssocID="{3AFC86B7-7A80-4AB2-B6E8-0FD78727BDAF}" presName="spacer" presStyleCnt="0"/>
      <dgm:spPr/>
    </dgm:pt>
    <dgm:pt modelId="{655D02F9-9F8D-6E4F-9B49-A3A44B8154DE}" type="pres">
      <dgm:prSet presAssocID="{78A4F152-3A19-4B15-A2DE-4431F3C4D5A8}" presName="parentText" presStyleLbl="node1" presStyleIdx="1" presStyleCnt="4">
        <dgm:presLayoutVars>
          <dgm:chMax val="0"/>
          <dgm:bulletEnabled val="1"/>
        </dgm:presLayoutVars>
      </dgm:prSet>
      <dgm:spPr/>
    </dgm:pt>
    <dgm:pt modelId="{802FBF59-99A7-EF4A-8334-B6C035B2BA4F}" type="pres">
      <dgm:prSet presAssocID="{0405A1E0-87ED-48EC-8554-18AB2E34F64C}" presName="spacer" presStyleCnt="0"/>
      <dgm:spPr/>
    </dgm:pt>
    <dgm:pt modelId="{D4A3E0F3-5311-3740-A260-BA9976B67218}" type="pres">
      <dgm:prSet presAssocID="{3F8312CB-DF2B-4C10-884A-1F2EACDF5D25}" presName="parentText" presStyleLbl="node1" presStyleIdx="2" presStyleCnt="4">
        <dgm:presLayoutVars>
          <dgm:chMax val="0"/>
          <dgm:bulletEnabled val="1"/>
        </dgm:presLayoutVars>
      </dgm:prSet>
      <dgm:spPr/>
    </dgm:pt>
    <dgm:pt modelId="{8E030F9F-B24A-774A-93C5-F446E75CA1CB}" type="pres">
      <dgm:prSet presAssocID="{C0E65342-D63E-457F-9A76-8E3577D2447E}" presName="spacer" presStyleCnt="0"/>
      <dgm:spPr/>
    </dgm:pt>
    <dgm:pt modelId="{17F69AE8-6E37-4541-88AB-2022ADED5C93}" type="pres">
      <dgm:prSet presAssocID="{BB12A969-CB5F-4AE2-BC19-42F80BD25DB6}" presName="parentText" presStyleLbl="node1" presStyleIdx="3" presStyleCnt="4">
        <dgm:presLayoutVars>
          <dgm:chMax val="0"/>
          <dgm:bulletEnabled val="1"/>
        </dgm:presLayoutVars>
      </dgm:prSet>
      <dgm:spPr/>
    </dgm:pt>
  </dgm:ptLst>
  <dgm:cxnLst>
    <dgm:cxn modelId="{91657402-24F7-BE43-ADA1-1E4C5358F26A}" type="presOf" srcId="{B15FA538-997F-4C02-A252-62192147B3F5}" destId="{F48E3EF5-5513-7C48-AC28-4548B849CD04}" srcOrd="0" destOrd="0" presId="urn:microsoft.com/office/officeart/2005/8/layout/vList2"/>
    <dgm:cxn modelId="{090D1D36-9AF2-E247-8137-B1EBEA09FCC1}" type="presOf" srcId="{D9070769-7CCD-4E42-9A71-10A11ECC047D}" destId="{406150C6-AD84-7141-AF11-502C6DD65B6E}" srcOrd="0" destOrd="0" presId="urn:microsoft.com/office/officeart/2005/8/layout/vList2"/>
    <dgm:cxn modelId="{7D6EE663-B9C8-F84E-886C-FF93316491D0}" type="presOf" srcId="{3F8312CB-DF2B-4C10-884A-1F2EACDF5D25}" destId="{D4A3E0F3-5311-3740-A260-BA9976B67218}" srcOrd="0" destOrd="0" presId="urn:microsoft.com/office/officeart/2005/8/layout/vList2"/>
    <dgm:cxn modelId="{9FF69172-4154-084D-BCA4-AB52FA6D7D78}" type="presOf" srcId="{78A4F152-3A19-4B15-A2DE-4431F3C4D5A8}" destId="{655D02F9-9F8D-6E4F-9B49-A3A44B8154DE}" srcOrd="0" destOrd="0" presId="urn:microsoft.com/office/officeart/2005/8/layout/vList2"/>
    <dgm:cxn modelId="{2552F6A9-9C96-7E4F-83C8-EF5559D55736}" type="presOf" srcId="{BB12A969-CB5F-4AE2-BC19-42F80BD25DB6}" destId="{17F69AE8-6E37-4541-88AB-2022ADED5C93}" srcOrd="0" destOrd="0" presId="urn:microsoft.com/office/officeart/2005/8/layout/vList2"/>
    <dgm:cxn modelId="{1FB9FCAA-468A-4FA3-B7A6-D5452E0875C7}" srcId="{B15FA538-997F-4C02-A252-62192147B3F5}" destId="{BB12A969-CB5F-4AE2-BC19-42F80BD25DB6}" srcOrd="3" destOrd="0" parTransId="{A8F70D6E-DDF3-465F-906C-D215633CB1ED}" sibTransId="{9DF903DC-5F6C-42E0-9C77-524DFB156DAF}"/>
    <dgm:cxn modelId="{0C7D8CD7-B68F-4F49-A3E3-ADBDCB4ACA1E}" srcId="{B15FA538-997F-4C02-A252-62192147B3F5}" destId="{3F8312CB-DF2B-4C10-884A-1F2EACDF5D25}" srcOrd="2" destOrd="0" parTransId="{F0CA42E1-37BC-45F1-A93C-42390C9FA799}" sibTransId="{C0E65342-D63E-457F-9A76-8E3577D2447E}"/>
    <dgm:cxn modelId="{57D753E8-717A-4559-8311-C9FF6C179062}" srcId="{B15FA538-997F-4C02-A252-62192147B3F5}" destId="{78A4F152-3A19-4B15-A2DE-4431F3C4D5A8}" srcOrd="1" destOrd="0" parTransId="{A336D330-BE1D-4A57-800B-F3F8EB87445B}" sibTransId="{0405A1E0-87ED-48EC-8554-18AB2E34F64C}"/>
    <dgm:cxn modelId="{2F1516F2-596F-48B6-AF31-07308E700873}" srcId="{B15FA538-997F-4C02-A252-62192147B3F5}" destId="{D9070769-7CCD-4E42-9A71-10A11ECC047D}" srcOrd="0" destOrd="0" parTransId="{06972E30-E6F4-440F-A82D-774953D75A7F}" sibTransId="{3AFC86B7-7A80-4AB2-B6E8-0FD78727BDAF}"/>
    <dgm:cxn modelId="{A27BA0F2-6838-AE40-9824-A4F00E68C026}" type="presParOf" srcId="{F48E3EF5-5513-7C48-AC28-4548B849CD04}" destId="{406150C6-AD84-7141-AF11-502C6DD65B6E}" srcOrd="0" destOrd="0" presId="urn:microsoft.com/office/officeart/2005/8/layout/vList2"/>
    <dgm:cxn modelId="{20ADD36A-71FD-D441-9681-601B7AE7DC34}" type="presParOf" srcId="{F48E3EF5-5513-7C48-AC28-4548B849CD04}" destId="{D47DA6B3-009A-6142-8356-49560CA7A6AE}" srcOrd="1" destOrd="0" presId="urn:microsoft.com/office/officeart/2005/8/layout/vList2"/>
    <dgm:cxn modelId="{3F7E6D43-3CC2-1A47-838A-D32D168CAAB3}" type="presParOf" srcId="{F48E3EF5-5513-7C48-AC28-4548B849CD04}" destId="{655D02F9-9F8D-6E4F-9B49-A3A44B8154DE}" srcOrd="2" destOrd="0" presId="urn:microsoft.com/office/officeart/2005/8/layout/vList2"/>
    <dgm:cxn modelId="{1DF4B8C0-9710-7841-A74B-813F86DEE4DB}" type="presParOf" srcId="{F48E3EF5-5513-7C48-AC28-4548B849CD04}" destId="{802FBF59-99A7-EF4A-8334-B6C035B2BA4F}" srcOrd="3" destOrd="0" presId="urn:microsoft.com/office/officeart/2005/8/layout/vList2"/>
    <dgm:cxn modelId="{73511A05-55A7-774C-9CBA-3E555312D0A9}" type="presParOf" srcId="{F48E3EF5-5513-7C48-AC28-4548B849CD04}" destId="{D4A3E0F3-5311-3740-A260-BA9976B67218}" srcOrd="4" destOrd="0" presId="urn:microsoft.com/office/officeart/2005/8/layout/vList2"/>
    <dgm:cxn modelId="{FC534613-ECFB-A048-B7CB-5AF250066A3E}" type="presParOf" srcId="{F48E3EF5-5513-7C48-AC28-4548B849CD04}" destId="{8E030F9F-B24A-774A-93C5-F446E75CA1CB}" srcOrd="5" destOrd="0" presId="urn:microsoft.com/office/officeart/2005/8/layout/vList2"/>
    <dgm:cxn modelId="{469BC5BC-42BE-EE4F-BEA8-0F0DBEFF3A29}" type="presParOf" srcId="{F48E3EF5-5513-7C48-AC28-4548B849CD04}" destId="{17F69AE8-6E37-4541-88AB-2022ADED5C9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5F0184-ED01-4177-9507-3E9CD5D5EA0D}"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AEE8D237-F772-440F-97F3-07BD97738141}">
      <dgm:prSet/>
      <dgm:spPr/>
      <dgm:t>
        <a:bodyPr/>
        <a:lstStyle/>
        <a:p>
          <a:r>
            <a:rPr lang="en-US" dirty="0"/>
            <a:t>α</a:t>
          </a:r>
          <a:r>
            <a:rPr lang="en-US" dirty="0" err="1"/>
            <a:t>υτοκτονί</a:t>
          </a:r>
          <a:r>
            <a:rPr lang="en-US" dirty="0"/>
            <a:t>α </a:t>
          </a:r>
          <a:r>
            <a:rPr lang="en-US" dirty="0" err="1"/>
            <a:t>Χίτλερ</a:t>
          </a:r>
          <a:r>
            <a:rPr lang="en-US" dirty="0"/>
            <a:t> (30 </a:t>
          </a:r>
          <a:r>
            <a:rPr lang="en-US" dirty="0" err="1"/>
            <a:t>Α</a:t>
          </a:r>
          <a:r>
            <a:rPr lang="en-US" dirty="0"/>
            <a:t>π</a:t>
          </a:r>
          <a:r>
            <a:rPr lang="en-US" dirty="0" err="1"/>
            <a:t>ριλίου</a:t>
          </a:r>
          <a:r>
            <a:rPr lang="en-US" dirty="0"/>
            <a:t> 1945).</a:t>
          </a:r>
          <a:br>
            <a:rPr lang="en-US" dirty="0"/>
          </a:br>
          <a:endParaRPr lang="en-US" dirty="0"/>
        </a:p>
      </dgm:t>
    </dgm:pt>
    <dgm:pt modelId="{CE29FA63-F716-4997-B14D-6D500A31A076}" type="parTrans" cxnId="{90CB736F-CA58-4EDF-9846-80703B00CFF4}">
      <dgm:prSet/>
      <dgm:spPr/>
      <dgm:t>
        <a:bodyPr/>
        <a:lstStyle/>
        <a:p>
          <a:endParaRPr lang="en-US"/>
        </a:p>
      </dgm:t>
    </dgm:pt>
    <dgm:pt modelId="{8E0FA8B9-68A7-41C7-B095-68E3071D06B6}" type="sibTrans" cxnId="{90CB736F-CA58-4EDF-9846-80703B00CFF4}">
      <dgm:prSet/>
      <dgm:spPr/>
      <dgm:t>
        <a:bodyPr/>
        <a:lstStyle/>
        <a:p>
          <a:endParaRPr lang="en-US"/>
        </a:p>
      </dgm:t>
    </dgm:pt>
    <dgm:pt modelId="{B4BAA2D1-998B-4927-B016-9D2CE1636FF6}">
      <dgm:prSet/>
      <dgm:spPr/>
      <dgm:t>
        <a:bodyPr/>
        <a:lstStyle/>
        <a:p>
          <a:r>
            <a:rPr lang="en-US"/>
            <a:t>υπογραφή άνευ όρων συνθηκολόγησης στις 8 Μαΐου 1945 από τον στρατηγό Γιοντλ στη Reims.</a:t>
          </a:r>
        </a:p>
      </dgm:t>
    </dgm:pt>
    <dgm:pt modelId="{DB0C3697-9C12-4C75-8D9B-4D6489105F7C}" type="parTrans" cxnId="{9013B6F4-2561-4C5D-A29D-105623E48CC8}">
      <dgm:prSet/>
      <dgm:spPr/>
      <dgm:t>
        <a:bodyPr/>
        <a:lstStyle/>
        <a:p>
          <a:endParaRPr lang="en-US"/>
        </a:p>
      </dgm:t>
    </dgm:pt>
    <dgm:pt modelId="{2B70DF3B-3963-4741-922C-9E292EFFAF8B}" type="sibTrans" cxnId="{9013B6F4-2561-4C5D-A29D-105623E48CC8}">
      <dgm:prSet/>
      <dgm:spPr/>
      <dgm:t>
        <a:bodyPr/>
        <a:lstStyle/>
        <a:p>
          <a:endParaRPr lang="en-US"/>
        </a:p>
      </dgm:t>
    </dgm:pt>
    <dgm:pt modelId="{3272FB5D-3954-5546-A5D8-0EF08E841F33}" type="pres">
      <dgm:prSet presAssocID="{985F0184-ED01-4177-9507-3E9CD5D5EA0D}" presName="hierChild1" presStyleCnt="0">
        <dgm:presLayoutVars>
          <dgm:chPref val="1"/>
          <dgm:dir/>
          <dgm:animOne val="branch"/>
          <dgm:animLvl val="lvl"/>
          <dgm:resizeHandles/>
        </dgm:presLayoutVars>
      </dgm:prSet>
      <dgm:spPr/>
    </dgm:pt>
    <dgm:pt modelId="{1C477965-F1FA-E245-989C-91B6D693592F}" type="pres">
      <dgm:prSet presAssocID="{AEE8D237-F772-440F-97F3-07BD97738141}" presName="hierRoot1" presStyleCnt="0"/>
      <dgm:spPr/>
    </dgm:pt>
    <dgm:pt modelId="{66506B74-F92A-2743-BEE5-07211F5426E0}" type="pres">
      <dgm:prSet presAssocID="{AEE8D237-F772-440F-97F3-07BD97738141}" presName="composite" presStyleCnt="0"/>
      <dgm:spPr/>
    </dgm:pt>
    <dgm:pt modelId="{96DE17CE-5B2B-F540-9450-0BFD24740BC7}" type="pres">
      <dgm:prSet presAssocID="{AEE8D237-F772-440F-97F3-07BD97738141}" presName="background" presStyleLbl="node0" presStyleIdx="0" presStyleCnt="2"/>
      <dgm:spPr/>
    </dgm:pt>
    <dgm:pt modelId="{3C1D71A6-5EC5-C74A-9502-349A09E82491}" type="pres">
      <dgm:prSet presAssocID="{AEE8D237-F772-440F-97F3-07BD97738141}" presName="text" presStyleLbl="fgAcc0" presStyleIdx="0" presStyleCnt="2">
        <dgm:presLayoutVars>
          <dgm:chPref val="3"/>
        </dgm:presLayoutVars>
      </dgm:prSet>
      <dgm:spPr/>
    </dgm:pt>
    <dgm:pt modelId="{B01537E2-79C2-6E44-9224-7A4094AD6F6B}" type="pres">
      <dgm:prSet presAssocID="{AEE8D237-F772-440F-97F3-07BD97738141}" presName="hierChild2" presStyleCnt="0"/>
      <dgm:spPr/>
    </dgm:pt>
    <dgm:pt modelId="{CC56F735-6F48-564B-8A3B-713804D65032}" type="pres">
      <dgm:prSet presAssocID="{B4BAA2D1-998B-4927-B016-9D2CE1636FF6}" presName="hierRoot1" presStyleCnt="0"/>
      <dgm:spPr/>
    </dgm:pt>
    <dgm:pt modelId="{B5A03809-642C-E94B-A877-07DBF9A0AF6C}" type="pres">
      <dgm:prSet presAssocID="{B4BAA2D1-998B-4927-B016-9D2CE1636FF6}" presName="composite" presStyleCnt="0"/>
      <dgm:spPr/>
    </dgm:pt>
    <dgm:pt modelId="{83C0BFFE-2655-1642-B674-3AF48DF501BC}" type="pres">
      <dgm:prSet presAssocID="{B4BAA2D1-998B-4927-B016-9D2CE1636FF6}" presName="background" presStyleLbl="node0" presStyleIdx="1" presStyleCnt="2"/>
      <dgm:spPr/>
    </dgm:pt>
    <dgm:pt modelId="{8BC7E67D-494C-A14D-B26E-3016DCC7A4DA}" type="pres">
      <dgm:prSet presAssocID="{B4BAA2D1-998B-4927-B016-9D2CE1636FF6}" presName="text" presStyleLbl="fgAcc0" presStyleIdx="1" presStyleCnt="2">
        <dgm:presLayoutVars>
          <dgm:chPref val="3"/>
        </dgm:presLayoutVars>
      </dgm:prSet>
      <dgm:spPr/>
    </dgm:pt>
    <dgm:pt modelId="{55A1BB3C-8171-7242-A4A5-BCC7B24DCE95}" type="pres">
      <dgm:prSet presAssocID="{B4BAA2D1-998B-4927-B016-9D2CE1636FF6}" presName="hierChild2" presStyleCnt="0"/>
      <dgm:spPr/>
    </dgm:pt>
  </dgm:ptLst>
  <dgm:cxnLst>
    <dgm:cxn modelId="{23EBAB2D-1032-144F-AB31-F35C38E6DF32}" type="presOf" srcId="{985F0184-ED01-4177-9507-3E9CD5D5EA0D}" destId="{3272FB5D-3954-5546-A5D8-0EF08E841F33}" srcOrd="0" destOrd="0" presId="urn:microsoft.com/office/officeart/2005/8/layout/hierarchy1"/>
    <dgm:cxn modelId="{90CB736F-CA58-4EDF-9846-80703B00CFF4}" srcId="{985F0184-ED01-4177-9507-3E9CD5D5EA0D}" destId="{AEE8D237-F772-440F-97F3-07BD97738141}" srcOrd="0" destOrd="0" parTransId="{CE29FA63-F716-4997-B14D-6D500A31A076}" sibTransId="{8E0FA8B9-68A7-41C7-B095-68E3071D06B6}"/>
    <dgm:cxn modelId="{A92A0971-43B2-4845-A5A1-35D0828FD464}" type="presOf" srcId="{AEE8D237-F772-440F-97F3-07BD97738141}" destId="{3C1D71A6-5EC5-C74A-9502-349A09E82491}" srcOrd="0" destOrd="0" presId="urn:microsoft.com/office/officeart/2005/8/layout/hierarchy1"/>
    <dgm:cxn modelId="{6D3D66D6-C051-CD48-96F1-38543C619B67}" type="presOf" srcId="{B4BAA2D1-998B-4927-B016-9D2CE1636FF6}" destId="{8BC7E67D-494C-A14D-B26E-3016DCC7A4DA}" srcOrd="0" destOrd="0" presId="urn:microsoft.com/office/officeart/2005/8/layout/hierarchy1"/>
    <dgm:cxn modelId="{9013B6F4-2561-4C5D-A29D-105623E48CC8}" srcId="{985F0184-ED01-4177-9507-3E9CD5D5EA0D}" destId="{B4BAA2D1-998B-4927-B016-9D2CE1636FF6}" srcOrd="1" destOrd="0" parTransId="{DB0C3697-9C12-4C75-8D9B-4D6489105F7C}" sibTransId="{2B70DF3B-3963-4741-922C-9E292EFFAF8B}"/>
    <dgm:cxn modelId="{D03A694B-79B5-D04E-973A-C884073EB5D1}" type="presParOf" srcId="{3272FB5D-3954-5546-A5D8-0EF08E841F33}" destId="{1C477965-F1FA-E245-989C-91B6D693592F}" srcOrd="0" destOrd="0" presId="urn:microsoft.com/office/officeart/2005/8/layout/hierarchy1"/>
    <dgm:cxn modelId="{BBDBFB6B-FC56-1E4F-9B87-6BF0CF32AEBE}" type="presParOf" srcId="{1C477965-F1FA-E245-989C-91B6D693592F}" destId="{66506B74-F92A-2743-BEE5-07211F5426E0}" srcOrd="0" destOrd="0" presId="urn:microsoft.com/office/officeart/2005/8/layout/hierarchy1"/>
    <dgm:cxn modelId="{3629B5E9-82BA-D541-8607-AFA5E9A444B8}" type="presParOf" srcId="{66506B74-F92A-2743-BEE5-07211F5426E0}" destId="{96DE17CE-5B2B-F540-9450-0BFD24740BC7}" srcOrd="0" destOrd="0" presId="urn:microsoft.com/office/officeart/2005/8/layout/hierarchy1"/>
    <dgm:cxn modelId="{A7D6105A-76D6-B542-9AEB-287A0E953155}" type="presParOf" srcId="{66506B74-F92A-2743-BEE5-07211F5426E0}" destId="{3C1D71A6-5EC5-C74A-9502-349A09E82491}" srcOrd="1" destOrd="0" presId="urn:microsoft.com/office/officeart/2005/8/layout/hierarchy1"/>
    <dgm:cxn modelId="{726C63BD-F932-3B47-9594-16838B1631DC}" type="presParOf" srcId="{1C477965-F1FA-E245-989C-91B6D693592F}" destId="{B01537E2-79C2-6E44-9224-7A4094AD6F6B}" srcOrd="1" destOrd="0" presId="urn:microsoft.com/office/officeart/2005/8/layout/hierarchy1"/>
    <dgm:cxn modelId="{E511D93E-1171-AB4C-A049-B43A32397A5C}" type="presParOf" srcId="{3272FB5D-3954-5546-A5D8-0EF08E841F33}" destId="{CC56F735-6F48-564B-8A3B-713804D65032}" srcOrd="1" destOrd="0" presId="urn:microsoft.com/office/officeart/2005/8/layout/hierarchy1"/>
    <dgm:cxn modelId="{FA509992-67A0-FF4A-8434-F60A881541AC}" type="presParOf" srcId="{CC56F735-6F48-564B-8A3B-713804D65032}" destId="{B5A03809-642C-E94B-A877-07DBF9A0AF6C}" srcOrd="0" destOrd="0" presId="urn:microsoft.com/office/officeart/2005/8/layout/hierarchy1"/>
    <dgm:cxn modelId="{70561F4D-7C80-0D49-8425-90B73562B84E}" type="presParOf" srcId="{B5A03809-642C-E94B-A877-07DBF9A0AF6C}" destId="{83C0BFFE-2655-1642-B674-3AF48DF501BC}" srcOrd="0" destOrd="0" presId="urn:microsoft.com/office/officeart/2005/8/layout/hierarchy1"/>
    <dgm:cxn modelId="{68401202-B322-5441-82D2-27D8DBA3A146}" type="presParOf" srcId="{B5A03809-642C-E94B-A877-07DBF9A0AF6C}" destId="{8BC7E67D-494C-A14D-B26E-3016DCC7A4DA}" srcOrd="1" destOrd="0" presId="urn:microsoft.com/office/officeart/2005/8/layout/hierarchy1"/>
    <dgm:cxn modelId="{4B8306F8-E1FE-C541-AC98-B6EA157EA06B}" type="presParOf" srcId="{CC56F735-6F48-564B-8A3B-713804D65032}" destId="{55A1BB3C-8171-7242-A4A5-BCC7B24DCE9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27141-0B7F-A642-8791-D1F875D01793}">
      <dsp:nvSpPr>
        <dsp:cNvPr id="0" name=""/>
        <dsp:cNvSpPr/>
      </dsp:nvSpPr>
      <dsp:spPr>
        <a:xfrm>
          <a:off x="0" y="560518"/>
          <a:ext cx="6949440" cy="1123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28</a:t>
          </a:r>
          <a:r>
            <a:rPr lang="en-US" sz="2000" kern="1200" baseline="30000"/>
            <a:t>η</a:t>
          </a:r>
          <a:r>
            <a:rPr lang="en-US" sz="2000" kern="1200"/>
            <a:t> Οκτωβρίου 1940: ιταλική επίθεση και νίκη των ελληνικών στρατευμάτων. Σταθεροποίηση του μετώπου εντός του αλβανικού εδάφους.</a:t>
          </a:r>
        </a:p>
      </dsp:txBody>
      <dsp:txXfrm>
        <a:off x="54830" y="615348"/>
        <a:ext cx="6839780" cy="1013540"/>
      </dsp:txXfrm>
    </dsp:sp>
    <dsp:sp modelId="{CB1C1819-5109-CD44-B570-C0B7B2E1ACFC}">
      <dsp:nvSpPr>
        <dsp:cNvPr id="0" name=""/>
        <dsp:cNvSpPr/>
      </dsp:nvSpPr>
      <dsp:spPr>
        <a:xfrm>
          <a:off x="0" y="1741318"/>
          <a:ext cx="6949440" cy="1123200"/>
        </a:xfrm>
        <a:prstGeom prst="roundRect">
          <a:avLst/>
        </a:prstGeom>
        <a:solidFill>
          <a:schemeClr val="accent2">
            <a:hueOff val="-347110"/>
            <a:satOff val="-7210"/>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Απρίλιος 1941: γερμανική επίθεση και νίκη. Τριπλή κατοχή της Ελλάδας από ιταλικές, γερμανικές και βουλγαρικές δυνάμεις.</a:t>
          </a:r>
        </a:p>
      </dsp:txBody>
      <dsp:txXfrm>
        <a:off x="54830" y="1796148"/>
        <a:ext cx="6839780" cy="1013540"/>
      </dsp:txXfrm>
    </dsp:sp>
    <dsp:sp modelId="{B2218C06-6CC4-5B44-BFD0-3B4A12A5E415}">
      <dsp:nvSpPr>
        <dsp:cNvPr id="0" name=""/>
        <dsp:cNvSpPr/>
      </dsp:nvSpPr>
      <dsp:spPr>
        <a:xfrm>
          <a:off x="0" y="2922118"/>
          <a:ext cx="6949440" cy="1123200"/>
        </a:xfrm>
        <a:prstGeom prst="roundRect">
          <a:avLst/>
        </a:prstGeom>
        <a:solidFill>
          <a:schemeClr val="accent2">
            <a:hueOff val="-694219"/>
            <a:satOff val="-14421"/>
            <a:lumOff val="-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Ελληνικές μονάδες συνεχίζουν τον ένοπλο αγώνα στα μέτωπα της Ανατολικής Μεσογείου και της Μέσης Ανατολής, ενώ ξεκινά η αντίσταση κατά των κατακτητών στο ελληνικό έδαφος.</a:t>
          </a:r>
        </a:p>
      </dsp:txBody>
      <dsp:txXfrm>
        <a:off x="54830" y="2976948"/>
        <a:ext cx="6839780" cy="1013540"/>
      </dsp:txXfrm>
    </dsp:sp>
    <dsp:sp modelId="{545FF49F-BED0-5B4D-A418-F3AB6F490CD5}">
      <dsp:nvSpPr>
        <dsp:cNvPr id="0" name=""/>
        <dsp:cNvSpPr/>
      </dsp:nvSpPr>
      <dsp:spPr>
        <a:xfrm>
          <a:off x="0" y="4102918"/>
          <a:ext cx="6949440" cy="1123200"/>
        </a:xfrm>
        <a:prstGeom prst="roundRect">
          <a:avLst/>
        </a:prstGeom>
        <a:solidFill>
          <a:schemeClr val="accent2">
            <a:hueOff val="-1041329"/>
            <a:satOff val="-21631"/>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Οκτώβριος 1944: απελευθέρωση</a:t>
          </a:r>
        </a:p>
      </dsp:txBody>
      <dsp:txXfrm>
        <a:off x="54830" y="4157748"/>
        <a:ext cx="6839780" cy="1013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0D33F-2331-4B47-9269-91E95BFE2F15}">
      <dsp:nvSpPr>
        <dsp:cNvPr id="0" name=""/>
        <dsp:cNvSpPr/>
      </dsp:nvSpPr>
      <dsp:spPr>
        <a:xfrm>
          <a:off x="0" y="93958"/>
          <a:ext cx="6949440" cy="1347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Παραδειγματική τιμωρία των κύριων ενόχων για τα εγκλήματα που διαπράχθηκαν κατά της ανθρωπότητας.</a:t>
          </a:r>
        </a:p>
      </dsp:txBody>
      <dsp:txXfrm>
        <a:off x="65796" y="159754"/>
        <a:ext cx="6817848" cy="1216248"/>
      </dsp:txXfrm>
    </dsp:sp>
    <dsp:sp modelId="{BD3744A9-9308-5849-B8BA-A89FF81528C6}">
      <dsp:nvSpPr>
        <dsp:cNvPr id="0" name=""/>
        <dsp:cNvSpPr/>
      </dsp:nvSpPr>
      <dsp:spPr>
        <a:xfrm>
          <a:off x="0" y="1510918"/>
          <a:ext cx="6949440" cy="1347840"/>
        </a:xfrm>
        <a:prstGeom prst="roundRect">
          <a:avLst/>
        </a:prstGeom>
        <a:solidFill>
          <a:schemeClr val="accent2">
            <a:hueOff val="-347110"/>
            <a:satOff val="-7210"/>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t>Iδεολογικο</a:t>
          </a:r>
          <a:r>
            <a:rPr lang="en-US" sz="2400" kern="1200" dirty="0"/>
            <a:t>π</a:t>
          </a:r>
          <a:r>
            <a:rPr lang="en-US" sz="2400" kern="1200" dirty="0" err="1"/>
            <a:t>ολιτικές</a:t>
          </a:r>
          <a:r>
            <a:rPr lang="en-US" sz="2400" kern="1200" dirty="0"/>
            <a:t> </a:t>
          </a:r>
          <a:r>
            <a:rPr lang="en-US" sz="2400" kern="1200" dirty="0" err="1"/>
            <a:t>δι</a:t>
          </a:r>
          <a:r>
            <a:rPr lang="en-US" sz="2400" kern="1200" dirty="0"/>
            <a:t>α</a:t>
          </a:r>
          <a:r>
            <a:rPr lang="en-US" sz="2400" kern="1200" dirty="0" err="1"/>
            <a:t>φορές</a:t>
          </a:r>
          <a:r>
            <a:rPr lang="en-US" sz="2400" kern="1200" dirty="0"/>
            <a:t> </a:t>
          </a:r>
          <a:r>
            <a:rPr lang="en-US" sz="2400" kern="1200" dirty="0" err="1"/>
            <a:t>μετ</a:t>
          </a:r>
          <a:r>
            <a:rPr lang="en-US" sz="2400" kern="1200" dirty="0"/>
            <a:t>α</a:t>
          </a:r>
          <a:r>
            <a:rPr lang="en-US" sz="2400" kern="1200" dirty="0" err="1"/>
            <a:t>ξύ</a:t>
          </a:r>
          <a:r>
            <a:rPr lang="en-US" sz="2400" kern="1200" dirty="0"/>
            <a:t> </a:t>
          </a:r>
          <a:r>
            <a:rPr lang="en-US" sz="2400" kern="1200" dirty="0" err="1"/>
            <a:t>των</a:t>
          </a:r>
          <a:r>
            <a:rPr lang="en-US" sz="2400" kern="1200" dirty="0"/>
            <a:t> </a:t>
          </a:r>
          <a:r>
            <a:rPr lang="en-US" sz="2400" kern="1200" dirty="0" err="1"/>
            <a:t>Συμμάχων</a:t>
          </a:r>
          <a:r>
            <a:rPr lang="en-US" sz="2400" kern="1200" dirty="0"/>
            <a:t>, π</a:t>
          </a:r>
          <a:r>
            <a:rPr lang="en-US" sz="2400" kern="1200" dirty="0" err="1"/>
            <a:t>ου</a:t>
          </a:r>
          <a:r>
            <a:rPr lang="en-US" sz="2400" kern="1200" dirty="0"/>
            <a:t> </a:t>
          </a:r>
          <a:r>
            <a:rPr lang="en-US" sz="2400" kern="1200" dirty="0" err="1"/>
            <a:t>οδηγούν</a:t>
          </a:r>
          <a:r>
            <a:rPr lang="en-US" sz="2400" kern="1200" dirty="0"/>
            <a:t> </a:t>
          </a:r>
          <a:r>
            <a:rPr lang="en-US" sz="2400" kern="1200" dirty="0" err="1"/>
            <a:t>στον</a:t>
          </a:r>
          <a:r>
            <a:rPr lang="en-US" sz="2400" kern="1200" dirty="0"/>
            <a:t> </a:t>
          </a:r>
          <a:r>
            <a:rPr lang="en-US" sz="2400" kern="1200" dirty="0" err="1"/>
            <a:t>Ψυχρό</a:t>
          </a:r>
          <a:r>
            <a:rPr lang="en-US" sz="2400" kern="1200" dirty="0"/>
            <a:t> </a:t>
          </a:r>
          <a:r>
            <a:rPr lang="en-US" sz="2400" kern="1200" dirty="0" err="1"/>
            <a:t>Πόλεμο</a:t>
          </a:r>
          <a:r>
            <a:rPr lang="en-US" sz="2400" kern="1200" dirty="0"/>
            <a:t>.</a:t>
          </a:r>
        </a:p>
      </dsp:txBody>
      <dsp:txXfrm>
        <a:off x="65796" y="1576714"/>
        <a:ext cx="6817848" cy="1216248"/>
      </dsp:txXfrm>
    </dsp:sp>
    <dsp:sp modelId="{58D4655B-4764-C244-AA53-6C3F065B6484}">
      <dsp:nvSpPr>
        <dsp:cNvPr id="0" name=""/>
        <dsp:cNvSpPr/>
      </dsp:nvSpPr>
      <dsp:spPr>
        <a:xfrm>
          <a:off x="0" y="2927878"/>
          <a:ext cx="6949440" cy="1347840"/>
        </a:xfrm>
        <a:prstGeom prst="roundRect">
          <a:avLst/>
        </a:prstGeom>
        <a:solidFill>
          <a:schemeClr val="accent2">
            <a:hueOff val="-694219"/>
            <a:satOff val="-14421"/>
            <a:lumOff val="-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Εμφύλιος πόλεμος στην Ελλάδα (1946-1949).</a:t>
          </a:r>
        </a:p>
      </dsp:txBody>
      <dsp:txXfrm>
        <a:off x="65796" y="2993674"/>
        <a:ext cx="6817848" cy="1216248"/>
      </dsp:txXfrm>
    </dsp:sp>
    <dsp:sp modelId="{A7C684E2-B4BE-5B41-A1F3-675C8B0A15B6}">
      <dsp:nvSpPr>
        <dsp:cNvPr id="0" name=""/>
        <dsp:cNvSpPr/>
      </dsp:nvSpPr>
      <dsp:spPr>
        <a:xfrm>
          <a:off x="0" y="4344838"/>
          <a:ext cx="6949440" cy="1347840"/>
        </a:xfrm>
        <a:prstGeom prst="roundRect">
          <a:avLst/>
        </a:prstGeom>
        <a:solidFill>
          <a:schemeClr val="accent2">
            <a:hueOff val="-1041329"/>
            <a:satOff val="-21631"/>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t>Eνσωμάτωση</a:t>
          </a:r>
          <a:r>
            <a:rPr lang="en-US" sz="2400" kern="1200" dirty="0"/>
            <a:t> </a:t>
          </a:r>
          <a:r>
            <a:rPr lang="en-US" sz="2400" kern="1200" dirty="0" err="1"/>
            <a:t>της</a:t>
          </a:r>
          <a:r>
            <a:rPr lang="en-US" sz="2400" kern="1200" dirty="0"/>
            <a:t> </a:t>
          </a:r>
          <a:r>
            <a:rPr lang="en-US" sz="2400" kern="1200" dirty="0" err="1"/>
            <a:t>Δωδεκ</a:t>
          </a:r>
          <a:r>
            <a:rPr lang="en-US" sz="2400" kern="1200" dirty="0"/>
            <a:t>α</a:t>
          </a:r>
          <a:r>
            <a:rPr lang="en-US" sz="2400" kern="1200" dirty="0" err="1"/>
            <a:t>νήσου</a:t>
          </a:r>
          <a:r>
            <a:rPr lang="en-US" sz="2400" kern="1200" dirty="0"/>
            <a:t> (1948).</a:t>
          </a:r>
        </a:p>
      </dsp:txBody>
      <dsp:txXfrm>
        <a:off x="65796" y="4410634"/>
        <a:ext cx="6817848" cy="12162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DAE42-152C-2040-A04E-58A21E92A515}">
      <dsp:nvSpPr>
        <dsp:cNvPr id="0" name=""/>
        <dsp:cNvSpPr/>
      </dsp:nvSpPr>
      <dsp:spPr>
        <a:xfrm>
          <a:off x="0" y="21210"/>
          <a:ext cx="6949440" cy="28332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1η Σεπτεμβρίου 1939: γερμανική εισβολή στην Πολωνία.</a:t>
          </a:r>
        </a:p>
      </dsp:txBody>
      <dsp:txXfrm>
        <a:off x="138307" y="159517"/>
        <a:ext cx="6672826" cy="2556614"/>
      </dsp:txXfrm>
    </dsp:sp>
    <dsp:sp modelId="{42630F87-7545-9B4B-89BE-EF07FFAF494A}">
      <dsp:nvSpPr>
        <dsp:cNvPr id="0" name=""/>
        <dsp:cNvSpPr/>
      </dsp:nvSpPr>
      <dsp:spPr>
        <a:xfrm>
          <a:off x="0" y="2932198"/>
          <a:ext cx="6949440" cy="2833228"/>
        </a:xfrm>
        <a:prstGeom prst="roundRect">
          <a:avLst/>
        </a:prstGeom>
        <a:solidFill>
          <a:schemeClr val="accent2">
            <a:hueOff val="-1041329"/>
            <a:satOff val="-21631"/>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3 Σεπτεμβρίου: Γάλλοι και Βρετανοί στέλνουν τελεσίγραφο στη Γερμανία και απαιτούν απόσυρση των γερμανικών στρατευμάτων. Οι Γερμανοί απορρίπτουν το τελεσίγραφο και Γάλλοι και Βρετανοί κηρύττουν τον πόλεμο στη Γερμανία.</a:t>
          </a:r>
        </a:p>
      </dsp:txBody>
      <dsp:txXfrm>
        <a:off x="138307" y="3070505"/>
        <a:ext cx="6672826" cy="25566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ADC00-0BD6-3C4B-86DC-0003E39A79AC}">
      <dsp:nvSpPr>
        <dsp:cNvPr id="0" name=""/>
        <dsp:cNvSpPr/>
      </dsp:nvSpPr>
      <dsp:spPr>
        <a:xfrm>
          <a:off x="0" y="541078"/>
          <a:ext cx="6949440" cy="1516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Στην αρχή ήταν άγνωστη η έκταση και η διάρκεια του πολέμου, ήταν όμως βέβαιο το βαρύ κόστος.</a:t>
          </a:r>
        </a:p>
      </dsp:txBody>
      <dsp:txXfrm>
        <a:off x="74021" y="615099"/>
        <a:ext cx="6801398" cy="1368278"/>
      </dsp:txXfrm>
    </dsp:sp>
    <dsp:sp modelId="{A630CA49-1B74-5848-B1E7-9B78BF607B8B}">
      <dsp:nvSpPr>
        <dsp:cNvPr id="0" name=""/>
        <dsp:cNvSpPr/>
      </dsp:nvSpPr>
      <dsp:spPr>
        <a:xfrm>
          <a:off x="0" y="2135158"/>
          <a:ext cx="6949440" cy="1516320"/>
        </a:xfrm>
        <a:prstGeom prst="roundRect">
          <a:avLst/>
        </a:prstGeom>
        <a:solidFill>
          <a:schemeClr val="accent2">
            <a:hueOff val="-520665"/>
            <a:satOff val="-10816"/>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Οι δημοκρατικές κυβερνήσεις δεν θα προχωρούσαν σε πόλεμο, αν η Γερμανία ήταν πιο συμβιβαστική.</a:t>
          </a:r>
        </a:p>
      </dsp:txBody>
      <dsp:txXfrm>
        <a:off x="74021" y="2209179"/>
        <a:ext cx="6801398" cy="1368278"/>
      </dsp:txXfrm>
    </dsp:sp>
    <dsp:sp modelId="{CC77C5FA-4200-E243-AC6D-2C926A500C28}">
      <dsp:nvSpPr>
        <dsp:cNvPr id="0" name=""/>
        <dsp:cNvSpPr/>
      </dsp:nvSpPr>
      <dsp:spPr>
        <a:xfrm>
          <a:off x="0" y="3729239"/>
          <a:ext cx="6949440" cy="1516320"/>
        </a:xfrm>
        <a:prstGeom prst="roundRect">
          <a:avLst/>
        </a:prstGeom>
        <a:solidFill>
          <a:schemeClr val="accent2">
            <a:hueOff val="-1041329"/>
            <a:satOff val="-21631"/>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Οι δημοκρατικοί πολίτες, σε πολλές χώρες, έδειξαν αντοχή και μαχητικότητα, για να υπερασπίσουν αγαθά και φιλελεύθερες αξίες.</a:t>
          </a:r>
        </a:p>
      </dsp:txBody>
      <dsp:txXfrm>
        <a:off x="74021" y="3803260"/>
        <a:ext cx="6801398" cy="13682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C0851-991F-4A49-AAAC-BDAC4F9D205A}">
      <dsp:nvSpPr>
        <dsp:cNvPr id="0" name=""/>
        <dsp:cNvSpPr/>
      </dsp:nvSpPr>
      <dsp:spPr>
        <a:xfrm>
          <a:off x="1261" y="393494"/>
          <a:ext cx="4428354" cy="2812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A7A960-E01D-8043-97CA-CD0317509AA5}">
      <dsp:nvSpPr>
        <dsp:cNvPr id="0" name=""/>
        <dsp:cNvSpPr/>
      </dsp:nvSpPr>
      <dsp:spPr>
        <a:xfrm>
          <a:off x="493301" y="860931"/>
          <a:ext cx="4428354" cy="28120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Η ελληνική κυβέρνηση τηρούσε ουδετερότητα, παρά τη συμπάθεια προς Αγγλία και Γαλλία.</a:t>
          </a:r>
        </a:p>
      </dsp:txBody>
      <dsp:txXfrm>
        <a:off x="575662" y="943292"/>
        <a:ext cx="4263632" cy="2647282"/>
      </dsp:txXfrm>
    </dsp:sp>
    <dsp:sp modelId="{1E1DA491-5CA2-E843-95B0-F349C9161D40}">
      <dsp:nvSpPr>
        <dsp:cNvPr id="0" name=""/>
        <dsp:cNvSpPr/>
      </dsp:nvSpPr>
      <dsp:spPr>
        <a:xfrm>
          <a:off x="5413694" y="393494"/>
          <a:ext cx="4428354" cy="2812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FB1345-10D2-344D-8739-86D22CA2AEFB}">
      <dsp:nvSpPr>
        <dsp:cNvPr id="0" name=""/>
        <dsp:cNvSpPr/>
      </dsp:nvSpPr>
      <dsp:spPr>
        <a:xfrm>
          <a:off x="5905734" y="860931"/>
          <a:ext cx="4428354" cy="28120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Ο Μουσολίνι ήθελε τον έλεγχο στην Ανατολική Μεσόγειο, γι’ αυτό κατέλαβε την Αλβανία (Απρίλιος 1939) και επιτέθηκε στην Ελλάδα.</a:t>
          </a:r>
        </a:p>
      </dsp:txBody>
      <dsp:txXfrm>
        <a:off x="5988095" y="943292"/>
        <a:ext cx="4263632" cy="26472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AD0AC-E1B4-5E42-9AFD-D46BD682C917}">
      <dsp:nvSpPr>
        <dsp:cNvPr id="0" name=""/>
        <dsp:cNvSpPr/>
      </dsp:nvSpPr>
      <dsp:spPr>
        <a:xfrm>
          <a:off x="0" y="337723"/>
          <a:ext cx="6949440" cy="16672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Τις πρώτες ημέρες σημειώθηκε προέλαση των ιταλικών στρατευμάτων στην Ήπειρο, η οποία ανακόπηκε από τον ελληνικό στρατό.</a:t>
          </a:r>
        </a:p>
      </dsp:txBody>
      <dsp:txXfrm>
        <a:off x="81388" y="419111"/>
        <a:ext cx="6786664" cy="1504474"/>
      </dsp:txXfrm>
    </dsp:sp>
    <dsp:sp modelId="{57595643-6C08-B248-9295-8BCD45AB03D0}">
      <dsp:nvSpPr>
        <dsp:cNvPr id="0" name=""/>
        <dsp:cNvSpPr/>
      </dsp:nvSpPr>
      <dsp:spPr>
        <a:xfrm>
          <a:off x="0" y="2059693"/>
          <a:ext cx="6949440" cy="1667250"/>
        </a:xfrm>
        <a:prstGeom prst="roundRect">
          <a:avLst/>
        </a:prstGeom>
        <a:solidFill>
          <a:schemeClr val="accent2">
            <a:hueOff val="-520665"/>
            <a:satOff val="-10816"/>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Στις 14 Νοεμβρίου ο ελληνικός στρατός εξαπέλυσε αντεπίθεση, που οδήγησε στην κατάληψη της Κορυτσάς, της Πρεμετής, του Πόγραδετς, του Αργυροκάστρου, των Αγίων Σαράντα και, τέλος, στις αρχές Ιανουαρίου 1941, της Κλεισούρας. Οι καιρικές συνθήκες δεν επέτρεψαν περαιτέρω προέλαση.</a:t>
          </a:r>
        </a:p>
      </dsp:txBody>
      <dsp:txXfrm>
        <a:off x="81388" y="2141081"/>
        <a:ext cx="6786664" cy="1504474"/>
      </dsp:txXfrm>
    </dsp:sp>
    <dsp:sp modelId="{C1930C55-2376-DA4C-9AF0-DAB3C6D47B77}">
      <dsp:nvSpPr>
        <dsp:cNvPr id="0" name=""/>
        <dsp:cNvSpPr/>
      </dsp:nvSpPr>
      <dsp:spPr>
        <a:xfrm>
          <a:off x="0" y="3781664"/>
          <a:ext cx="6949440" cy="1667250"/>
        </a:xfrm>
        <a:prstGeom prst="roundRect">
          <a:avLst/>
        </a:prstGeom>
        <a:solidFill>
          <a:schemeClr val="accent2">
            <a:hueOff val="-1041329"/>
            <a:satOff val="-21631"/>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Μάρτιος 1941: οι Ιταλοί  εξαπέλυσαν την «εαρινή» επίθεση, που αποκρούστηκε από τον ελληνικό στρατό.</a:t>
          </a:r>
        </a:p>
      </dsp:txBody>
      <dsp:txXfrm>
        <a:off x="81388" y="3863052"/>
        <a:ext cx="6786664" cy="15044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150C6-AD84-7141-AF11-502C6DD65B6E}">
      <dsp:nvSpPr>
        <dsp:cNvPr id="0" name=""/>
        <dsp:cNvSpPr/>
      </dsp:nvSpPr>
      <dsp:spPr>
        <a:xfrm>
          <a:off x="0" y="86938"/>
          <a:ext cx="6949440" cy="13513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σύσταση ισχυρών μαζικών οργανώσεων: κατά σειρά σπουδαιότητας, το ΕΑΜ, ο ΕΔΕΣ και η ΕΚΚΑ.</a:t>
          </a:r>
        </a:p>
      </dsp:txBody>
      <dsp:txXfrm>
        <a:off x="65967" y="152905"/>
        <a:ext cx="6817506" cy="1219416"/>
      </dsp:txXfrm>
    </dsp:sp>
    <dsp:sp modelId="{655D02F9-9F8D-6E4F-9B49-A3A44B8154DE}">
      <dsp:nvSpPr>
        <dsp:cNvPr id="0" name=""/>
        <dsp:cNvSpPr/>
      </dsp:nvSpPr>
      <dsp:spPr>
        <a:xfrm>
          <a:off x="0" y="1507408"/>
          <a:ext cx="6949440" cy="1351350"/>
        </a:xfrm>
        <a:prstGeom prst="roundRect">
          <a:avLst/>
        </a:prstGeom>
        <a:solidFill>
          <a:schemeClr val="accent2">
            <a:hueOff val="-347110"/>
            <a:satOff val="-7210"/>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οι οργανώσεις των πόλεων («αόρατες στρατιές») ήταν ολιγάριθμες και έκαναν κυρίως δολιοφθορές και κατασκοπεία.</a:t>
          </a:r>
        </a:p>
      </dsp:txBody>
      <dsp:txXfrm>
        <a:off x="65967" y="1573375"/>
        <a:ext cx="6817506" cy="1219416"/>
      </dsp:txXfrm>
    </dsp:sp>
    <dsp:sp modelId="{D4A3E0F3-5311-3740-A260-BA9976B67218}">
      <dsp:nvSpPr>
        <dsp:cNvPr id="0" name=""/>
        <dsp:cNvSpPr/>
      </dsp:nvSpPr>
      <dsp:spPr>
        <a:xfrm>
          <a:off x="0" y="2927878"/>
          <a:ext cx="6949440" cy="1351350"/>
        </a:xfrm>
        <a:prstGeom prst="roundRect">
          <a:avLst/>
        </a:prstGeom>
        <a:solidFill>
          <a:schemeClr val="accent2">
            <a:hueOff val="-694219"/>
            <a:satOff val="-14421"/>
            <a:lumOff val="-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μόνο ελληνικές μονάδες δεν συμμετείχαν στην εκστρατεία κατά της Σοβιετικής Ένωσης.</a:t>
          </a:r>
        </a:p>
      </dsp:txBody>
      <dsp:txXfrm>
        <a:off x="65967" y="2993845"/>
        <a:ext cx="6817506" cy="1219416"/>
      </dsp:txXfrm>
    </dsp:sp>
    <dsp:sp modelId="{17F69AE8-6E37-4541-88AB-2022ADED5C93}">
      <dsp:nvSpPr>
        <dsp:cNvPr id="0" name=""/>
        <dsp:cNvSpPr/>
      </dsp:nvSpPr>
      <dsp:spPr>
        <a:xfrm>
          <a:off x="0" y="4348349"/>
          <a:ext cx="6949440" cy="1351350"/>
        </a:xfrm>
        <a:prstGeom prst="roundRect">
          <a:avLst/>
        </a:prstGeom>
        <a:solidFill>
          <a:schemeClr val="accent2">
            <a:hueOff val="-1041329"/>
            <a:satOff val="-21631"/>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το τίμημα της αντίστασης: εκτελέσεις, βασανισμοί, φυλακίσεις.</a:t>
          </a:r>
        </a:p>
      </dsp:txBody>
      <dsp:txXfrm>
        <a:off x="65967" y="4414316"/>
        <a:ext cx="6817506" cy="12194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E17CE-5B2B-F540-9450-0BFD24740BC7}">
      <dsp:nvSpPr>
        <dsp:cNvPr id="0" name=""/>
        <dsp:cNvSpPr/>
      </dsp:nvSpPr>
      <dsp:spPr>
        <a:xfrm>
          <a:off x="1261" y="393494"/>
          <a:ext cx="4428354" cy="2812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1D71A6-5EC5-C74A-9502-349A09E82491}">
      <dsp:nvSpPr>
        <dsp:cNvPr id="0" name=""/>
        <dsp:cNvSpPr/>
      </dsp:nvSpPr>
      <dsp:spPr>
        <a:xfrm>
          <a:off x="493301" y="860931"/>
          <a:ext cx="4428354" cy="28120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α</a:t>
          </a:r>
          <a:r>
            <a:rPr lang="en-US" sz="3300" kern="1200" dirty="0" err="1"/>
            <a:t>υτοκτονί</a:t>
          </a:r>
          <a:r>
            <a:rPr lang="en-US" sz="3300" kern="1200" dirty="0"/>
            <a:t>α </a:t>
          </a:r>
          <a:r>
            <a:rPr lang="en-US" sz="3300" kern="1200" dirty="0" err="1"/>
            <a:t>Χίτλερ</a:t>
          </a:r>
          <a:r>
            <a:rPr lang="en-US" sz="3300" kern="1200" dirty="0"/>
            <a:t> (30 </a:t>
          </a:r>
          <a:r>
            <a:rPr lang="en-US" sz="3300" kern="1200" dirty="0" err="1"/>
            <a:t>Α</a:t>
          </a:r>
          <a:r>
            <a:rPr lang="en-US" sz="3300" kern="1200" dirty="0"/>
            <a:t>π</a:t>
          </a:r>
          <a:r>
            <a:rPr lang="en-US" sz="3300" kern="1200" dirty="0" err="1"/>
            <a:t>ριλίου</a:t>
          </a:r>
          <a:r>
            <a:rPr lang="en-US" sz="3300" kern="1200" dirty="0"/>
            <a:t> 1945).</a:t>
          </a:r>
          <a:br>
            <a:rPr lang="en-US" sz="3300" kern="1200" dirty="0"/>
          </a:br>
          <a:endParaRPr lang="en-US" sz="3300" kern="1200" dirty="0"/>
        </a:p>
      </dsp:txBody>
      <dsp:txXfrm>
        <a:off x="575662" y="943292"/>
        <a:ext cx="4263632" cy="2647282"/>
      </dsp:txXfrm>
    </dsp:sp>
    <dsp:sp modelId="{83C0BFFE-2655-1642-B674-3AF48DF501BC}">
      <dsp:nvSpPr>
        <dsp:cNvPr id="0" name=""/>
        <dsp:cNvSpPr/>
      </dsp:nvSpPr>
      <dsp:spPr>
        <a:xfrm>
          <a:off x="5413694" y="393494"/>
          <a:ext cx="4428354" cy="2812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C7E67D-494C-A14D-B26E-3016DCC7A4DA}">
      <dsp:nvSpPr>
        <dsp:cNvPr id="0" name=""/>
        <dsp:cNvSpPr/>
      </dsp:nvSpPr>
      <dsp:spPr>
        <a:xfrm>
          <a:off x="5905734" y="860931"/>
          <a:ext cx="4428354" cy="28120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υπογραφή άνευ όρων συνθηκολόγησης στις 8 Μαΐου 1945 από τον στρατηγό Γιοντλ στη Reims.</a:t>
          </a:r>
        </a:p>
      </dsp:txBody>
      <dsp:txXfrm>
        <a:off x="5988095" y="943292"/>
        <a:ext cx="4263632" cy="26472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2/23/25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1326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2/23/25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97898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2/23/25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37925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2/23/25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02672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2/23/25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71596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2/23/25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8465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2/23/25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8859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2/23/25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15638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2/23/25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33692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2/23/25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70876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2/23/25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10910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50000"/>
                <a:lumOff val="5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2/23/25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359751955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Users/efthaliapapadaki/Library/Group%20Containers/UBF8T346G9.ms/WebArchiveCopyPasteTempFiles/com.microsoft.Word/1052px-Europe_1939_greek.png%3f20160414130741"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file:////Users/efthaliapapadaki/Library/Group%20Containers/UBF8T346G9.ms/WebArchiveCopyPasteTempFiles/com.microsoft.Word/662px-Battle_of_Greece_-_1941_el.png%3f20090329194811"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image" Target="file:////Users/efthaliapapadaki/Library/Group%20Containers/UBF8T346G9.ms/WebArchiveCopyPasteTempFiles/com.microsoft.Word/1170px-Field_Marshall_Keitel_signs_German_surrender_terms_in_Berlin_8_May_1945_-_Restoration.jpg%3f20190616231137"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file:////Users/efthaliapapadaki/Library/Group%20Containers/UBF8T346G9.ms/WebArchiveCopyPasteTempFiles/com.microsoft.Word/1164px-Defendants_in_the_dock_at_the_Nuremberg_Trials.jpg%3f20080819130116"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file:////Users/efthaliapapadaki/Library/Group%20Containers/UBF8T346G9.ms/WebArchiveCopyPasteTempFiles/com.microsoft.Word/The_British_Army_in_Greece_1944_NA20518.jpg%3f20130327021920"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file:////Users/efthaliapapadaki/Library/Group%20Containers/UBF8T346G9.ms/WebArchiveCopyPasteTempFiles/com.microsoft.Word/527px-EasternBloc_BorderChange38-48.svg.p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file:////Users/efthaliapapadaki/Library/Group%20Containers/UBF8T346G9.ms/WebArchiveCopyPasteTempFiles/com.microsoft.Word/1200px-United_Nations_Headquarters_in_New_York_City%252C_view_from_Roosevelt_Island.jpg%3f20140311135736"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file:////Users/efthaliapapadaki/Library/Group%20Containers/UBF8T346G9.ms/WebArchiveCopyPasteTempFiles/com.microsoft.Word/1200px-Europe-blocs-49-89x4.svg.png%3f20231002193359"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file:////Users/efthaliapapadaki/Library/Group%20Containers/UBF8T346G9.ms/WebArchiveCopyPasteTempFiles/com.microsoft.Word/Marshall_Plan.png%3f20220924134007" TargetMode="External"/><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file:////Users/efthaliapapadaki/Library/Group%20Containers/UBF8T346G9.ms/WebArchiveCopyPasteTempFiles/com.microsoft.Word/1200px-Colonization_1945.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file:////Users/efthaliapapadaki/Library/Group%20Containers/UBF8T346G9.ms/WebArchiveCopyPasteTempFiles/com.microsoft.Word/720px-Mahatma-Gandhi%252C_studio%252C_1931.jpg%3f20190226131424" TargetMode="External"/><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image" Target="file:////Users/efthaliapapadaki/Library/Group%20Containers/UBF8T346G9.ms/WebArchiveCopyPasteTempFiles/com.microsoft.Word/369px-European_Coal_and_Steel_Community_Map_1952.svg.png"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file:////Users/efthaliapapadaki/Library/Group%20Containers/UBF8T346G9.ms/WebArchiveCopyPasteTempFiles/com.microsoft.Word/660px-Member_States_of_the_European_Union_%2528polar_stereographic_projection%2529_EN.svg.pn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greece.representation.ec.europa.eu/shetika-me-emas/i-ellada-stin-ee_el" TargetMode="External"/><Relationship Id="rId1" Type="http://schemas.openxmlformats.org/officeDocument/2006/relationships/slideLayout" Target="../slideLayouts/slideLayout2.xml"/><Relationship Id="rId4" Type="http://schemas.openxmlformats.org/officeDocument/2006/relationships/image" Target="file:////Users/efthaliapapadaki/Library/Group%20Containers/UBF8T346G9.ms/WebArchiveCopyPasteTempFiles/com.microsoft.Word/P002719049H.jpg%3fitok=82UsWB07"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file:////Users/efthaliapapadaki/Library/Group%20Containers/UBF8T346G9.ms/WebArchiveCopyPasteTempFiles/com.microsoft.Word/1169px-Greek_Offensive_1940_41_in_Northern_Epirus_el.svg.png%3f20160123213815"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zappeion.gr/images/flipping-books/entaxh-elladas-eok/index.html" TargetMode="External"/><Relationship Id="rId2" Type="http://schemas.openxmlformats.org/officeDocument/2006/relationships/hyperlink" Target="https://greece.representation.ec.europa.eu/shetika-me-emas/i-ellada-stin-ee_el"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file:////Users/efthaliapapadaki/Library/Group%20Containers/UBF8T346G9.ms/WebArchiveCopyPasteTempFiles/com.microsoft.Word/1200px-Ethnographic_distribution_in_Cyprus_1960.jpg%3f20120115213954"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file:////Users/efthaliapapadaki/Library/Group%20Containers/UBF8T346G9.ms/WebArchiveCopyPasteTempFiles/com.microsoft.Word/Cyprus_districts_named_el.png%3f20160430150829"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6DA9942F-A18C-9E9D-BF08-9291C54E1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27" descr="A map of europe with different countries/regions&#10;&#10;Description automatically generated">
            <a:extLst>
              <a:ext uri="{FF2B5EF4-FFF2-40B4-BE49-F238E27FC236}">
                <a16:creationId xmlns:a16="http://schemas.microsoft.com/office/drawing/2014/main" id="{3B5FE104-B3CD-83D7-8F97-EA0B278CECA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3563567" y="1429352"/>
            <a:ext cx="5064866" cy="43304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A47F67A-C781-C919-25FC-4B987D44132B}"/>
              </a:ext>
            </a:extLst>
          </p:cNvPr>
          <p:cNvSpPr>
            <a:spLocks noGrp="1"/>
          </p:cNvSpPr>
          <p:nvPr>
            <p:ph type="ctrTitle"/>
          </p:nvPr>
        </p:nvSpPr>
        <p:spPr>
          <a:xfrm>
            <a:off x="2809809" y="353681"/>
            <a:ext cx="6572382" cy="974310"/>
          </a:xfrm>
        </p:spPr>
        <p:txBody>
          <a:bodyPr>
            <a:normAutofit/>
          </a:bodyPr>
          <a:lstStyle/>
          <a:p>
            <a:r>
              <a:rPr lang="en-GR" sz="3100" kern="1800" dirty="0">
                <a:effectLst/>
                <a:latin typeface="Roboto" panose="02000000000000000000" pitchFamily="2" charset="0"/>
                <a:ea typeface="Times New Roman" panose="02020603050405020304" pitchFamily="18" charset="0"/>
                <a:cs typeface="Times New Roman" panose="02020603050405020304" pitchFamily="18" charset="0"/>
              </a:rPr>
              <a:t>Ο Β΄ Παγκόσμιος πόλεμος</a:t>
            </a:r>
            <a:br>
              <a:rPr lang="en-GR" sz="3100" kern="100" dirty="0">
                <a:effectLst/>
                <a:latin typeface="Aptos" panose="020B0004020202020204" pitchFamily="34" charset="0"/>
                <a:ea typeface="Aptos" panose="020B0004020202020204" pitchFamily="34" charset="0"/>
                <a:cs typeface="Times New Roman" panose="02020603050405020304" pitchFamily="18" charset="0"/>
              </a:rPr>
            </a:br>
            <a:endParaRPr lang="en-GR" sz="3100" dirty="0"/>
          </a:p>
        </p:txBody>
      </p:sp>
      <p:sp>
        <p:nvSpPr>
          <p:cNvPr id="3" name="Subtitle 2">
            <a:extLst>
              <a:ext uri="{FF2B5EF4-FFF2-40B4-BE49-F238E27FC236}">
                <a16:creationId xmlns:a16="http://schemas.microsoft.com/office/drawing/2014/main" id="{5BADD0F7-F16A-874B-D2F6-F0E5A5E2AD0E}"/>
              </a:ext>
            </a:extLst>
          </p:cNvPr>
          <p:cNvSpPr>
            <a:spLocks noGrp="1"/>
          </p:cNvSpPr>
          <p:nvPr>
            <p:ph type="subTitle" idx="1"/>
          </p:nvPr>
        </p:nvSpPr>
        <p:spPr>
          <a:xfrm>
            <a:off x="2809809" y="5853241"/>
            <a:ext cx="6572382" cy="558089"/>
          </a:xfrm>
        </p:spPr>
        <p:txBody>
          <a:bodyPr anchor="t">
            <a:normAutofit/>
          </a:bodyPr>
          <a:lstStyle/>
          <a:p>
            <a:pPr>
              <a:lnSpc>
                <a:spcPct val="110000"/>
              </a:lnSpc>
            </a:pPr>
            <a:r>
              <a:rPr lang="en-GR" sz="1300" kern="0">
                <a:effectLst/>
                <a:latin typeface="Georgia" panose="02040502050405020303" pitchFamily="18" charset="0"/>
                <a:ea typeface="Times New Roman" panose="02020603050405020304" pitchFamily="18" charset="0"/>
                <a:cs typeface="Times New Roman" panose="02020603050405020304" pitchFamily="18" charset="0"/>
              </a:rPr>
              <a:t>Η Ευρώπη και οι κύριοι συνασπισμοί κρατών τις παραμονές του Β΄ Παγκοσμίου Πολέμου </a:t>
            </a:r>
            <a:endParaRPr lang="en-GR" sz="13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0000"/>
              </a:lnSpc>
            </a:pPr>
            <a:endParaRPr lang="en-GR" sz="1300"/>
          </a:p>
        </p:txBody>
      </p:sp>
      <p:sp>
        <p:nvSpPr>
          <p:cNvPr id="4" name="Rectangle 2">
            <a:extLst>
              <a:ext uri="{FF2B5EF4-FFF2-40B4-BE49-F238E27FC236}">
                <a16:creationId xmlns:a16="http://schemas.microsoft.com/office/drawing/2014/main" id="{134BEF0B-B4AE-2645-80F2-48B4E9184D5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R"/>
          </a:p>
        </p:txBody>
      </p:sp>
    </p:spTree>
    <p:extLst>
      <p:ext uri="{BB962C8B-B14F-4D97-AF65-F5344CB8AC3E}">
        <p14:creationId xmlns:p14="http://schemas.microsoft.com/office/powerpoint/2010/main" val="1839051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1166C-511A-43FA-3D72-EA3894576A47}"/>
              </a:ext>
            </a:extLst>
          </p:cNvPr>
          <p:cNvSpPr>
            <a:spLocks noGrp="1"/>
          </p:cNvSpPr>
          <p:nvPr>
            <p:ph type="title"/>
          </p:nvPr>
        </p:nvSpPr>
        <p:spPr/>
        <p:txBody>
          <a:bodyPr/>
          <a:lstStyle/>
          <a:p>
            <a:r>
              <a:rPr lang="el-GR" sz="1800" kern="0" dirty="0">
                <a:solidFill>
                  <a:srgbClr val="555555"/>
                </a:solidFill>
                <a:latin typeface="Georgia" panose="02040502050405020303" pitchFamily="18" charset="0"/>
                <a:ea typeface="Times New Roman" panose="02020603050405020304" pitchFamily="18" charset="0"/>
                <a:cs typeface="Times New Roman" panose="02020603050405020304" pitchFamily="18" charset="0"/>
              </a:rPr>
              <a:t>Η</a:t>
            </a: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σημασία της ελληνικής νίκης σε βάρος των ιταλικών δυνάμεων</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endParaRPr lang="en-GR" dirty="0"/>
          </a:p>
        </p:txBody>
      </p:sp>
      <p:sp>
        <p:nvSpPr>
          <p:cNvPr id="3" name="Content Placeholder 2">
            <a:extLst>
              <a:ext uri="{FF2B5EF4-FFF2-40B4-BE49-F238E27FC236}">
                <a16:creationId xmlns:a16="http://schemas.microsoft.com/office/drawing/2014/main" id="{E5E1F62F-5634-697B-37F3-AC0CB71F282E}"/>
              </a:ext>
            </a:extLst>
          </p:cNvPr>
          <p:cNvSpPr>
            <a:spLocks noGrp="1"/>
          </p:cNvSpPr>
          <p:nvPr>
            <p:ph idx="1"/>
          </p:nvPr>
        </p:nvSpPr>
        <p:spPr/>
        <p:txBody>
          <a:bodyPr/>
          <a:lstStyle/>
          <a:p>
            <a:pPr marL="0" marR="95250" indent="0">
              <a:lnSpc>
                <a:spcPct val="115000"/>
              </a:lnSpc>
              <a:spcAft>
                <a:spcPts val="750"/>
              </a:spcAft>
              <a:buNone/>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επικράτηση των Ελλήνων κατά της φασιστικής Ιταλίας:</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χαιρετίστηκε ως νίκη των ελεύθερων λαών κατά των δυνάμεων της βίας και του ολοκληρωτισμού.</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απέτρεψε την επικράτηση του Άξονα στο βόρειο ήμισυ της Ανατολικής Μεσογείου και, κατ’ επέκταση, σε τμήμα τουλάχιστον της Μέσης Ανατολής.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2000292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051535-AA5A-C507-D4B8-96025C6C48F1}"/>
              </a:ext>
            </a:extLst>
          </p:cNvPr>
          <p:cNvSpPr>
            <a:spLocks noGrp="1"/>
          </p:cNvSpPr>
          <p:nvPr>
            <p:ph idx="1"/>
          </p:nvPr>
        </p:nvSpPr>
        <p:spPr>
          <a:xfrm>
            <a:off x="5329314" y="3042623"/>
            <a:ext cx="5056094" cy="1132259"/>
          </a:xfrm>
        </p:spPr>
        <p:txBody>
          <a:bodyPr/>
          <a:lstStyle/>
          <a:p>
            <a:pPr marL="0" indent="0">
              <a:buNone/>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επίθεση της ναζιστικής Γερμανίας στην Ελλάδα</a:t>
            </a:r>
            <a:r>
              <a:rPr lang="en-GR" dirty="0">
                <a:effectLst/>
              </a:rPr>
              <a:t> </a:t>
            </a:r>
            <a:endParaRPr lang="en-GR" dirty="0"/>
          </a:p>
        </p:txBody>
      </p:sp>
      <p:sp>
        <p:nvSpPr>
          <p:cNvPr id="4" name="Rectangle 2">
            <a:extLst>
              <a:ext uri="{FF2B5EF4-FFF2-40B4-BE49-F238E27FC236}">
                <a16:creationId xmlns:a16="http://schemas.microsoft.com/office/drawing/2014/main" id="{EEFABCC4-F961-DF5C-BBF7-A6EBFAEFDE9D}"/>
              </a:ext>
            </a:extLst>
          </p:cNvPr>
          <p:cNvSpPr>
            <a:spLocks noChangeArrowheads="1"/>
          </p:cNvSpPr>
          <p:nvPr/>
        </p:nvSpPr>
        <p:spPr bwMode="auto">
          <a:xfrm>
            <a:off x="-1" y="-1"/>
            <a:ext cx="111839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R"/>
          </a:p>
        </p:txBody>
      </p:sp>
      <p:pic>
        <p:nvPicPr>
          <p:cNvPr id="3073" name="Picture 23" descr="A map of greece with a route&#10;&#10;Description automatically generated">
            <a:extLst>
              <a:ext uri="{FF2B5EF4-FFF2-40B4-BE49-F238E27FC236}">
                <a16:creationId xmlns:a16="http://schemas.microsoft.com/office/drawing/2014/main" id="{941F1AA5-2CFE-9106-67A6-9A4341BB82B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699246"/>
            <a:ext cx="5056094" cy="5906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321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467C-F6A5-4160-4DCC-2D1C43BCFAD3}"/>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γερμανική εισβολή και η μάχη της Κρήτης</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γερμανική επίθεση: </a:t>
            </a:r>
            <a:r>
              <a:rPr lang="en-GR" sz="1800" b="1" i="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επιχείρηση Μαρίτα</a:t>
            </a:r>
            <a:r>
              <a:rPr lang="en-GR" dirty="0">
                <a:effectLst/>
              </a:rPr>
              <a:t> </a:t>
            </a:r>
            <a:endParaRPr lang="en-GR" dirty="0"/>
          </a:p>
        </p:txBody>
      </p:sp>
      <p:sp>
        <p:nvSpPr>
          <p:cNvPr id="3" name="Content Placeholder 2">
            <a:extLst>
              <a:ext uri="{FF2B5EF4-FFF2-40B4-BE49-F238E27FC236}">
                <a16:creationId xmlns:a16="http://schemas.microsoft.com/office/drawing/2014/main" id="{00A153D5-906E-EE6E-6D20-4FE23F6EE2DF}"/>
              </a:ext>
            </a:extLst>
          </p:cNvPr>
          <p:cNvSpPr>
            <a:spLocks noGrp="1"/>
          </p:cNvSpPr>
          <p:nvPr>
            <p:ph idx="1"/>
          </p:nvPr>
        </p:nvSpPr>
        <p:spPr/>
        <p:txBody>
          <a:bodyPr/>
          <a:lstStyle/>
          <a:p>
            <a:pPr marL="0" lvl="0" indent="0" algn="just">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Πριν προχωρήσει στην </a:t>
            </a:r>
            <a:r>
              <a:rPr lang="en-GR" sz="1800" i="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επιχείρηση Μπαρμπαρόσα</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(εισβολή στη Σοβιετική Ένωση, Μάιος 1941), ο Χίτλερ θέλησε να εξουδετερώσει προληπτικά κάθε εστία απειλής στη Βαλκανική Χερσόνησο ή στο Αιγαίο Πέλαγος.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Δεκέμβριος 1940: οι Γερμανοί κατάρτισαν το σχέδιο «Μαρίτα» (εισβολή στην Ελλάδα), το οποίο εφάρμοσαν τον Απρίλιο του 1941. Η ελληνική αντίσταση κάμφθηκε: στις 9 Απριλίου καταλήφθηκε η Θεσσαλονίκη και η Αθήνα στις 27 Απριλίου.</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 πρωθυπουργός Αλέξανδρος Κορυζής αυτοκτόνησε και ο διάδοχος του, Εμμανουήλ Τσουδερός, καθώς και ο βασιλιάς Γεώργιος Β’ συνέχισαν την αντίσταση -χωρίς θετικό αποτέλεσμα- από κοινού με τους Βρετανούς στην Κρήτη (τελευταίο δεκαήμερο του Μαΐου).</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327107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B0D2A-E9CF-2296-3C3B-6E955621CD7C}"/>
              </a:ext>
            </a:extLst>
          </p:cNvPr>
          <p:cNvSpPr>
            <a:spLocks noGrp="1"/>
          </p:cNvSpPr>
          <p:nvPr>
            <p:ph type="title"/>
          </p:nvPr>
        </p:nvSpPr>
        <p:spPr/>
        <p:txBody>
          <a:bodyPr/>
          <a:lstStyle/>
          <a:p>
            <a:r>
              <a:rPr lang="el-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a:t>
            </a: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σημασία της ελληνικής αντίστασης στις γερμανικές δυνάμεις</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endParaRPr lang="en-GR" dirty="0"/>
          </a:p>
        </p:txBody>
      </p:sp>
      <p:sp>
        <p:nvSpPr>
          <p:cNvPr id="3" name="Content Placeholder 2">
            <a:extLst>
              <a:ext uri="{FF2B5EF4-FFF2-40B4-BE49-F238E27FC236}">
                <a16:creationId xmlns:a16="http://schemas.microsoft.com/office/drawing/2014/main" id="{1AE89501-C1CE-98B9-7E8B-171348618EBF}"/>
              </a:ext>
            </a:extLst>
          </p:cNvPr>
          <p:cNvSpPr>
            <a:spLocks noGrp="1"/>
          </p:cNvSpPr>
          <p:nvPr>
            <p:ph idx="1"/>
          </p:nvPr>
        </p:nvSpPr>
        <p:spPr/>
        <p:txBody>
          <a:bodyPr/>
          <a:lstStyle/>
          <a:p>
            <a:pPr marL="0" indent="0">
              <a:buNone/>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 Χίτλερ καθυστέρησε την επιχείρηση «Μπαρμπαρόσα» κατά της Σοβιετικής Ένωσης και οι Γερμανοί, μετά από μια εντυπωσιακή προέλαση στο ρωσικό έδαφος, ακινητοποιήθηκαν εξαιτίας του τρομερού ρωσικού χειμώνα.</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1324902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AB9CF-647D-B25D-6FE2-0556B20B4909}"/>
              </a:ext>
            </a:extLst>
          </p:cNvPr>
          <p:cNvSpPr>
            <a:spLocks noGrp="1"/>
          </p:cNvSpPr>
          <p:nvPr>
            <p:ph type="title"/>
          </p:nvPr>
        </p:nvSpPr>
        <p:spPr/>
        <p:txBody>
          <a:bodyPr>
            <a:normAutofit fontScale="90000"/>
          </a:bodyPr>
          <a:lstStyle/>
          <a:p>
            <a:pPr marL="95250" marR="95250">
              <a:lnSpc>
                <a:spcPct val="115000"/>
              </a:lnSpc>
              <a:spcAft>
                <a:spcPts val="750"/>
              </a:spcAft>
            </a:pP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συνέχιση του ένοπλου αγώνα στο πλευρό των Συμμάχων</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r>
              <a:rPr lang="en-GR" sz="1800" kern="0" dirty="0">
                <a:solidFill>
                  <a:srgbClr val="555555"/>
                </a:solidFill>
                <a:effectLst/>
                <a:latin typeface="Roboto" panose="02000000000000000000" pitchFamily="2" charset="0"/>
                <a:ea typeface="Times New Roman" panose="02020603050405020304" pitchFamily="18" charset="0"/>
                <a:cs typeface="Times New Roman" panose="02020603050405020304" pitchFamily="18" charset="0"/>
              </a:rPr>
              <a:t> </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Αγώνας κατά τη διάρκεια της κατοχής</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endParaRPr lang="en-GR" dirty="0"/>
          </a:p>
        </p:txBody>
      </p:sp>
      <p:sp>
        <p:nvSpPr>
          <p:cNvPr id="3" name="Content Placeholder 2">
            <a:extLst>
              <a:ext uri="{FF2B5EF4-FFF2-40B4-BE49-F238E27FC236}">
                <a16:creationId xmlns:a16="http://schemas.microsoft.com/office/drawing/2014/main" id="{8D5BB9A2-47E5-FA6F-5EB5-6666AAC98100}"/>
              </a:ext>
            </a:extLst>
          </p:cNvPr>
          <p:cNvSpPr>
            <a:spLocks noGrp="1"/>
          </p:cNvSpPr>
          <p:nvPr>
            <p:ph idx="1"/>
          </p:nvPr>
        </p:nvSpPr>
        <p:spPr/>
        <p:txBody>
          <a:bodyPr/>
          <a:lstStyle/>
          <a:p>
            <a:endParaRPr lang="en-GR" dirty="0"/>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έδρα της ελληνικής κυβέρνησης μεταφέρθηκε αρχικά στο Κάιρο, μετά στη Νότια Αφρική και, τελικά, στο Λονδίνο.</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ελληνική κυβέρνηση διεκδίκησε τα Δωδεκάνησα, τη Βόρεια Ήπειρο και την Κύπρο.</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αναζήτησε λύσεις στο επισιτιστικό πρόβλημα των κατοίκων της κατεχόμενης Ελλάδας.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συγκρότησε αξιόμαχα ένοπλα σώματα που συνέχισαν τον πόλεμο στα μέτωπα της Ανατολικής Μεσογείου: συμμετοχή του στρατού ξηράς στις μάχες του Ελ Αλαμέιν και του Ρίμινι, επιδρομές του Ιερού Λόχου στο Αιγαίο, πλούσια δράση του ναυτικού (αντιτορπιλικά «Βασίλισσα Όλγας» και «Αδρίας») και ενεργή παρουσία της πολεμικής αεροπορίας.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1800" kern="0" dirty="0">
                <a:solidFill>
                  <a:srgbClr val="555555"/>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2444630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B828E2-E087-94DE-F82B-EDC482D528B0}"/>
              </a:ext>
            </a:extLst>
          </p:cNvPr>
          <p:cNvSpPr>
            <a:spLocks noGrp="1"/>
          </p:cNvSpPr>
          <p:nvPr>
            <p:ph type="title"/>
          </p:nvPr>
        </p:nvSpPr>
        <p:spPr>
          <a:xfrm>
            <a:off x="612649" y="548638"/>
            <a:ext cx="3493008" cy="5788152"/>
          </a:xfrm>
        </p:spPr>
        <p:txBody>
          <a:bodyPr anchor="ctr">
            <a:normAutofit/>
          </a:bodyPr>
          <a:lstStyle/>
          <a:p>
            <a:r>
              <a:rPr lang="en-GR" sz="4000" b="1" kern="0">
                <a:effectLst/>
                <a:latin typeface="Georgia" panose="02040502050405020303" pitchFamily="18" charset="0"/>
                <a:ea typeface="Times New Roman" panose="02020603050405020304" pitchFamily="18" charset="0"/>
                <a:cs typeface="Times New Roman" panose="02020603050405020304" pitchFamily="18" charset="0"/>
              </a:rPr>
              <a:t>Η Εθνική Αντίσταση κατά των δυνάμεων του Άξονα και η σημασία της</a:t>
            </a:r>
            <a:br>
              <a:rPr lang="en-GR" sz="4000" kern="100">
                <a:effectLst/>
                <a:latin typeface="Aptos" panose="020B0004020202020204" pitchFamily="34" charset="0"/>
                <a:ea typeface="Aptos" panose="020B0004020202020204" pitchFamily="34" charset="0"/>
                <a:cs typeface="Times New Roman" panose="02020603050405020304" pitchFamily="18" charset="0"/>
              </a:rPr>
            </a:br>
            <a:endParaRPr lang="en-GR" sz="4000"/>
          </a:p>
        </p:txBody>
      </p:sp>
      <p:graphicFrame>
        <p:nvGraphicFramePr>
          <p:cNvPr id="12" name="Content Placeholder 2">
            <a:extLst>
              <a:ext uri="{FF2B5EF4-FFF2-40B4-BE49-F238E27FC236}">
                <a16:creationId xmlns:a16="http://schemas.microsoft.com/office/drawing/2014/main" id="{C8BC26A8-F1A3-920E-2EFC-4B0A1C241A5D}"/>
              </a:ext>
            </a:extLst>
          </p:cNvPr>
          <p:cNvGraphicFramePr>
            <a:graphicFrameLocks noGrp="1"/>
          </p:cNvGraphicFramePr>
          <p:nvPr>
            <p:ph idx="1"/>
            <p:extLst>
              <p:ext uri="{D42A27DB-BD31-4B8C-83A1-F6EECF244321}">
                <p14:modId xmlns:p14="http://schemas.microsoft.com/office/powerpoint/2010/main" val="3623692540"/>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32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DB77-8DE3-4083-B1DB-FCBD753C6069}"/>
              </a:ext>
            </a:extLst>
          </p:cNvPr>
          <p:cNvSpPr>
            <a:spLocks noGrp="1"/>
          </p:cNvSpPr>
          <p:nvPr>
            <p:ph type="title"/>
          </p:nvPr>
        </p:nvSpPr>
        <p:spPr/>
        <p:txBody>
          <a:bodyPr/>
          <a:lstStyle/>
          <a:p>
            <a:r>
              <a:rPr lang="en-GR" sz="1800" kern="1800" dirty="0">
                <a:effectLst/>
                <a:latin typeface="Roboto" panose="02000000000000000000" pitchFamily="2" charset="0"/>
                <a:ea typeface="Times New Roman" panose="02020603050405020304" pitchFamily="18" charset="0"/>
                <a:cs typeface="Times New Roman" panose="02020603050405020304" pitchFamily="18" charset="0"/>
              </a:rPr>
              <a:t>Η συνθηκολόγηση, τα εγκλήματα πολέμου, το Ολοκαύτωμα</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endParaRPr lang="en-GR" dirty="0"/>
          </a:p>
        </p:txBody>
      </p:sp>
      <p:sp>
        <p:nvSpPr>
          <p:cNvPr id="3" name="Content Placeholder 2">
            <a:extLst>
              <a:ext uri="{FF2B5EF4-FFF2-40B4-BE49-F238E27FC236}">
                <a16:creationId xmlns:a16="http://schemas.microsoft.com/office/drawing/2014/main" id="{B927E9C8-7D1F-D264-CD46-A1767033BB43}"/>
              </a:ext>
            </a:extLst>
          </p:cNvPr>
          <p:cNvSpPr>
            <a:spLocks noGrp="1"/>
          </p:cNvSpPr>
          <p:nvPr>
            <p:ph idx="1"/>
          </p:nvPr>
        </p:nvSpPr>
        <p:spPr>
          <a:xfrm>
            <a:off x="7345021" y="3429000"/>
            <a:ext cx="4674239" cy="712694"/>
          </a:xfrm>
        </p:spPr>
        <p:txBody>
          <a:bodyPr>
            <a:normAutofit fontScale="85000" lnSpcReduction="10000"/>
          </a:bodyPr>
          <a:lstStyle/>
          <a:p>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 Στρατάρχης Βίλχελμ Κάιτελ υπογράφει την άνευ όρων συνθηκολόγηση στους Συμμάχους. </a:t>
            </a:r>
            <a:endParaRPr lang="en-GR" dirty="0"/>
          </a:p>
        </p:txBody>
      </p:sp>
      <p:sp>
        <p:nvSpPr>
          <p:cNvPr id="4" name="Rectangle 2">
            <a:extLst>
              <a:ext uri="{FF2B5EF4-FFF2-40B4-BE49-F238E27FC236}">
                <a16:creationId xmlns:a16="http://schemas.microsoft.com/office/drawing/2014/main" id="{BBCCEC06-4F4E-5009-F6DA-32CCB1A2D7A0}"/>
              </a:ext>
            </a:extLst>
          </p:cNvPr>
          <p:cNvSpPr>
            <a:spLocks noChangeArrowheads="1"/>
          </p:cNvSpPr>
          <p:nvPr/>
        </p:nvSpPr>
        <p:spPr bwMode="auto">
          <a:xfrm>
            <a:off x="753035" y="16808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R"/>
          </a:p>
        </p:txBody>
      </p:sp>
      <p:pic>
        <p:nvPicPr>
          <p:cNvPr id="4097" name="Picture 22" descr="A person in military uniform signing a document&#10;&#10;Description automatically generated">
            <a:extLst>
              <a:ext uri="{FF2B5EF4-FFF2-40B4-BE49-F238E27FC236}">
                <a16:creationId xmlns:a16="http://schemas.microsoft.com/office/drawing/2014/main" id="{77B1104B-F474-16E4-DE0E-4D26714BB39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108635" y="1225550"/>
            <a:ext cx="5740400" cy="440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409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2F1989-13E7-9F55-83CC-1327F6127167}"/>
              </a:ext>
            </a:extLst>
          </p:cNvPr>
          <p:cNvSpPr>
            <a:spLocks noGrp="1"/>
          </p:cNvSpPr>
          <p:nvPr>
            <p:ph type="title"/>
          </p:nvPr>
        </p:nvSpPr>
        <p:spPr>
          <a:xfrm>
            <a:off x="1524000" y="548640"/>
            <a:ext cx="9160475" cy="1132258"/>
          </a:xfrm>
        </p:spPr>
        <p:txBody>
          <a:bodyPr anchor="ctr">
            <a:normAutofit/>
          </a:bodyPr>
          <a:lstStyle/>
          <a:p>
            <a:pPr algn="ctr"/>
            <a:r>
              <a:rPr lang="en-GR" sz="1400" b="1" kern="0">
                <a:effectLst/>
                <a:latin typeface="Georgia" panose="02040502050405020303" pitchFamily="18" charset="0"/>
                <a:ea typeface="Times New Roman" panose="02020603050405020304" pitchFamily="18" charset="0"/>
                <a:cs typeface="Times New Roman" panose="02020603050405020304" pitchFamily="18" charset="0"/>
              </a:rPr>
              <a:t>Η συμμαχική αντεπίθεση, η ήττα της Γερμανίας και η συνθηκολόγηση της Ιαπωνίας</a:t>
            </a:r>
            <a:br>
              <a:rPr lang="en-GR" sz="1400" kern="100">
                <a:effectLst/>
                <a:latin typeface="Aptos" panose="020B0004020202020204" pitchFamily="34" charset="0"/>
                <a:ea typeface="Aptos" panose="020B0004020202020204" pitchFamily="34" charset="0"/>
                <a:cs typeface="Times New Roman" panose="02020603050405020304" pitchFamily="18" charset="0"/>
              </a:rPr>
            </a:br>
            <a:r>
              <a:rPr lang="en-GR" sz="1400" b="1" kern="0">
                <a:effectLst/>
                <a:latin typeface="Georgia" panose="02040502050405020303" pitchFamily="18" charset="0"/>
                <a:ea typeface="Times New Roman" panose="02020603050405020304" pitchFamily="18" charset="0"/>
                <a:cs typeface="Times New Roman" panose="02020603050405020304" pitchFamily="18" charset="0"/>
              </a:rPr>
              <a:t>συνθηκολόγηση Γερμανίας</a:t>
            </a:r>
            <a:r>
              <a:rPr lang="en-GR" sz="1400">
                <a:effectLst/>
              </a:rPr>
              <a:t> </a:t>
            </a:r>
            <a:br>
              <a:rPr lang="en-GR" sz="1400">
                <a:effectLst/>
              </a:rPr>
            </a:br>
            <a:r>
              <a:rPr lang="en-GR" sz="1400" b="1" kern="0">
                <a:effectLst/>
                <a:latin typeface="Georgia" panose="02040502050405020303" pitchFamily="18" charset="0"/>
                <a:ea typeface="Times New Roman" panose="02020603050405020304" pitchFamily="18" charset="0"/>
                <a:cs typeface="Times New Roman" panose="02020603050405020304" pitchFamily="18" charset="0"/>
              </a:rPr>
              <a:t>Η παράδοση της Γερμανίας και της Ιαπωνίας</a:t>
            </a:r>
            <a:br>
              <a:rPr lang="en-GR" sz="1400" kern="100">
                <a:effectLst/>
                <a:latin typeface="Aptos" panose="020B0004020202020204" pitchFamily="34" charset="0"/>
                <a:ea typeface="Aptos" panose="020B0004020202020204" pitchFamily="34" charset="0"/>
                <a:cs typeface="Times New Roman" panose="02020603050405020304" pitchFamily="18" charset="0"/>
              </a:rPr>
            </a:br>
            <a:endParaRPr lang="en-GR" sz="1400"/>
          </a:p>
        </p:txBody>
      </p:sp>
      <p:graphicFrame>
        <p:nvGraphicFramePr>
          <p:cNvPr id="5" name="Content Placeholder 2">
            <a:extLst>
              <a:ext uri="{FF2B5EF4-FFF2-40B4-BE49-F238E27FC236}">
                <a16:creationId xmlns:a16="http://schemas.microsoft.com/office/drawing/2014/main" id="{41AA16F8-2D28-9921-90E4-02FE0F5530EB}"/>
              </a:ext>
            </a:extLst>
          </p:cNvPr>
          <p:cNvGraphicFramePr>
            <a:graphicFrameLocks noGrp="1"/>
          </p:cNvGraphicFramePr>
          <p:nvPr>
            <p:ph idx="1"/>
            <p:extLst>
              <p:ext uri="{D42A27DB-BD31-4B8C-83A1-F6EECF244321}">
                <p14:modId xmlns:p14="http://schemas.microsoft.com/office/powerpoint/2010/main" val="3464250101"/>
              </p:ext>
            </p:extLst>
          </p:nvPr>
        </p:nvGraphicFramePr>
        <p:xfrm>
          <a:off x="930876" y="2037806"/>
          <a:ext cx="10335350" cy="4066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564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4D02DC-86D0-86A9-4404-26B11AF64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131855-9684-E8F0-6404-102AD69CDB89}"/>
              </a:ext>
            </a:extLst>
          </p:cNvPr>
          <p:cNvSpPr>
            <a:spLocks noGrp="1"/>
          </p:cNvSpPr>
          <p:nvPr>
            <p:ph type="title"/>
          </p:nvPr>
        </p:nvSpPr>
        <p:spPr>
          <a:xfrm>
            <a:off x="2494392" y="1791147"/>
            <a:ext cx="7202862" cy="1952369"/>
          </a:xfrm>
        </p:spPr>
        <p:txBody>
          <a:bodyPr vert="horz" lIns="91440" tIns="45720" rIns="91440" bIns="45720" rtlCol="0" anchor="b">
            <a:normAutofit/>
          </a:bodyPr>
          <a:lstStyle/>
          <a:p>
            <a:pPr algn="ctr"/>
            <a:r>
              <a:rPr lang="en-US" sz="3700">
                <a:effectLst/>
              </a:rPr>
              <a:t>Τα εγκλήματα πολέμου κατά της Ανθρωπότητας – Το Ολοκαύτωμα</a:t>
            </a:r>
            <a:br>
              <a:rPr lang="en-US" sz="3700">
                <a:effectLst/>
              </a:rPr>
            </a:br>
            <a:endParaRPr lang="en-US" sz="3700"/>
          </a:p>
        </p:txBody>
      </p:sp>
      <p:sp>
        <p:nvSpPr>
          <p:cNvPr id="4" name="Rectangle 2">
            <a:extLst>
              <a:ext uri="{FF2B5EF4-FFF2-40B4-BE49-F238E27FC236}">
                <a16:creationId xmlns:a16="http://schemas.microsoft.com/office/drawing/2014/main" id="{7407D76F-44D9-A0D6-95B4-AED7B4C5727D}"/>
              </a:ext>
            </a:extLst>
          </p:cNvPr>
          <p:cNvSpPr>
            <a:spLocks noChangeArrowheads="1"/>
          </p:cNvSpPr>
          <p:nvPr/>
        </p:nvSpPr>
        <p:spPr bwMode="auto">
          <a:xfrm flipV="1">
            <a:off x="2379694" y="2169458"/>
            <a:ext cx="1135423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R"/>
          </a:p>
        </p:txBody>
      </p:sp>
    </p:spTree>
    <p:extLst>
      <p:ext uri="{BB962C8B-B14F-4D97-AF65-F5344CB8AC3E}">
        <p14:creationId xmlns:p14="http://schemas.microsoft.com/office/powerpoint/2010/main" val="1757894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867147-1C83-BF71-39B0-B590EE7F3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DB6B85-2CBF-3EFA-F9B1-44748F69B1D1}"/>
              </a:ext>
            </a:extLst>
          </p:cNvPr>
          <p:cNvSpPr>
            <a:spLocks noGrp="1"/>
          </p:cNvSpPr>
          <p:nvPr>
            <p:ph type="title"/>
          </p:nvPr>
        </p:nvSpPr>
        <p:spPr>
          <a:xfrm>
            <a:off x="614678" y="548640"/>
            <a:ext cx="10872216" cy="1133856"/>
          </a:xfrm>
        </p:spPr>
        <p:txBody>
          <a:bodyPr anchor="t">
            <a:normAutofit/>
          </a:bodyPr>
          <a:lstStyle/>
          <a:p>
            <a:r>
              <a:rPr lang="en-GR" b="1" kern="0" dirty="0">
                <a:effectLst/>
                <a:latin typeface="Georgia" panose="02040502050405020303" pitchFamily="18" charset="0"/>
                <a:ea typeface="Times New Roman" panose="02020603050405020304" pitchFamily="18" charset="0"/>
                <a:cs typeface="Times New Roman" panose="02020603050405020304" pitchFamily="18" charset="0"/>
              </a:rPr>
              <a:t>Η δίκη της Νυρεμβέργης</a:t>
            </a:r>
            <a:r>
              <a:rPr lang="en-GR" dirty="0">
                <a:effectLst/>
              </a:rPr>
              <a:t> </a:t>
            </a:r>
            <a:endParaRPr lang="en-GR" dirty="0"/>
          </a:p>
        </p:txBody>
      </p:sp>
      <p:sp>
        <p:nvSpPr>
          <p:cNvPr id="3" name="Content Placeholder 2">
            <a:extLst>
              <a:ext uri="{FF2B5EF4-FFF2-40B4-BE49-F238E27FC236}">
                <a16:creationId xmlns:a16="http://schemas.microsoft.com/office/drawing/2014/main" id="{C44D9995-4EF4-241B-998A-35324873DAA6}"/>
              </a:ext>
            </a:extLst>
          </p:cNvPr>
          <p:cNvSpPr>
            <a:spLocks noGrp="1"/>
          </p:cNvSpPr>
          <p:nvPr>
            <p:ph idx="1"/>
          </p:nvPr>
        </p:nvSpPr>
        <p:spPr>
          <a:xfrm>
            <a:off x="7177176" y="1792224"/>
            <a:ext cx="4307527" cy="4517136"/>
          </a:xfrm>
        </p:spPr>
        <p:txBody>
          <a:bodyPr anchor="t">
            <a:normAutofit/>
          </a:bodyPr>
          <a:lstStyle/>
          <a:p>
            <a:pPr marL="95250" marR="95250">
              <a:lnSpc>
                <a:spcPct val="110000"/>
              </a:lnSpc>
              <a:spcAft>
                <a:spcPts val="750"/>
              </a:spcAft>
            </a:pPr>
            <a:endParaRPr lang="en-GR" sz="1400" kern="0" dirty="0">
              <a:effectLst/>
              <a:latin typeface="Georgia" panose="02040502050405020303" pitchFamily="18" charset="0"/>
              <a:ea typeface="Times New Roman" panose="02020603050405020304" pitchFamily="18" charset="0"/>
              <a:cs typeface="Times New Roman" panose="02020603050405020304" pitchFamily="18" charset="0"/>
            </a:endParaRPr>
          </a:p>
          <a:p>
            <a:pPr marL="95250" marR="95250">
              <a:lnSpc>
                <a:spcPct val="110000"/>
              </a:lnSpc>
              <a:spcAft>
                <a:spcPts val="750"/>
              </a:spcAft>
            </a:pPr>
            <a:r>
              <a:rPr lang="en-GR" sz="1400" kern="0" dirty="0">
                <a:effectLst/>
                <a:latin typeface="Georgia" panose="02040502050405020303" pitchFamily="18" charset="0"/>
                <a:ea typeface="Times New Roman" panose="02020603050405020304" pitchFamily="18" charset="0"/>
                <a:cs typeface="Times New Roman" panose="02020603050405020304" pitchFamily="18" charset="0"/>
              </a:rPr>
              <a:t>Μεικτή διεθνής επιτροπή (υπό την αιγίδα του ΟΗΕ) ανέλαβε να εντοπίσει και να τιμωρήσει τους υπεύθυνους:</a:t>
            </a:r>
            <a:endParaRPr lang="en-G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spcAft>
                <a:spcPts val="800"/>
              </a:spcAft>
              <a:buNone/>
              <a:tabLst>
                <a:tab pos="457200" algn="l"/>
              </a:tabLst>
            </a:pPr>
            <a:r>
              <a:rPr lang="en-GR" sz="1400" kern="0" dirty="0">
                <a:effectLst/>
                <a:latin typeface="Georgia" panose="02040502050405020303" pitchFamily="18" charset="0"/>
                <a:ea typeface="Times New Roman" panose="02020603050405020304" pitchFamily="18" charset="0"/>
                <a:cs typeface="Times New Roman" panose="02020603050405020304" pitchFamily="18" charset="0"/>
              </a:rPr>
              <a:t>της πρόκλησης του πολέμου,</a:t>
            </a:r>
            <a:endParaRPr lang="en-G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spcAft>
                <a:spcPts val="800"/>
              </a:spcAft>
              <a:buNone/>
              <a:tabLst>
                <a:tab pos="457200" algn="l"/>
              </a:tabLst>
            </a:pPr>
            <a:r>
              <a:rPr lang="en-GR" sz="1400" kern="0" dirty="0">
                <a:effectLst/>
                <a:latin typeface="Georgia" panose="02040502050405020303" pitchFamily="18" charset="0"/>
                <a:ea typeface="Times New Roman" panose="02020603050405020304" pitchFamily="18" charset="0"/>
                <a:cs typeface="Times New Roman" panose="02020603050405020304" pitchFamily="18" charset="0"/>
              </a:rPr>
              <a:t>της διάπραξης εγκλημάτων πολέμου</a:t>
            </a:r>
            <a:endParaRPr lang="en-G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spcAft>
                <a:spcPts val="800"/>
              </a:spcAft>
              <a:buNone/>
              <a:tabLst>
                <a:tab pos="457200" algn="l"/>
              </a:tabLst>
            </a:pPr>
            <a:r>
              <a:rPr lang="en-GR" sz="1400" kern="0" dirty="0">
                <a:effectLst/>
                <a:latin typeface="Georgia" panose="02040502050405020303" pitchFamily="18" charset="0"/>
                <a:ea typeface="Times New Roman" panose="02020603050405020304" pitchFamily="18" charset="0"/>
                <a:cs typeface="Times New Roman" panose="02020603050405020304" pitchFamily="18" charset="0"/>
              </a:rPr>
              <a:t>της διάπραξης εγκλημάτων κατά της ανθρωπότητας.</a:t>
            </a:r>
            <a:endParaRPr lang="en-GR" sz="1400" kern="100" dirty="0">
              <a:effectLst/>
              <a:latin typeface="Aptos" panose="020B0004020202020204" pitchFamily="34" charset="0"/>
              <a:ea typeface="Aptos" panose="020B0004020202020204" pitchFamily="34" charset="0"/>
              <a:cs typeface="Times New Roman" panose="02020603050405020304" pitchFamily="18" charset="0"/>
            </a:endParaRPr>
          </a:p>
          <a:p>
            <a:pPr marL="95250" marR="95250">
              <a:lnSpc>
                <a:spcPct val="110000"/>
              </a:lnSpc>
              <a:spcAft>
                <a:spcPts val="750"/>
              </a:spcAft>
            </a:pPr>
            <a:r>
              <a:rPr lang="en-GR" sz="1400" kern="0" dirty="0">
                <a:effectLst/>
                <a:latin typeface="Georgia" panose="02040502050405020303" pitchFamily="18" charset="0"/>
                <a:ea typeface="Times New Roman" panose="02020603050405020304" pitchFamily="18" charset="0"/>
                <a:cs typeface="Times New Roman" panose="02020603050405020304" pitchFamily="18" charset="0"/>
              </a:rPr>
              <a:t>Υπόλογοι ήταν κυρίως Γερμανοί. Η δίκη της Νυρεμβέργης έγινε μεταξύ Ιανουαρίου και Οκτωβρίου 1946 και καταδικάστηκαν σε θάνατο ηγετικά στελέχη της χιτλερικής Γερμανίας.</a:t>
            </a:r>
            <a:endParaRPr lang="en-GR"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0000"/>
              </a:lnSpc>
            </a:pPr>
            <a:endParaRPr lang="en-GR" sz="1400" dirty="0"/>
          </a:p>
        </p:txBody>
      </p:sp>
      <p:pic>
        <p:nvPicPr>
          <p:cNvPr id="4" name="Picture 21" descr="A group of men sitting in a courtroom&#10;&#10;Description automatically generated">
            <a:extLst>
              <a:ext uri="{FF2B5EF4-FFF2-40B4-BE49-F238E27FC236}">
                <a16:creationId xmlns:a16="http://schemas.microsoft.com/office/drawing/2014/main" id="{76FB3C48-270D-E6D4-0683-56A5FB9ED29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850093" y="1792223"/>
            <a:ext cx="5876780" cy="45398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ACE1B5-E8FA-13A9-BDD2-FA369ED63AE7}"/>
              </a:ext>
            </a:extLst>
          </p:cNvPr>
          <p:cNvSpPr txBox="1"/>
          <p:nvPr/>
        </p:nvSpPr>
        <p:spPr>
          <a:xfrm>
            <a:off x="6866965" y="6078071"/>
            <a:ext cx="184731" cy="369332"/>
          </a:xfrm>
          <a:prstGeom prst="rect">
            <a:avLst/>
          </a:prstGeom>
          <a:noFill/>
        </p:spPr>
        <p:txBody>
          <a:bodyPr wrap="none" rtlCol="0">
            <a:spAutoFit/>
          </a:bodyPr>
          <a:lstStyle/>
          <a:p>
            <a:endParaRPr lang="en-GR" dirty="0"/>
          </a:p>
        </p:txBody>
      </p:sp>
    </p:spTree>
    <p:extLst>
      <p:ext uri="{BB962C8B-B14F-4D97-AF65-F5344CB8AC3E}">
        <p14:creationId xmlns:p14="http://schemas.microsoft.com/office/powerpoint/2010/main" val="4270895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57B18-15F5-91B4-891D-C47F0D449762}"/>
              </a:ext>
            </a:extLst>
          </p:cNvPr>
          <p:cNvSpPr>
            <a:spLocks noGrp="1"/>
          </p:cNvSpPr>
          <p:nvPr>
            <p:ph type="title"/>
          </p:nvPr>
        </p:nvSpPr>
        <p:spPr/>
        <p:txBody>
          <a:bodyPr/>
          <a:lstStyle/>
          <a:p>
            <a:r>
              <a:rPr lang="en-GR" sz="3600" kern="1800" dirty="0">
                <a:effectLst/>
                <a:latin typeface="Roboto" panose="02000000000000000000" pitchFamily="2" charset="0"/>
                <a:ea typeface="Times New Roman" panose="02020603050405020304" pitchFamily="18" charset="0"/>
                <a:cs typeface="Times New Roman" panose="02020603050405020304" pitchFamily="18" charset="0"/>
              </a:rPr>
              <a:t>Ο Β΄ Παγκόσμιος πόλεμος</a:t>
            </a:r>
            <a:br>
              <a:rPr lang="en-GR" sz="3600" kern="100" dirty="0">
                <a:effectLst/>
                <a:latin typeface="Aptos" panose="020B0004020202020204" pitchFamily="34" charset="0"/>
                <a:ea typeface="Aptos" panose="020B0004020202020204" pitchFamily="34" charset="0"/>
                <a:cs typeface="Times New Roman" panose="02020603050405020304" pitchFamily="18" charset="0"/>
              </a:rPr>
            </a:br>
            <a:endParaRPr lang="en-GR" dirty="0"/>
          </a:p>
        </p:txBody>
      </p:sp>
      <p:sp>
        <p:nvSpPr>
          <p:cNvPr id="3" name="Content Placeholder 2">
            <a:extLst>
              <a:ext uri="{FF2B5EF4-FFF2-40B4-BE49-F238E27FC236}">
                <a16:creationId xmlns:a16="http://schemas.microsoft.com/office/drawing/2014/main" id="{98423779-309C-3EAC-587B-CE61832FBE4D}"/>
              </a:ext>
            </a:extLst>
          </p:cNvPr>
          <p:cNvSpPr>
            <a:spLocks noGrp="1"/>
          </p:cNvSpPr>
          <p:nvPr>
            <p:ph idx="1"/>
          </p:nvPr>
        </p:nvSpPr>
        <p:spPr/>
        <p:txBody>
          <a:bodyPr>
            <a:normAutofit fontScale="92500" lnSpcReduction="10000"/>
          </a:bodyPr>
          <a:lstStyle/>
          <a:p>
            <a:pPr marL="0" marR="95250" indent="0">
              <a:lnSpc>
                <a:spcPct val="115000"/>
              </a:lnSpc>
              <a:spcAft>
                <a:spcPts val="750"/>
              </a:spcAft>
              <a:buNone/>
            </a:pP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Αίτια: </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εκβιαστική πολιτική της ναζιστικής Γερμανίας και ο ενδοτισμός των συμμαχικών κρατών.</a:t>
            </a:r>
            <a:endPar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endParaRPr>
          </a:p>
          <a:p>
            <a:pPr marL="0" marR="95250" indent="0">
              <a:lnSpc>
                <a:spcPct val="115000"/>
              </a:lnSpc>
              <a:spcAft>
                <a:spcPts val="750"/>
              </a:spcAft>
              <a:buNone/>
            </a:pPr>
            <a:r>
              <a:rPr lang="el-GR" sz="1800" b="1" kern="0" dirty="0">
                <a:solidFill>
                  <a:srgbClr val="555555"/>
                </a:solidFill>
                <a:latin typeface="Georgia" panose="02040502050405020303" pitchFamily="18" charset="0"/>
                <a:ea typeface="Times New Roman" panose="02020603050405020304" pitchFamily="18" charset="0"/>
                <a:cs typeface="Times New Roman" panose="02020603050405020304" pitchFamily="18" charset="0"/>
              </a:rPr>
              <a:t>Κ</a:t>
            </a: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ύριοι σταθμοί του πολέμου</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spcAft>
                <a:spcPts val="800"/>
              </a:spcAft>
              <a:buSzPts val="1000"/>
              <a:buNone/>
              <a:tabLst>
                <a:tab pos="457200" algn="l"/>
              </a:tabLst>
            </a:pPr>
            <a:r>
              <a:rPr lang="en-GR" sz="1800" kern="0" dirty="0">
                <a:noFill/>
                <a:effectLst/>
                <a:latin typeface="Georgia" panose="02040502050405020303" pitchFamily="18" charset="0"/>
                <a:ea typeface="Times New Roman" panose="02020603050405020304" pitchFamily="18" charset="0"/>
                <a:cs typeface="Times New Roman" panose="02020603050405020304" pitchFamily="18" charset="0"/>
              </a:rPr>
              <a:t>Σεπτέμβριος</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1939 κ.εξ.: η Γερμανία σημειώνει νίκες και ελέγχει το μεγαλύτερο μέρος της Ευρώπης.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Ιούνιος 1941: γερμανική εισβολή στη Σοβιετική Ένωση.</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Δεκέμβριος 1941: αιφνιδιαστική ιαπωνική επίθεση κατά </a:t>
            </a:r>
            <a:r>
              <a:rPr lang="el-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του </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αμερικανικού στόλου στο Περλ Χάρμπορ και είσοδος ΗΠΑ στον πόλεμο.</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1943: συμμαχική αντεπίθεση και υποχώρηση των γερμανικών στρατευμάτων.</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Μάιος 1945: συνθηκολόγηση της Γερμανίας.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Αύγουστος 1945: οι Αμερικανοί ρίχνουν ατομικές βόμβες στη Χιροσίμα και το Ναγκασάκι και τον Σεπτέμβριο η Ιαπωνία συνθηκολογεί.</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473833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B7809-2EC7-4ECD-FA95-9F801B0A28DA}"/>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Το έγκλημα της γενοκτονίας των Εβραίων</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endParaRPr lang="en-GR" dirty="0"/>
          </a:p>
        </p:txBody>
      </p:sp>
      <p:sp>
        <p:nvSpPr>
          <p:cNvPr id="3" name="Content Placeholder 2">
            <a:extLst>
              <a:ext uri="{FF2B5EF4-FFF2-40B4-BE49-F238E27FC236}">
                <a16:creationId xmlns:a16="http://schemas.microsoft.com/office/drawing/2014/main" id="{067180CB-3FC6-B363-A52E-F0704B99A42A}"/>
              </a:ext>
            </a:extLst>
          </p:cNvPr>
          <p:cNvSpPr>
            <a:spLocks noGrp="1"/>
          </p:cNvSpPr>
          <p:nvPr>
            <p:ph idx="1"/>
          </p:nvPr>
        </p:nvSpPr>
        <p:spPr/>
        <p:txBody>
          <a:bodyPr>
            <a:normAutofit lnSpcReduction="10000"/>
          </a:bodyPr>
          <a:lstStyle/>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προσπάθεια γενοκτονίας των Εβραίων θεωρήθηκε μείζον έγκλημα κατά της ανθρωπότητας.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οι Εβραίοι ήταν υπό δίωξη στη Γερμανία από το 1933.</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γκέτο της Βαρσοβίας: συνωστίστηκαν 500.000 Εβραίοι. Μετά την εισβολή στη Ρωσία επιχειρήθηκε η καθολική πλέον εξόντωσή τους στην Ευρώπη («τελική λύση»).</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Πρακτικές εξόντωσης:</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φυσική εξόντωση μετά από επώδυνη παραμονή σε γκέτο ή σε στρατόπεδα συγκέντρωσης,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μαζικές εκτελέσεις,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χρήση δηλητηριωδών αερίων -όπως το «Τσυκλόν Β»- προκειμένου να προκληθεί μαζικά ο θάνατος.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Στρατόπεδα εξόντωσης: Άουσβιτς, Τρεμπλίνκα, Νταχάου, Μπέλζετς, Σόμπιμπορ.</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2542453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A40FE-F1CC-2195-CB13-9AE1590EF5BD}"/>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Οι συνέπειες του Β΄ Παγκόσμιου Πολέμου για την ανθρωπότητα</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endParaRPr lang="en-GR" dirty="0"/>
          </a:p>
        </p:txBody>
      </p:sp>
      <p:sp>
        <p:nvSpPr>
          <p:cNvPr id="3" name="Content Placeholder 2">
            <a:extLst>
              <a:ext uri="{FF2B5EF4-FFF2-40B4-BE49-F238E27FC236}">
                <a16:creationId xmlns:a16="http://schemas.microsoft.com/office/drawing/2014/main" id="{CBAAAEEC-83D1-67D8-EDB7-8CF61EEEDBD5}"/>
              </a:ext>
            </a:extLst>
          </p:cNvPr>
          <p:cNvSpPr>
            <a:spLocks noGrp="1"/>
          </p:cNvSpPr>
          <p:nvPr>
            <p:ph idx="1"/>
          </p:nvPr>
        </p:nvSpPr>
        <p:spPr/>
        <p:txBody>
          <a:bodyPr/>
          <a:lstStyle/>
          <a:p>
            <a:pPr marL="0" marR="95250" indent="0">
              <a:lnSpc>
                <a:spcPct val="115000"/>
              </a:lnSpc>
              <a:spcAft>
                <a:spcPts val="750"/>
              </a:spcAft>
              <a:buNone/>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Τεράστιες ανθρώπινες και υλικές απώλειες κυρίως όμως στην Ευρώπη:  </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36.000.000 νεκροί (πολλοί άμαχοι).</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καταστροφή υποδομών: πόλεις και οικισμοί, λιμάνια, επικοινωνιακοί κόμβοι και πλουτοπαραγωγικές πηγές.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ευνοήθηκαν οικονομικά χώρες που βρίσκονταν μακριά από το πεδίο των επιχειρήσεων -κατ’ εξοχήν των ΗΠΑ.</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Και οι λαοί της Άπω Ανατολής όμως πλήρωσαν βαρύ φόρο αίματος και υλικών καταστροφών. Ανεξίτηλη έμεινε η εικόνα της καταστροφής στη Χιροσίμα και στο Ναγκασάκι.</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76119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235" name="Rectangle 9234">
            <a:extLst>
              <a:ext uri="{FF2B5EF4-FFF2-40B4-BE49-F238E27FC236}">
                <a16:creationId xmlns:a16="http://schemas.microsoft.com/office/drawing/2014/main" id="{4E267A9A-3339-F8E6-CD25-1670F4B86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a:extLst>
              <a:ext uri="{FF2B5EF4-FFF2-40B4-BE49-F238E27FC236}">
                <a16:creationId xmlns:a16="http://schemas.microsoft.com/office/drawing/2014/main" id="{0C68B7E4-E3AF-C005-D67E-2CECA1BBDC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8387" r="10637" b="-1"/>
          <a:stretch/>
        </p:blipFill>
        <p:spPr bwMode="auto">
          <a:xfrm>
            <a:off x="1172675" y="1067039"/>
            <a:ext cx="4618525" cy="4648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50413C2-22AA-FEFF-1932-0DBA12BE01DA}"/>
              </a:ext>
            </a:extLst>
          </p:cNvPr>
          <p:cNvSpPr>
            <a:spLocks noGrp="1"/>
          </p:cNvSpPr>
          <p:nvPr>
            <p:ph type="title"/>
          </p:nvPr>
        </p:nvSpPr>
        <p:spPr>
          <a:xfrm>
            <a:off x="6642855" y="1067039"/>
            <a:ext cx="4495995" cy="1350226"/>
          </a:xfrm>
        </p:spPr>
        <p:txBody>
          <a:bodyPr vert="horz" lIns="91440" tIns="45720" rIns="91440" bIns="45720" rtlCol="0" anchor="b">
            <a:normAutofit/>
          </a:bodyPr>
          <a:lstStyle/>
          <a:p>
            <a:r>
              <a:rPr lang="en-US" sz="3100" b="1" kern="1200">
                <a:solidFill>
                  <a:schemeClr val="tx1"/>
                </a:solidFill>
                <a:effectLst/>
                <a:latin typeface="+mj-lt"/>
                <a:ea typeface="+mj-ea"/>
                <a:cs typeface="+mj-cs"/>
              </a:rPr>
              <a:t>Ο ανταγωνισμός στο στρατόπεδο των νικητών </a:t>
            </a:r>
            <a:endParaRPr lang="en-US" sz="3100" b="1" kern="1200">
              <a:solidFill>
                <a:schemeClr val="tx1"/>
              </a:solidFill>
              <a:latin typeface="+mj-lt"/>
              <a:ea typeface="+mj-ea"/>
              <a:cs typeface="+mj-cs"/>
            </a:endParaRPr>
          </a:p>
        </p:txBody>
      </p:sp>
      <p:sp>
        <p:nvSpPr>
          <p:cNvPr id="8" name="TextBox 7">
            <a:extLst>
              <a:ext uri="{FF2B5EF4-FFF2-40B4-BE49-F238E27FC236}">
                <a16:creationId xmlns:a16="http://schemas.microsoft.com/office/drawing/2014/main" id="{8BE1A7D9-B532-4F24-2241-CBA5394BEAAC}"/>
              </a:ext>
            </a:extLst>
          </p:cNvPr>
          <p:cNvSpPr txBox="1"/>
          <p:nvPr/>
        </p:nvSpPr>
        <p:spPr>
          <a:xfrm>
            <a:off x="6642855" y="2501147"/>
            <a:ext cx="4495995" cy="3214370"/>
          </a:xfrm>
          <a:prstGeom prst="rect">
            <a:avLst/>
          </a:prstGeom>
        </p:spPr>
        <p:txBody>
          <a:bodyPr vert="horz" lIns="91440" tIns="45720" rIns="91440" bIns="45720" rtlCol="0">
            <a:normAutofit/>
          </a:bodyPr>
          <a:lstStyle/>
          <a:p>
            <a:pPr>
              <a:lnSpc>
                <a:spcPct val="120000"/>
              </a:lnSpc>
              <a:spcAft>
                <a:spcPts val="600"/>
              </a:spcAft>
            </a:pPr>
            <a:r>
              <a:rPr lang="en-US" dirty="0">
                <a:effectLst/>
              </a:rPr>
              <a:t>Οι </a:t>
            </a:r>
            <a:r>
              <a:rPr lang="en-US" dirty="0" err="1">
                <a:effectLst/>
              </a:rPr>
              <a:t>τρεις</a:t>
            </a:r>
            <a:r>
              <a:rPr lang="en-US" dirty="0">
                <a:effectLst/>
              </a:rPr>
              <a:t> </a:t>
            </a:r>
            <a:r>
              <a:rPr lang="en-US" dirty="0" err="1">
                <a:effectLst/>
              </a:rPr>
              <a:t>μεγάλοι</a:t>
            </a:r>
            <a:r>
              <a:rPr lang="en-US" dirty="0">
                <a:effectLst/>
              </a:rPr>
              <a:t> </a:t>
            </a:r>
            <a:r>
              <a:rPr lang="en-US" dirty="0" err="1">
                <a:effectLst/>
              </a:rPr>
              <a:t>ηγέτες</a:t>
            </a:r>
            <a:r>
              <a:rPr lang="en-US" dirty="0">
                <a:effectLst/>
              </a:rPr>
              <a:t> </a:t>
            </a:r>
            <a:r>
              <a:rPr lang="en-US" dirty="0" err="1">
                <a:effectLst/>
              </a:rPr>
              <a:t>στη</a:t>
            </a:r>
            <a:r>
              <a:rPr lang="en-US" dirty="0">
                <a:effectLst/>
              </a:rPr>
              <a:t> </a:t>
            </a:r>
            <a:r>
              <a:rPr lang="en-US" dirty="0" err="1">
                <a:effectLst/>
              </a:rPr>
              <a:t>Διάσκεψη</a:t>
            </a:r>
            <a:r>
              <a:rPr lang="en-US" dirty="0">
                <a:effectLst/>
              </a:rPr>
              <a:t> </a:t>
            </a:r>
            <a:r>
              <a:rPr lang="en-US" dirty="0" err="1">
                <a:effectLst/>
              </a:rPr>
              <a:t>του</a:t>
            </a:r>
            <a:r>
              <a:rPr lang="en-US" dirty="0">
                <a:effectLst/>
              </a:rPr>
              <a:t> </a:t>
            </a:r>
            <a:r>
              <a:rPr lang="en-US" dirty="0" err="1">
                <a:effectLst/>
              </a:rPr>
              <a:t>Πότσδ</a:t>
            </a:r>
            <a:r>
              <a:rPr lang="en-US" dirty="0">
                <a:effectLst/>
              </a:rPr>
              <a:t>α</a:t>
            </a:r>
            <a:r>
              <a:rPr lang="en-US" dirty="0" err="1">
                <a:effectLst/>
              </a:rPr>
              <a:t>μ</a:t>
            </a:r>
            <a:r>
              <a:rPr lang="en-US" dirty="0">
                <a:effectLst/>
              </a:rPr>
              <a:t>: </a:t>
            </a:r>
            <a:r>
              <a:rPr lang="en-US" dirty="0" err="1">
                <a:effectLst/>
              </a:rPr>
              <a:t>Ουίνστον</a:t>
            </a:r>
            <a:r>
              <a:rPr lang="en-US" dirty="0">
                <a:effectLst/>
              </a:rPr>
              <a:t> </a:t>
            </a:r>
            <a:r>
              <a:rPr lang="en-US" dirty="0" err="1">
                <a:effectLst/>
              </a:rPr>
              <a:t>Τσόρτσιλ</a:t>
            </a:r>
            <a:r>
              <a:rPr lang="en-US" dirty="0">
                <a:effectLst/>
              </a:rPr>
              <a:t>, </a:t>
            </a:r>
            <a:r>
              <a:rPr lang="en-US" dirty="0" err="1">
                <a:effectLst/>
              </a:rPr>
              <a:t>Χάρι</a:t>
            </a:r>
            <a:r>
              <a:rPr lang="en-US" dirty="0">
                <a:effectLst/>
              </a:rPr>
              <a:t> </a:t>
            </a:r>
            <a:r>
              <a:rPr lang="en-US" dirty="0" err="1">
                <a:effectLst/>
              </a:rPr>
              <a:t>Τρούμ</a:t>
            </a:r>
            <a:r>
              <a:rPr lang="en-US" dirty="0">
                <a:effectLst/>
              </a:rPr>
              <a:t>α</a:t>
            </a:r>
            <a:r>
              <a:rPr lang="en-US" dirty="0" err="1">
                <a:effectLst/>
              </a:rPr>
              <a:t>ν</a:t>
            </a:r>
            <a:r>
              <a:rPr lang="en-US" dirty="0">
                <a:effectLst/>
              </a:rPr>
              <a:t> </a:t>
            </a:r>
            <a:r>
              <a:rPr lang="en-US" dirty="0" err="1">
                <a:effectLst/>
              </a:rPr>
              <a:t>κ</a:t>
            </a:r>
            <a:r>
              <a:rPr lang="en-US" dirty="0">
                <a:effectLst/>
              </a:rPr>
              <a:t>α</a:t>
            </a:r>
            <a:r>
              <a:rPr lang="en-US" dirty="0" err="1">
                <a:effectLst/>
              </a:rPr>
              <a:t>ι</a:t>
            </a:r>
            <a:r>
              <a:rPr lang="en-US" dirty="0">
                <a:effectLst/>
              </a:rPr>
              <a:t> </a:t>
            </a:r>
            <a:r>
              <a:rPr lang="en-US" dirty="0" err="1">
                <a:effectLst/>
              </a:rPr>
              <a:t>Ιωσήφ</a:t>
            </a:r>
            <a:r>
              <a:rPr lang="en-US" dirty="0">
                <a:effectLst/>
              </a:rPr>
              <a:t> </a:t>
            </a:r>
            <a:r>
              <a:rPr lang="en-US" dirty="0" err="1">
                <a:effectLst/>
              </a:rPr>
              <a:t>Στάλιν</a:t>
            </a:r>
            <a:r>
              <a:rPr lang="en-US" dirty="0">
                <a:effectLst/>
              </a:rPr>
              <a:t>. </a:t>
            </a:r>
            <a:endParaRPr lang="en-US" dirty="0"/>
          </a:p>
        </p:txBody>
      </p:sp>
    </p:spTree>
    <p:extLst>
      <p:ext uri="{BB962C8B-B14F-4D97-AF65-F5344CB8AC3E}">
        <p14:creationId xmlns:p14="http://schemas.microsoft.com/office/powerpoint/2010/main" val="1514314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D2115-261F-2C89-7E95-41DA9CE7BF0D}"/>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 ανταγωνισμός μεταξύ των Συμμάχων και οι συμφωνίες για το μέλλον της Ευρώπης</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Σφαίρες επιρροής και Συνδιάσκεψη της Γιάλτας</a:t>
            </a:r>
            <a:r>
              <a:rPr lang="en-GR" dirty="0">
                <a:effectLst/>
              </a:rPr>
              <a:t> </a:t>
            </a:r>
            <a:endParaRPr lang="en-GR" dirty="0"/>
          </a:p>
        </p:txBody>
      </p:sp>
      <p:sp>
        <p:nvSpPr>
          <p:cNvPr id="3" name="Content Placeholder 2">
            <a:extLst>
              <a:ext uri="{FF2B5EF4-FFF2-40B4-BE49-F238E27FC236}">
                <a16:creationId xmlns:a16="http://schemas.microsoft.com/office/drawing/2014/main" id="{E6EA04D6-7D0B-5EF8-7F67-CA4F35F83508}"/>
              </a:ext>
            </a:extLst>
          </p:cNvPr>
          <p:cNvSpPr>
            <a:spLocks noGrp="1"/>
          </p:cNvSpPr>
          <p:nvPr>
            <p:ph idx="1"/>
          </p:nvPr>
        </p:nvSpPr>
        <p:spPr/>
        <p:txBody>
          <a:bodyPr/>
          <a:lstStyle/>
          <a:p>
            <a:pPr marL="0" lvl="0" indent="0" algn="just">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Εμφανίζονται σημάδια ανταγωνισμού μεταξύ των συμμάχων, της σοσιαλιστικής Ρωσίας και των φιλελεύθερων δυτικών δυνάμεων, ακόμη και κατά τη διάρκεια του πολέμου.</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Οκτώβριος 1944: Τσόρτσιλ και Στάλιν κατανέμουν την επιρροή τους σε Ελλάδα (Βρετανία), Βουλγαρία (Ρωσία) και Γιουγκοσλαβία (κατ’ ισομοιρία).</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spcAft>
                <a:spcPts val="800"/>
              </a:spcAft>
              <a:buSzPts val="1000"/>
              <a:buNone/>
              <a:tabLst>
                <a:tab pos="457200" algn="l"/>
              </a:tabLst>
            </a:pP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Συνδιάσκεψη της Γιάλτας (4-11 Φεβρουαρίου 1945):</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Τσόρτσιλ, Ρούζβελτ και Στάλιν συμφωνούν στη συγκρότηση κυβερνήσεων αντιπροσωπευτικών όλων των δημοκρατικών τάσεων με στόχο τη διενέργεια ελεύθερων εκλογών. Οι δυτικοί Σύμμαχοι θεώρησαν ότι η συμφωνία αυτή είχε καταπατηθεί από τον Στάλιν, διαδοχικά, στη Ρουμανία και την Πολωνία.</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4137837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BE3D-0F36-3CCF-BBFA-57433DE48484}"/>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Συνδιάσκεψη Πότσνταμ </a:t>
            </a:r>
            <a:r>
              <a:rPr lang="en-GR" dirty="0">
                <a:effectLst/>
              </a:rPr>
              <a:t> </a:t>
            </a:r>
            <a:endParaRPr lang="en-GR" dirty="0"/>
          </a:p>
        </p:txBody>
      </p:sp>
      <p:sp>
        <p:nvSpPr>
          <p:cNvPr id="3" name="Content Placeholder 2">
            <a:extLst>
              <a:ext uri="{FF2B5EF4-FFF2-40B4-BE49-F238E27FC236}">
                <a16:creationId xmlns:a16="http://schemas.microsoft.com/office/drawing/2014/main" id="{A5CCCBBC-4864-F641-141F-14B09EC219F5}"/>
              </a:ext>
            </a:extLst>
          </p:cNvPr>
          <p:cNvSpPr>
            <a:spLocks noGrp="1"/>
          </p:cNvSpPr>
          <p:nvPr>
            <p:ph idx="1"/>
          </p:nvPr>
        </p:nvSpPr>
        <p:spPr/>
        <p:txBody>
          <a:bodyPr/>
          <a:lstStyle/>
          <a:p>
            <a:pPr algn="just">
              <a:lnSpc>
                <a:spcPct val="115000"/>
              </a:lnSpc>
              <a:spcAft>
                <a:spcPts val="800"/>
              </a:spcAft>
              <a:buSzPts val="1000"/>
              <a:tabLst>
                <a:tab pos="457200" algn="l"/>
              </a:tabLst>
            </a:pP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Συνδιάσκεψη στο Πότσνταμ (Ιούλιος 1945):</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η Σοβιετική Ένωση θέλει να ελέγξει την Ανατολική Ευρώπη· οι δυτικοί Σύμμαχοι διαφωνούν. Ο Τσόρτσιλ θα μιλήσει για το «iron curtain» </a:t>
            </a:r>
            <a:r>
              <a:rPr lang="en-GR" sz="1800" i="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(«σιδηρούν παραπέτασμα») </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που πάει να υψωθεί ανάμεσα στη ζώνη υπό σοβιετική επιρροή και τη λοιπή Ευρώπη.</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SzPts val="1000"/>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Αρχίζει ο </a:t>
            </a: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Ψυχρός πόλεμος</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ο ανελέητος ανταγωνισμός μεταξύ των νικητών του πολέμου.</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R" dirty="0"/>
          </a:p>
        </p:txBody>
      </p:sp>
    </p:spTree>
    <p:extLst>
      <p:ext uri="{BB962C8B-B14F-4D97-AF65-F5344CB8AC3E}">
        <p14:creationId xmlns:p14="http://schemas.microsoft.com/office/powerpoint/2010/main" val="1113380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F21B9-7805-CE9B-0D60-B0AFD5E65E88}"/>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πολιτική κρίση στην Ελλάδα και τα «Δεκεμβριανά»</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Πολιτική διαίρεση μεταξύ των Ελλήνων</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endParaRPr lang="en-GR" dirty="0"/>
          </a:p>
        </p:txBody>
      </p:sp>
      <p:sp>
        <p:nvSpPr>
          <p:cNvPr id="3" name="Content Placeholder 2">
            <a:extLst>
              <a:ext uri="{FF2B5EF4-FFF2-40B4-BE49-F238E27FC236}">
                <a16:creationId xmlns:a16="http://schemas.microsoft.com/office/drawing/2014/main" id="{2DD1114F-75DC-F997-0A10-7E8FC2235BAA}"/>
              </a:ext>
            </a:extLst>
          </p:cNvPr>
          <p:cNvSpPr>
            <a:spLocks noGrp="1"/>
          </p:cNvSpPr>
          <p:nvPr>
            <p:ph idx="1"/>
          </p:nvPr>
        </p:nvSpPr>
        <p:spPr/>
        <p:txBody>
          <a:bodyPr>
            <a:normAutofit fontScale="77500" lnSpcReduction="20000"/>
          </a:bodyPr>
          <a:lstStyle/>
          <a:p>
            <a:pPr marL="0" lvl="0" indent="0" algn="just">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Οι δύο προτάσεις για τη μεταπολεμική πορεία και της Ελλάδας: </a:t>
            </a: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κοινοβουλευτική δημοκρατία</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(κατά το δυτικό πρότυπο), που ήθελε η εξόριστη ελληνική κυβέρνηση, ή </a:t>
            </a: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υπαρκτός σοσιαλισμός</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(κατά το πρότυπο της Σοβιετικής Ένωσης), που προτιμούσε το ΕΑΜ-ΕΛΑΣ;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spcAft>
                <a:spcPts val="800"/>
              </a:spcAft>
              <a:buSzPts val="1000"/>
              <a:buNone/>
              <a:tabLst>
                <a:tab pos="457200" algn="l"/>
              </a:tabLst>
            </a:pP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Πολιτική Επιτροπή Εθνικής Απελευθέρωσης:</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πολιτικό παράγωγο του ΕΑΜ-ΕΛΑΣ.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1800" kern="0" dirty="0">
                <a:solidFill>
                  <a:srgbClr val="555555"/>
                </a:solidFill>
                <a:effectLst/>
                <a:latin typeface="Roboto" panose="02000000000000000000" pitchFamily="2" charset="0"/>
                <a:ea typeface="Times New Roman" panose="02020603050405020304" pitchFamily="18" charset="0"/>
                <a:cs typeface="Times New Roman" panose="02020603050405020304" pitchFamily="18" charset="0"/>
              </a:rPr>
              <a:t> </a:t>
            </a: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§Τα Δεκεμβριανά</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 Γεώργιος Παπανδρέου περιέλαβε στην εξόριστη ελληνική κυβέρνηση εκπροσώπους όλων των αντιμαχόμενων μερίδων.</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spcAft>
                <a:spcPts val="800"/>
              </a:spcAft>
              <a:buSzPts val="1000"/>
              <a:buNone/>
              <a:tabLst>
                <a:tab pos="457200" algn="l"/>
              </a:tabLst>
            </a:pP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Σύμφωνο Καζέρτας (26 Σεπτεμβρίου 1944): </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 Βρετανός στρατηγός </a:t>
            </a: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Σκόμπυ</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ανέλαβε τη διοίκηση των στρατιωτικών δυνάμεων στην Ελλάδα.</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spcAft>
                <a:spcPts val="800"/>
              </a:spcAft>
              <a:buSzPts val="1000"/>
              <a:buNone/>
              <a:tabLst>
                <a:tab pos="457200" algn="l"/>
              </a:tabLst>
            </a:pP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Αθήνα απελευθερώθηκε στις 12 Οκτωβρίου 1944,</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αλλά μετά από ενδοκυβερνητικές διαφωνίες παραιτήθηκαν οι υπουργοί που προέρχονταν από το ΕΑΜ.</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spcAft>
                <a:spcPts val="800"/>
              </a:spcAft>
              <a:buSzPts val="1000"/>
              <a:buNone/>
              <a:tabLst>
                <a:tab pos="457200" algn="l"/>
              </a:tabLst>
            </a:pP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Ακολούθησαν συγκρούσεις στο κέντρο της Αθήνας των φιλοκυβερνητικών δυνάμεων</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(μικρό τμήμα του ελληνικού στρατού, χωροφυλακή και το βρετανικό εκστρατευτικό σώμα) </a:t>
            </a: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με δυνάμεις του ΕΑΜ-ΕΛΑΣ</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Επικράτησαν οι φιλοκυβερνητικές δυνάμεις και ακολούθησε η </a:t>
            </a: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Συμφωνία της Βάρκιζας</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(12 Φεβρουαρίου 1945), η οποία προέβλεπε τη διεξαγωγή ελεύθερων εκλογών και δημοψηφίσματος επί του πολιτειακού ζητήματος.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4040071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27E541-1B61-C7F3-968C-D8A89A4558E2}"/>
              </a:ext>
            </a:extLst>
          </p:cNvPr>
          <p:cNvSpPr>
            <a:spLocks noGrp="1"/>
          </p:cNvSpPr>
          <p:nvPr>
            <p:ph idx="1"/>
          </p:nvPr>
        </p:nvSpPr>
        <p:spPr>
          <a:xfrm>
            <a:off x="612647" y="5727700"/>
            <a:ext cx="10653579" cy="581659"/>
          </a:xfrm>
        </p:spPr>
        <p:txBody>
          <a:bodyPr/>
          <a:lstStyle/>
          <a:p>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6/12/1944: Βρετανικά άρματα και στρατιώτες εισβάλλουν στα κεντρικά </a:t>
            </a:r>
            <a:endParaRPr lang="en-GR" dirty="0"/>
          </a:p>
        </p:txBody>
      </p:sp>
      <p:sp>
        <p:nvSpPr>
          <p:cNvPr id="4" name="Rectangle 2">
            <a:extLst>
              <a:ext uri="{FF2B5EF4-FFF2-40B4-BE49-F238E27FC236}">
                <a16:creationId xmlns:a16="http://schemas.microsoft.com/office/drawing/2014/main" id="{951392AB-5B68-37F4-007F-5EAFDEF1FA2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R"/>
          </a:p>
        </p:txBody>
      </p:sp>
      <p:pic>
        <p:nvPicPr>
          <p:cNvPr id="10241" name="Picture 19" descr="A group of people walking on a street with tanks&#10;&#10;Description automatically generated">
            <a:extLst>
              <a:ext uri="{FF2B5EF4-FFF2-40B4-BE49-F238E27FC236}">
                <a16:creationId xmlns:a16="http://schemas.microsoft.com/office/drawing/2014/main" id="{242F8B9B-978E-C1D5-B3A6-5C8FE429189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5727700" cy="57277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BE25A372-5B56-B482-3B17-DD467063E186}"/>
              </a:ext>
            </a:extLst>
          </p:cNvPr>
          <p:cNvSpPr>
            <a:spLocks noGrp="1"/>
          </p:cNvSpPr>
          <p:nvPr>
            <p:ph type="title"/>
          </p:nvPr>
        </p:nvSpPr>
        <p:spPr/>
        <p:txBody>
          <a:bodyPr/>
          <a:lstStyle/>
          <a:p>
            <a:endParaRPr lang="en-GR" dirty="0"/>
          </a:p>
        </p:txBody>
      </p:sp>
    </p:spTree>
    <p:extLst>
      <p:ext uri="{BB962C8B-B14F-4D97-AF65-F5344CB8AC3E}">
        <p14:creationId xmlns:p14="http://schemas.microsoft.com/office/powerpoint/2010/main" val="3487999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0" name="Rectangle 11269">
            <a:extLst>
              <a:ext uri="{FF2B5EF4-FFF2-40B4-BE49-F238E27FC236}">
                <a16:creationId xmlns:a16="http://schemas.microsoft.com/office/drawing/2014/main" id="{6DA9942F-A18C-9E9D-BF08-9291C54E1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5" name="Picture 18" descr="A map of countries/regions with black text&#10;&#10;Description automatically generated">
            <a:extLst>
              <a:ext uri="{FF2B5EF4-FFF2-40B4-BE49-F238E27FC236}">
                <a16:creationId xmlns:a16="http://schemas.microsoft.com/office/drawing/2014/main" id="{7237E91A-2CD6-5B4C-6B5C-0254A1C3254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4823927" y="1429352"/>
            <a:ext cx="2544145" cy="43304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4B3D44E-100F-1214-2E9C-741D29524B4D}"/>
              </a:ext>
            </a:extLst>
          </p:cNvPr>
          <p:cNvSpPr>
            <a:spLocks noGrp="1"/>
          </p:cNvSpPr>
          <p:nvPr>
            <p:ph type="title"/>
          </p:nvPr>
        </p:nvSpPr>
        <p:spPr>
          <a:xfrm>
            <a:off x="2809809" y="353681"/>
            <a:ext cx="6572382" cy="974310"/>
          </a:xfrm>
        </p:spPr>
        <p:txBody>
          <a:bodyPr vert="horz" lIns="91440" tIns="45720" rIns="91440" bIns="45720" rtlCol="0" anchor="b">
            <a:normAutofit/>
          </a:bodyPr>
          <a:lstStyle/>
          <a:p>
            <a:pPr algn="ctr"/>
            <a:r>
              <a:rPr lang="en-US" sz="2800" dirty="0">
                <a:effectLst/>
              </a:rPr>
              <a:t>Οι </a:t>
            </a:r>
            <a:r>
              <a:rPr lang="en-US" sz="2800" dirty="0" err="1">
                <a:effectLst/>
              </a:rPr>
              <a:t>συνθήκες</a:t>
            </a:r>
            <a:r>
              <a:rPr lang="en-US" sz="2800" dirty="0">
                <a:effectLst/>
              </a:rPr>
              <a:t> </a:t>
            </a:r>
            <a:r>
              <a:rPr lang="en-US" sz="2800" dirty="0" err="1">
                <a:effectLst/>
              </a:rPr>
              <a:t>ειρήνης</a:t>
            </a:r>
            <a:r>
              <a:rPr lang="en-US" sz="2800" dirty="0">
                <a:effectLst/>
              </a:rPr>
              <a:t> </a:t>
            </a:r>
            <a:r>
              <a:rPr lang="en-US" sz="2800" dirty="0" err="1">
                <a:effectLst/>
              </a:rPr>
              <a:t>κ</a:t>
            </a:r>
            <a:r>
              <a:rPr lang="en-US" sz="2800" dirty="0">
                <a:effectLst/>
              </a:rPr>
              <a:t>α</a:t>
            </a:r>
            <a:r>
              <a:rPr lang="en-US" sz="2800" dirty="0" err="1">
                <a:effectLst/>
              </a:rPr>
              <a:t>ι</a:t>
            </a:r>
            <a:r>
              <a:rPr lang="en-US" sz="2800" dirty="0">
                <a:effectLst/>
              </a:rPr>
              <a:t> </a:t>
            </a:r>
            <a:r>
              <a:rPr lang="en-US" sz="2800" dirty="0" err="1">
                <a:effectLst/>
              </a:rPr>
              <a:t>η</a:t>
            </a:r>
            <a:r>
              <a:rPr lang="en-US" sz="2800" dirty="0">
                <a:effectLst/>
              </a:rPr>
              <a:t> </a:t>
            </a:r>
            <a:r>
              <a:rPr lang="en-US" sz="2800" dirty="0" err="1">
                <a:effectLst/>
              </a:rPr>
              <a:t>ενσωμάτωση</a:t>
            </a:r>
            <a:r>
              <a:rPr lang="en-US" sz="2800" dirty="0">
                <a:effectLst/>
              </a:rPr>
              <a:t> </a:t>
            </a:r>
            <a:r>
              <a:rPr lang="en-US" sz="2800" dirty="0" err="1">
                <a:effectLst/>
              </a:rPr>
              <a:t>της</a:t>
            </a:r>
            <a:r>
              <a:rPr lang="en-US" sz="2800" dirty="0">
                <a:effectLst/>
              </a:rPr>
              <a:t> </a:t>
            </a:r>
            <a:r>
              <a:rPr lang="en-US" sz="2800" dirty="0" err="1">
                <a:effectLst/>
              </a:rPr>
              <a:t>Δωδεκάνησου</a:t>
            </a:r>
            <a:r>
              <a:rPr lang="en-US" sz="2800" dirty="0">
                <a:effectLst/>
              </a:rPr>
              <a:t> </a:t>
            </a:r>
            <a:r>
              <a:rPr lang="en-US" sz="2800" dirty="0" err="1">
                <a:effectLst/>
              </a:rPr>
              <a:t>στην</a:t>
            </a:r>
            <a:r>
              <a:rPr lang="en-US" sz="2800" dirty="0">
                <a:effectLst/>
              </a:rPr>
              <a:t> </a:t>
            </a:r>
            <a:r>
              <a:rPr lang="en-US" sz="2800" dirty="0" err="1">
                <a:effectLst/>
              </a:rPr>
              <a:t>Ελλάδ</a:t>
            </a:r>
            <a:r>
              <a:rPr lang="en-US" sz="2800" dirty="0">
                <a:effectLst/>
              </a:rPr>
              <a:t>α </a:t>
            </a:r>
            <a:endParaRPr lang="en-US" sz="2800" dirty="0"/>
          </a:p>
        </p:txBody>
      </p:sp>
      <p:sp>
        <p:nvSpPr>
          <p:cNvPr id="3" name="Content Placeholder 2">
            <a:extLst>
              <a:ext uri="{FF2B5EF4-FFF2-40B4-BE49-F238E27FC236}">
                <a16:creationId xmlns:a16="http://schemas.microsoft.com/office/drawing/2014/main" id="{AEC741C7-4094-ED5F-9CF8-CB42141AA0C2}"/>
              </a:ext>
            </a:extLst>
          </p:cNvPr>
          <p:cNvSpPr>
            <a:spLocks noGrp="1"/>
          </p:cNvSpPr>
          <p:nvPr>
            <p:ph idx="1"/>
          </p:nvPr>
        </p:nvSpPr>
        <p:spPr>
          <a:xfrm>
            <a:off x="2809809" y="5853241"/>
            <a:ext cx="6572382" cy="558089"/>
          </a:xfrm>
        </p:spPr>
        <p:txBody>
          <a:bodyPr vert="horz" lIns="91440" tIns="45720" rIns="91440" bIns="45720" rtlCol="0" anchor="t">
            <a:normAutofit/>
          </a:bodyPr>
          <a:lstStyle/>
          <a:p>
            <a:pPr marL="0" indent="0" algn="ctr">
              <a:lnSpc>
                <a:spcPct val="110000"/>
              </a:lnSpc>
              <a:buNone/>
            </a:pPr>
            <a:r>
              <a:rPr lang="en-US" sz="1400">
                <a:effectLst/>
              </a:rPr>
              <a:t>Οι μεταπολεμικές συνοριακές μεταβολές στην κεντρική Ευρώπη και η δημιουργία του Ανατολικού Μπλοκ </a:t>
            </a:r>
            <a:endParaRPr lang="en-US" sz="1400"/>
          </a:p>
        </p:txBody>
      </p:sp>
      <p:sp>
        <p:nvSpPr>
          <p:cNvPr id="4" name="Rectangle 2">
            <a:extLst>
              <a:ext uri="{FF2B5EF4-FFF2-40B4-BE49-F238E27FC236}">
                <a16:creationId xmlns:a16="http://schemas.microsoft.com/office/drawing/2014/main" id="{986DCA9A-8963-104C-A29A-63E046B4C230}"/>
              </a:ext>
            </a:extLst>
          </p:cNvPr>
          <p:cNvSpPr>
            <a:spLocks noChangeArrowheads="1"/>
          </p:cNvSpPr>
          <p:nvPr/>
        </p:nvSpPr>
        <p:spPr bwMode="auto">
          <a:xfrm>
            <a:off x="-1" y="-1"/>
            <a:ext cx="124599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R"/>
          </a:p>
        </p:txBody>
      </p:sp>
    </p:spTree>
    <p:extLst>
      <p:ext uri="{BB962C8B-B14F-4D97-AF65-F5344CB8AC3E}">
        <p14:creationId xmlns:p14="http://schemas.microsoft.com/office/powerpoint/2010/main" val="829992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6D69F-5441-4B2A-9375-976740D0EBC4}"/>
              </a:ext>
            </a:extLst>
          </p:cNvPr>
          <p:cNvSpPr>
            <a:spLocks noGrp="1"/>
          </p:cNvSpPr>
          <p:nvPr>
            <p:ph type="title"/>
          </p:nvPr>
        </p:nvSpPr>
        <p:spPr/>
        <p:txBody>
          <a:bodyPr>
            <a:normAutofit fontScale="90000"/>
          </a:bodyPr>
          <a:lstStyle/>
          <a:p>
            <a:pPr marL="95250" marR="95250">
              <a:lnSpc>
                <a:spcPct val="115000"/>
              </a:lnSpc>
              <a:spcAft>
                <a:spcPts val="750"/>
              </a:spcAft>
            </a:pP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Το εδαφικό καθεστώς της ηττημένης Γερμανίας</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r>
              <a:rPr lang="en-GR" sz="1800" kern="0" dirty="0">
                <a:solidFill>
                  <a:srgbClr val="555555"/>
                </a:solidFill>
                <a:effectLst/>
                <a:latin typeface="Roboto" panose="02000000000000000000" pitchFamily="2" charset="0"/>
                <a:ea typeface="Times New Roman" panose="02020603050405020304" pitchFamily="18" charset="0"/>
                <a:cs typeface="Times New Roman" panose="02020603050405020304" pitchFamily="18" charset="0"/>
              </a:rPr>
              <a:t> </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Ζώνες κατοχής της Γερμανίας </a:t>
            </a:r>
            <a:r>
              <a:rPr lang="en-GR" dirty="0">
                <a:effectLst/>
              </a:rPr>
              <a:t> </a:t>
            </a:r>
            <a:endParaRPr lang="en-GR" dirty="0"/>
          </a:p>
        </p:txBody>
      </p:sp>
      <p:sp>
        <p:nvSpPr>
          <p:cNvPr id="3" name="Content Placeholder 2">
            <a:extLst>
              <a:ext uri="{FF2B5EF4-FFF2-40B4-BE49-F238E27FC236}">
                <a16:creationId xmlns:a16="http://schemas.microsoft.com/office/drawing/2014/main" id="{C57B13F1-5504-FBA1-4CDE-C4D10995ABE3}"/>
              </a:ext>
            </a:extLst>
          </p:cNvPr>
          <p:cNvSpPr>
            <a:spLocks noGrp="1"/>
          </p:cNvSpPr>
          <p:nvPr>
            <p:ph idx="1"/>
          </p:nvPr>
        </p:nvSpPr>
        <p:spPr/>
        <p:txBody>
          <a:bodyPr/>
          <a:lstStyle/>
          <a:p>
            <a:pPr marL="0" lvl="0" indent="0" algn="just">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τα προβλήματα που συνδέονταν με το μέλλον της Γερμανίας: κατοχή, επανορθώσεις και πιθανός διαμελισμός.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Οι 4 ζώνες κατοχής της Γερμανίας: ρωσική, αγγλική, γαλλική και αμερικανική. Το Βερολίνο βρισκόταν επίσης υπό την κατοχή των τεσσάρων.</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Τζορτζ Μάρσαλ (Αμερικανός υπουργός Εξωτερικών): «Δεν μπορούμε προς το παρόν να προσδοκούμε την ενοποίηση της Γερμανίας -οφείλουμε να πράξουμε ό,τι είναι δυνατόν στην περιοχή όπου η επιρροή μας είναι αισθητή…».</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2983313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D15EC-A22B-DBF2-3F7C-F6351D4018B2}"/>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Τα σύνορα της μεταπολεμικής Γερμανίας</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Οι </a:t>
            </a:r>
            <a:r>
              <a:rPr lang="en-GR" sz="1800" b="1" i="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δορυφόροι </a:t>
            </a: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της Γερμανίας</a:t>
            </a:r>
            <a:r>
              <a:rPr lang="en-GR" dirty="0">
                <a:effectLst/>
              </a:rPr>
              <a:t> </a:t>
            </a:r>
            <a:endParaRPr lang="en-GR" dirty="0"/>
          </a:p>
        </p:txBody>
      </p:sp>
      <p:sp>
        <p:nvSpPr>
          <p:cNvPr id="3" name="Content Placeholder 2">
            <a:extLst>
              <a:ext uri="{FF2B5EF4-FFF2-40B4-BE49-F238E27FC236}">
                <a16:creationId xmlns:a16="http://schemas.microsoft.com/office/drawing/2014/main" id="{270B35A2-51DC-C355-EFAB-879DD4E77E1A}"/>
              </a:ext>
            </a:extLst>
          </p:cNvPr>
          <p:cNvSpPr>
            <a:spLocks noGrp="1"/>
          </p:cNvSpPr>
          <p:nvPr>
            <p:ph idx="1"/>
          </p:nvPr>
        </p:nvSpPr>
        <p:spPr/>
        <p:txBody>
          <a:bodyPr/>
          <a:lstStyle/>
          <a:p>
            <a:pPr marL="0" lvl="0" indent="0" algn="just">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Δυτικά: δεν υπήρξαν ουσιαστικές μεταβολές.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Ανατολικά: μετακίνηση κατά 200 χιλιόμετρα των συνόρων της Πολωνίας προς τα δυτικά και, ανατολικότερα, εδάφη που κατέχονταν παλαιότερα από την Πολωνία ενσωματώθηκαν στην ΕΣΣΔ.</a:t>
            </a:r>
          </a:p>
          <a:p>
            <a:pPr marL="0" indent="0" algn="just">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Άλλες συνθήκες, που υπογράφτηκαν στο Παρίσι (10 Φεβρουαρίου 1947) καθόρισαν το καθεστώς των πέντε «δορυφόρων» της Γερμανίας: Φινλανδίας, Βουλγαρίας, Ρουμανίας, Ουγγαρίας και Ιταλίας.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Φινλανδία, Βουλγαρία και Ρουμανία είχαν ήδη (1944) συνομολογήσει συμφωνία ανακωχής αποκλειστικά με τη Σοβιετική Ένωση, που ασκούσε πλέον επιρροή και στις τέσσερις.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εδαφικό καθεστώς: Ρουμανία και Βουλγαρία, όπως ήταν πριν τον πόλεμο· Φινλανδία και Ουγγαρία, όπως ικανοποιούσε τους Σοβιετικούς.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spcAft>
                <a:spcPts val="800"/>
              </a:spcAft>
              <a:buSzPts val="1000"/>
              <a:buNone/>
              <a:tabLst>
                <a:tab pos="457200" algn="l"/>
              </a:tabLst>
            </a:pP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553169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1922D2-D397-9EA4-A66D-55B0884D1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55AFEE-D719-2532-D93B-3AE241134837}"/>
              </a:ext>
            </a:extLst>
          </p:cNvPr>
          <p:cNvSpPr>
            <a:spLocks noGrp="1"/>
          </p:cNvSpPr>
          <p:nvPr>
            <p:ph type="title"/>
          </p:nvPr>
        </p:nvSpPr>
        <p:spPr>
          <a:xfrm>
            <a:off x="612649" y="548639"/>
            <a:ext cx="3494314" cy="5786638"/>
          </a:xfrm>
        </p:spPr>
        <p:txBody>
          <a:bodyPr anchor="t">
            <a:normAutofit/>
          </a:bodyPr>
          <a:lstStyle/>
          <a:p>
            <a:r>
              <a:rPr lang="el-GR" b="1" kern="0">
                <a:effectLst/>
                <a:latin typeface="Georgia" panose="02040502050405020303" pitchFamily="18" charset="0"/>
                <a:ea typeface="Times New Roman" panose="02020603050405020304" pitchFamily="18" charset="0"/>
                <a:cs typeface="Times New Roman" panose="02020603050405020304" pitchFamily="18" charset="0"/>
              </a:rPr>
              <a:t>Η </a:t>
            </a:r>
            <a:r>
              <a:rPr lang="en-GR" b="1" kern="0">
                <a:effectLst/>
                <a:latin typeface="Georgia" panose="02040502050405020303" pitchFamily="18" charset="0"/>
                <a:ea typeface="Times New Roman" panose="02020603050405020304" pitchFamily="18" charset="0"/>
                <a:cs typeface="Times New Roman" panose="02020603050405020304" pitchFamily="18" charset="0"/>
              </a:rPr>
              <a:t>Ελλάδα στο Β΄ Παγκόσμιο Πόλεμο: κύριοι σταθμοί</a:t>
            </a:r>
            <a:r>
              <a:rPr lang="en-GR" dirty="0">
                <a:effectLst/>
              </a:rPr>
              <a:t> </a:t>
            </a:r>
            <a:endParaRPr lang="en-GR" dirty="0"/>
          </a:p>
        </p:txBody>
      </p:sp>
      <p:graphicFrame>
        <p:nvGraphicFramePr>
          <p:cNvPr id="5" name="Content Placeholder 2">
            <a:extLst>
              <a:ext uri="{FF2B5EF4-FFF2-40B4-BE49-F238E27FC236}">
                <a16:creationId xmlns:a16="http://schemas.microsoft.com/office/drawing/2014/main" id="{4468383A-1C08-B5E9-3D26-ED7A48045284}"/>
              </a:ext>
            </a:extLst>
          </p:cNvPr>
          <p:cNvGraphicFramePr>
            <a:graphicFrameLocks noGrp="1"/>
          </p:cNvGraphicFramePr>
          <p:nvPr>
            <p:ph idx="1"/>
            <p:extLst>
              <p:ext uri="{D42A27DB-BD31-4B8C-83A1-F6EECF244321}">
                <p14:modId xmlns:p14="http://schemas.microsoft.com/office/powerpoint/2010/main" val="1096375146"/>
              </p:ext>
            </p:extLst>
          </p:nvPr>
        </p:nvGraphicFramePr>
        <p:xfrm>
          <a:off x="4608246" y="548640"/>
          <a:ext cx="6949440" cy="5786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2990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7999B-EF2D-9755-CFEE-5900D32CF293}"/>
              </a:ext>
            </a:extLst>
          </p:cNvPr>
          <p:cNvSpPr>
            <a:spLocks noGrp="1"/>
          </p:cNvSpPr>
          <p:nvPr>
            <p:ph type="title"/>
          </p:nvPr>
        </p:nvSpPr>
        <p:spPr/>
        <p:txBody>
          <a:bodyPr/>
          <a:lstStyle/>
          <a:p>
            <a:pPr lvl="0" algn="just">
              <a:lnSpc>
                <a:spcPct val="115000"/>
              </a:lnSpc>
              <a:spcAft>
                <a:spcPts val="800"/>
              </a:spcAft>
              <a:buSzPts val="1000"/>
              <a:tabLst>
                <a:tab pos="457200" algn="l"/>
              </a:tabLst>
            </a:pP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Ενσωμάτωση Δωδεκανήσου</a:t>
            </a:r>
            <a:r>
              <a:rPr lang="en-GR" dirty="0">
                <a:effectLst/>
              </a:rPr>
              <a:t> </a:t>
            </a:r>
            <a:endParaRPr lang="en-GR" dirty="0"/>
          </a:p>
        </p:txBody>
      </p:sp>
      <p:sp>
        <p:nvSpPr>
          <p:cNvPr id="3" name="Content Placeholder 2">
            <a:extLst>
              <a:ext uri="{FF2B5EF4-FFF2-40B4-BE49-F238E27FC236}">
                <a16:creationId xmlns:a16="http://schemas.microsoft.com/office/drawing/2014/main" id="{E00BC0B6-BDDF-A65D-9DBB-CED43D8EEE65}"/>
              </a:ext>
            </a:extLst>
          </p:cNvPr>
          <p:cNvSpPr>
            <a:spLocks noGrp="1"/>
          </p:cNvSpPr>
          <p:nvPr>
            <p:ph idx="1"/>
          </p:nvPr>
        </p:nvSpPr>
        <p:spPr/>
        <p:txBody>
          <a:bodyPr/>
          <a:lstStyle/>
          <a:p>
            <a:pPr marL="0" lvl="0" indent="0" algn="just">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1948: ενσωμάτωση της Δωδεκανήσου (με 90% ελληνικό πληθυσμό) με βάση την αρχή της αυτοδιάθεσης των λαών. Όμως, η ίδια αρχή δεν εφαρμόστηκε και στην περίπτωση της Βόρειας Ηπείρου και της Κύπρου.</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Αίτια της περιορισμένης ικανοποίησης των ελληνικών διεκδικήσεων:</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η σύνδεση του προβλήματος της Αλβανίας με τον ανταγωνισμό μεταξύ των Συμμάχων,</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η επιθυμία των Άγγλων ιθυνόντων να διατηρήσουν ακέραιη τη Βρετανική Αυτοκρατορία και</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η διεθνής αδυναμία της Ελλάδας σε περίοδο έντονης εσωτερικής διαμάχης.</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1800" kern="0" dirty="0">
                <a:solidFill>
                  <a:srgbClr val="555555"/>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1770239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23CF07-AAA9-DC0B-9E00-84313AE45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EA737B-CBF8-6D5D-E3AA-F44FB7F849C1}"/>
              </a:ext>
            </a:extLst>
          </p:cNvPr>
          <p:cNvSpPr>
            <a:spLocks noGrp="1"/>
          </p:cNvSpPr>
          <p:nvPr>
            <p:ph type="title"/>
          </p:nvPr>
        </p:nvSpPr>
        <p:spPr>
          <a:xfrm>
            <a:off x="1952481" y="800783"/>
            <a:ext cx="8278891" cy="1323867"/>
          </a:xfrm>
        </p:spPr>
        <p:txBody>
          <a:bodyPr anchor="b">
            <a:normAutofit/>
          </a:bodyPr>
          <a:lstStyle/>
          <a:p>
            <a:r>
              <a:rPr lang="en-GR" kern="1800">
                <a:effectLst/>
                <a:latin typeface="Roboto" panose="02000000000000000000" pitchFamily="2" charset="0"/>
                <a:ea typeface="Times New Roman" panose="02020603050405020304" pitchFamily="18" charset="0"/>
                <a:cs typeface="Times New Roman" panose="02020603050405020304" pitchFamily="18" charset="0"/>
              </a:rPr>
              <a:t>Ο ΟΗΕ, ο Ψυχρός Πόλεμος και ο ελληνικός εμφύλιος πόλεμος</a:t>
            </a:r>
            <a:r>
              <a:rPr lang="en-GR" dirty="0">
                <a:effectLst/>
              </a:rPr>
              <a:t> </a:t>
            </a:r>
            <a:endParaRPr lang="en-GR" dirty="0"/>
          </a:p>
        </p:txBody>
      </p:sp>
      <p:sp>
        <p:nvSpPr>
          <p:cNvPr id="3" name="Content Placeholder 2">
            <a:extLst>
              <a:ext uri="{FF2B5EF4-FFF2-40B4-BE49-F238E27FC236}">
                <a16:creationId xmlns:a16="http://schemas.microsoft.com/office/drawing/2014/main" id="{B8E2BE82-E244-F920-2AA0-892C065C4CA9}"/>
              </a:ext>
            </a:extLst>
          </p:cNvPr>
          <p:cNvSpPr>
            <a:spLocks noGrp="1"/>
          </p:cNvSpPr>
          <p:nvPr>
            <p:ph idx="1"/>
          </p:nvPr>
        </p:nvSpPr>
        <p:spPr>
          <a:xfrm>
            <a:off x="1952481" y="2495774"/>
            <a:ext cx="8278892" cy="3273426"/>
          </a:xfrm>
        </p:spPr>
        <p:txBody>
          <a:bodyPr>
            <a:normAutofit/>
          </a:bodyPr>
          <a:lstStyle/>
          <a:p>
            <a:endParaRPr lang="en-GR" sz="1800"/>
          </a:p>
        </p:txBody>
      </p:sp>
    </p:spTree>
    <p:extLst>
      <p:ext uri="{BB962C8B-B14F-4D97-AF65-F5344CB8AC3E}">
        <p14:creationId xmlns:p14="http://schemas.microsoft.com/office/powerpoint/2010/main" val="1042230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01" name="Rectangle 12300">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12289" name="Picture 17" descr="A city skyline with a body of water&#10;&#10;Description automatically generated">
            <a:extLst>
              <a:ext uri="{FF2B5EF4-FFF2-40B4-BE49-F238E27FC236}">
                <a16:creationId xmlns:a16="http://schemas.microsoft.com/office/drawing/2014/main" id="{504EC216-A79F-9009-FAD9-BE7DE4C01E3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22595" r="21543" b="-1"/>
          <a:stretch>
            <a:fillRect/>
          </a:stretch>
        </p:blipFill>
        <p:spPr bwMode="auto">
          <a:xfrm>
            <a:off x="731521" y="2011679"/>
            <a:ext cx="4684352" cy="42976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BFF10E8-9353-C0D4-D86E-80D86CFDEFA3}"/>
              </a:ext>
            </a:extLst>
          </p:cNvPr>
          <p:cNvSpPr>
            <a:spLocks noGrp="1"/>
          </p:cNvSpPr>
          <p:nvPr>
            <p:ph type="title"/>
          </p:nvPr>
        </p:nvSpPr>
        <p:spPr>
          <a:xfrm>
            <a:off x="614679" y="548641"/>
            <a:ext cx="4779572" cy="1298448"/>
          </a:xfrm>
        </p:spPr>
        <p:txBody>
          <a:bodyPr anchor="t">
            <a:normAutofit/>
          </a:bodyPr>
          <a:lstStyle/>
          <a:p>
            <a:pPr marL="95250" marR="95250">
              <a:spcAft>
                <a:spcPts val="750"/>
              </a:spcAft>
            </a:pPr>
            <a:r>
              <a:rPr lang="en-GR" sz="2000" b="1" kern="0">
                <a:effectLst/>
                <a:latin typeface="Georgia" panose="02040502050405020303" pitchFamily="18" charset="0"/>
                <a:ea typeface="Times New Roman" panose="02020603050405020304" pitchFamily="18" charset="0"/>
                <a:cs typeface="Times New Roman" panose="02020603050405020304" pitchFamily="18" charset="0"/>
              </a:rPr>
              <a:t>Ο Οργανισμός Ηνωμένων Εθνών (ΟΗΕ)</a:t>
            </a:r>
            <a:br>
              <a:rPr lang="en-GR" sz="2000" kern="100">
                <a:effectLst/>
                <a:latin typeface="Aptos" panose="020B0004020202020204" pitchFamily="34" charset="0"/>
                <a:ea typeface="Aptos" panose="020B0004020202020204" pitchFamily="34" charset="0"/>
                <a:cs typeface="Times New Roman" panose="02020603050405020304" pitchFamily="18" charset="0"/>
              </a:rPr>
            </a:br>
            <a:r>
              <a:rPr lang="en-GR" sz="2000" b="1" kern="0">
                <a:effectLst/>
                <a:latin typeface="Georgia" panose="02040502050405020303" pitchFamily="18" charset="0"/>
                <a:ea typeface="Times New Roman" panose="02020603050405020304" pitchFamily="18" charset="0"/>
                <a:cs typeface="Times New Roman" panose="02020603050405020304" pitchFamily="18" charset="0"/>
              </a:rPr>
              <a:t> </a:t>
            </a:r>
            <a:br>
              <a:rPr lang="en-GR" sz="2000" kern="100">
                <a:effectLst/>
                <a:latin typeface="Aptos" panose="020B0004020202020204" pitchFamily="34" charset="0"/>
                <a:ea typeface="Aptos" panose="020B0004020202020204" pitchFamily="34" charset="0"/>
                <a:cs typeface="Times New Roman" panose="02020603050405020304" pitchFamily="18" charset="0"/>
              </a:rPr>
            </a:br>
            <a:r>
              <a:rPr lang="en-GR" sz="2000" b="1" kern="0">
                <a:effectLst/>
                <a:latin typeface="Georgia" panose="02040502050405020303" pitchFamily="18" charset="0"/>
                <a:ea typeface="Times New Roman" panose="02020603050405020304" pitchFamily="18" charset="0"/>
                <a:cs typeface="Times New Roman" panose="02020603050405020304" pitchFamily="18" charset="0"/>
              </a:rPr>
              <a:t>Ίδρυση του ΟΗΕ </a:t>
            </a:r>
            <a:r>
              <a:rPr lang="en-GR" sz="2000">
                <a:effectLst/>
              </a:rPr>
              <a:t> </a:t>
            </a:r>
            <a:endParaRPr lang="en-GR" sz="2000"/>
          </a:p>
        </p:txBody>
      </p:sp>
      <p:sp>
        <p:nvSpPr>
          <p:cNvPr id="3" name="Content Placeholder 2">
            <a:extLst>
              <a:ext uri="{FF2B5EF4-FFF2-40B4-BE49-F238E27FC236}">
                <a16:creationId xmlns:a16="http://schemas.microsoft.com/office/drawing/2014/main" id="{749A4B17-3F4A-C0A3-EA67-42A170B17410}"/>
              </a:ext>
            </a:extLst>
          </p:cNvPr>
          <p:cNvSpPr>
            <a:spLocks noGrp="1"/>
          </p:cNvSpPr>
          <p:nvPr>
            <p:ph idx="1"/>
          </p:nvPr>
        </p:nvSpPr>
        <p:spPr>
          <a:xfrm>
            <a:off x="6030551" y="548638"/>
            <a:ext cx="5546770" cy="5760721"/>
          </a:xfrm>
        </p:spPr>
        <p:txBody>
          <a:bodyPr anchor="t">
            <a:normAutofit/>
          </a:bodyPr>
          <a:lstStyle/>
          <a:p>
            <a:pPr marL="342900" lvl="0" indent="-342900">
              <a:lnSpc>
                <a:spcPct val="110000"/>
              </a:lnSpc>
              <a:spcAft>
                <a:spcPts val="800"/>
              </a:spcAft>
              <a:buSzPts val="1000"/>
              <a:buFont typeface="Symbol" pitchFamily="2" charset="2"/>
              <a:buChar char=""/>
              <a:tabLst>
                <a:tab pos="457200" algn="l"/>
              </a:tabLst>
            </a:pPr>
            <a:endParaRPr lang="en-GR" sz="1100" kern="0">
              <a:effectLst/>
              <a:latin typeface="Georgia" panose="02040502050405020303" pitchFamily="18" charset="0"/>
              <a:ea typeface="Times New Roman" panose="02020603050405020304" pitchFamily="18" charset="0"/>
              <a:cs typeface="Times New Roman" panose="02020603050405020304" pitchFamily="18" charset="0"/>
            </a:endParaRPr>
          </a:p>
          <a:p>
            <a:pPr marL="342900" lvl="0" indent="-342900">
              <a:lnSpc>
                <a:spcPct val="110000"/>
              </a:lnSpc>
              <a:spcAft>
                <a:spcPts val="800"/>
              </a:spcAft>
              <a:buSzPts val="1000"/>
              <a:buFont typeface="Symbol" pitchFamily="2" charset="2"/>
              <a:buChar char=""/>
              <a:tabLst>
                <a:tab pos="457200" algn="l"/>
              </a:tabLst>
            </a:pPr>
            <a:endParaRPr lang="en-GR" sz="1100" kern="0">
              <a:latin typeface="Georgia" panose="02040502050405020303" pitchFamily="18" charset="0"/>
              <a:ea typeface="Times New Roman" panose="02020603050405020304" pitchFamily="18" charset="0"/>
              <a:cs typeface="Times New Roman" panose="02020603050405020304" pitchFamily="18" charset="0"/>
            </a:endParaRPr>
          </a:p>
          <a:p>
            <a:pPr marL="342900" lvl="0" indent="-342900">
              <a:lnSpc>
                <a:spcPct val="110000"/>
              </a:lnSpc>
              <a:spcAft>
                <a:spcPts val="800"/>
              </a:spcAft>
              <a:buSzPts val="1000"/>
              <a:buFont typeface="Symbol" pitchFamily="2" charset="2"/>
              <a:buChar char=""/>
              <a:tabLst>
                <a:tab pos="457200" algn="l"/>
              </a:tabLst>
            </a:pPr>
            <a:endParaRPr lang="en-GR" sz="1100" kern="0">
              <a:effectLst/>
              <a:latin typeface="Georgia" panose="02040502050405020303" pitchFamily="18" charset="0"/>
              <a:ea typeface="Times New Roman" panose="02020603050405020304" pitchFamily="18" charset="0"/>
              <a:cs typeface="Times New Roman" panose="02020603050405020304" pitchFamily="18" charset="0"/>
            </a:endParaRPr>
          </a:p>
          <a:p>
            <a:pPr marL="342900" lvl="0" indent="-342900">
              <a:lnSpc>
                <a:spcPct val="110000"/>
              </a:lnSpc>
              <a:spcAft>
                <a:spcPts val="800"/>
              </a:spcAft>
              <a:buSzPts val="1000"/>
              <a:buFont typeface="Symbol" pitchFamily="2" charset="2"/>
              <a:buChar char=""/>
              <a:tabLst>
                <a:tab pos="457200" algn="l"/>
              </a:tabLst>
            </a:pPr>
            <a:endParaRPr lang="en-GR" sz="1100" kern="0">
              <a:latin typeface="Georgia" panose="02040502050405020303" pitchFamily="18" charset="0"/>
              <a:ea typeface="Times New Roman" panose="02020603050405020304" pitchFamily="18" charset="0"/>
              <a:cs typeface="Times New Roman" panose="02020603050405020304" pitchFamily="18" charset="0"/>
            </a:endParaRPr>
          </a:p>
          <a:p>
            <a:pPr marL="342900" lvl="0" indent="-342900">
              <a:lnSpc>
                <a:spcPct val="110000"/>
              </a:lnSpc>
              <a:spcAft>
                <a:spcPts val="800"/>
              </a:spcAft>
              <a:buSzPts val="1000"/>
              <a:buFont typeface="Symbol" pitchFamily="2" charset="2"/>
              <a:buChar char=""/>
              <a:tabLst>
                <a:tab pos="457200" algn="l"/>
              </a:tabLst>
            </a:pPr>
            <a:endParaRPr lang="en-GR" sz="1100" kern="0">
              <a:effectLst/>
              <a:latin typeface="Georgia" panose="02040502050405020303" pitchFamily="18" charset="0"/>
              <a:ea typeface="Times New Roman" panose="02020603050405020304" pitchFamily="18" charset="0"/>
              <a:cs typeface="Times New Roman" panose="02020603050405020304" pitchFamily="18" charset="0"/>
            </a:endParaRPr>
          </a:p>
          <a:p>
            <a:pPr marL="342900" lvl="0" indent="-342900">
              <a:lnSpc>
                <a:spcPct val="110000"/>
              </a:lnSpc>
              <a:spcAft>
                <a:spcPts val="800"/>
              </a:spcAft>
              <a:buSzPts val="1000"/>
              <a:buFont typeface="Symbol" pitchFamily="2" charset="2"/>
              <a:buChar char=""/>
              <a:tabLst>
                <a:tab pos="457200" algn="l"/>
              </a:tabLst>
            </a:pPr>
            <a:endParaRPr lang="en-GR" sz="1100" kern="0">
              <a:latin typeface="Georgia" panose="02040502050405020303" pitchFamily="18" charset="0"/>
              <a:ea typeface="Times New Roman" panose="02020603050405020304" pitchFamily="18" charset="0"/>
              <a:cs typeface="Times New Roman" panose="02020603050405020304" pitchFamily="18" charset="0"/>
            </a:endParaRPr>
          </a:p>
          <a:p>
            <a:pPr marL="342900" lvl="0" indent="-342900">
              <a:lnSpc>
                <a:spcPct val="110000"/>
              </a:lnSpc>
              <a:spcAft>
                <a:spcPts val="800"/>
              </a:spcAft>
              <a:buSzPts val="1000"/>
              <a:buFont typeface="Symbol" pitchFamily="2" charset="2"/>
              <a:buChar char=""/>
              <a:tabLst>
                <a:tab pos="457200" algn="l"/>
              </a:tabLst>
            </a:pPr>
            <a:endParaRPr lang="en-GR" sz="1100" kern="0">
              <a:latin typeface="Georgia" panose="02040502050405020303" pitchFamily="18" charset="0"/>
              <a:ea typeface="Times New Roman" panose="02020603050405020304" pitchFamily="18" charset="0"/>
              <a:cs typeface="Times New Roman" panose="02020603050405020304" pitchFamily="18" charset="0"/>
            </a:endParaRPr>
          </a:p>
          <a:p>
            <a:pPr marL="342900" lvl="0" indent="-342900">
              <a:lnSpc>
                <a:spcPct val="110000"/>
              </a:lnSpc>
              <a:spcAft>
                <a:spcPts val="800"/>
              </a:spcAft>
              <a:buSzPts val="1000"/>
              <a:buFont typeface="Symbol" pitchFamily="2" charset="2"/>
              <a:buChar char=""/>
              <a:tabLst>
                <a:tab pos="457200" algn="l"/>
              </a:tabLst>
            </a:pPr>
            <a:endParaRPr lang="en-GR" sz="1100" kern="0">
              <a:latin typeface="Georgia" panose="02040502050405020303" pitchFamily="18" charset="0"/>
              <a:ea typeface="Times New Roman" panose="02020603050405020304" pitchFamily="18" charset="0"/>
              <a:cs typeface="Times New Roman" panose="02020603050405020304" pitchFamily="18" charset="0"/>
            </a:endParaRPr>
          </a:p>
          <a:p>
            <a:pPr marL="0" lvl="0" indent="0">
              <a:lnSpc>
                <a:spcPct val="110000"/>
              </a:lnSpc>
              <a:spcAft>
                <a:spcPts val="800"/>
              </a:spcAft>
              <a:buSzPts val="1000"/>
              <a:buNone/>
              <a:tabLst>
                <a:tab pos="457200" algn="l"/>
              </a:tabLst>
            </a:pPr>
            <a:r>
              <a:rPr lang="en-GR" sz="1100" kern="0">
                <a:effectLst/>
                <a:latin typeface="Georgia" panose="02040502050405020303" pitchFamily="18" charset="0"/>
                <a:ea typeface="Times New Roman" panose="02020603050405020304" pitchFamily="18" charset="0"/>
                <a:cs typeface="Times New Roman" panose="02020603050405020304" pitchFamily="18" charset="0"/>
              </a:rPr>
              <a:t>Η έδρα των Ηνωμένων Εθνών στη Νέα Υόρκη </a:t>
            </a:r>
          </a:p>
          <a:p>
            <a:pPr marL="342900" lvl="0" indent="-342900">
              <a:lnSpc>
                <a:spcPct val="110000"/>
              </a:lnSpc>
              <a:spcAft>
                <a:spcPts val="800"/>
              </a:spcAft>
              <a:buSzPts val="1000"/>
              <a:buFont typeface="Symbol" pitchFamily="2" charset="2"/>
              <a:buChar char=""/>
              <a:tabLst>
                <a:tab pos="457200" algn="l"/>
              </a:tabLst>
            </a:pPr>
            <a:endParaRPr lang="en-GR" sz="1100" kern="0">
              <a:effectLst/>
              <a:latin typeface="Georgia" panose="02040502050405020303" pitchFamily="18" charset="0"/>
              <a:ea typeface="Times New Roman" panose="02020603050405020304" pitchFamily="18" charset="0"/>
              <a:cs typeface="Times New Roman" panose="02020603050405020304" pitchFamily="18" charset="0"/>
            </a:endParaRPr>
          </a:p>
          <a:p>
            <a:pPr marL="342900" lvl="0" indent="-342900">
              <a:lnSpc>
                <a:spcPct val="110000"/>
              </a:lnSpc>
              <a:spcAft>
                <a:spcPts val="800"/>
              </a:spcAft>
              <a:buSzPts val="1000"/>
              <a:buFont typeface="Symbol" pitchFamily="2" charset="2"/>
              <a:buChar char=""/>
              <a:tabLst>
                <a:tab pos="457200" algn="l"/>
              </a:tabLst>
            </a:pPr>
            <a:r>
              <a:rPr lang="en-GR" sz="1100" kern="0">
                <a:effectLst/>
                <a:latin typeface="Georgia" panose="02040502050405020303" pitchFamily="18" charset="0"/>
                <a:ea typeface="Times New Roman" panose="02020603050405020304" pitchFamily="18" charset="0"/>
                <a:cs typeface="Times New Roman" panose="02020603050405020304" pitchFamily="18" charset="0"/>
              </a:rPr>
              <a:t>Η αδυναμία της Κοινωνίας των Εθνών (ΚτΕ) να προστατεύσει τη διεθνή ασφάλεια ανέδειξε την ανάγκη σχηματισμού μιας νέας οργάνωσης με σκοπό την κατοχύρωση της διεθνούς τάξης και της δικαιοσύνης.</a:t>
            </a:r>
            <a:endParaRPr lang="en-GR" sz="11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0000"/>
              </a:lnSpc>
              <a:spcAft>
                <a:spcPts val="800"/>
              </a:spcAft>
              <a:buSzPts val="1000"/>
              <a:buFont typeface="Symbol" pitchFamily="2" charset="2"/>
              <a:buChar char=""/>
              <a:tabLst>
                <a:tab pos="457200" algn="l"/>
              </a:tabLst>
            </a:pPr>
            <a:r>
              <a:rPr lang="en-GR" sz="1100" kern="0">
                <a:effectLst/>
                <a:latin typeface="Georgia" panose="02040502050405020303" pitchFamily="18" charset="0"/>
                <a:ea typeface="Times New Roman" panose="02020603050405020304" pitchFamily="18" charset="0"/>
                <a:cs typeface="Times New Roman" panose="02020603050405020304" pitchFamily="18" charset="0"/>
              </a:rPr>
              <a:t>Απρίλιος-Ιούνιος 1945: συγκλήθηκε στον Άγιο Φραγκίσκο των ΗΠΑ η ιδρυτική διάσκεψη του νέου Οργανισμού των Ηνωμένων Εθνών (ΟΗΕ), με τη συμμετοχή και της Ελλάδας.</a:t>
            </a:r>
            <a:endParaRPr lang="en-GR" sz="11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0000"/>
              </a:lnSpc>
            </a:pPr>
            <a:endParaRPr lang="en-GR" sz="1100"/>
          </a:p>
        </p:txBody>
      </p:sp>
      <p:sp>
        <p:nvSpPr>
          <p:cNvPr id="4" name="Rectangle 2">
            <a:extLst>
              <a:ext uri="{FF2B5EF4-FFF2-40B4-BE49-F238E27FC236}">
                <a16:creationId xmlns:a16="http://schemas.microsoft.com/office/drawing/2014/main" id="{DA69F2E0-AB5B-C2DD-E0B2-1176E755285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R"/>
          </a:p>
        </p:txBody>
      </p:sp>
    </p:spTree>
    <p:extLst>
      <p:ext uri="{BB962C8B-B14F-4D97-AF65-F5344CB8AC3E}">
        <p14:creationId xmlns:p14="http://schemas.microsoft.com/office/powerpoint/2010/main" val="2791858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816EC-A074-52C2-6D54-A3F6C1E27DEF}"/>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Δομή και λειτουργία του ΟΗΕ</a:t>
            </a:r>
            <a:r>
              <a:rPr lang="en-GR" dirty="0">
                <a:effectLst/>
              </a:rPr>
              <a:t> </a:t>
            </a:r>
            <a:endParaRPr lang="en-GR" dirty="0"/>
          </a:p>
        </p:txBody>
      </p:sp>
      <p:sp>
        <p:nvSpPr>
          <p:cNvPr id="3" name="Content Placeholder 2">
            <a:extLst>
              <a:ext uri="{FF2B5EF4-FFF2-40B4-BE49-F238E27FC236}">
                <a16:creationId xmlns:a16="http://schemas.microsoft.com/office/drawing/2014/main" id="{F5E4616D-F0FD-FE3E-130C-E2104ED5785E}"/>
              </a:ext>
            </a:extLst>
          </p:cNvPr>
          <p:cNvSpPr>
            <a:spLocks noGrp="1"/>
          </p:cNvSpPr>
          <p:nvPr>
            <p:ph idx="1"/>
          </p:nvPr>
        </p:nvSpPr>
        <p:spPr/>
        <p:txBody>
          <a:bodyPr/>
          <a:lstStyle/>
          <a:p>
            <a:pPr marL="0" lvl="0" indent="0" algn="just">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σκοπός: συλλογική ασφάλεια.</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βασικά όργανα: ο Γενικός Γραμματέας, η Γενική Συνέλευση και το Συμβούλιο Ασφαλείας (εξετάζει προβλήματα που μπορεί να οδηγήσουν σε διατάραξη της ειρήνης).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μόνιμα μέλη: ΗΠΑ, ΕΣΣΔ (σήμερα η Ρωσική Ομοσπονδία), Βρετανία, Γαλλία και Κίνα.</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απόφαση προϋποθέτει τη σύμφωνη γνώμη και των 5. Όποιο μέλος διαφωνεί έχει δικαίωμα βέτο.</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ειδικευμένες υπηρεσίες: UNICEF (προστασία και περίθαλψη παιδιών) και UNESCO (πολιτιστική ανάπτυξη και κληρονομιά).</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 ΟΗΕ συνέβαλε στη μείωση των διεθνών εντάσεων, όχι όμως πάντα με επιτυχία.</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2256798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3483E-A63D-8255-83FE-0466AB293C7E}"/>
              </a:ext>
            </a:extLst>
          </p:cNvPr>
          <p:cNvSpPr>
            <a:spLocks noGrp="1"/>
          </p:cNvSpPr>
          <p:nvPr>
            <p:ph type="title"/>
          </p:nvPr>
        </p:nvSpPr>
        <p:spPr/>
        <p:txBody>
          <a:bodyPr/>
          <a:lstStyle/>
          <a:p>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πολιτική κατάσταση στην Ευρώπη κατά τον Ψυχρό Πόλεμο </a:t>
            </a:r>
            <a:endParaRPr lang="en-GR" dirty="0"/>
          </a:p>
        </p:txBody>
      </p:sp>
      <p:sp>
        <p:nvSpPr>
          <p:cNvPr id="4" name="Rectangle 2">
            <a:extLst>
              <a:ext uri="{FF2B5EF4-FFF2-40B4-BE49-F238E27FC236}">
                <a16:creationId xmlns:a16="http://schemas.microsoft.com/office/drawing/2014/main" id="{45CDF0DA-AAFC-F62C-D133-9EEBF244A937}"/>
              </a:ext>
            </a:extLst>
          </p:cNvPr>
          <p:cNvSpPr>
            <a:spLocks noChangeArrowheads="1"/>
          </p:cNvSpPr>
          <p:nvPr/>
        </p:nvSpPr>
        <p:spPr bwMode="auto">
          <a:xfrm>
            <a:off x="1524000" y="16808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R"/>
          </a:p>
        </p:txBody>
      </p:sp>
      <p:pic>
        <p:nvPicPr>
          <p:cNvPr id="13313" name="Picture 16" descr="A map of europe with different colored countries/regions&#10;&#10;Description automatically generated">
            <a:extLst>
              <a:ext uri="{FF2B5EF4-FFF2-40B4-BE49-F238E27FC236}">
                <a16:creationId xmlns:a16="http://schemas.microsoft.com/office/drawing/2014/main" id="{B12AE966-A9D3-9022-22B0-A4F65680241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4000" y="1680898"/>
            <a:ext cx="57277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744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39043-7068-7A35-81A5-297ABAD94041}"/>
              </a:ext>
            </a:extLst>
          </p:cNvPr>
          <p:cNvSpPr>
            <a:spLocks noGrp="1"/>
          </p:cNvSpPr>
          <p:nvPr>
            <p:ph type="title"/>
          </p:nvPr>
        </p:nvSpPr>
        <p:spPr>
          <a:xfrm>
            <a:off x="612648" y="603504"/>
            <a:ext cx="11019513" cy="1527048"/>
          </a:xfrm>
        </p:spPr>
        <p:txBody>
          <a:bodyPr anchor="b">
            <a:normAutofit/>
          </a:bodyPr>
          <a:lstStyle/>
          <a:p>
            <a:r>
              <a:rPr lang="en-GR" sz="2500" b="1" kern="0">
                <a:effectLst/>
                <a:latin typeface="Georgia" panose="02040502050405020303" pitchFamily="18" charset="0"/>
                <a:ea typeface="Times New Roman" panose="02020603050405020304" pitchFamily="18" charset="0"/>
                <a:cs typeface="Times New Roman" panose="02020603050405020304" pitchFamily="18" charset="0"/>
              </a:rPr>
              <a:t>Η έναρξη του Ψυχρού Πολέμου, οι επιπτώσεις του στην Ελλάδα και ο εμφύλιος </a:t>
            </a:r>
            <a:br>
              <a:rPr lang="en-GR" sz="2500" b="1" kern="0">
                <a:effectLst/>
                <a:latin typeface="Georgia" panose="02040502050405020303" pitchFamily="18" charset="0"/>
                <a:ea typeface="Times New Roman" panose="02020603050405020304" pitchFamily="18" charset="0"/>
                <a:cs typeface="Times New Roman" panose="02020603050405020304" pitchFamily="18" charset="0"/>
              </a:rPr>
            </a:br>
            <a:r>
              <a:rPr lang="en-GR" sz="2500" b="1" kern="0">
                <a:effectLst/>
                <a:latin typeface="Georgia" panose="02040502050405020303" pitchFamily="18" charset="0"/>
                <a:ea typeface="Times New Roman" panose="02020603050405020304" pitchFamily="18" charset="0"/>
                <a:cs typeface="Times New Roman" panose="02020603050405020304" pitchFamily="18" charset="0"/>
              </a:rPr>
              <a:t>Η έναρξη του Ψυχρού Πολέμου στην Ευρώπη</a:t>
            </a:r>
            <a:br>
              <a:rPr lang="en-GR" sz="2500" kern="100">
                <a:effectLst/>
                <a:latin typeface="Aptos" panose="020B0004020202020204" pitchFamily="34" charset="0"/>
                <a:ea typeface="Aptos" panose="020B0004020202020204" pitchFamily="34" charset="0"/>
                <a:cs typeface="Times New Roman" panose="02020603050405020304" pitchFamily="18" charset="0"/>
              </a:rPr>
            </a:br>
            <a:r>
              <a:rPr lang="en-GR" sz="2500" b="1" kern="0">
                <a:effectLst/>
                <a:latin typeface="Georgia" panose="02040502050405020303" pitchFamily="18" charset="0"/>
                <a:ea typeface="Times New Roman" panose="02020603050405020304" pitchFamily="18" charset="0"/>
                <a:cs typeface="Times New Roman" panose="02020603050405020304" pitchFamily="18" charset="0"/>
              </a:rPr>
              <a:t>Ανταγωνισμός των νικητών και συμφωνία </a:t>
            </a:r>
            <a:endParaRPr lang="en-GR" sz="2500"/>
          </a:p>
        </p:txBody>
      </p:sp>
      <p:sp>
        <p:nvSpPr>
          <p:cNvPr id="3" name="Content Placeholder 2">
            <a:extLst>
              <a:ext uri="{FF2B5EF4-FFF2-40B4-BE49-F238E27FC236}">
                <a16:creationId xmlns:a16="http://schemas.microsoft.com/office/drawing/2014/main" id="{8B5A152A-F941-71D7-FAF0-919A6D6CDBDC}"/>
              </a:ext>
            </a:extLst>
          </p:cNvPr>
          <p:cNvSpPr>
            <a:spLocks noGrp="1"/>
          </p:cNvSpPr>
          <p:nvPr>
            <p:ph idx="1"/>
          </p:nvPr>
        </p:nvSpPr>
        <p:spPr>
          <a:xfrm>
            <a:off x="612648" y="2212848"/>
            <a:ext cx="11019514" cy="4096512"/>
          </a:xfrm>
        </p:spPr>
        <p:txBody>
          <a:bodyPr>
            <a:normAutofit/>
          </a:bodyPr>
          <a:lstStyle/>
          <a:p>
            <a:pPr marL="0" marR="95250" indent="0">
              <a:spcAft>
                <a:spcPts val="750"/>
              </a:spcAft>
              <a:buNone/>
            </a:pPr>
            <a:r>
              <a:rPr lang="en-GR" kern="0" dirty="0">
                <a:effectLst/>
                <a:latin typeface="Georgia" panose="02040502050405020303" pitchFamily="18" charset="0"/>
                <a:ea typeface="Times New Roman" panose="02020603050405020304" pitchFamily="18" charset="0"/>
                <a:cs typeface="Times New Roman" panose="02020603050405020304" pitchFamily="18" charset="0"/>
              </a:rPr>
              <a:t>Οι νικητές του Β΄ Παγκόσμιου πολέμου δεν είχαν λάβει κοινές αποφάσεις για τον μεταπολεμικό κόσμο.</a:t>
            </a:r>
            <a:endParaRPr lang="en-GR"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spcAft>
                <a:spcPts val="800"/>
              </a:spcAft>
              <a:buSzPts val="1000"/>
              <a:buNone/>
              <a:tabLst>
                <a:tab pos="457200" algn="l"/>
              </a:tabLst>
            </a:pPr>
            <a:r>
              <a:rPr lang="en-GR" kern="0" dirty="0">
                <a:effectLst/>
                <a:latin typeface="Georgia" panose="02040502050405020303" pitchFamily="18" charset="0"/>
                <a:ea typeface="Times New Roman" panose="02020603050405020304" pitchFamily="18" charset="0"/>
                <a:cs typeface="Times New Roman" panose="02020603050405020304" pitchFamily="18" charset="0"/>
              </a:rPr>
              <a:t>Η «συμφωνία ποσοστών» (Μόσχα, Οκτώβριος 1944): Τσόρτσιλ και Στάλιν συμφωνούν η Ελλάδα να είναι υπό βρετανική επιρροή και η ΕΣΣΔ να ελέγχει τα υπόλοιπα Βαλκάνια.</a:t>
            </a:r>
            <a:endParaRPr lang="en-GR"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1584030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975EC-0FA7-AE1E-E8D3-83BFE8B42105}"/>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Ανατολικό μπλοκ</a:t>
            </a:r>
            <a:r>
              <a:rPr lang="en-GR" dirty="0">
                <a:effectLst/>
              </a:rPr>
              <a:t> </a:t>
            </a: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Οι δύο Γερμ</a:t>
            </a:r>
            <a:r>
              <a:rPr lang="el-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a:t>
            </a: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νίες</a:t>
            </a:r>
            <a:r>
              <a:rPr lang="en-GR" dirty="0">
                <a:effectLst/>
              </a:rPr>
              <a:t> </a:t>
            </a:r>
            <a:endParaRPr lang="en-GR" dirty="0"/>
          </a:p>
        </p:txBody>
      </p:sp>
      <p:sp>
        <p:nvSpPr>
          <p:cNvPr id="3" name="Content Placeholder 2">
            <a:extLst>
              <a:ext uri="{FF2B5EF4-FFF2-40B4-BE49-F238E27FC236}">
                <a16:creationId xmlns:a16="http://schemas.microsoft.com/office/drawing/2014/main" id="{8B1806A7-CAB3-04A5-B32D-F703008898E6}"/>
              </a:ext>
            </a:extLst>
          </p:cNvPr>
          <p:cNvSpPr>
            <a:spLocks noGrp="1"/>
          </p:cNvSpPr>
          <p:nvPr>
            <p:ph idx="1"/>
          </p:nvPr>
        </p:nvSpPr>
        <p:spPr/>
        <p:txBody>
          <a:bodyPr/>
          <a:lstStyle/>
          <a:p>
            <a:pPr marL="0" indent="0">
              <a:buNone/>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Ανατολική Ευρώπη: οι Σοβιετικοί εγκατέστησαν φιλικά προς αυτούς πολιτεύματα μέχρι το 1947, θεωρώντας ότι αυτό ήταν απαραίτητο για την ασφάλεια της χώρας τους.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Οι Δυτικοί και οι Σοβιετικοί θεωρούν ότι ο έλεγχος της Γερμανίας προσφέρει πλεονέκτημα λόγω του μεγέθους, της βιομηχανικής υποδομής και της θέσης της χώρας στην Ευρώπη.</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Σοβιετική Ένωση φοβόταν ενδεχόμενη γερμανική επίθεση.</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Οι Δυτικοί ήθελαν μια ισχυρή Γερμανία ως αντίβαρο στη δύναμη των Σοβιετικών.</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Έτσι, δημιουργήθηκαν (1949) δύο γερμανικά κράτη, η Δυτική Γερμανία (υπό δυτική επιρροή), με πρωτεύουσα τη Βόννη, και η Ανατολική Γερμανία (υπό σοβιετική επιρροή), με πρωτεύουσα το Ανατολικό Βερολίνο.</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3747083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2CFC-A694-DF6B-0939-87E16BAA32D6}"/>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Δόγμα Τρούμαν και αμερικανική επιρροή </a:t>
            </a:r>
            <a:endParaRPr lang="en-GR" dirty="0"/>
          </a:p>
        </p:txBody>
      </p:sp>
      <p:sp>
        <p:nvSpPr>
          <p:cNvPr id="3" name="Content Placeholder 2">
            <a:extLst>
              <a:ext uri="{FF2B5EF4-FFF2-40B4-BE49-F238E27FC236}">
                <a16:creationId xmlns:a16="http://schemas.microsoft.com/office/drawing/2014/main" id="{A94CE307-03D3-0AB8-4ABD-634B8B69B121}"/>
              </a:ext>
            </a:extLst>
          </p:cNvPr>
          <p:cNvSpPr>
            <a:spLocks noGrp="1"/>
          </p:cNvSpPr>
          <p:nvPr>
            <p:ph idx="1"/>
          </p:nvPr>
        </p:nvSpPr>
        <p:spPr/>
        <p:txBody>
          <a:bodyPr/>
          <a:lstStyle/>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1946: αρχή ελληνικού Εμφύλιου Πολέμου.</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Οι Βρετανοί δυσκολεύονται να βοηθήσουν τη φιλοδυτική ελληνική κυβέρνηση.</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Δόγμα Τρούμαν (12 Μαρτίου 1947): αμερικανική οικονομική και στρατιωτική βοήθεια σε Ελλάδα και Τουρκία, για να «αντισταθούν στον κομμουνισμό».</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Αποτέλεσμα: επικράτηση των φιλοδυτικών κυβερνητικών δυνάμεων στον ελληνικό Εμφύλιο Πόλεμο, αλλά και εξάρτηση της Ελλάδας από τις ΗΠΑ.</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2259727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ACFE2-B1A0-8DFA-6E27-90A09DA1C288}"/>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Από το Σχέδιο Μάρσαλ στην ίδρυση του NATO</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Σχέδιο Μάρσαλ και ΟΟΣΑ</a:t>
            </a:r>
            <a:r>
              <a:rPr lang="en-GR" dirty="0">
                <a:effectLst/>
              </a:rPr>
              <a:t> </a:t>
            </a:r>
            <a:endParaRPr lang="en-GR" dirty="0"/>
          </a:p>
        </p:txBody>
      </p:sp>
      <p:sp>
        <p:nvSpPr>
          <p:cNvPr id="3" name="Content Placeholder 2">
            <a:extLst>
              <a:ext uri="{FF2B5EF4-FFF2-40B4-BE49-F238E27FC236}">
                <a16:creationId xmlns:a16="http://schemas.microsoft.com/office/drawing/2014/main" id="{621E6E73-F7F8-1E9D-1266-1CF3E964F6FA}"/>
              </a:ext>
            </a:extLst>
          </p:cNvPr>
          <p:cNvSpPr>
            <a:spLocks noGrp="1"/>
          </p:cNvSpPr>
          <p:nvPr>
            <p:ph idx="1"/>
          </p:nvPr>
        </p:nvSpPr>
        <p:spPr/>
        <p:txBody>
          <a:bodyPr/>
          <a:lstStyle/>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1947: ο </a:t>
            </a: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Τζορτζ Μάρσαλ</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(Αμερικανός υπουργός Εξωτερικών) ανήγγειλε τη χορήγηση αμερικανικής οικονομικής βοήθειας στις ευρωπαϊκές χώρες με στόχο την ανασυγκρότησή τους και τον περιορισμό της σοβιετικής επιρροής.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Το δέχθηκαν μόνο οι δυτικές χώρες και από το 1948 έως το 1952 ενισχύθηκαν οικονομικά.</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Επίσης, απόρροια του Σχεδίου Μάρσαλ ήταν και η ίδρυση του </a:t>
            </a:r>
            <a:r>
              <a:rPr lang="en-GR" sz="1800" i="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Οργανισμού για την Ευρωπαϊκή Οικονομική Συνεργασία</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(ΟΕΟΣ – αργότερα </a:t>
            </a: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ΟΟΣΑ</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R" sz="1800" i="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Οργανισμός για την Οικονομική Συνεργασία και Ανάπτυξη</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1504364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E984B-3AA2-6C40-787E-1298C7C911B5}"/>
              </a:ext>
            </a:extLst>
          </p:cNvPr>
          <p:cNvSpPr>
            <a:spLocks noGrp="1"/>
          </p:cNvSpPr>
          <p:nvPr>
            <p:ph type="title"/>
          </p:nvPr>
        </p:nvSpPr>
        <p:spPr/>
        <p:txBody>
          <a:bodyPr/>
          <a:lstStyle/>
          <a:p>
            <a:endParaRPr lang="en-GR" dirty="0"/>
          </a:p>
        </p:txBody>
      </p:sp>
      <p:sp>
        <p:nvSpPr>
          <p:cNvPr id="4" name="Text Placeholder 3">
            <a:extLst>
              <a:ext uri="{FF2B5EF4-FFF2-40B4-BE49-F238E27FC236}">
                <a16:creationId xmlns:a16="http://schemas.microsoft.com/office/drawing/2014/main" id="{1E5D6D25-E4A2-EE9A-B511-52419396EFFD}"/>
              </a:ext>
            </a:extLst>
          </p:cNvPr>
          <p:cNvSpPr>
            <a:spLocks noGrp="1"/>
          </p:cNvSpPr>
          <p:nvPr>
            <p:ph type="body" sz="half" idx="2"/>
          </p:nvPr>
        </p:nvSpPr>
        <p:spPr/>
        <p:txBody>
          <a:bodyPr/>
          <a:lstStyle/>
          <a:p>
            <a:r>
              <a:rPr lang="en-GR" sz="16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Οι χώρες που έλαβαν την οικονομική ενίσχυση του σχεδίου Μάρσαλ σημειώνονται με κόκκινες στήλες που υποδεικνύουν αναλογικά και το ποσό της οικονομικής ενίσχυσης ανά έθνος.</a:t>
            </a:r>
          </a:p>
          <a:p>
            <a:r>
              <a:rPr lang="en-GR" sz="16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a:t>
            </a:r>
          </a:p>
          <a:p>
            <a:endParaRPr lang="en-GR" dirty="0"/>
          </a:p>
        </p:txBody>
      </p:sp>
      <p:pic>
        <p:nvPicPr>
          <p:cNvPr id="5" name="Picture 15" descr="A map of europe with red and green squares&#10;&#10;Description automatically generated">
            <a:extLst>
              <a:ext uri="{FF2B5EF4-FFF2-40B4-BE49-F238E27FC236}">
                <a16:creationId xmlns:a16="http://schemas.microsoft.com/office/drawing/2014/main" id="{6E103EDE-050D-C140-44C9-695D3381A074}"/>
              </a:ext>
            </a:extLst>
          </p:cNvPr>
          <p:cNvPicPr>
            <a:picLocks noGrp="1" noChangeAspect="1" noChangeArrowheads="1"/>
          </p:cNvPicPr>
          <p:nvPr>
            <p:ph type="pic" idx="1"/>
          </p:nvPr>
        </p:nvPicPr>
        <p:blipFill>
          <a:blip r:embed="rId2" r:link="rId3">
            <a:extLst>
              <a:ext uri="{28A0092B-C50C-407E-A947-70E740481C1C}">
                <a14:useLocalDpi xmlns:a14="http://schemas.microsoft.com/office/drawing/2010/main" val="0"/>
              </a:ext>
            </a:extLst>
          </a:blip>
          <a:srcRect t="3464" b="346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25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1922D2-D397-9EA4-A66D-55B0884D1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8E3ABE-1BB2-6327-CFD8-BFE03824F085}"/>
              </a:ext>
            </a:extLst>
          </p:cNvPr>
          <p:cNvSpPr>
            <a:spLocks noGrp="1"/>
          </p:cNvSpPr>
          <p:nvPr>
            <p:ph type="title"/>
          </p:nvPr>
        </p:nvSpPr>
        <p:spPr>
          <a:xfrm>
            <a:off x="612649" y="548639"/>
            <a:ext cx="3494314" cy="5786638"/>
          </a:xfrm>
        </p:spPr>
        <p:txBody>
          <a:bodyPr anchor="t">
            <a:normAutofit/>
          </a:bodyPr>
          <a:lstStyle/>
          <a:p>
            <a:r>
              <a:rPr lang="en-GR" b="1" kern="0">
                <a:effectLst/>
                <a:latin typeface="Georgia" panose="02040502050405020303" pitchFamily="18" charset="0"/>
                <a:ea typeface="Times New Roman" panose="02020603050405020304" pitchFamily="18" charset="0"/>
                <a:cs typeface="Times New Roman" panose="02020603050405020304" pitchFamily="18" charset="0"/>
              </a:rPr>
              <a:t>Μετά τη λήξη του πολέμου</a:t>
            </a:r>
            <a:r>
              <a:rPr lang="en-GR" dirty="0">
                <a:effectLst/>
              </a:rPr>
              <a:t> </a:t>
            </a:r>
            <a:endParaRPr lang="en-GR" dirty="0"/>
          </a:p>
        </p:txBody>
      </p:sp>
      <p:graphicFrame>
        <p:nvGraphicFramePr>
          <p:cNvPr id="5" name="Content Placeholder 2">
            <a:extLst>
              <a:ext uri="{FF2B5EF4-FFF2-40B4-BE49-F238E27FC236}">
                <a16:creationId xmlns:a16="http://schemas.microsoft.com/office/drawing/2014/main" id="{F666F57D-C58A-84D7-BF07-E92CB81BC5BC}"/>
              </a:ext>
            </a:extLst>
          </p:cNvPr>
          <p:cNvGraphicFramePr>
            <a:graphicFrameLocks noGrp="1"/>
          </p:cNvGraphicFramePr>
          <p:nvPr>
            <p:ph idx="1"/>
            <p:extLst>
              <p:ext uri="{D42A27DB-BD31-4B8C-83A1-F6EECF244321}">
                <p14:modId xmlns:p14="http://schemas.microsoft.com/office/powerpoint/2010/main" val="1949752871"/>
              </p:ext>
            </p:extLst>
          </p:nvPr>
        </p:nvGraphicFramePr>
        <p:xfrm>
          <a:off x="4608246" y="548640"/>
          <a:ext cx="6949440" cy="5786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2199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958EE-6A36-D26E-D65C-843C4495A45D}"/>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στάση των Σοβιετικών</a:t>
            </a:r>
            <a:r>
              <a:rPr lang="en-GR" dirty="0">
                <a:effectLst/>
              </a:rPr>
              <a:t> </a:t>
            </a:r>
            <a:endParaRPr lang="en-GR" dirty="0"/>
          </a:p>
        </p:txBody>
      </p:sp>
      <p:sp>
        <p:nvSpPr>
          <p:cNvPr id="3" name="Content Placeholder 2">
            <a:extLst>
              <a:ext uri="{FF2B5EF4-FFF2-40B4-BE49-F238E27FC236}">
                <a16:creationId xmlns:a16="http://schemas.microsoft.com/office/drawing/2014/main" id="{83497E2A-9A2B-6AAB-93F9-4C6D84EA22BA}"/>
              </a:ext>
            </a:extLst>
          </p:cNvPr>
          <p:cNvSpPr>
            <a:spLocks noGrp="1"/>
          </p:cNvSpPr>
          <p:nvPr>
            <p:ph idx="1"/>
          </p:nvPr>
        </p:nvSpPr>
        <p:spPr/>
        <p:txBody>
          <a:bodyPr/>
          <a:lstStyle/>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οι Σοβιετικοί θεώρησαν ότι οι Αμερικανοί εξαγόρασαν τις ευρωπαϊκές χώρες και ενέτειναν τον έλεγχο τους στις χώρες της Ανατολικής Ευρώπης.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ρήξη Τίτο (γιουγκοσλάβος ηγέτης) – Στάλιν και ο αποκλεισμός του Βερολίνου ανάγκασαν τις δυτικές δυνάμεις να συγκροτήσουν συμμαχία, το </a:t>
            </a: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Βορειοατλαντικό Σύμφωνο (NATO)</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που υπογράφηκε στην Ουάσινγκτον στις 4 Απριλίου 1949. Μέλη: ΗΠΑ, Καναδάς, Βρετανία, Γαλλία, Ιταλία κ.ά. Η Ελλάδα και η Τουρκία προσχώρησαν στο NATO το 1952 και η Δυτική Γερμανία το 1955.</a:t>
            </a:r>
            <a:r>
              <a:rPr lang="en-GR" dirty="0">
                <a:effectLst/>
              </a:rPr>
              <a:t> </a:t>
            </a:r>
            <a:endParaRPr lang="en-GR" dirty="0"/>
          </a:p>
        </p:txBody>
      </p:sp>
    </p:spTree>
    <p:extLst>
      <p:ext uri="{BB962C8B-B14F-4D97-AF65-F5344CB8AC3E}">
        <p14:creationId xmlns:p14="http://schemas.microsoft.com/office/powerpoint/2010/main" val="3675870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5ADA-4528-D64F-A841-1A3BDB0ECFFD}"/>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στάση των Σοβιετικών</a:t>
            </a:r>
            <a:r>
              <a:rPr lang="en-GR" dirty="0">
                <a:effectLst/>
              </a:rPr>
              <a:t> </a:t>
            </a:r>
            <a:endParaRPr lang="en-GR" dirty="0"/>
          </a:p>
        </p:txBody>
      </p:sp>
      <p:sp>
        <p:nvSpPr>
          <p:cNvPr id="3" name="Content Placeholder 2">
            <a:extLst>
              <a:ext uri="{FF2B5EF4-FFF2-40B4-BE49-F238E27FC236}">
                <a16:creationId xmlns:a16="http://schemas.microsoft.com/office/drawing/2014/main" id="{99E28386-62E2-2157-8CA9-C7BD7B9BBC3D}"/>
              </a:ext>
            </a:extLst>
          </p:cNvPr>
          <p:cNvSpPr>
            <a:spLocks noGrp="1"/>
          </p:cNvSpPr>
          <p:nvPr>
            <p:ph idx="1"/>
          </p:nvPr>
        </p:nvSpPr>
        <p:spPr/>
        <p:txBody>
          <a:bodyPr/>
          <a:lstStyle/>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οι Σοβιετικοί θεώρησαν ότι οι Αμερικανοί εξαγόρασαν τις ευρωπαϊκές χώρες και ενέτειναν τον έλεγχο τους στις χώρες της Ανατολικής Ευρώπης.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ρήξη Τίτο (γιουγκοσλάβος ηγέτης) – Στάλιν και ο αποκλεισμός του Βερολίνου ανάγκασαν τις δυτικές δυνάμεις να συγκροτήσουν συμμαχία, το </a:t>
            </a: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Βορειοατλαντικό Σύμφωνο (NATO)</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που υπογράφηκε στην Ουάσινγκτον στις 4 Απριλίου 1949. Μέλη: ΗΠΑ, Καναδάς, Βρετανία, Γαλλία, Ιταλία κ.ά. Η Ελλάδα και η Τουρκία προσχώρησαν στο NATO το 1952 και η Δυτική Γερμανία το 1955.</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1372414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63D2-2E3A-D47B-154F-76E48A26BC36}"/>
              </a:ext>
            </a:extLst>
          </p:cNvPr>
          <p:cNvSpPr>
            <a:spLocks noGrp="1"/>
          </p:cNvSpPr>
          <p:nvPr>
            <p:ph type="title"/>
          </p:nvPr>
        </p:nvSpPr>
        <p:spPr/>
        <p:txBody>
          <a:bodyPr>
            <a:normAutofit fontScale="90000"/>
          </a:bodyPr>
          <a:lstStyle/>
          <a:p>
            <a:pPr marL="95250" marR="95250">
              <a:lnSpc>
                <a:spcPct val="115000"/>
              </a:lnSpc>
              <a:spcAft>
                <a:spcPts val="750"/>
              </a:spcAft>
            </a:pPr>
            <a:r>
              <a:rPr lang="en-GR" sz="1800" kern="0" dirty="0">
                <a:solidFill>
                  <a:srgbClr val="555555"/>
                </a:solidFill>
                <a:effectLst/>
                <a:latin typeface="Roboto" panose="02000000000000000000" pitchFamily="2" charset="0"/>
                <a:ea typeface="Times New Roman" panose="02020603050405020304" pitchFamily="18" charset="0"/>
                <a:cs typeface="Times New Roman" panose="02020603050405020304" pitchFamily="18" charset="0"/>
              </a:rPr>
              <a:t> </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 ελληνικός εμφύλιος πόλεμος</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endParaRPr lang="en-GR" dirty="0"/>
          </a:p>
        </p:txBody>
      </p:sp>
      <p:sp>
        <p:nvSpPr>
          <p:cNvPr id="3" name="Content Placeholder 2">
            <a:extLst>
              <a:ext uri="{FF2B5EF4-FFF2-40B4-BE49-F238E27FC236}">
                <a16:creationId xmlns:a16="http://schemas.microsoft.com/office/drawing/2014/main" id="{66444434-07B6-2D98-7DFB-F49FD644A8ED}"/>
              </a:ext>
            </a:extLst>
          </p:cNvPr>
          <p:cNvSpPr>
            <a:spLocks noGrp="1"/>
          </p:cNvSpPr>
          <p:nvPr>
            <p:ph idx="1"/>
          </p:nvPr>
        </p:nvSpPr>
        <p:spPr/>
        <p:txBody>
          <a:bodyPr>
            <a:normAutofit fontScale="85000" lnSpcReduction="10000"/>
          </a:bodyPr>
          <a:lstStyle/>
          <a:p>
            <a:pPr marL="0" marR="95250" indent="0">
              <a:lnSpc>
                <a:spcPct val="115000"/>
              </a:lnSpc>
              <a:spcAft>
                <a:spcPts val="750"/>
              </a:spcAft>
              <a:buNone/>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διάρκεια </a:t>
            </a: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1946-1949</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πρώτο πεδίο ένοπλης αντιπαράθεσης του Ψυχρού Πολέμου.</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πλευρές: φιλοδυτικές δυνάμεις του Κέντρου και της Δεξιάς, με ένοπλη δύναμη τον Εθνικό Στρατό, και οι δυνάμεις του Κομμουνιστικού Κόμματος Ελλάδας (ΚΚΕ), με ένοπλη δύναμη τον Δημοκρατικό Στρατό Ελλάδας (ΔΣΕ).</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το ΚΚΕ κηρύσσεται παράνομο κόμμα (Δεκέμβριος 1947) και παρέμεινε έτσι έως το 1974.</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λήξη: καλοκαίρι του 1949 με νίκη των φιλοδυτικών δυνάμεων. Επιπτώσεις:</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μεγάλος αριθμός θυμάτων,</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εμπόδιο στην ανασυγκρότηση της χώρας,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διάψευση προσδοκιών για κοινωνική απελευθέρωση και κοινωνική δικαιοσύνη,</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βαθιά ψυχολογικά τραύματα στην κοινωνία, που άργησαν να επουλωθούν.</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95250" marR="95250">
              <a:lnSpc>
                <a:spcPct val="115000"/>
              </a:lnSpc>
              <a:spcAft>
                <a:spcPts val="750"/>
              </a:spcAft>
            </a:pPr>
            <a:r>
              <a:rPr lang="en-GR" sz="1800" kern="0" dirty="0">
                <a:solidFill>
                  <a:srgbClr val="555555"/>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40171494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94F82-3875-E452-1394-10FD280D4DB5}"/>
              </a:ext>
            </a:extLst>
          </p:cNvPr>
          <p:cNvSpPr>
            <a:spLocks noGrp="1"/>
          </p:cNvSpPr>
          <p:nvPr>
            <p:ph type="title"/>
          </p:nvPr>
        </p:nvSpPr>
        <p:spPr/>
        <p:txBody>
          <a:bodyPr/>
          <a:lstStyle/>
          <a:p>
            <a:r>
              <a:rPr lang="en-GR" sz="1800" kern="1800" dirty="0">
                <a:effectLst/>
                <a:latin typeface="Roboto" panose="02000000000000000000" pitchFamily="2" charset="0"/>
                <a:ea typeface="Times New Roman" panose="02020603050405020304" pitchFamily="18" charset="0"/>
                <a:cs typeface="Times New Roman" panose="02020603050405020304" pitchFamily="18" charset="0"/>
              </a:rPr>
              <a:t>Η αποαποικιοποίηση και ο Τρίτος Κόσμος</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endParaRPr lang="en-GR" dirty="0"/>
          </a:p>
        </p:txBody>
      </p:sp>
      <p:sp>
        <p:nvSpPr>
          <p:cNvPr id="3" name="Content Placeholder 2">
            <a:extLst>
              <a:ext uri="{FF2B5EF4-FFF2-40B4-BE49-F238E27FC236}">
                <a16:creationId xmlns:a16="http://schemas.microsoft.com/office/drawing/2014/main" id="{404CF046-F808-226F-E5F6-1C246FD12838}"/>
              </a:ext>
            </a:extLst>
          </p:cNvPr>
          <p:cNvSpPr>
            <a:spLocks noGrp="1"/>
          </p:cNvSpPr>
          <p:nvPr>
            <p:ph idx="1"/>
          </p:nvPr>
        </p:nvSpPr>
        <p:spPr>
          <a:xfrm>
            <a:off x="2581835" y="4195496"/>
            <a:ext cx="8265459" cy="968172"/>
          </a:xfrm>
        </p:spPr>
        <p:txBody>
          <a:bodyPr/>
          <a:lstStyle/>
          <a:p>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Τα χρώματα δείχνουν τις αποικίες των διαφόρων κρατών το 1945 και τα σύνορα εκείνης της εποχής. </a:t>
            </a:r>
            <a:endParaRPr lang="en-GR" dirty="0"/>
          </a:p>
        </p:txBody>
      </p:sp>
      <p:sp>
        <p:nvSpPr>
          <p:cNvPr id="4" name="Rectangle 2">
            <a:extLst>
              <a:ext uri="{FF2B5EF4-FFF2-40B4-BE49-F238E27FC236}">
                <a16:creationId xmlns:a16="http://schemas.microsoft.com/office/drawing/2014/main" id="{1D107CE8-D9EE-8E0F-1E4B-FD02E3867F00}"/>
              </a:ext>
            </a:extLst>
          </p:cNvPr>
          <p:cNvSpPr>
            <a:spLocks noChangeArrowheads="1"/>
          </p:cNvSpPr>
          <p:nvPr/>
        </p:nvSpPr>
        <p:spPr bwMode="auto">
          <a:xfrm>
            <a:off x="1882588" y="249218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R"/>
          </a:p>
        </p:txBody>
      </p:sp>
      <p:pic>
        <p:nvPicPr>
          <p:cNvPr id="16385" name="Picture 14" descr="A map of the world with different colored countries/regions&#10;&#10;Description automatically generated">
            <a:extLst>
              <a:ext uri="{FF2B5EF4-FFF2-40B4-BE49-F238E27FC236}">
                <a16:creationId xmlns:a16="http://schemas.microsoft.com/office/drawing/2014/main" id="{EB362F15-039F-8D70-D153-8BA2AFA9D7F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137624" y="1380279"/>
            <a:ext cx="57277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4446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A4E24-C654-5A3C-F5E5-D955C2B54200}"/>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Αίτια</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αποαποικιοποίησης</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 αποχώρηση των αποικιοκρατικών δυνάμεων από τις αποικίες τους)</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endParaRPr lang="en-GR" dirty="0"/>
          </a:p>
        </p:txBody>
      </p:sp>
      <p:sp>
        <p:nvSpPr>
          <p:cNvPr id="3" name="Content Placeholder 2">
            <a:extLst>
              <a:ext uri="{FF2B5EF4-FFF2-40B4-BE49-F238E27FC236}">
                <a16:creationId xmlns:a16="http://schemas.microsoft.com/office/drawing/2014/main" id="{CD3D423B-9821-022D-F090-C7A782409DD8}"/>
              </a:ext>
            </a:extLst>
          </p:cNvPr>
          <p:cNvSpPr>
            <a:spLocks noGrp="1"/>
          </p:cNvSpPr>
          <p:nvPr>
            <p:ph idx="1"/>
          </p:nvPr>
        </p:nvSpPr>
        <p:spPr/>
        <p:txBody>
          <a:bodyPr/>
          <a:lstStyle/>
          <a:p>
            <a:pPr marL="0" lvl="0" indent="0">
              <a:lnSpc>
                <a:spcPct val="115000"/>
              </a:lnSpc>
              <a:spcAft>
                <a:spcPts val="800"/>
              </a:spcAft>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συμμετοχή των αποικιών στον πόλεμο δίνει ώθηση στο αίτημα της εθνικής ανεξαρτησίας των αποικιοκρατούμενων λαών.</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παγκόσμια οικονομική κρίση (1929) επιτείνει τις αναταραχές στις αποικίες.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Οι νίκες των Ιαπώνων σε βάρος των δυτικών δυνάμεων (1941-1942).</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αρνητική στάση ΕΣΣΔ και ΗΠΑ προς την αποικιοκρατία.</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3298911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22CBB-212A-8840-213B-3866AE91283E}"/>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Ινδία και ανατολική Ασία</a:t>
            </a:r>
            <a:r>
              <a:rPr lang="en-GR" dirty="0">
                <a:effectLst/>
              </a:rPr>
              <a:t> </a:t>
            </a:r>
            <a:endParaRPr lang="en-GR" dirty="0"/>
          </a:p>
        </p:txBody>
      </p:sp>
      <p:sp>
        <p:nvSpPr>
          <p:cNvPr id="3" name="Content Placeholder 2">
            <a:extLst>
              <a:ext uri="{FF2B5EF4-FFF2-40B4-BE49-F238E27FC236}">
                <a16:creationId xmlns:a16="http://schemas.microsoft.com/office/drawing/2014/main" id="{54667605-BD04-33D4-576F-11EDDF2BFEB9}"/>
              </a:ext>
            </a:extLst>
          </p:cNvPr>
          <p:cNvSpPr>
            <a:spLocks noGrp="1"/>
          </p:cNvSpPr>
          <p:nvPr>
            <p:ph idx="1"/>
          </p:nvPr>
        </p:nvSpPr>
        <p:spPr/>
        <p:txBody>
          <a:bodyPr/>
          <a:lstStyle/>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Ινδία: το </a:t>
            </a: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κίνημα της μη βίας</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του Μαχάτμα Γκάντι.</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Οι Βρετανοί έδωσαν ανεξαρτησία στην Ινδία (1947), αλλά μετά από εμφύλιο πόλεμο μεταξύ ινδουιστών και μουσουλμάνων, η χώρα μοιράστηκε σε δύο κράτη: της Ινδίας και του μουσουλμανικού Πακιστάν.</a:t>
            </a:r>
          </a:p>
          <a:p>
            <a:pPr marL="0" lvl="0" indent="0">
              <a:lnSpc>
                <a:spcPct val="115000"/>
              </a:lnSpc>
              <a:spcAft>
                <a:spcPts val="800"/>
              </a:spcAft>
              <a:buSzPts val="1000"/>
              <a:buNone/>
              <a:tabLst>
                <a:tab pos="457200" algn="l"/>
              </a:tabLst>
            </a:pP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Άλλες ανεξαρτητοποιήσεις: Κεϋλάνη, Βιρμανία (από τους Βρετανούς), Ινδονησία (από τους Ολλανδούς, το 1949) και Ινδοκίνας, μετά την ήττα των Γάλλων από τους Βιετναμέζους κομμουνιστές το 1954.</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2366939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28F894-1A9D-A80F-CDCA-A1768B9DF8F6}"/>
              </a:ext>
            </a:extLst>
          </p:cNvPr>
          <p:cNvSpPr>
            <a:spLocks noGrp="1"/>
          </p:cNvSpPr>
          <p:nvPr>
            <p:ph type="title"/>
          </p:nvPr>
        </p:nvSpPr>
        <p:spPr/>
        <p:txBody>
          <a:bodyPr/>
          <a:lstStyle/>
          <a:p>
            <a:endParaRPr lang="en-GR" dirty="0"/>
          </a:p>
        </p:txBody>
      </p:sp>
      <p:sp>
        <p:nvSpPr>
          <p:cNvPr id="6" name="Text Placeholder 5">
            <a:extLst>
              <a:ext uri="{FF2B5EF4-FFF2-40B4-BE49-F238E27FC236}">
                <a16:creationId xmlns:a16="http://schemas.microsoft.com/office/drawing/2014/main" id="{A810DEBD-A438-E1C5-F15B-A240462A8681}"/>
              </a:ext>
            </a:extLst>
          </p:cNvPr>
          <p:cNvSpPr>
            <a:spLocks noGrp="1"/>
          </p:cNvSpPr>
          <p:nvPr>
            <p:ph type="body" sz="half" idx="2"/>
          </p:nvPr>
        </p:nvSpPr>
        <p:spPr/>
        <p:txBody>
          <a:bodyPr>
            <a:normAutofit lnSpcReduction="10000"/>
          </a:bodyPr>
          <a:lstStyle/>
          <a:p>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 Μαχάτμα Γκάντι (1869-1948) ήταν Ινδός δικηγόρος, πολιτικός, στοχαστής και επαναστάτης ακτιβιστής. Υπήρξε σημαντικός πνευματικός οδηγός της Ινδίας και του κινήματος για την ανεξαρτησία της, καθώς και εμπνευστής της μεθόδου παθητικής αντίστασης χωρίς τη χρήση βίας έναντι των καταπιεστών. </a:t>
            </a:r>
            <a:endParaRPr lang="en-GR" dirty="0"/>
          </a:p>
        </p:txBody>
      </p:sp>
      <p:sp>
        <p:nvSpPr>
          <p:cNvPr id="7" name="Rectangle 2">
            <a:extLst>
              <a:ext uri="{FF2B5EF4-FFF2-40B4-BE49-F238E27FC236}">
                <a16:creationId xmlns:a16="http://schemas.microsoft.com/office/drawing/2014/main" id="{455E9328-EA79-4787-C4D6-990139FC2666}"/>
              </a:ext>
            </a:extLst>
          </p:cNvPr>
          <p:cNvSpPr>
            <a:spLocks noChangeArrowheads="1"/>
          </p:cNvSpPr>
          <p:nvPr/>
        </p:nvSpPr>
        <p:spPr bwMode="auto">
          <a:xfrm>
            <a:off x="4464423" y="9259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R"/>
          </a:p>
        </p:txBody>
      </p:sp>
      <p:pic>
        <p:nvPicPr>
          <p:cNvPr id="19457" name="Picture 13" descr="A person wearing glasses and a robe&#10;&#10;Description automatically generated">
            <a:extLst>
              <a:ext uri="{FF2B5EF4-FFF2-40B4-BE49-F238E27FC236}">
                <a16:creationId xmlns:a16="http://schemas.microsoft.com/office/drawing/2014/main" id="{0086BEAB-72FB-F5B7-FBC4-B6A40501A14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464423" y="92594"/>
            <a:ext cx="4610100" cy="575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9687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EB768-1745-0A74-38EF-1183795E4B9D}"/>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Μέση Ανατολή</a:t>
            </a:r>
            <a:r>
              <a:rPr lang="en-GR" dirty="0">
                <a:effectLst/>
              </a:rPr>
              <a:t> </a:t>
            </a:r>
            <a:endParaRPr lang="en-GR" dirty="0"/>
          </a:p>
        </p:txBody>
      </p:sp>
      <p:sp>
        <p:nvSpPr>
          <p:cNvPr id="3" name="Content Placeholder 2">
            <a:extLst>
              <a:ext uri="{FF2B5EF4-FFF2-40B4-BE49-F238E27FC236}">
                <a16:creationId xmlns:a16="http://schemas.microsoft.com/office/drawing/2014/main" id="{C6E7E9E9-7F70-9E87-6A6D-1DDFBA5EF1ED}"/>
              </a:ext>
            </a:extLst>
          </p:cNvPr>
          <p:cNvSpPr>
            <a:spLocks noGrp="1"/>
          </p:cNvSpPr>
          <p:nvPr>
            <p:ph idx="1"/>
          </p:nvPr>
        </p:nvSpPr>
        <p:spPr/>
        <p:txBody>
          <a:bodyPr/>
          <a:lstStyle/>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Γκαμάλ Αμπντέλ Νάσερ (πρόεδρος της Αιγύπτου από το 1954): ηγείται του κινήματος της απαλλαγής από τη βρετανική επιρροή.</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Παράλληλα, από το 1954, η Αλγερία πολεμά εναντίον της γαλλικής αποικιακής εξουσίας.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1956: εισβολή Αγγλογάλλων στο Σουέζ και αποχώρηση λόγω της αντίδρασης ΕΣΣΔ και ΗΠΑ.</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15614289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24696-FBB7-BC14-1590-7952635557A3}"/>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Αποαποικιοποίηση στην Αφρική</a:t>
            </a:r>
            <a:r>
              <a:rPr lang="en-GR" dirty="0">
                <a:effectLst/>
              </a:rPr>
              <a:t> </a:t>
            </a:r>
            <a:endParaRPr lang="en-GR" dirty="0"/>
          </a:p>
        </p:txBody>
      </p:sp>
      <p:sp>
        <p:nvSpPr>
          <p:cNvPr id="3" name="Content Placeholder 2">
            <a:extLst>
              <a:ext uri="{FF2B5EF4-FFF2-40B4-BE49-F238E27FC236}">
                <a16:creationId xmlns:a16="http://schemas.microsoft.com/office/drawing/2014/main" id="{7A3EB765-8A56-D259-C456-A6C7B6DE498E}"/>
              </a:ext>
            </a:extLst>
          </p:cNvPr>
          <p:cNvSpPr>
            <a:spLocks noGrp="1"/>
          </p:cNvSpPr>
          <p:nvPr>
            <p:ph idx="1"/>
          </p:nvPr>
        </p:nvSpPr>
        <p:spPr/>
        <p:txBody>
          <a:bodyPr/>
          <a:lstStyle/>
          <a:p>
            <a:pPr marL="0" lvl="0" indent="0">
              <a:lnSpc>
                <a:spcPct val="115000"/>
              </a:lnSpc>
              <a:spcAft>
                <a:spcPts val="800"/>
              </a:spcAft>
              <a:buSzPts val="1000"/>
              <a:buNone/>
              <a:tabLst>
                <a:tab pos="457200" algn="l"/>
              </a:tabLst>
            </a:pP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Κάρολος Ντε Γκολ</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(ηγέτης της Γαλλίας): παραχωρεί ανεξαρτησία στις γαλλικές αποικίες της Αφρικής (1960) και στην Αλγερία (1962).</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Βέλγιο: αποχωρεί από το Κονγκό (1960).</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Βρετανία: εγκαταλείπει τις δικές της αφρικανικές αποικίες (έως το 1965).</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Πορτογαλία: διατηρεί τις δικές της αφρικανικές αποικίες (Μοζαμβίκη, Αγκόλα, Γουινέα-Μπισάου) έως το 1975 και μετά την κατάρρευση της δικτατορίας τις εγκαταλείπει.</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30770733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23004-A790-BF33-D806-9AA0CEBDD820}"/>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Κατάλοιπα της αποικιοκρατίας</a:t>
            </a:r>
            <a:r>
              <a:rPr lang="en-GR" dirty="0">
                <a:effectLst/>
              </a:rPr>
              <a:t> </a:t>
            </a:r>
            <a:endParaRPr lang="en-GR" dirty="0"/>
          </a:p>
        </p:txBody>
      </p:sp>
      <p:sp>
        <p:nvSpPr>
          <p:cNvPr id="3" name="Content Placeholder 2">
            <a:extLst>
              <a:ext uri="{FF2B5EF4-FFF2-40B4-BE49-F238E27FC236}">
                <a16:creationId xmlns:a16="http://schemas.microsoft.com/office/drawing/2014/main" id="{8E6AA4BD-5BA3-D7FB-A18B-BFAC247F2357}"/>
              </a:ext>
            </a:extLst>
          </p:cNvPr>
          <p:cNvSpPr>
            <a:spLocks noGrp="1"/>
          </p:cNvSpPr>
          <p:nvPr>
            <p:ph idx="1"/>
          </p:nvPr>
        </p:nvSpPr>
        <p:spPr/>
        <p:txBody>
          <a:bodyPr/>
          <a:lstStyle/>
          <a:p>
            <a:pPr marL="0" indent="0">
              <a:buNone/>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Αφρική: απομένουν τα ρατσιστικά καθεστώτα της Ροδεσίας και της Νότιας Αφρικής. Η Ροδεσία αποκτά ανεξαρτησία το 1980 (η χώρα μετονομάστηκε σε Ζιμπάμπουε) και η Νότια Αφρική στα μέσα της δεκαετίας του 1990, χάρη στους αγώνες της πλειονότητας των κατοίκων του, με κύριο ηγέτη τον Νέλσωνα Μαντέλα.</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3883135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07E0DF-D7BA-8CBA-A30E-1627A61F2247}"/>
              </a:ext>
            </a:extLst>
          </p:cNvPr>
          <p:cNvSpPr>
            <a:spLocks noGrp="1"/>
          </p:cNvSpPr>
          <p:nvPr>
            <p:ph type="title"/>
          </p:nvPr>
        </p:nvSpPr>
        <p:spPr>
          <a:xfrm>
            <a:off x="612649" y="548638"/>
            <a:ext cx="3493008" cy="5788152"/>
          </a:xfrm>
        </p:spPr>
        <p:txBody>
          <a:bodyPr anchor="ctr">
            <a:normAutofit/>
          </a:bodyPr>
          <a:lstStyle/>
          <a:p>
            <a:pPr marL="95250" marR="95250">
              <a:spcAft>
                <a:spcPts val="750"/>
              </a:spcAft>
            </a:pPr>
            <a:r>
              <a:rPr lang="en-GR" sz="2800" b="1" kern="0">
                <a:effectLst/>
                <a:latin typeface="Georgia" panose="02040502050405020303" pitchFamily="18" charset="0"/>
                <a:ea typeface="Times New Roman" panose="02020603050405020304" pitchFamily="18" charset="0"/>
                <a:cs typeface="Times New Roman" panose="02020603050405020304" pitchFamily="18" charset="0"/>
              </a:rPr>
              <a:t>ΠΡΟΣ ΝΕΑ ΕΝΟΠΛΗ ΑΝΑΜΕΤΡΗΣΗ</a:t>
            </a:r>
            <a:br>
              <a:rPr lang="en-GR" sz="2800" kern="100">
                <a:effectLst/>
                <a:latin typeface="Aptos" panose="020B0004020202020204" pitchFamily="34" charset="0"/>
                <a:ea typeface="Aptos" panose="020B0004020202020204" pitchFamily="34" charset="0"/>
                <a:cs typeface="Times New Roman" panose="02020603050405020304" pitchFamily="18" charset="0"/>
              </a:rPr>
            </a:br>
            <a:r>
              <a:rPr lang="en-GR" sz="2800" b="1" kern="0">
                <a:effectLst/>
                <a:latin typeface="Georgia" panose="02040502050405020303" pitchFamily="18" charset="0"/>
                <a:ea typeface="Times New Roman" panose="02020603050405020304" pitchFamily="18" charset="0"/>
                <a:cs typeface="Times New Roman" panose="02020603050405020304" pitchFamily="18" charset="0"/>
              </a:rPr>
              <a:t>Η εισβολή στην Πολωνία και η έναρξη του πολέμου</a:t>
            </a:r>
            <a:br>
              <a:rPr lang="el-GR" sz="2800" b="1" kern="100">
                <a:latin typeface="Aptos" panose="020B0004020202020204" pitchFamily="34" charset="0"/>
                <a:ea typeface="Times New Roman" panose="02020603050405020304" pitchFamily="18" charset="0"/>
                <a:cs typeface="Times New Roman" panose="02020603050405020304" pitchFamily="18" charset="0"/>
              </a:rPr>
            </a:br>
            <a:r>
              <a:rPr lang="en-GR" sz="2800" b="1" kern="0">
                <a:effectLst/>
                <a:latin typeface="Georgia" panose="02040502050405020303" pitchFamily="18" charset="0"/>
                <a:ea typeface="Times New Roman" panose="02020603050405020304" pitchFamily="18" charset="0"/>
                <a:cs typeface="Times New Roman" panose="02020603050405020304" pitchFamily="18" charset="0"/>
              </a:rPr>
              <a:t>Η έκρηξη του πολέμου</a:t>
            </a:r>
            <a:br>
              <a:rPr lang="en-GR" sz="2800" kern="100">
                <a:effectLst/>
                <a:latin typeface="Aptos" panose="020B0004020202020204" pitchFamily="34" charset="0"/>
                <a:ea typeface="Aptos" panose="020B0004020202020204" pitchFamily="34" charset="0"/>
                <a:cs typeface="Times New Roman" panose="02020603050405020304" pitchFamily="18" charset="0"/>
              </a:rPr>
            </a:br>
            <a:endParaRPr lang="en-GR" sz="2800"/>
          </a:p>
        </p:txBody>
      </p:sp>
      <p:graphicFrame>
        <p:nvGraphicFramePr>
          <p:cNvPr id="6" name="Content Placeholder 2">
            <a:extLst>
              <a:ext uri="{FF2B5EF4-FFF2-40B4-BE49-F238E27FC236}">
                <a16:creationId xmlns:a16="http://schemas.microsoft.com/office/drawing/2014/main" id="{DE68FAB7-D9D2-F0DF-9F3F-0B7647C5BEBA}"/>
              </a:ext>
            </a:extLst>
          </p:cNvPr>
          <p:cNvGraphicFramePr>
            <a:graphicFrameLocks noGrp="1"/>
          </p:cNvGraphicFramePr>
          <p:nvPr>
            <p:ph idx="1"/>
            <p:extLst>
              <p:ext uri="{D42A27DB-BD31-4B8C-83A1-F6EECF244321}">
                <p14:modId xmlns:p14="http://schemas.microsoft.com/office/powerpoint/2010/main" val="3961434153"/>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65044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907D6-9BC1-6C8B-3CD9-E70991B34E54}"/>
              </a:ext>
            </a:extLst>
          </p:cNvPr>
          <p:cNvSpPr>
            <a:spLocks noGrp="1"/>
          </p:cNvSpPr>
          <p:nvPr>
            <p:ph type="title"/>
          </p:nvPr>
        </p:nvSpPr>
        <p:spPr/>
        <p:txBody>
          <a:bodyPr/>
          <a:lstStyle/>
          <a:p>
            <a:r>
              <a:rPr lang="en-GR" sz="1800" kern="1800" dirty="0">
                <a:effectLst/>
                <a:latin typeface="Roboto" panose="02000000000000000000" pitchFamily="2" charset="0"/>
                <a:ea typeface="Times New Roman" panose="02020603050405020304" pitchFamily="18" charset="0"/>
                <a:cs typeface="Times New Roman" panose="02020603050405020304" pitchFamily="18" charset="0"/>
              </a:rPr>
              <a:t>Η πορεία προς την ευρωπαϊκή ενοποίηση</a:t>
            </a:r>
            <a:r>
              <a:rPr lang="en-GR" dirty="0">
                <a:effectLst/>
              </a:rPr>
              <a:t> </a:t>
            </a:r>
            <a:r>
              <a:rPr lang="en-GR" sz="1800" kern="1800" dirty="0">
                <a:effectLst/>
                <a:latin typeface="Roboto" panose="02000000000000000000" pitchFamily="2" charset="0"/>
                <a:ea typeface="Times New Roman" panose="02020603050405020304" pitchFamily="18" charset="0"/>
                <a:cs typeface="Times New Roman" panose="02020603050405020304" pitchFamily="18" charset="0"/>
              </a:rPr>
              <a:t>πραγματικότητες και προοπτικές</a:t>
            </a:r>
            <a:r>
              <a:rPr lang="en-GR" dirty="0">
                <a:effectLst/>
              </a:rPr>
              <a:t> </a:t>
            </a:r>
            <a:endParaRPr lang="en-GR" dirty="0"/>
          </a:p>
        </p:txBody>
      </p:sp>
      <p:sp>
        <p:nvSpPr>
          <p:cNvPr id="3" name="Content Placeholder 2">
            <a:extLst>
              <a:ext uri="{FF2B5EF4-FFF2-40B4-BE49-F238E27FC236}">
                <a16:creationId xmlns:a16="http://schemas.microsoft.com/office/drawing/2014/main" id="{A3403889-22B3-0C99-3EAF-AC0D619DCCD7}"/>
              </a:ext>
            </a:extLst>
          </p:cNvPr>
          <p:cNvSpPr>
            <a:spLocks noGrp="1"/>
          </p:cNvSpPr>
          <p:nvPr>
            <p:ph idx="1"/>
          </p:nvPr>
        </p:nvSpPr>
        <p:spPr>
          <a:xfrm>
            <a:off x="1938299" y="6042221"/>
            <a:ext cx="9207029" cy="912988"/>
          </a:xfrm>
        </p:spPr>
        <p:txBody>
          <a:bodyPr>
            <a:normAutofit fontScale="92500" lnSpcReduction="20000"/>
          </a:bodyPr>
          <a:lstStyle/>
          <a:p>
            <a:pPr marL="0" indent="0">
              <a:buNone/>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Τα ιδρυτικά κράτη-μέλη της Ευρωπαϊκής Κοινότητας Άνθρακα και Χάλυβα (ΕΚΑΧ): Βέλγιο, Γαλλία (η Αλγερία ήταν τμήμα της Γαλλίας τότε) Λουξεμβούργο, Ολλανδία και Δυτική Γερμανία </a:t>
            </a:r>
            <a:endParaRPr lang="en-GR" dirty="0"/>
          </a:p>
        </p:txBody>
      </p:sp>
      <p:sp>
        <p:nvSpPr>
          <p:cNvPr id="4" name="Rectangle 2">
            <a:extLst>
              <a:ext uri="{FF2B5EF4-FFF2-40B4-BE49-F238E27FC236}">
                <a16:creationId xmlns:a16="http://schemas.microsoft.com/office/drawing/2014/main" id="{49061C9C-AB2E-701D-4702-2F75A763F007}"/>
              </a:ext>
            </a:extLst>
          </p:cNvPr>
          <p:cNvSpPr>
            <a:spLocks noChangeArrowheads="1"/>
          </p:cNvSpPr>
          <p:nvPr/>
        </p:nvSpPr>
        <p:spPr bwMode="auto">
          <a:xfrm>
            <a:off x="1595718" y="16808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R"/>
          </a:p>
        </p:txBody>
      </p:sp>
      <p:pic>
        <p:nvPicPr>
          <p:cNvPr id="20481" name="Picture 12" descr="A map of europe with blue and grey colors&#10;&#10;Description automatically generated">
            <a:extLst>
              <a:ext uri="{FF2B5EF4-FFF2-40B4-BE49-F238E27FC236}">
                <a16:creationId xmlns:a16="http://schemas.microsoft.com/office/drawing/2014/main" id="{629AB354-0D81-57E8-D63F-D0EB106188B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15963" y="1035050"/>
            <a:ext cx="4686300" cy="478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089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F8705-3E12-1680-D60B-CD74F9009CC4}"/>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αναζήτηση της δυτικοευρωπαϊκής ενότητας</a:t>
            </a:r>
            <a:b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b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Ανάγκη για ευρωπαϊκή συνεργασία</a:t>
            </a:r>
            <a:r>
              <a:rPr lang="en-GR" sz="1050" dirty="0">
                <a:effectLst/>
              </a:rPr>
              <a:t> </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endParaRPr lang="en-GR" dirty="0"/>
          </a:p>
        </p:txBody>
      </p:sp>
      <p:sp>
        <p:nvSpPr>
          <p:cNvPr id="3" name="Content Placeholder 2">
            <a:extLst>
              <a:ext uri="{FF2B5EF4-FFF2-40B4-BE49-F238E27FC236}">
                <a16:creationId xmlns:a16="http://schemas.microsoft.com/office/drawing/2014/main" id="{7C77B384-F119-D8B8-0CCB-6842ABE95EF4}"/>
              </a:ext>
            </a:extLst>
          </p:cNvPr>
          <p:cNvSpPr>
            <a:spLocks noGrp="1"/>
          </p:cNvSpPr>
          <p:nvPr>
            <p:ph idx="1"/>
          </p:nvPr>
        </p:nvSpPr>
        <p:spPr/>
        <p:txBody>
          <a:bodyPr/>
          <a:lstStyle/>
          <a:p>
            <a:pPr marL="342900" lvl="0" indent="-342900">
              <a:lnSpc>
                <a:spcPct val="115000"/>
              </a:lnSpc>
              <a:spcAft>
                <a:spcPts val="800"/>
              </a:spcAft>
              <a:buSzPts val="1000"/>
              <a:buFont typeface="Symbol" pitchFamily="2" charset="2"/>
              <a:buChar char=""/>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αιτήματα για νέα δημοκρατική ευρωπαϊκή συνεργασία</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υπέρβαση των εθνικιστικών ανταγωνισμών</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ανάγκη της ανασυγκρότησης και της εδραίωσης της δημοκρατίας απαιτούσαν υπερεθνική συνεργασία</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επιτυχία του Σχεδίου Μάρσαλ κατέδειξε τα οφέλη της κοινής προσπάθειας.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95250" marR="95250">
              <a:lnSpc>
                <a:spcPct val="115000"/>
              </a:lnSpc>
              <a:spcAft>
                <a:spcPts val="750"/>
              </a:spcAft>
            </a:pP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Συμβούλιο της Ευρώπης</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(ίδρυση Μάιος 1949): διεθνής οργανισμός που αποσκοπεί στην ανάδειξη της κοινής ευρωπαϊκής πολιτιστικής κληρονομιάς και στην προστασία των ανθρώπινων δικαιωμάτων.</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8253565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D5EBB-A97B-CE57-CBD9-3F1F1A3DA8FD}"/>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Ανέφικτοι σχεδιασμοί</a:t>
            </a:r>
            <a:r>
              <a:rPr lang="en-GR" dirty="0">
                <a:effectLst/>
              </a:rPr>
              <a:t> </a:t>
            </a:r>
            <a:endParaRPr lang="en-GR" dirty="0"/>
          </a:p>
        </p:txBody>
      </p:sp>
      <p:sp>
        <p:nvSpPr>
          <p:cNvPr id="3" name="Content Placeholder 2">
            <a:extLst>
              <a:ext uri="{FF2B5EF4-FFF2-40B4-BE49-F238E27FC236}">
                <a16:creationId xmlns:a16="http://schemas.microsoft.com/office/drawing/2014/main" id="{65C1A47D-E263-6764-762C-8226C690C774}"/>
              </a:ext>
            </a:extLst>
          </p:cNvPr>
          <p:cNvSpPr>
            <a:spLocks noGrp="1"/>
          </p:cNvSpPr>
          <p:nvPr>
            <p:ph idx="1"/>
          </p:nvPr>
        </p:nvSpPr>
        <p:spPr/>
        <p:txBody>
          <a:bodyPr>
            <a:normAutofit fontScale="77500" lnSpcReduction="20000"/>
          </a:bodyPr>
          <a:lstStyle/>
          <a:p>
            <a:pPr marL="0" marR="95250" indent="0">
              <a:lnSpc>
                <a:spcPct val="115000"/>
              </a:lnSpc>
              <a:spcAft>
                <a:spcPts val="750"/>
              </a:spcAft>
              <a:buNone/>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 πρόταση διακυβερνητικής συνεργασίας</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(β) δημιουργία ευρωπαϊκής ομοσπονδίας</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Για την ευρωπαϊκή ενοποίηση η διακυβερνητική συνεργασία δεν ήταν αρκετή, αλλά και η άμεση ομοσπονδιοποίηση δεν ήταν εφικτή.</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1800" kern="0" dirty="0">
                <a:solidFill>
                  <a:srgbClr val="555555"/>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Ο λειτουργισμός</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τρίτη οδός, ο </a:t>
            </a:r>
            <a:r>
              <a:rPr lang="en-GR" sz="1800" b="1" i="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λειτουργισμός</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αρχικά, ενοποίηση βασικών τομέων της οικονομίας, με στόχο την κατοχύρωση της ειρήνης και, στη συνέχεια, την επίτευξη πολιτική ενότητας.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δημιουργία των Ευρωπαϊκών Κοινοτήτων από τους πατέρες της Ευρώπης: </a:t>
            </a: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Ρομπέρ</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Σουμάν</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και </a:t>
            </a: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ΖανΜονέ</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(Γάλλοι), </a:t>
            </a: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Πολ-Ανρί Σπάακ</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(Βέλγος), </a:t>
            </a: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Κόνραντ Αντενάουερ</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(Γερμανός).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1800" kern="0" dirty="0">
                <a:solidFill>
                  <a:srgbClr val="555555"/>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18299385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1B9E0-05D8-BC61-DB0F-0CBC4E9AFF7D}"/>
              </a:ext>
            </a:extLst>
          </p:cNvPr>
          <p:cNvSpPr>
            <a:spLocks noGrp="1"/>
          </p:cNvSpPr>
          <p:nvPr>
            <p:ph type="title"/>
          </p:nvPr>
        </p:nvSpPr>
        <p:spPr/>
        <p:txBody>
          <a:bodyPr>
            <a:normAutofit fontScale="90000"/>
          </a:bodyPr>
          <a:lstStyle/>
          <a:p>
            <a:pPr marL="95250" marR="95250">
              <a:lnSpc>
                <a:spcPct val="115000"/>
              </a:lnSpc>
              <a:spcAft>
                <a:spcPts val="750"/>
              </a:spcAft>
            </a:pP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σύσταση των Ευρωπαϊκών Κοινοτήτων</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Σχέδιο Σουμάν και ΕΚΑΧ</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endParaRPr lang="en-GR" dirty="0"/>
          </a:p>
        </p:txBody>
      </p:sp>
      <p:sp>
        <p:nvSpPr>
          <p:cNvPr id="3" name="Content Placeholder 2">
            <a:extLst>
              <a:ext uri="{FF2B5EF4-FFF2-40B4-BE49-F238E27FC236}">
                <a16:creationId xmlns:a16="http://schemas.microsoft.com/office/drawing/2014/main" id="{7B858694-2EA0-149A-8968-9415AE64AFD4}"/>
              </a:ext>
            </a:extLst>
          </p:cNvPr>
          <p:cNvSpPr>
            <a:spLocks noGrp="1"/>
          </p:cNvSpPr>
          <p:nvPr>
            <p:ph idx="1"/>
          </p:nvPr>
        </p:nvSpPr>
        <p:spPr/>
        <p:txBody>
          <a:bodyPr>
            <a:normAutofit lnSpcReduction="10000"/>
          </a:bodyPr>
          <a:lstStyle/>
          <a:p>
            <a:pPr marL="0" lvl="0" indent="0">
              <a:lnSpc>
                <a:spcPct val="115000"/>
              </a:lnSpc>
              <a:spcAft>
                <a:spcPts val="800"/>
              </a:spcAft>
              <a:buSzPts val="1000"/>
              <a:buNone/>
              <a:tabLst>
                <a:tab pos="457200" algn="l"/>
              </a:tabLst>
            </a:pP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Σχέδιο Σουμάν</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δημιουργία ανώτατης Αρχής που θα έλεγχε τις βιομηχανίες άνθρακα και χάλυβα της Γαλλίας, της Δυτικής Γερμανίας και άλλων χωρών.</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Σύσταση </a:t>
            </a:r>
            <a:r>
              <a:rPr lang="en-GR" sz="1800" i="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Ευρωπαϊκής Κοινότητας Άνθρακα και Χάλυβα</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(ΕΚΑΧ, 1952).</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i="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Υπερεθνικότητα</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η δυνατότητα της ΕΚΑΧ να λαμβάνει αποφάσεις δεσμευτικές για τα κράτη-μέλη.</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Ίδρυση ΕΟΚ</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Επιτυχημένες εργασίες της Επιτροπής Πολ-Ανρί Σπάακ, με στόχο τη δημιουργία ευρωπαϊκής κοινής αγοράς.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Συνθήκη της Ρώμης</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(1957): ίδρυση </a:t>
            </a:r>
            <a:r>
              <a:rPr lang="en-GR" sz="1800" b="1" i="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Ευρωπαϊκής Οικονομικής Κοινότητας</a:t>
            </a: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(ΕΟΚ),</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με σκοπό την ελευθερία στη διακίνηση προϊόντων, κεφαλαίων και ατόμων.</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Ιδρύθηκε επίσης η </a:t>
            </a:r>
            <a:r>
              <a:rPr lang="en-GR" sz="1800" i="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Ευρωπαϊκή Κοινότητα Ατομικής Ενέργειας</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(ΕΚΑΕ ή Ευρατόμ).</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7650061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DDFF-A1CE-0E6E-CC48-3129BED40D9A}"/>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Επιτυχία και διεύρυνση</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endParaRPr lang="en-GR" dirty="0"/>
          </a:p>
        </p:txBody>
      </p:sp>
      <p:sp>
        <p:nvSpPr>
          <p:cNvPr id="3" name="Content Placeholder 2">
            <a:extLst>
              <a:ext uri="{FF2B5EF4-FFF2-40B4-BE49-F238E27FC236}">
                <a16:creationId xmlns:a16="http://schemas.microsoft.com/office/drawing/2014/main" id="{B4EB6BF3-6E23-092D-02A4-A3E99CB03D80}"/>
              </a:ext>
            </a:extLst>
          </p:cNvPr>
          <p:cNvSpPr>
            <a:spLocks noGrp="1"/>
          </p:cNvSpPr>
          <p:nvPr>
            <p:ph idx="1"/>
          </p:nvPr>
        </p:nvSpPr>
        <p:spPr/>
        <p:txBody>
          <a:bodyPr/>
          <a:lstStyle/>
          <a:p>
            <a:pPr marL="0" marR="95250" indent="0">
              <a:lnSpc>
                <a:spcPct val="115000"/>
              </a:lnSpc>
              <a:spcAft>
                <a:spcPts val="750"/>
              </a:spcAft>
              <a:buNone/>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ΕΟΚ σημείωσε μεγάλη οικονομική επιτυχία (1950 – 1970 περίοδος αδιάκοπης ευρωπαϊκής οικονομικής ανάπτυξης).</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βόρεια διεύρυνση της ΕΟΚ: Βρετανία, η Ιρλανδία και η Δανία (1973),</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νότια διεύρυνση: Ελλάδα (1981), Ισπανία και Πορτογαλία (1986).</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273082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C0E80-2ECE-8CD0-16CF-3B7EE981274A}"/>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Ευρωπαϊκή Ένωση</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endParaRPr lang="en-GR" dirty="0"/>
          </a:p>
        </p:txBody>
      </p:sp>
      <p:sp>
        <p:nvSpPr>
          <p:cNvPr id="3" name="Content Placeholder 2">
            <a:extLst>
              <a:ext uri="{FF2B5EF4-FFF2-40B4-BE49-F238E27FC236}">
                <a16:creationId xmlns:a16="http://schemas.microsoft.com/office/drawing/2014/main" id="{74EC070C-7691-BF08-C518-560AC4DD2CDC}"/>
              </a:ext>
            </a:extLst>
          </p:cNvPr>
          <p:cNvSpPr>
            <a:spLocks noGrp="1"/>
          </p:cNvSpPr>
          <p:nvPr>
            <p:ph idx="1"/>
          </p:nvPr>
        </p:nvSpPr>
        <p:spPr>
          <a:xfrm>
            <a:off x="2205318" y="6440103"/>
            <a:ext cx="10405614" cy="1000760"/>
          </a:xfrm>
        </p:spPr>
        <p:txBody>
          <a:bodyPr/>
          <a:lstStyle/>
          <a:p>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Τα μέλη της Ευρωπαϊκής Ένωσης </a:t>
            </a:r>
            <a:endParaRPr lang="en-GR" dirty="0"/>
          </a:p>
        </p:txBody>
      </p:sp>
      <p:sp>
        <p:nvSpPr>
          <p:cNvPr id="4" name="Rectangle 2">
            <a:extLst>
              <a:ext uri="{FF2B5EF4-FFF2-40B4-BE49-F238E27FC236}">
                <a16:creationId xmlns:a16="http://schemas.microsoft.com/office/drawing/2014/main" id="{36529A7B-7F8B-42A5-AAC4-3E6F1C69CD65}"/>
              </a:ext>
            </a:extLst>
          </p:cNvPr>
          <p:cNvSpPr>
            <a:spLocks noChangeArrowheads="1"/>
          </p:cNvSpPr>
          <p:nvPr/>
        </p:nvSpPr>
        <p:spPr bwMode="auto">
          <a:xfrm>
            <a:off x="1344706" y="11315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R"/>
          </a:p>
        </p:txBody>
      </p:sp>
      <p:pic>
        <p:nvPicPr>
          <p:cNvPr id="21505" name="Picture 11" descr="A map of europe with green and white text&#10;&#10;Description automatically generated">
            <a:extLst>
              <a:ext uri="{FF2B5EF4-FFF2-40B4-BE49-F238E27FC236}">
                <a16:creationId xmlns:a16="http://schemas.microsoft.com/office/drawing/2014/main" id="{D4E4F978-E054-7780-F9CF-739348A1939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44706" y="1131503"/>
            <a:ext cx="5727700" cy="530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6755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A5EC-EED2-FBD4-7A64-6EB5469930A3}"/>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ΕΕ, ΟΝΕ και νέες διευρύνσεις</a:t>
            </a:r>
            <a:r>
              <a:rPr lang="en-GR" dirty="0">
                <a:effectLst/>
              </a:rPr>
              <a:t> </a:t>
            </a:r>
            <a:endParaRPr lang="en-GR" dirty="0"/>
          </a:p>
        </p:txBody>
      </p:sp>
      <p:sp>
        <p:nvSpPr>
          <p:cNvPr id="3" name="Content Placeholder 2">
            <a:extLst>
              <a:ext uri="{FF2B5EF4-FFF2-40B4-BE49-F238E27FC236}">
                <a16:creationId xmlns:a16="http://schemas.microsoft.com/office/drawing/2014/main" id="{FA9E6C43-C26E-7CB4-A606-5D5A429AB3AE}"/>
              </a:ext>
            </a:extLst>
          </p:cNvPr>
          <p:cNvSpPr>
            <a:spLocks noGrp="1"/>
          </p:cNvSpPr>
          <p:nvPr>
            <p:ph idx="1"/>
          </p:nvPr>
        </p:nvSpPr>
        <p:spPr/>
        <p:txBody>
          <a:bodyPr/>
          <a:lstStyle/>
          <a:p>
            <a:pPr marL="0" marR="95250" indent="0">
              <a:lnSpc>
                <a:spcPct val="115000"/>
              </a:lnSpc>
              <a:spcAft>
                <a:spcPts val="750"/>
              </a:spcAft>
              <a:buNone/>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Συνθήκη του Μάαστριχτ (1992): μετεξέλιξη των </a:t>
            </a:r>
            <a:r>
              <a:rPr lang="en-GR" sz="1800" i="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Ευρωπαϊκών Κοινοτήτων</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στην </a:t>
            </a:r>
            <a:r>
              <a:rPr lang="en-GR" sz="1800" i="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Ευρωπαϊκή Ένωση</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(Ε.Ε.) και σύσταση της </a:t>
            </a:r>
            <a:r>
              <a:rPr lang="en-GR" sz="1800" i="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Οικονομικής και Νομισματικής Ένωσης της Ευρώπης</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(ΟΝΕ), με στόχο τη δημιουργία κοινού νομίσματος.</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Διευρύνσεις: Σουηδία, η Φινλανδία και η Αυστρία (1994), χώρες Ανατολικής Ευρώπης και Κύπρος (2004) και Βουλγαρία και η Ρουμανία (2007).</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Ευρώ: σε κυκλοφορία από το 2001</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1800" kern="0" dirty="0">
                <a:solidFill>
                  <a:srgbClr val="555555"/>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4300299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DC94B-ACC9-F4B0-9127-F6412D067B1D}"/>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Πλεονεκτήματα της ΕΕ</a:t>
            </a:r>
            <a:r>
              <a:rPr lang="en-GR" dirty="0">
                <a:effectLst/>
              </a:rPr>
              <a:t> </a:t>
            </a:r>
            <a:endParaRPr lang="en-GR" dirty="0"/>
          </a:p>
        </p:txBody>
      </p:sp>
      <p:sp>
        <p:nvSpPr>
          <p:cNvPr id="3" name="Content Placeholder 2">
            <a:extLst>
              <a:ext uri="{FF2B5EF4-FFF2-40B4-BE49-F238E27FC236}">
                <a16:creationId xmlns:a16="http://schemas.microsoft.com/office/drawing/2014/main" id="{D50FA40F-2F00-261D-AA68-E3D5CECD441F}"/>
              </a:ext>
            </a:extLst>
          </p:cNvPr>
          <p:cNvSpPr>
            <a:spLocks noGrp="1"/>
          </p:cNvSpPr>
          <p:nvPr>
            <p:ph idx="1"/>
          </p:nvPr>
        </p:nvSpPr>
        <p:spPr/>
        <p:txBody>
          <a:bodyPr/>
          <a:lstStyle/>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απόρριψη του εθνικισμού και ενότητα.</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κατοχύρωση της δημοκρατίας,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επέκταση πεδίου εφαρμογής ανθρώπινων δικαιωμάτων,</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άμβλυνση των περιφερειακών ανισοτήτων και</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αυξημένη επιρροή της Ευρώπης στις διεθνείς σχέσεις.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1800" kern="0" dirty="0">
                <a:solidFill>
                  <a:srgbClr val="555555"/>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26340868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AA545-690C-53AB-D80E-76EBD29667C7}"/>
              </a:ext>
            </a:extLst>
          </p:cNvPr>
          <p:cNvSpPr>
            <a:spLocks noGrp="1"/>
          </p:cNvSpPr>
          <p:nvPr>
            <p:ph type="title"/>
          </p:nvPr>
        </p:nvSpPr>
        <p:spPr/>
        <p:txBody>
          <a:bodyPr>
            <a:normAutofit fontScale="90000"/>
          </a:bodyPr>
          <a:lstStyle/>
          <a:p>
            <a:r>
              <a:rPr lang="en-GR" sz="1800" kern="1800" dirty="0">
                <a:effectLst/>
                <a:latin typeface="Roboto" panose="02000000000000000000" pitchFamily="2" charset="0"/>
                <a:ea typeface="Times New Roman" panose="02020603050405020304" pitchFamily="18" charset="0"/>
                <a:cs typeface="Times New Roman" panose="02020603050405020304" pitchFamily="18" charset="0"/>
              </a:rPr>
              <a:t>Η Ελλάδα έως το 1974</a:t>
            </a:r>
            <a:r>
              <a:rPr lang="en-GR" dirty="0">
                <a:effectLst/>
              </a:rPr>
              <a:t> </a:t>
            </a:r>
            <a:br>
              <a:rPr lang="en-GR" dirty="0">
                <a:effectLst/>
              </a:rPr>
            </a:b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Το ανορθωτικό έργο των κυβερνήσεων 1950-1967</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Ανάγκη για ανάπτυξη</a:t>
            </a:r>
            <a:r>
              <a:rPr lang="en-GR" dirty="0">
                <a:effectLst/>
              </a:rPr>
              <a:t> </a:t>
            </a:r>
            <a:endParaRPr lang="en-GR" dirty="0"/>
          </a:p>
        </p:txBody>
      </p:sp>
      <p:sp>
        <p:nvSpPr>
          <p:cNvPr id="3" name="Content Placeholder 2">
            <a:extLst>
              <a:ext uri="{FF2B5EF4-FFF2-40B4-BE49-F238E27FC236}">
                <a16:creationId xmlns:a16="http://schemas.microsoft.com/office/drawing/2014/main" id="{4F2309D6-1B06-94E7-201B-5EE3AF0B2EF2}"/>
              </a:ext>
            </a:extLst>
          </p:cNvPr>
          <p:cNvSpPr>
            <a:spLocks noGrp="1"/>
          </p:cNvSpPr>
          <p:nvPr>
            <p:ph idx="1"/>
          </p:nvPr>
        </p:nvSpPr>
        <p:spPr/>
        <p:txBody>
          <a:bodyPr/>
          <a:lstStyle/>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καταστροφική δεκαετία του 1940: πόλεμος, κατοχή, πείνα, εμφύλιος.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Απαραίτητη η ανοικοδόμηση και η οικονομική ανάπτυξη</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εκλογές του 1950 και του 1951: κυβέρνηση της Εθνικής Προοδευτικής Ένωσης Κέντρου (ΕΠΕΚ, αρχηγός ο στρατηγός Νικόλαος Πλαστήρας) και του Κόμματος των Φιλελευθέρων (αρχηγός ο Σοφοκλής Βενιζέλος).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R" dirty="0"/>
          </a:p>
        </p:txBody>
      </p:sp>
    </p:spTree>
    <p:extLst>
      <p:ext uri="{BB962C8B-B14F-4D97-AF65-F5344CB8AC3E}">
        <p14:creationId xmlns:p14="http://schemas.microsoft.com/office/powerpoint/2010/main" val="1094165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5327A-5FF4-86A7-24F6-39B568D5F7C3}"/>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Εσωτερικά και εξωτερική πολιτική</a:t>
            </a:r>
            <a:r>
              <a:rPr lang="en-GR" dirty="0">
                <a:effectLst/>
              </a:rPr>
              <a:t> </a:t>
            </a:r>
            <a:endParaRPr lang="en-GR" dirty="0"/>
          </a:p>
        </p:txBody>
      </p:sp>
      <p:sp>
        <p:nvSpPr>
          <p:cNvPr id="3" name="Content Placeholder 2">
            <a:extLst>
              <a:ext uri="{FF2B5EF4-FFF2-40B4-BE49-F238E27FC236}">
                <a16:creationId xmlns:a16="http://schemas.microsoft.com/office/drawing/2014/main" id="{B205F2DA-4791-840B-396A-CF7DD2516163}"/>
              </a:ext>
            </a:extLst>
          </p:cNvPr>
          <p:cNvSpPr>
            <a:spLocks noGrp="1"/>
          </p:cNvSpPr>
          <p:nvPr>
            <p:ph idx="1"/>
          </p:nvPr>
        </p:nvSpPr>
        <p:spPr/>
        <p:txBody>
          <a:bodyPr/>
          <a:lstStyle/>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πρόοδος στα οικονομικά (υπουργός Συντονισμού:  Γεώργιος Καρτάλης).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εκτέλεση του Νίκου Μπελογιάννη και των συνεργάτες του (στελέχη του ΚΚΕ).</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εξωτερική πολιτική: ένταξη της Ελλάδας στο NATO (Φεβρουάριος 1952).</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R" dirty="0"/>
          </a:p>
        </p:txBody>
      </p:sp>
    </p:spTree>
    <p:extLst>
      <p:ext uri="{BB962C8B-B14F-4D97-AF65-F5344CB8AC3E}">
        <p14:creationId xmlns:p14="http://schemas.microsoft.com/office/powerpoint/2010/main" val="1530026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A38478-8466-1785-A03C-A1B9692D5CBD}"/>
              </a:ext>
            </a:extLst>
          </p:cNvPr>
          <p:cNvSpPr>
            <a:spLocks noGrp="1"/>
          </p:cNvSpPr>
          <p:nvPr>
            <p:ph type="title"/>
          </p:nvPr>
        </p:nvSpPr>
        <p:spPr>
          <a:xfrm>
            <a:off x="612649" y="548638"/>
            <a:ext cx="3493008" cy="5788152"/>
          </a:xfrm>
        </p:spPr>
        <p:txBody>
          <a:bodyPr anchor="ctr">
            <a:normAutofit/>
          </a:bodyPr>
          <a:lstStyle/>
          <a:p>
            <a:r>
              <a:rPr lang="en-GR" sz="4000" b="1" kern="0">
                <a:effectLst/>
                <a:latin typeface="Georgia" panose="02040502050405020303" pitchFamily="18" charset="0"/>
                <a:ea typeface="Times New Roman" panose="02020603050405020304" pitchFamily="18" charset="0"/>
                <a:cs typeface="Times New Roman" panose="02020603050405020304" pitchFamily="18" charset="0"/>
              </a:rPr>
              <a:t>Βαρύ κόστος και γενναία αντίσταση</a:t>
            </a:r>
            <a:br>
              <a:rPr lang="en-GR" sz="4000" kern="100">
                <a:effectLst/>
                <a:latin typeface="Aptos" panose="020B0004020202020204" pitchFamily="34" charset="0"/>
                <a:ea typeface="Aptos" panose="020B0004020202020204" pitchFamily="34" charset="0"/>
                <a:cs typeface="Times New Roman" panose="02020603050405020304" pitchFamily="18" charset="0"/>
              </a:rPr>
            </a:br>
            <a:endParaRPr lang="en-GR" sz="4000"/>
          </a:p>
        </p:txBody>
      </p:sp>
      <p:graphicFrame>
        <p:nvGraphicFramePr>
          <p:cNvPr id="5" name="Content Placeholder 2">
            <a:extLst>
              <a:ext uri="{FF2B5EF4-FFF2-40B4-BE49-F238E27FC236}">
                <a16:creationId xmlns:a16="http://schemas.microsoft.com/office/drawing/2014/main" id="{3CA9FE57-459B-240D-30AE-E6E6FA5F068E}"/>
              </a:ext>
            </a:extLst>
          </p:cNvPr>
          <p:cNvGraphicFramePr>
            <a:graphicFrameLocks noGrp="1"/>
          </p:cNvGraphicFramePr>
          <p:nvPr>
            <p:ph idx="1"/>
            <p:extLst>
              <p:ext uri="{D42A27DB-BD31-4B8C-83A1-F6EECF244321}">
                <p14:modId xmlns:p14="http://schemas.microsoft.com/office/powerpoint/2010/main" val="1226406466"/>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56574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637CA-6C08-4442-0AFE-8ED0C672933D}"/>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Εξελίξεις μέχρι το 1955</a:t>
            </a:r>
            <a:r>
              <a:rPr lang="en-GR" dirty="0">
                <a:effectLst/>
              </a:rPr>
              <a:t> </a:t>
            </a:r>
            <a:endParaRPr lang="en-GR" dirty="0"/>
          </a:p>
        </p:txBody>
      </p:sp>
      <p:sp>
        <p:nvSpPr>
          <p:cNvPr id="3" name="Content Placeholder 2">
            <a:extLst>
              <a:ext uri="{FF2B5EF4-FFF2-40B4-BE49-F238E27FC236}">
                <a16:creationId xmlns:a16="http://schemas.microsoft.com/office/drawing/2014/main" id="{14B877A8-A154-6D74-0D21-2BF7DC991269}"/>
              </a:ext>
            </a:extLst>
          </p:cNvPr>
          <p:cNvSpPr>
            <a:spLocks noGrp="1"/>
          </p:cNvSpPr>
          <p:nvPr>
            <p:ph idx="1"/>
          </p:nvPr>
        </p:nvSpPr>
        <p:spPr/>
        <p:txBody>
          <a:bodyPr/>
          <a:lstStyle/>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εκλογές 1952: κυβέρνηση του Ελληνικού Συναγερμού (αρχηγός ο στρατάρχης Αλέξανδρος Παπάγος).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υποτίμηση της δραχμής (υπουργός Συντονισμού Σπύρος Μαρκεζίνης) και οικονομικά μέτρα με στόχο την ανάπτυξη.</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1955: σοβαρή κρίση στο Κυπριακό και στις ελληνοτουρκικές σχέσεις.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 βασιλιάς Παύλος κάλεσε τον υπουργό Δημοσίων Έργων Κωνσταντίνο Καραμανλή να σχηματίσει κυβέρνηση.</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R" dirty="0"/>
          </a:p>
        </p:txBody>
      </p:sp>
    </p:spTree>
    <p:extLst>
      <p:ext uri="{BB962C8B-B14F-4D97-AF65-F5344CB8AC3E}">
        <p14:creationId xmlns:p14="http://schemas.microsoft.com/office/powerpoint/2010/main" val="4458719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C95B3-1A96-FFC0-720C-8F9A615EE656}"/>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Κωνσταντίνος Καραμανλής και ΕΡΕ</a:t>
            </a:r>
            <a:r>
              <a:rPr lang="en-GR" dirty="0">
                <a:effectLst/>
              </a:rPr>
              <a:t> </a:t>
            </a: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Σύνδεση με ΕΟΚ</a:t>
            </a:r>
            <a:r>
              <a:rPr lang="en-GR" dirty="0">
                <a:effectLst/>
              </a:rPr>
              <a:t> </a:t>
            </a: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Εσωτερικά προβλήματα</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endParaRPr lang="en-GR" dirty="0"/>
          </a:p>
        </p:txBody>
      </p:sp>
      <p:sp>
        <p:nvSpPr>
          <p:cNvPr id="3" name="Content Placeholder 2">
            <a:extLst>
              <a:ext uri="{FF2B5EF4-FFF2-40B4-BE49-F238E27FC236}">
                <a16:creationId xmlns:a16="http://schemas.microsoft.com/office/drawing/2014/main" id="{0E46045A-3975-09B5-FB72-2B47A643C6F3}"/>
              </a:ext>
            </a:extLst>
          </p:cNvPr>
          <p:cNvSpPr>
            <a:spLocks noGrp="1"/>
          </p:cNvSpPr>
          <p:nvPr>
            <p:ph idx="1"/>
          </p:nvPr>
        </p:nvSpPr>
        <p:spPr/>
        <p:txBody>
          <a:bodyPr>
            <a:normAutofit fontScale="92500" lnSpcReduction="20000"/>
          </a:bodyPr>
          <a:lstStyle/>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 Καραμανλής ίδρυσε νέο κόμμα, την Εθνική Ριζοσπαστική Ένωση (ΕΡΕ), και κυβέρνησε έως το 1963.</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ραγδαία οικονομική ανάπτυξη: μεγάλα έργα στη γεωργία, στο οδικό δίκτυο, στον τουρισμό και στη βιομηχανία.</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συμφωνία μελλοντική πλήρη ένταξη της χώρας υπογράφηκε στην Αθήνα στις 9 Ιουλίου 1961.</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Στόχοι: σταθεροποίηση της δημοκρατίας, ενίσχυση της οικονομικής ανάπτυξης και ισχυροποίηση στο διεθνές πεδίο</a:t>
            </a:r>
            <a:r>
              <a:rPr lang="en-GR" dirty="0">
                <a:effectLst/>
              </a:rPr>
              <a:t> </a:t>
            </a: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μετανάστευση κυρίως σε δυτικοευρωπαϊκές χώρες.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καταγγελίες της ΕΔΑ (Ενιαία Δημοκρατική Αριστερά) για διακρίσεις σε βάρος της.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Δολοφονία του βουλευτή της ΕΔΑ Γρηγόρη Λαμπράκη στη Θεσσαλονίκη από παρακρατική οργάνωση (Μάιος 1963).</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Ιούνιος 1963: ο βασιλιάς Παύλος εξαναγκάζει τον Καραμανλή σε παραίτηση.</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40714708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A915-6374-EBD3-26DB-C739249353C8}"/>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Γεώργιος Παπανδρέου και Ένωση Κέντρου</a:t>
            </a:r>
            <a:r>
              <a:rPr lang="en-GR" dirty="0">
                <a:effectLst/>
              </a:rPr>
              <a:t> </a:t>
            </a:r>
            <a:endParaRPr lang="en-GR" dirty="0"/>
          </a:p>
        </p:txBody>
      </p:sp>
      <p:sp>
        <p:nvSpPr>
          <p:cNvPr id="3" name="Content Placeholder 2">
            <a:extLst>
              <a:ext uri="{FF2B5EF4-FFF2-40B4-BE49-F238E27FC236}">
                <a16:creationId xmlns:a16="http://schemas.microsoft.com/office/drawing/2014/main" id="{62D17788-BFFB-26E7-D9B2-FADA4686F85F}"/>
              </a:ext>
            </a:extLst>
          </p:cNvPr>
          <p:cNvSpPr>
            <a:spLocks noGrp="1"/>
          </p:cNvSpPr>
          <p:nvPr>
            <p:ph idx="1"/>
          </p:nvPr>
        </p:nvSpPr>
        <p:spPr/>
        <p:txBody>
          <a:bodyPr/>
          <a:lstStyle/>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εκλογές 1963 και 1964: κυβέρνηση Ένωσης Κέντρου (αρχηγός Γεώργιος Παπανδρέου).</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Προσπάθειες για διεύρυνση της δημοκρατίας και σημαντική εκπαιδευτική μεταρρύθμιση.</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Πολιτική κρίση</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Ιούλιος 1965: ο νεαρός βασιλιάς Κωνσταντίνος Β΄ ανάγκασε τον Παπανδρέου σε παραίτηση, κάτι που προκάλεσε διαδηλώσεις στην Αθήνα (Ιουλιανά). Ακολούθησε σχηματισμός νέας κυβέρνησης από πρώην βουλευτές της Ένωσης Κέντρου (</a:t>
            </a:r>
            <a:r>
              <a:rPr lang="en-GR" sz="1800" i="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αποστάτες</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21η Απριλίου 1967: κατάλυση της δημοκρατίας και δικτατορία των συνταγματαρχών.</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1800" kern="0" dirty="0">
                <a:solidFill>
                  <a:srgbClr val="555555"/>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825911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8C93-E8BF-F421-647B-8318C071B03A}"/>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δικτατορία των συνταγματαρχών, 1967-1974</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endParaRPr lang="en-GR" dirty="0"/>
          </a:p>
        </p:txBody>
      </p:sp>
      <p:sp>
        <p:nvSpPr>
          <p:cNvPr id="3" name="Content Placeholder 2">
            <a:extLst>
              <a:ext uri="{FF2B5EF4-FFF2-40B4-BE49-F238E27FC236}">
                <a16:creationId xmlns:a16="http://schemas.microsoft.com/office/drawing/2014/main" id="{2AED41AD-08CD-C4D1-09C0-2E34D08FE1B4}"/>
              </a:ext>
            </a:extLst>
          </p:cNvPr>
          <p:cNvSpPr>
            <a:spLocks noGrp="1"/>
          </p:cNvSpPr>
          <p:nvPr>
            <p:ph idx="1"/>
          </p:nvPr>
        </p:nvSpPr>
        <p:spPr/>
        <p:txBody>
          <a:bodyPr/>
          <a:lstStyle/>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Ηγέτες: Γεωργίος Παπαδόπουλος, Νικόλαος Μακαρέζος (συνταγματάρχες) και Στυλιανός Παττακός (ταξίαρχος).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Σύντομα έλεγξαν τον κρατικό μηχανισμό και τον στρατό.</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Απομόνωση: η σύνδεση με την ΕΟΚ «πάγωσε» και η Ελλάδα εκδιώχτηκε από το Συμβούλιο της Ευρώπης.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Μόνον οι ΗΠΑ συνεργάστηκαν με τους δικτάτορες, κάτι που δημιούργησε την εντύπωση ότι οι ΗΠΑ επέβαλαν τη δικτατορία.</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40216013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450C4-D5FC-20D1-9781-9BF6056272BC}"/>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Αντίδραση στη δικτατορία</a:t>
            </a:r>
            <a:r>
              <a:rPr lang="en-GR" dirty="0">
                <a:effectLst/>
              </a:rPr>
              <a:t> </a:t>
            </a:r>
            <a:endParaRPr lang="en-GR" dirty="0"/>
          </a:p>
        </p:txBody>
      </p:sp>
      <p:sp>
        <p:nvSpPr>
          <p:cNvPr id="3" name="Content Placeholder 2">
            <a:extLst>
              <a:ext uri="{FF2B5EF4-FFF2-40B4-BE49-F238E27FC236}">
                <a16:creationId xmlns:a16="http://schemas.microsoft.com/office/drawing/2014/main" id="{28B962A8-3F8C-815A-4DF5-623AB989D936}"/>
              </a:ext>
            </a:extLst>
          </p:cNvPr>
          <p:cNvSpPr>
            <a:spLocks noGrp="1"/>
          </p:cNvSpPr>
          <p:nvPr>
            <p:ph idx="1"/>
          </p:nvPr>
        </p:nvSpPr>
        <p:spPr/>
        <p:txBody>
          <a:bodyPr/>
          <a:lstStyle/>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Από τους Έλληνες πολιτικούς: Γεώργιος Παπανδρέου, Παναγιώτης Κανελλόπουλος, Γεώργιος Μαύρος, Γεώργιος Ράλλης, Κωνσταντίνος Καραμανλής, Ανδρέας Παπανδρέου, Μίκης Θεοδωράκης, Μελίνα Μερκούρη.</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απόπειρα δολοφονίας του δικτάτορα Γεώργιου Παπαδόπουλου από τον Αλέκο Παναγούλη απέτυχε. Ο Παναγούλης συνελήφθη και βασανίστηκε άγρια.</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Μάιος 1973: κίνημα του Πολεμικού Ναυτικού (απέτυχε).</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Κορυφαίες στιγμές της αντίδρασης: φοιτητικές εξεγέρσεις της Νομικής Σχολής στην Αθήνα, τον Φεβρουάριο του 1973, και του Πολυτεχνείου, τον Νοέμβριο του ίδιου έτους.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εξέγερση του Πολυτεχνείου κατεστάλη από στρατιωτικές δυνάμεις τη νύχτα της 17ης Νοεμβρίου 1973: πολλοί πολίτες βρήκαν τον θάνατο, ενώ άλλοι συνελήφθησαν και υπέστησαν βασανισμούς.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28251465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2671-79F3-865A-F72D-109A98116150}"/>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Δικτατορία του Ιωαννίδη</a:t>
            </a:r>
            <a:r>
              <a:rPr lang="en-GR" dirty="0">
                <a:effectLst/>
              </a:rPr>
              <a:t> </a:t>
            </a:r>
            <a:endParaRPr lang="en-GR" dirty="0"/>
          </a:p>
        </p:txBody>
      </p:sp>
      <p:sp>
        <p:nvSpPr>
          <p:cNvPr id="3" name="Content Placeholder 2">
            <a:extLst>
              <a:ext uri="{FF2B5EF4-FFF2-40B4-BE49-F238E27FC236}">
                <a16:creationId xmlns:a16="http://schemas.microsoft.com/office/drawing/2014/main" id="{5F8B792B-56E5-4905-9FD2-5EFBE6E85CCD}"/>
              </a:ext>
            </a:extLst>
          </p:cNvPr>
          <p:cNvSpPr>
            <a:spLocks noGrp="1"/>
          </p:cNvSpPr>
          <p:nvPr>
            <p:ph idx="1"/>
          </p:nvPr>
        </p:nvSpPr>
        <p:spPr/>
        <p:txBody>
          <a:bodyPr/>
          <a:lstStyle/>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Νοέμβριος 1973: ο ταξίαρχος Δημήτριος Ιωαννίδης ανέτρεψε το καθεστώς Παπαδόπουλου και εγκαθίδρυσε ακόμη σκληρότερο δικτατορικό καθεστώς.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Ιούλιος 1974: ο Ιωαννίδης προσπάθησε να ανατρέψει τον πρόεδρο Μακάριο στην Κύπρο.  Ακολούθησε τουρκική εισβολή, ύστερα από την οποία η δικτατορία κατέρρευσε και οι αρχηγοί των ενόπλων δυνάμεων κάλεσαν τον Κ. Καραμανλή στην εξουσία.</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19128967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C3D72-6118-9787-D3AD-746A21B0CBE6}"/>
              </a:ext>
            </a:extLst>
          </p:cNvPr>
          <p:cNvSpPr>
            <a:spLocks noGrp="1"/>
          </p:cNvSpPr>
          <p:nvPr>
            <p:ph type="title"/>
          </p:nvPr>
        </p:nvSpPr>
        <p:spPr/>
        <p:txBody>
          <a:bodyPr/>
          <a:lstStyle/>
          <a:p>
            <a:r>
              <a:rPr lang="en-GR" sz="1800" kern="1800" dirty="0">
                <a:effectLst/>
                <a:latin typeface="Roboto" panose="02000000000000000000" pitchFamily="2" charset="0"/>
                <a:ea typeface="Times New Roman" panose="02020603050405020304" pitchFamily="18" charset="0"/>
                <a:cs typeface="Times New Roman" panose="02020603050405020304" pitchFamily="18" charset="0"/>
              </a:rPr>
              <a:t>Η Ελλάδα της Μεταπολίτευσης και η ένταξη στην Ενωμένη Ευρώπη</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endParaRPr lang="en-GR" dirty="0"/>
          </a:p>
        </p:txBody>
      </p:sp>
      <p:sp>
        <p:nvSpPr>
          <p:cNvPr id="3" name="Content Placeholder 2">
            <a:extLst>
              <a:ext uri="{FF2B5EF4-FFF2-40B4-BE49-F238E27FC236}">
                <a16:creationId xmlns:a16="http://schemas.microsoft.com/office/drawing/2014/main" id="{88137CB7-3E02-20EA-D04E-FF595E1B37D9}"/>
              </a:ext>
            </a:extLst>
          </p:cNvPr>
          <p:cNvSpPr>
            <a:spLocks noGrp="1"/>
          </p:cNvSpPr>
          <p:nvPr>
            <p:ph idx="1"/>
          </p:nvPr>
        </p:nvSpPr>
        <p:spPr>
          <a:xfrm>
            <a:off x="612647" y="1328468"/>
            <a:ext cx="10653579" cy="4980892"/>
          </a:xfrm>
        </p:spPr>
        <p:txBody>
          <a:bodyPr>
            <a:normAutofit fontScale="25000" lnSpcReduction="20000"/>
          </a:bodyPr>
          <a:lstStyle/>
          <a:p>
            <a:pPr marL="0" marR="95250" indent="0">
              <a:lnSpc>
                <a:spcPct val="115000"/>
              </a:lnSpc>
              <a:spcAft>
                <a:spcPts val="750"/>
              </a:spcAft>
              <a:buNone/>
            </a:pPr>
            <a:r>
              <a:rPr lang="en-GR" sz="45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Μεταπολίτευση</a:t>
            </a:r>
            <a:endParaRPr lang="en-GR" sz="4500" kern="100" dirty="0">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45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 Κωνσταντίνος Καραμανλής αναλαμβάνει την εξουσία τη νύχτα της 23ης προς 24η Ιουλίου 1974. Ξεκινά η «Μεταπολίτευση», η μετάβαση από τη δικτατορία σε ένα σύγχρονο δημοκρατικό πολίτευμα.</a:t>
            </a:r>
            <a:endParaRPr lang="en-GR" sz="4500" kern="100" dirty="0">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45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Προβλήματα:</a:t>
            </a:r>
            <a:r>
              <a:rPr lang="el-GR" sz="4500" kern="100" dirty="0">
                <a:latin typeface="Aptos" panose="020B0004020202020204" pitchFamily="34" charset="0"/>
                <a:ea typeface="Times New Roman" panose="02020603050405020304" pitchFamily="18" charset="0"/>
                <a:cs typeface="Times New Roman" panose="02020603050405020304" pitchFamily="18" charset="0"/>
              </a:rPr>
              <a:t>  </a:t>
            </a:r>
            <a:r>
              <a:rPr lang="en-GR" sz="45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 στρατός ελεγχόταν χουντικούς αξιωματικούς, έτοιμους να ανατρέψουν τη νέα κυβέρνηση. </a:t>
            </a:r>
            <a:endParaRPr lang="en-GR" sz="45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45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τεράστια κρίση λόγω της τουρκικής εισβολής στην Κύπρο και των τουρκικών διεκδικήσεων στον χώρο του Αιγαίου και κυρίως στο ζήτημα της υφαλοκρηπίδας (δηλαδή του βυθού της θάλασσας και του υπεδάφους του, πέραν των χωρικών υδάτων).</a:t>
            </a:r>
            <a:endParaRPr lang="en-GR" sz="45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45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αποχώρηση της Ελλάδας από το στρατιωτικό σκέλος του NATO με πρωτοβουλία Καραμανλή, μετά τη δεύτερη φάση της τουρκικής εισβολής στην Κύπρο (Αύγουστος 1974).</a:t>
            </a:r>
            <a:endParaRPr lang="en-GR" sz="45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45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Αποκατάσταση της δημοκρατίας</a:t>
            </a:r>
            <a:endParaRPr lang="el-GR" sz="4500" b="1" kern="100" dirty="0">
              <a:latin typeface="Aptos" panose="020B0004020202020204" pitchFamily="34" charset="0"/>
              <a:ea typeface="Times New Roman" panose="02020603050405020304" pitchFamily="18" charset="0"/>
              <a:cs typeface="Times New Roman" panose="02020603050405020304" pitchFamily="18" charset="0"/>
            </a:endParaRPr>
          </a:p>
          <a:p>
            <a:pPr marL="0" marR="95250" indent="0">
              <a:lnSpc>
                <a:spcPct val="115000"/>
              </a:lnSpc>
              <a:spcAft>
                <a:spcPts val="750"/>
              </a:spcAft>
              <a:buNone/>
            </a:pPr>
            <a:r>
              <a:rPr lang="en-GR" sz="45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σχηματισμός κυβέρνησης εθνικής ενότητας, πολιτικός έλεγχος στον στρατό και στη διοίκηση, νομιμοποίηση ΚΚΕ και προετοιμασία εκλογών.</a:t>
            </a:r>
            <a:endParaRPr lang="en-GR" sz="45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45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νέα κόμματα: το </a:t>
            </a:r>
            <a:r>
              <a:rPr lang="en-GR" sz="4500" i="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Πανελλήνιο Σοσιαλιστικό Κίνημα</a:t>
            </a:r>
            <a:r>
              <a:rPr lang="en-GR" sz="45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(ΠΑΣΟΚ) υπό τον Ανδρέα Παπανδρέου, η </a:t>
            </a:r>
            <a:r>
              <a:rPr lang="en-GR" sz="4500" i="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Νέα Δημοκρατία</a:t>
            </a:r>
            <a:r>
              <a:rPr lang="en-GR" sz="45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υπό τον Κωνσταντίνο Καραμανλή, η </a:t>
            </a:r>
            <a:r>
              <a:rPr lang="en-GR" sz="4500" i="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Ένωση Κέντρου-Νέες Δυνάμεις</a:t>
            </a:r>
            <a:r>
              <a:rPr lang="en-GR" sz="45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υπό τον Γεώργιο Μαύρο.</a:t>
            </a:r>
            <a:endParaRPr lang="en-GR" sz="45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45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πρώτες εκλογές της Μεταπολίτευσης (17 Νοεμβρίου 1974): νίκη της </a:t>
            </a:r>
            <a:r>
              <a:rPr lang="en-GR" sz="4500" i="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Νέας Δημοκρατίας</a:t>
            </a:r>
            <a:r>
              <a:rPr lang="en-GR" sz="45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a:t>
            </a:r>
            <a:endParaRPr lang="en-GR" sz="45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45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δημοψήφισμα για το πολίτευμα: αβασίλευτη δημοκρατία.</a:t>
            </a:r>
            <a:endParaRPr lang="en-GR" sz="45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45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νέο Σύνταγμα (Ιούνιος 1975).</a:t>
            </a:r>
            <a:endParaRPr lang="en-GR" sz="45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45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en-GR" sz="45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31074136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66A41-9113-A6E3-4FC3-61185028E657}"/>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Ελλάδα στην Ευρώπη</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endParaRPr lang="en-GR" dirty="0"/>
          </a:p>
        </p:txBody>
      </p:sp>
      <p:sp>
        <p:nvSpPr>
          <p:cNvPr id="3" name="Content Placeholder 2">
            <a:extLst>
              <a:ext uri="{FF2B5EF4-FFF2-40B4-BE49-F238E27FC236}">
                <a16:creationId xmlns:a16="http://schemas.microsoft.com/office/drawing/2014/main" id="{8E462B23-2971-D953-3BAF-E30574EB2D28}"/>
              </a:ext>
            </a:extLst>
          </p:cNvPr>
          <p:cNvSpPr>
            <a:spLocks noGrp="1"/>
          </p:cNvSpPr>
          <p:nvPr>
            <p:ph idx="1"/>
          </p:nvPr>
        </p:nvSpPr>
        <p:spPr/>
        <p:txBody>
          <a:bodyPr/>
          <a:lstStyle/>
          <a:p>
            <a:pPr marL="0" marR="95250" indent="0">
              <a:lnSpc>
                <a:spcPct val="115000"/>
              </a:lnSpc>
              <a:spcAft>
                <a:spcPts val="750"/>
              </a:spcAft>
              <a:buNone/>
            </a:pP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Πολιτικές εξελίξεις έως το 1980</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Εκλογές του 1977: νίκη της </a:t>
            </a:r>
            <a:r>
              <a:rPr lang="en-GR" sz="1800" i="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Νέας Δημοκρατίας</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Ο Καραμανλής Πρόεδρος της Δημοκρατίας (1980).</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Εξωτερική πολιτική:</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καλλιέργεια σχέσεων με Άραβες και σοβιετικό συνασπισμό</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πρωτοβουλίες για βαλκανική συνεργασία,</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αντιμετώπιση τουρκικών διεκδικήσεων στο Αιγαίο</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χώρα επανήλθε στο στρατιωτικό σκέλος του NATO το 1980.</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8447535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DAFAD-A195-B9ED-AF89-F97BEC87B091}"/>
              </a:ext>
            </a:extLst>
          </p:cNvPr>
          <p:cNvSpPr>
            <a:spLocks noGrp="1"/>
          </p:cNvSpPr>
          <p:nvPr>
            <p:ph type="title"/>
          </p:nvPr>
        </p:nvSpPr>
        <p:spPr/>
        <p:txBody>
          <a:bodyPr>
            <a:normAutofit fontScale="90000"/>
          </a:bodyPr>
          <a:lstStyle/>
          <a:p>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υπογραφή της Συνθήκης από την Ελλάδα. Από αριστερά προς τα δεξιά: Γεώργιος Ράλλης, Κωνσταντίνος Καραμανλής και Γεώργιος Κοντογεώργης. Πηγή: </a:t>
            </a:r>
            <a:r>
              <a:rPr lang="en-GB" sz="1800" kern="0" dirty="0">
                <a:solidFill>
                  <a:srgbClr val="006CB5"/>
                </a:solidFill>
                <a:effectLst/>
                <a:latin typeface="Georgia" panose="02040502050405020303" pitchFamily="18" charset="0"/>
                <a:ea typeface="Times New Roman" panose="02020603050405020304" pitchFamily="18" charset="0"/>
                <a:cs typeface="Times New Roman" panose="02020603050405020304" pitchFamily="18" charset="0"/>
                <a:hlinkClick r:id="rId2"/>
              </a:rPr>
              <a:t>επίσημη ιστοσελίδα της Ευρωπαϊκής Επιτροπής</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endParaRPr lang="en-GR" dirty="0"/>
          </a:p>
        </p:txBody>
      </p:sp>
      <p:sp>
        <p:nvSpPr>
          <p:cNvPr id="3" name="Content Placeholder 2">
            <a:extLst>
              <a:ext uri="{FF2B5EF4-FFF2-40B4-BE49-F238E27FC236}">
                <a16:creationId xmlns:a16="http://schemas.microsoft.com/office/drawing/2014/main" id="{5C191FA1-EE96-D261-EDD7-31F5C9BC3DF4}"/>
              </a:ext>
            </a:extLst>
          </p:cNvPr>
          <p:cNvSpPr>
            <a:spLocks noGrp="1"/>
          </p:cNvSpPr>
          <p:nvPr>
            <p:ph idx="1"/>
          </p:nvPr>
        </p:nvSpPr>
        <p:spPr>
          <a:xfrm>
            <a:off x="2172506" y="3795344"/>
            <a:ext cx="10653579" cy="4593828"/>
          </a:xfrm>
        </p:spPr>
        <p:txBody>
          <a:bodyPr/>
          <a:lstStyle/>
          <a:p>
            <a:endParaRPr lang="en-GR" dirty="0"/>
          </a:p>
        </p:txBody>
      </p:sp>
      <p:sp>
        <p:nvSpPr>
          <p:cNvPr id="4" name="Rectangle 2">
            <a:extLst>
              <a:ext uri="{FF2B5EF4-FFF2-40B4-BE49-F238E27FC236}">
                <a16:creationId xmlns:a16="http://schemas.microsoft.com/office/drawing/2014/main" id="{083E9283-81FD-F7F0-E913-0D3E297C4264}"/>
              </a:ext>
            </a:extLst>
          </p:cNvPr>
          <p:cNvSpPr>
            <a:spLocks noChangeArrowheads="1"/>
          </p:cNvSpPr>
          <p:nvPr/>
        </p:nvSpPr>
        <p:spPr bwMode="auto">
          <a:xfrm>
            <a:off x="1559859" y="20798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R"/>
          </a:p>
        </p:txBody>
      </p:sp>
      <p:pic>
        <p:nvPicPr>
          <p:cNvPr id="23553" name="Picture 3" descr="A group of men signing a book&#10;&#10;Description automatically generated">
            <a:extLst>
              <a:ext uri="{FF2B5EF4-FFF2-40B4-BE49-F238E27FC236}">
                <a16:creationId xmlns:a16="http://schemas.microsoft.com/office/drawing/2014/main" id="{4D1AF52B-FED6-5AC7-1E52-4D8EC6B9C931}"/>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559859" y="2079812"/>
            <a:ext cx="5727700" cy="398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7095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B0CCC-D539-3967-F9CB-58B32A159090}"/>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Ελλάδα πλήρες μέλος της ΕΟΚ</a:t>
            </a:r>
            <a:r>
              <a:rPr lang="en-GR" dirty="0">
                <a:effectLst/>
              </a:rPr>
              <a:t> </a:t>
            </a:r>
            <a:endParaRPr lang="en-GR" dirty="0"/>
          </a:p>
        </p:txBody>
      </p:sp>
      <p:sp>
        <p:nvSpPr>
          <p:cNvPr id="3" name="Content Placeholder 2">
            <a:extLst>
              <a:ext uri="{FF2B5EF4-FFF2-40B4-BE49-F238E27FC236}">
                <a16:creationId xmlns:a16="http://schemas.microsoft.com/office/drawing/2014/main" id="{472F6983-7BF3-EB79-CB57-145C9E3F948D}"/>
              </a:ext>
            </a:extLst>
          </p:cNvPr>
          <p:cNvSpPr>
            <a:spLocks noGrp="1"/>
          </p:cNvSpPr>
          <p:nvPr>
            <p:ph idx="1"/>
          </p:nvPr>
        </p:nvSpPr>
        <p:spPr/>
        <p:txBody>
          <a:bodyPr/>
          <a:lstStyle/>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ένταξη σε μια διεθνή συνεργασία,</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εξισορρόπηση των διεθνών σχέσεων της χώρας,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εδραίωση του νεαρού δημοκρατικού πολιτεύματος,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εκσυγχρονισμός της ελληνικής οικονομίας,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διαπραγματεύσεις από το 1976 έως τον Δεκέμβριο του 1978,</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υπογραφή της </a:t>
            </a:r>
            <a:r>
              <a:rPr lang="en-GR" sz="1800" i="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Συνθήκης Προσχώρησης</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στο Ζάππειο Μέγαρο στις 28 Μαΐου 1979.</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Ελλάδα έγινε πλήρες μέλος της Κοινότητας την 1η Ιανουαρίου 1981.</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3704981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5CB4-179B-D88A-5045-C581DEF81BAE}"/>
              </a:ext>
            </a:extLst>
          </p:cNvPr>
          <p:cNvSpPr>
            <a:spLocks noGrp="1"/>
          </p:cNvSpPr>
          <p:nvPr>
            <p:ph type="title"/>
          </p:nvPr>
        </p:nvSpPr>
        <p:spPr>
          <a:xfrm>
            <a:off x="612648" y="548640"/>
            <a:ext cx="10575305" cy="676900"/>
          </a:xfrm>
        </p:spPr>
        <p:txBody>
          <a:bodyPr>
            <a:normAutofit fontScale="90000"/>
          </a:bodyPr>
          <a:lstStyle/>
          <a:p>
            <a:r>
              <a:rPr lang="en-GR" sz="1800" kern="1800" dirty="0">
                <a:effectLst/>
                <a:latin typeface="Roboto" panose="02000000000000000000" pitchFamily="2" charset="0"/>
                <a:ea typeface="Times New Roman" panose="02020603050405020304" pitchFamily="18" charset="0"/>
                <a:cs typeface="Times New Roman" panose="02020603050405020304" pitchFamily="18" charset="0"/>
              </a:rPr>
              <a:t>Η Ελλάδα στον Β΄ Παγκόσμιο Πόλεμο και η Εθνική Αντίσταση</a:t>
            </a:r>
            <a:r>
              <a:rPr lang="en-GR" sz="1800" kern="0" spc="75" dirty="0">
                <a:solidFill>
                  <a:srgbClr val="666666"/>
                </a:solidFill>
                <a:effectLst/>
                <a:latin typeface="Roboto" panose="02000000000000000000" pitchFamily="2" charset="0"/>
                <a:ea typeface="Times New Roman" panose="02020603050405020304" pitchFamily="18" charset="0"/>
                <a:cs typeface="Times New Roman" panose="02020603050405020304" pitchFamily="18" charset="0"/>
              </a:rPr>
              <a:t> </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endParaRPr lang="en-GR" dirty="0"/>
          </a:p>
        </p:txBody>
      </p:sp>
      <p:sp>
        <p:nvSpPr>
          <p:cNvPr id="3" name="Content Placeholder 2">
            <a:extLst>
              <a:ext uri="{FF2B5EF4-FFF2-40B4-BE49-F238E27FC236}">
                <a16:creationId xmlns:a16="http://schemas.microsoft.com/office/drawing/2014/main" id="{20988ACF-B7B5-8902-0ECC-9F6E0F7560B3}"/>
              </a:ext>
            </a:extLst>
          </p:cNvPr>
          <p:cNvSpPr>
            <a:spLocks noGrp="1"/>
          </p:cNvSpPr>
          <p:nvPr>
            <p:ph idx="1"/>
          </p:nvPr>
        </p:nvSpPr>
        <p:spPr>
          <a:xfrm>
            <a:off x="7165847" y="3512582"/>
            <a:ext cx="4344835" cy="1059407"/>
          </a:xfrm>
        </p:spPr>
        <p:txBody>
          <a:bodyPr/>
          <a:lstStyle/>
          <a:p>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ελληνική προέλαση (Νοέμβρης 1940 – Απρίλιος 1941). </a:t>
            </a:r>
            <a:endParaRPr lang="en-GR" dirty="0"/>
          </a:p>
        </p:txBody>
      </p:sp>
      <p:sp>
        <p:nvSpPr>
          <p:cNvPr id="4" name="Rectangle 2">
            <a:extLst>
              <a:ext uri="{FF2B5EF4-FFF2-40B4-BE49-F238E27FC236}">
                <a16:creationId xmlns:a16="http://schemas.microsoft.com/office/drawing/2014/main" id="{7F5C3F5C-BFB6-F877-476E-9EE375D093AA}"/>
              </a:ext>
            </a:extLst>
          </p:cNvPr>
          <p:cNvSpPr>
            <a:spLocks noChangeArrowheads="1"/>
          </p:cNvSpPr>
          <p:nvPr/>
        </p:nvSpPr>
        <p:spPr bwMode="auto">
          <a:xfrm>
            <a:off x="1276350" y="1225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R"/>
          </a:p>
        </p:txBody>
      </p:sp>
      <p:pic>
        <p:nvPicPr>
          <p:cNvPr id="2049" name="Picture 24" descr="A map of the world war ii&#10;&#10;Description automatically generated">
            <a:extLst>
              <a:ext uri="{FF2B5EF4-FFF2-40B4-BE49-F238E27FC236}">
                <a16:creationId xmlns:a16="http://schemas.microsoft.com/office/drawing/2014/main" id="{616E0158-8740-37F8-2933-D29F60B325C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76350" y="1225550"/>
            <a:ext cx="5727700" cy="440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7017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B5733-A9B1-AA4F-18AF-4F41476DA16E}"/>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Εξελίξεις μέχρι το 1985</a:t>
            </a:r>
            <a:r>
              <a:rPr lang="en-GR" dirty="0">
                <a:effectLst/>
              </a:rPr>
              <a:t> </a:t>
            </a:r>
            <a:endParaRPr lang="en-GR" dirty="0"/>
          </a:p>
        </p:txBody>
      </p:sp>
      <p:sp>
        <p:nvSpPr>
          <p:cNvPr id="3" name="Content Placeholder 2">
            <a:extLst>
              <a:ext uri="{FF2B5EF4-FFF2-40B4-BE49-F238E27FC236}">
                <a16:creationId xmlns:a16="http://schemas.microsoft.com/office/drawing/2014/main" id="{636AD058-8954-64DE-6B7C-69BF19D91C89}"/>
              </a:ext>
            </a:extLst>
          </p:cNvPr>
          <p:cNvSpPr>
            <a:spLocks noGrp="1"/>
          </p:cNvSpPr>
          <p:nvPr>
            <p:ph idx="1"/>
          </p:nvPr>
        </p:nvSpPr>
        <p:spPr/>
        <p:txBody>
          <a:bodyPr>
            <a:normAutofit fontScale="92500"/>
          </a:bodyPr>
          <a:lstStyle/>
          <a:p>
            <a:pPr marL="95250" marR="95250">
              <a:lnSpc>
                <a:spcPct val="115000"/>
              </a:lnSpc>
              <a:spcAft>
                <a:spcPts val="750"/>
              </a:spcAf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Εκλογικές νίκες του ΠΑΣΟΚ (1981 και 1985) υπό τον Ανδρέα Παπανδρέου:</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μεταρρύθμιση του Οικογενειακού Δικαίου: εξίσωση και νομικά των δύο φύλων,</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Εθνικό Σύστημα Υγείας (ΕΣΥ),</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αναγνώριση Εθνικής Αντίστασης,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αναδιανομή του εθνικού εισοδήματος,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πρόγραμμα σταθεροποίησης της οικονομίας (υπουργός Κων. Σημίτης),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95250" marR="95250">
              <a:lnSpc>
                <a:spcPct val="115000"/>
              </a:lnSpc>
              <a:spcAft>
                <a:spcPts val="750"/>
              </a:spcAf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Εξωτερική πολιτική:</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95250" marR="95250">
              <a:lnSpc>
                <a:spcPct val="115000"/>
              </a:lnSpc>
              <a:spcAft>
                <a:spcPts val="750"/>
              </a:spcAf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 Παπανδρέου κρατά την Ελλάδα στον δυτικό κόσμο, υποστηρίζοντας τη μείωση του ψυχροπολεμικού ανταγωνισμού, τον πυρηνικό αφοπλισμό και την αναδιανομή των πόρων προς όφελος του Τρίτου Κόσμου.</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9505479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45A81-291A-82E8-1B44-EB3E54F2F753}"/>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Εξελίξεις μέχρι το 2004</a:t>
            </a:r>
            <a:r>
              <a:rPr lang="en-GR" dirty="0">
                <a:effectLst/>
              </a:rPr>
              <a:t> </a:t>
            </a:r>
            <a:endParaRPr lang="en-GR" dirty="0"/>
          </a:p>
        </p:txBody>
      </p:sp>
      <p:sp>
        <p:nvSpPr>
          <p:cNvPr id="3" name="Content Placeholder 2">
            <a:extLst>
              <a:ext uri="{FF2B5EF4-FFF2-40B4-BE49-F238E27FC236}">
                <a16:creationId xmlns:a16="http://schemas.microsoft.com/office/drawing/2014/main" id="{58A069CA-AF9D-7AA5-497C-04E149576CCC}"/>
              </a:ext>
            </a:extLst>
          </p:cNvPr>
          <p:cNvSpPr>
            <a:spLocks noGrp="1"/>
          </p:cNvSpPr>
          <p:nvPr>
            <p:ph idx="1"/>
          </p:nvPr>
        </p:nvSpPr>
        <p:spPr/>
        <p:txBody>
          <a:bodyPr/>
          <a:lstStyle/>
          <a:p>
            <a:pPr mar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1990: κυβέρνηση </a:t>
            </a:r>
            <a:r>
              <a:rPr lang="en-GR" sz="1800" i="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Νέας Δημοκρατίας</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με πρωθυπουργό τον Κωνσταντίνο Μητσοτάκη.</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υπογραφή Συνθήκης Μάαστριχτ και προσπάθειες ενίσχυσης της οικονομίας.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1993-1995: επανέρχεται το ΠΑΣΟΚ, αλλά ο Παπανδρέου λόγω προβλημάτων υγείας, αντικαθίσταται από τον Κ. Σημίτη, που παρέμεινε στο αξίωμα αυτό έως τις εκλογές του 2004. </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συμμετοχή της χώρας στην Οικονομική και Νομισματική Ένωση (ΟΝΕ) της Ευρώπης και υιοθέτηση του ευρώ (2001).</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37838553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E5AEA-3977-DF1A-EA8D-D45D48AEABF9}"/>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Αποτίμηση της Μεταπολίτευσης</a:t>
            </a:r>
            <a:r>
              <a:rPr lang="en-GR" dirty="0">
                <a:effectLst/>
              </a:rPr>
              <a:t> </a:t>
            </a:r>
            <a:endParaRPr lang="en-GR" dirty="0"/>
          </a:p>
        </p:txBody>
      </p:sp>
      <p:sp>
        <p:nvSpPr>
          <p:cNvPr id="3" name="Content Placeholder 2">
            <a:extLst>
              <a:ext uri="{FF2B5EF4-FFF2-40B4-BE49-F238E27FC236}">
                <a16:creationId xmlns:a16="http://schemas.microsoft.com/office/drawing/2014/main" id="{73CD1587-58F7-06CA-A671-009BCBB77C26}"/>
              </a:ext>
            </a:extLst>
          </p:cNvPr>
          <p:cNvSpPr>
            <a:spLocks noGrp="1"/>
          </p:cNvSpPr>
          <p:nvPr>
            <p:ph idx="1"/>
          </p:nvPr>
        </p:nvSpPr>
        <p:spPr/>
        <p:txBody>
          <a:bodyPr>
            <a:normAutofit fontScale="92500" lnSpcReduction="20000"/>
          </a:bodyPr>
          <a:lstStyle/>
          <a:p>
            <a:pPr marL="0" marR="95250" indent="0">
              <a:lnSpc>
                <a:spcPct val="115000"/>
              </a:lnSpc>
              <a:spcAft>
                <a:spcPts val="750"/>
              </a:spcAft>
              <a:buNone/>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Γενικά, επιτυχημένη η πορεία της χώρας:</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υπέρβαση πολιτικών παθών και διχασμών,</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αξιόλογη οικονομική ανάπτυξη,</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σταθερό δημοκρατικό πολίτευμα,</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συμμετοχή στην Ευρωπαϊκή Ένωση,</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σημαντικός ρόλος στα Βαλκάνια.</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1800" kern="0" dirty="0">
                <a:solidFill>
                  <a:srgbClr val="555555"/>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kern="0" dirty="0">
                <a:solidFill>
                  <a:srgbClr val="006CB5"/>
                </a:solidFill>
                <a:effectLst/>
                <a:latin typeface="Georgia" panose="02040502050405020303" pitchFamily="18" charset="0"/>
                <a:ea typeface="Times New Roman" panose="02020603050405020304" pitchFamily="18" charset="0"/>
                <a:cs typeface="Times New Roman" panose="02020603050405020304" pitchFamily="18" charset="0"/>
                <a:hlinkClick r:id="rId2"/>
              </a:rPr>
              <a:t>άρθρο</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 στον επίσημο ιστότοπο της Ευρωπαϊκής Ένωσης.</a:t>
            </a:r>
            <a:b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b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Ψηφιακό λεύκωμα για την ένταξη στην ΕΟΚ (πηγή: </a:t>
            </a:r>
            <a:r>
              <a:rPr lang="en-GB" sz="1800" kern="0" dirty="0">
                <a:solidFill>
                  <a:srgbClr val="006CB5"/>
                </a:solidFill>
                <a:effectLst/>
                <a:latin typeface="Georgia" panose="02040502050405020303" pitchFamily="18" charset="0"/>
                <a:ea typeface="Times New Roman" panose="02020603050405020304" pitchFamily="18" charset="0"/>
                <a:cs typeface="Times New Roman" panose="02020603050405020304" pitchFamily="18" charset="0"/>
                <a:hlinkClick r:id="rId3"/>
              </a:rPr>
              <a:t>https://www.zappeion.gr/</a:t>
            </a: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34448782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82" name="Rectangle 24581">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FC4A53-9C9C-FDF9-E042-F7672926CEC9}"/>
              </a:ext>
            </a:extLst>
          </p:cNvPr>
          <p:cNvSpPr>
            <a:spLocks noGrp="1"/>
          </p:cNvSpPr>
          <p:nvPr>
            <p:ph type="title"/>
          </p:nvPr>
        </p:nvSpPr>
        <p:spPr>
          <a:xfrm>
            <a:off x="612648" y="1114923"/>
            <a:ext cx="4621553" cy="1360728"/>
          </a:xfrm>
        </p:spPr>
        <p:txBody>
          <a:bodyPr vert="horz" lIns="91440" tIns="45720" rIns="91440" bIns="45720" rtlCol="0" anchor="b">
            <a:normAutofit/>
          </a:bodyPr>
          <a:lstStyle/>
          <a:p>
            <a:r>
              <a:rPr lang="en-US" b="1" kern="1200">
                <a:solidFill>
                  <a:schemeClr val="tx1"/>
                </a:solidFill>
                <a:effectLst/>
                <a:latin typeface="+mj-lt"/>
                <a:ea typeface="+mj-ea"/>
                <a:cs typeface="+mj-cs"/>
              </a:rPr>
              <a:t>Το κυπριακό πρόβλημα </a:t>
            </a:r>
            <a:endParaRPr lang="en-US" b="1" kern="1200">
              <a:solidFill>
                <a:schemeClr val="tx1"/>
              </a:solidFill>
              <a:latin typeface="+mj-lt"/>
              <a:ea typeface="+mj-ea"/>
              <a:cs typeface="+mj-cs"/>
            </a:endParaRPr>
          </a:p>
        </p:txBody>
      </p:sp>
      <p:sp>
        <p:nvSpPr>
          <p:cNvPr id="5" name="TextBox 4">
            <a:extLst>
              <a:ext uri="{FF2B5EF4-FFF2-40B4-BE49-F238E27FC236}">
                <a16:creationId xmlns:a16="http://schemas.microsoft.com/office/drawing/2014/main" id="{5F956E12-A117-FEDF-CDF3-59F106526043}"/>
              </a:ext>
            </a:extLst>
          </p:cNvPr>
          <p:cNvSpPr txBox="1"/>
          <p:nvPr/>
        </p:nvSpPr>
        <p:spPr>
          <a:xfrm>
            <a:off x="612648" y="2584058"/>
            <a:ext cx="4621553" cy="3159018"/>
          </a:xfrm>
          <a:prstGeom prst="rect">
            <a:avLst/>
          </a:prstGeom>
        </p:spPr>
        <p:txBody>
          <a:bodyPr vert="horz" lIns="91440" tIns="45720" rIns="91440" bIns="45720" rtlCol="0">
            <a:normAutofit/>
          </a:bodyPr>
          <a:lstStyle/>
          <a:p>
            <a:pPr>
              <a:lnSpc>
                <a:spcPct val="120000"/>
              </a:lnSpc>
              <a:spcAft>
                <a:spcPts val="600"/>
              </a:spcAft>
            </a:pPr>
            <a:r>
              <a:rPr lang="en-US" dirty="0" err="1">
                <a:effectLst/>
              </a:rPr>
              <a:t>Η</a:t>
            </a:r>
            <a:r>
              <a:rPr lang="en-US" dirty="0">
                <a:effectLst/>
              </a:rPr>
              <a:t> π</a:t>
            </a:r>
            <a:r>
              <a:rPr lang="en-US" dirty="0" err="1">
                <a:effectLst/>
              </a:rPr>
              <a:t>ληθυσμι</a:t>
            </a:r>
            <a:r>
              <a:rPr lang="en-US" dirty="0">
                <a:effectLst/>
              </a:rPr>
              <a:t>α</a:t>
            </a:r>
            <a:r>
              <a:rPr lang="en-US" dirty="0" err="1">
                <a:effectLst/>
              </a:rPr>
              <a:t>κή</a:t>
            </a:r>
            <a:r>
              <a:rPr lang="en-US" dirty="0">
                <a:effectLst/>
              </a:rPr>
              <a:t> </a:t>
            </a:r>
            <a:r>
              <a:rPr lang="en-US" dirty="0" err="1">
                <a:effectLst/>
              </a:rPr>
              <a:t>σύνθεση</a:t>
            </a:r>
            <a:r>
              <a:rPr lang="en-US" dirty="0">
                <a:effectLst/>
              </a:rPr>
              <a:t> </a:t>
            </a:r>
            <a:r>
              <a:rPr lang="en-US" dirty="0" err="1">
                <a:effectLst/>
              </a:rPr>
              <a:t>της</a:t>
            </a:r>
            <a:r>
              <a:rPr lang="en-US" dirty="0">
                <a:effectLst/>
              </a:rPr>
              <a:t> </a:t>
            </a:r>
            <a:r>
              <a:rPr lang="en-US" dirty="0" err="1">
                <a:effectLst/>
              </a:rPr>
              <a:t>Κυ</a:t>
            </a:r>
            <a:r>
              <a:rPr lang="en-US" dirty="0">
                <a:effectLst/>
              </a:rPr>
              <a:t>π</a:t>
            </a:r>
            <a:r>
              <a:rPr lang="en-US" dirty="0" err="1">
                <a:effectLst/>
              </a:rPr>
              <a:t>ρι</a:t>
            </a:r>
            <a:r>
              <a:rPr lang="en-US" dirty="0">
                <a:effectLst/>
              </a:rPr>
              <a:t>α</a:t>
            </a:r>
            <a:r>
              <a:rPr lang="en-US" dirty="0" err="1">
                <a:effectLst/>
              </a:rPr>
              <a:t>κής</a:t>
            </a:r>
            <a:r>
              <a:rPr lang="en-US" dirty="0">
                <a:effectLst/>
              </a:rPr>
              <a:t> </a:t>
            </a:r>
            <a:r>
              <a:rPr lang="en-US" dirty="0" err="1">
                <a:effectLst/>
              </a:rPr>
              <a:t>Δημοκρ</a:t>
            </a:r>
            <a:r>
              <a:rPr lang="en-US" dirty="0">
                <a:effectLst/>
              </a:rPr>
              <a:t>α</a:t>
            </a:r>
            <a:r>
              <a:rPr lang="en-US" dirty="0" err="1">
                <a:effectLst/>
              </a:rPr>
              <a:t>τί</a:t>
            </a:r>
            <a:r>
              <a:rPr lang="en-US" dirty="0">
                <a:effectLst/>
              </a:rPr>
              <a:t>α</a:t>
            </a:r>
            <a:r>
              <a:rPr lang="en-US" dirty="0" err="1">
                <a:effectLst/>
              </a:rPr>
              <a:t>ς</a:t>
            </a:r>
            <a:r>
              <a:rPr lang="en-US" dirty="0">
                <a:effectLst/>
              </a:rPr>
              <a:t> </a:t>
            </a:r>
            <a:r>
              <a:rPr lang="en-US" dirty="0" err="1">
                <a:effectLst/>
              </a:rPr>
              <a:t>κ</a:t>
            </a:r>
            <a:r>
              <a:rPr lang="en-US" dirty="0">
                <a:effectLst/>
              </a:rPr>
              <a:t>α</a:t>
            </a:r>
            <a:r>
              <a:rPr lang="en-US" dirty="0" err="1">
                <a:effectLst/>
              </a:rPr>
              <a:t>τά</a:t>
            </a:r>
            <a:r>
              <a:rPr lang="en-US" dirty="0">
                <a:effectLst/>
              </a:rPr>
              <a:t> </a:t>
            </a:r>
            <a:r>
              <a:rPr lang="en-US" dirty="0" err="1">
                <a:effectLst/>
              </a:rPr>
              <a:t>την</a:t>
            </a:r>
            <a:r>
              <a:rPr lang="en-US" dirty="0">
                <a:effectLst/>
              </a:rPr>
              <a:t> </a:t>
            </a:r>
            <a:r>
              <a:rPr lang="en-US" dirty="0" err="1">
                <a:effectLst/>
              </a:rPr>
              <a:t>εγκ</a:t>
            </a:r>
            <a:r>
              <a:rPr lang="en-US" dirty="0">
                <a:effectLst/>
              </a:rPr>
              <a:t>α</a:t>
            </a:r>
            <a:r>
              <a:rPr lang="en-US" dirty="0" err="1">
                <a:effectLst/>
              </a:rPr>
              <a:t>θίδρυσή</a:t>
            </a:r>
            <a:r>
              <a:rPr lang="en-US" dirty="0">
                <a:effectLst/>
              </a:rPr>
              <a:t> </a:t>
            </a:r>
            <a:r>
              <a:rPr lang="en-US" dirty="0" err="1">
                <a:effectLst/>
              </a:rPr>
              <a:t>της</a:t>
            </a:r>
            <a:r>
              <a:rPr lang="en-US" dirty="0">
                <a:effectLst/>
              </a:rPr>
              <a:t> </a:t>
            </a:r>
            <a:r>
              <a:rPr lang="en-US" dirty="0" err="1">
                <a:effectLst/>
              </a:rPr>
              <a:t>το</a:t>
            </a:r>
            <a:r>
              <a:rPr lang="en-US" dirty="0">
                <a:effectLst/>
              </a:rPr>
              <a:t> 1960· </a:t>
            </a:r>
            <a:r>
              <a:rPr lang="en-US" dirty="0" err="1">
                <a:effectLst/>
              </a:rPr>
              <a:t>με</a:t>
            </a:r>
            <a:r>
              <a:rPr lang="en-US" dirty="0">
                <a:effectLst/>
              </a:rPr>
              <a:t> </a:t>
            </a:r>
            <a:r>
              <a:rPr lang="en-US" dirty="0" err="1">
                <a:effectLst/>
              </a:rPr>
              <a:t>κυ</a:t>
            </a:r>
            <a:r>
              <a:rPr lang="en-US" dirty="0">
                <a:effectLst/>
              </a:rPr>
              <a:t>α</a:t>
            </a:r>
            <a:r>
              <a:rPr lang="en-US" dirty="0" err="1">
                <a:effectLst/>
              </a:rPr>
              <a:t>νό</a:t>
            </a:r>
            <a:r>
              <a:rPr lang="en-US" dirty="0">
                <a:effectLst/>
              </a:rPr>
              <a:t> </a:t>
            </a:r>
            <a:r>
              <a:rPr lang="en-US" dirty="0" err="1">
                <a:effectLst/>
              </a:rPr>
              <a:t>χρώμ</a:t>
            </a:r>
            <a:r>
              <a:rPr lang="en-US" dirty="0">
                <a:effectLst/>
              </a:rPr>
              <a:t>α απ</a:t>
            </a:r>
            <a:r>
              <a:rPr lang="en-US" dirty="0" err="1">
                <a:effectLst/>
              </a:rPr>
              <a:t>οδίδοντ</a:t>
            </a:r>
            <a:r>
              <a:rPr lang="en-US" dirty="0">
                <a:effectLst/>
              </a:rPr>
              <a:t>α</a:t>
            </a:r>
            <a:r>
              <a:rPr lang="en-US" dirty="0" err="1">
                <a:effectLst/>
              </a:rPr>
              <a:t>ι</a:t>
            </a:r>
            <a:r>
              <a:rPr lang="en-US" dirty="0">
                <a:effectLst/>
              </a:rPr>
              <a:t> </a:t>
            </a:r>
            <a:r>
              <a:rPr lang="en-US" dirty="0" err="1">
                <a:effectLst/>
              </a:rPr>
              <a:t>οι</a:t>
            </a:r>
            <a:r>
              <a:rPr lang="en-US" dirty="0">
                <a:effectLst/>
              </a:rPr>
              <a:t> </a:t>
            </a:r>
            <a:r>
              <a:rPr lang="en-US" dirty="0" err="1">
                <a:effectLst/>
              </a:rPr>
              <a:t>Ελληνοκυ</a:t>
            </a:r>
            <a:r>
              <a:rPr lang="en-US" dirty="0">
                <a:effectLst/>
              </a:rPr>
              <a:t>π</a:t>
            </a:r>
            <a:r>
              <a:rPr lang="en-US" dirty="0" err="1">
                <a:effectLst/>
              </a:rPr>
              <a:t>ρι</a:t>
            </a:r>
            <a:r>
              <a:rPr lang="en-US" dirty="0">
                <a:effectLst/>
              </a:rPr>
              <a:t>α</a:t>
            </a:r>
            <a:r>
              <a:rPr lang="en-US" dirty="0" err="1">
                <a:effectLst/>
              </a:rPr>
              <a:t>κοί</a:t>
            </a:r>
            <a:r>
              <a:rPr lang="en-US" dirty="0">
                <a:effectLst/>
              </a:rPr>
              <a:t> </a:t>
            </a:r>
            <a:r>
              <a:rPr lang="en-US" dirty="0" err="1">
                <a:effectLst/>
              </a:rPr>
              <a:t>κ</a:t>
            </a:r>
            <a:r>
              <a:rPr lang="en-US" dirty="0">
                <a:effectLst/>
              </a:rPr>
              <a:t>α</a:t>
            </a:r>
            <a:r>
              <a:rPr lang="en-US" dirty="0" err="1">
                <a:effectLst/>
              </a:rPr>
              <a:t>ι</a:t>
            </a:r>
            <a:r>
              <a:rPr lang="en-US" dirty="0">
                <a:effectLst/>
              </a:rPr>
              <a:t> </a:t>
            </a:r>
            <a:r>
              <a:rPr lang="en-US" dirty="0" err="1">
                <a:effectLst/>
              </a:rPr>
              <a:t>με</a:t>
            </a:r>
            <a:r>
              <a:rPr lang="en-US" dirty="0">
                <a:effectLst/>
              </a:rPr>
              <a:t> </a:t>
            </a:r>
            <a:r>
              <a:rPr lang="en-US" dirty="0" err="1">
                <a:effectLst/>
              </a:rPr>
              <a:t>κόκκινο</a:t>
            </a:r>
            <a:r>
              <a:rPr lang="en-US" dirty="0">
                <a:effectLst/>
              </a:rPr>
              <a:t> </a:t>
            </a:r>
            <a:r>
              <a:rPr lang="en-US" dirty="0" err="1">
                <a:effectLst/>
              </a:rPr>
              <a:t>οι</a:t>
            </a:r>
            <a:r>
              <a:rPr lang="en-US" dirty="0">
                <a:effectLst/>
              </a:rPr>
              <a:t> </a:t>
            </a:r>
            <a:r>
              <a:rPr lang="en-US" dirty="0" err="1">
                <a:effectLst/>
              </a:rPr>
              <a:t>Τουρκοκυ</a:t>
            </a:r>
            <a:r>
              <a:rPr lang="en-US" dirty="0">
                <a:effectLst/>
              </a:rPr>
              <a:t>π</a:t>
            </a:r>
            <a:r>
              <a:rPr lang="en-US" dirty="0" err="1">
                <a:effectLst/>
              </a:rPr>
              <a:t>ρι</a:t>
            </a:r>
            <a:r>
              <a:rPr lang="en-US" dirty="0">
                <a:effectLst/>
              </a:rPr>
              <a:t>α</a:t>
            </a:r>
            <a:r>
              <a:rPr lang="en-US" dirty="0" err="1">
                <a:effectLst/>
              </a:rPr>
              <a:t>κοί</a:t>
            </a:r>
            <a:r>
              <a:rPr lang="en-US" dirty="0">
                <a:effectLst/>
              </a:rPr>
              <a:t> π</a:t>
            </a:r>
            <a:r>
              <a:rPr lang="en-US" dirty="0" err="1">
                <a:effectLst/>
              </a:rPr>
              <a:t>ληθυσμοί</a:t>
            </a:r>
            <a:r>
              <a:rPr lang="en-US" dirty="0">
                <a:effectLst/>
              </a:rPr>
              <a:t>. </a:t>
            </a:r>
            <a:r>
              <a:rPr lang="en-US" dirty="0" err="1">
                <a:effectLst/>
              </a:rPr>
              <a:t>Με</a:t>
            </a:r>
            <a:r>
              <a:rPr lang="en-US" dirty="0">
                <a:effectLst/>
              </a:rPr>
              <a:t> π</a:t>
            </a:r>
            <a:r>
              <a:rPr lang="en-US" dirty="0" err="1">
                <a:effectLst/>
              </a:rPr>
              <a:t>ράσινο</a:t>
            </a:r>
            <a:r>
              <a:rPr lang="en-US" dirty="0">
                <a:effectLst/>
              </a:rPr>
              <a:t> </a:t>
            </a:r>
            <a:r>
              <a:rPr lang="en-US" dirty="0" err="1">
                <a:effectLst/>
              </a:rPr>
              <a:t>κ</a:t>
            </a:r>
            <a:r>
              <a:rPr lang="en-US" dirty="0">
                <a:effectLst/>
              </a:rPr>
              <a:t>α</a:t>
            </a:r>
            <a:r>
              <a:rPr lang="en-US" dirty="0" err="1">
                <a:effectLst/>
              </a:rPr>
              <a:t>ι</a:t>
            </a:r>
            <a:r>
              <a:rPr lang="en-US" dirty="0">
                <a:effectLst/>
              </a:rPr>
              <a:t> π</a:t>
            </a:r>
            <a:r>
              <a:rPr lang="en-US" dirty="0" err="1">
                <a:effectLst/>
              </a:rPr>
              <a:t>ορτοκ</a:t>
            </a:r>
            <a:r>
              <a:rPr lang="en-US" dirty="0">
                <a:effectLst/>
              </a:rPr>
              <a:t>α</a:t>
            </a:r>
            <a:r>
              <a:rPr lang="en-US" dirty="0" err="1">
                <a:effectLst/>
              </a:rPr>
              <a:t>λί</a:t>
            </a:r>
            <a:r>
              <a:rPr lang="en-US" dirty="0">
                <a:effectLst/>
              </a:rPr>
              <a:t> </a:t>
            </a:r>
            <a:r>
              <a:rPr lang="en-US" dirty="0" err="1">
                <a:effectLst/>
              </a:rPr>
              <a:t>χρώμ</a:t>
            </a:r>
            <a:r>
              <a:rPr lang="en-US" dirty="0">
                <a:effectLst/>
              </a:rPr>
              <a:t>α απ</a:t>
            </a:r>
            <a:r>
              <a:rPr lang="en-US" dirty="0" err="1">
                <a:effectLst/>
              </a:rPr>
              <a:t>οδίδοντ</a:t>
            </a:r>
            <a:r>
              <a:rPr lang="en-US" dirty="0">
                <a:effectLst/>
              </a:rPr>
              <a:t>α</a:t>
            </a:r>
            <a:r>
              <a:rPr lang="en-US" dirty="0" err="1">
                <a:effectLst/>
              </a:rPr>
              <a:t>ι</a:t>
            </a:r>
            <a:r>
              <a:rPr lang="en-US" dirty="0">
                <a:effectLst/>
              </a:rPr>
              <a:t> </a:t>
            </a:r>
            <a:r>
              <a:rPr lang="en-US" dirty="0" err="1">
                <a:effectLst/>
              </a:rPr>
              <a:t>οι</a:t>
            </a:r>
            <a:r>
              <a:rPr lang="en-US" dirty="0">
                <a:effectLst/>
              </a:rPr>
              <a:t> π</a:t>
            </a:r>
            <a:r>
              <a:rPr lang="en-US" dirty="0" err="1">
                <a:effectLst/>
              </a:rPr>
              <a:t>ληθυσμοί</a:t>
            </a:r>
            <a:r>
              <a:rPr lang="en-US" dirty="0">
                <a:effectLst/>
              </a:rPr>
              <a:t> </a:t>
            </a:r>
            <a:r>
              <a:rPr lang="en-US" dirty="0" err="1">
                <a:effectLst/>
              </a:rPr>
              <a:t>Μ</a:t>
            </a:r>
            <a:r>
              <a:rPr lang="en-US" dirty="0">
                <a:effectLst/>
              </a:rPr>
              <a:t>α</a:t>
            </a:r>
            <a:r>
              <a:rPr lang="en-US" dirty="0" err="1">
                <a:effectLst/>
              </a:rPr>
              <a:t>ρωνιτών</a:t>
            </a:r>
            <a:r>
              <a:rPr lang="en-US" dirty="0">
                <a:effectLst/>
              </a:rPr>
              <a:t> </a:t>
            </a:r>
            <a:endParaRPr lang="en-US" dirty="0"/>
          </a:p>
        </p:txBody>
      </p:sp>
      <p:pic>
        <p:nvPicPr>
          <p:cNvPr id="24577" name="Picture 2" descr="A map of cyprus with different colored areas&#10;&#10;Description automatically generated">
            <a:extLst>
              <a:ext uri="{FF2B5EF4-FFF2-40B4-BE49-F238E27FC236}">
                <a16:creationId xmlns:a16="http://schemas.microsoft.com/office/drawing/2014/main" id="{7607B785-4021-376C-2709-7C2758658EC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5691261" y="1663071"/>
            <a:ext cx="5837780" cy="35318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B0E598EB-C1AB-274F-617A-0ACBBA81C19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R"/>
          </a:p>
        </p:txBody>
      </p:sp>
    </p:spTree>
    <p:extLst>
      <p:ext uri="{BB962C8B-B14F-4D97-AF65-F5344CB8AC3E}">
        <p14:creationId xmlns:p14="http://schemas.microsoft.com/office/powerpoint/2010/main" val="9198395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E83E-63EC-4427-92F1-51373354E6DE}"/>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«Αγγλοκρατία»</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endParaRPr lang="en-GR" dirty="0"/>
          </a:p>
        </p:txBody>
      </p:sp>
      <p:sp>
        <p:nvSpPr>
          <p:cNvPr id="3" name="Content Placeholder 2">
            <a:extLst>
              <a:ext uri="{FF2B5EF4-FFF2-40B4-BE49-F238E27FC236}">
                <a16:creationId xmlns:a16="http://schemas.microsoft.com/office/drawing/2014/main" id="{6F157AD0-332C-31C9-EBF2-128E851C6C37}"/>
              </a:ext>
            </a:extLst>
          </p:cNvPr>
          <p:cNvSpPr>
            <a:spLocks noGrp="1"/>
          </p:cNvSpPr>
          <p:nvPr>
            <p:ph idx="1"/>
          </p:nvPr>
        </p:nvSpPr>
        <p:spPr/>
        <p:txBody>
          <a:bodyPr>
            <a:normAutofit fontScale="92500" lnSpcReduction="10000"/>
          </a:bodyPr>
          <a:lstStyle/>
          <a:p>
            <a:pPr marL="0" marR="95250" indent="0">
              <a:lnSpc>
                <a:spcPct val="115000"/>
              </a:lnSpc>
              <a:spcAft>
                <a:spcPts val="750"/>
              </a:spcAft>
              <a:buNone/>
            </a:pP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Κύπρος αγγλική αποικία</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Πληθυσμός: 80% ελληνοκυπριακός, 18% τουρκοκυπριακός (Συνθήκη της Λωζάννης, 1923).</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1878: οι Οθωμανοί παραχωρούν στη Βρετανία την Κύπρο για να εξασφαλίσουν προστασία έναντι της Ρωσίας.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Οι ελληνοκύπριοι θεώρησαν τη βρετανική κατοχή προάγγελο της ένωσης με την Ελλάδα.</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1914: η Βρετανία προσάρτησε την Κύπρο και το 1915 την προσέφερε στην Ελλάδα ως αντάλλαγμα για την έξοδό της στον πόλεμο -ωστόσο, η τότε ουδετερόφιλη ελληνική κυβέρνηση δε δέχτηκε την προσφορά.</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1925: η Κύπρος επίσημα αποικία του Βρετανικού Στέμματος.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1931: εξέγερση των Ελλήνων Κυπρίων, η οποία κατεστάλη από τους Βρετανούς. Κατόπιν η Βρετανία επέβαλε ένα σκληρό αυταρχικό καθεστώς, που διατηρήθηκε ως τον Β΄ Παγκόσμιο Πόλεμο.</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1800" kern="0" dirty="0">
                <a:solidFill>
                  <a:srgbClr val="555555"/>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41882611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79BA1-B396-7BA7-465B-0598833004EF}"/>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Φρούδες ελπίδες</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endParaRPr lang="en-GR" dirty="0"/>
          </a:p>
        </p:txBody>
      </p:sp>
      <p:sp>
        <p:nvSpPr>
          <p:cNvPr id="3" name="Content Placeholder 2">
            <a:extLst>
              <a:ext uri="{FF2B5EF4-FFF2-40B4-BE49-F238E27FC236}">
                <a16:creationId xmlns:a16="http://schemas.microsoft.com/office/drawing/2014/main" id="{28DCC5E5-CA13-8A2D-F44E-BA6A67E190A6}"/>
              </a:ext>
            </a:extLst>
          </p:cNvPr>
          <p:cNvSpPr>
            <a:spLocks noGrp="1"/>
          </p:cNvSpPr>
          <p:nvPr>
            <p:ph idx="1"/>
          </p:nvPr>
        </p:nvSpPr>
        <p:spPr/>
        <p:txBody>
          <a:bodyPr/>
          <a:lstStyle/>
          <a:p>
            <a:pPr marL="0" indent="0">
              <a:buNone/>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Μετά το 1945 η Βρετανία αποφάσισε να κρατήσει την Κύπρο, λόγω της στρατηγικής σημασίας της. Οι Ελληνοκύπριοι θεώρησαν προσβολή το αποικιακό καθεστώς και αποφάσισαν να αντιδράσουν δυναμικά.</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32453353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8EBB6-2495-0DD8-5056-30A8268C3F4C}"/>
              </a:ext>
            </a:extLst>
          </p:cNvPr>
          <p:cNvSpPr>
            <a:spLocks noGrp="1"/>
          </p:cNvSpPr>
          <p:nvPr>
            <p:ph type="title"/>
          </p:nvPr>
        </p:nvSpPr>
        <p:spPr/>
        <p:txBody>
          <a:bodyPr>
            <a:normAutofit fontScale="90000"/>
          </a:bodyPr>
          <a:lstStyle/>
          <a:p>
            <a:pPr marL="95250" marR="95250">
              <a:lnSpc>
                <a:spcPct val="115000"/>
              </a:lnSpc>
              <a:spcAft>
                <a:spcPts val="750"/>
              </a:spcAft>
            </a:pP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 κυπριακός αγώνας</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r>
              <a:rPr lang="en-GR" sz="1800" kern="0" dirty="0">
                <a:solidFill>
                  <a:srgbClr val="555555"/>
                </a:solidFill>
                <a:effectLst/>
                <a:latin typeface="Roboto" panose="02000000000000000000" pitchFamily="2" charset="0"/>
                <a:ea typeface="Times New Roman" panose="02020603050405020304" pitchFamily="18" charset="0"/>
                <a:cs typeface="Times New Roman" panose="02020603050405020304" pitchFamily="18" charset="0"/>
              </a:rPr>
              <a:t> </a:t>
            </a:r>
            <a:br>
              <a:rPr lang="en-GR" sz="1800" kern="100" dirty="0">
                <a:solidFill>
                  <a:srgbClr val="555555"/>
                </a:solidFill>
                <a:latin typeface="Aptos" panose="020B0004020202020204" pitchFamily="34" charset="0"/>
                <a:ea typeface="Times New Roman" panose="02020603050405020304" pitchFamily="18" charset="0"/>
                <a:cs typeface="Times New Roman" panose="02020603050405020304" pitchFamily="18" charset="0"/>
              </a:rPr>
            </a:b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Πιέσεις για ένωση</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endParaRPr lang="en-GR" dirty="0"/>
          </a:p>
        </p:txBody>
      </p:sp>
      <p:sp>
        <p:nvSpPr>
          <p:cNvPr id="3" name="Content Placeholder 2">
            <a:extLst>
              <a:ext uri="{FF2B5EF4-FFF2-40B4-BE49-F238E27FC236}">
                <a16:creationId xmlns:a16="http://schemas.microsoft.com/office/drawing/2014/main" id="{D9F9C972-E361-17E0-AC65-0FC41BBCA9BB}"/>
              </a:ext>
            </a:extLst>
          </p:cNvPr>
          <p:cNvSpPr>
            <a:spLocks noGrp="1"/>
          </p:cNvSpPr>
          <p:nvPr>
            <p:ph idx="1"/>
          </p:nvPr>
        </p:nvSpPr>
        <p:spPr/>
        <p:txBody>
          <a:bodyPr/>
          <a:lstStyle/>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1950 δημοψήφισμα από την Εκκλησία της Κύπρου: 95,7% των Ελλήνων Κυπρίων υπέρ της ένωσης.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 Μακάριος Γ΄ (Αρχιεπίσκοπος Κύπρου) πίεσε την Αθήνα να προσφύγει στον ΟΗΕ με αίτημα την αυτοδιάθεση.</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1954 ο Χένρυ Χόπκινσον (υφυπουργός Αποικιών) δήλωσε ότι η Κύπρος ανήκε στις περιοχές που «ουδέποτε» θα γίνονταν ανεξάρτητες. Το ίδιο έτος η ελληνική κυβέρνηση προσέφυγε στον ΟΗΕ χωρίς αποτέλεσμα.</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marR="95250" indent="0">
              <a:lnSpc>
                <a:spcPct val="115000"/>
              </a:lnSpc>
              <a:spcAft>
                <a:spcPts val="750"/>
              </a:spcAft>
              <a:buNone/>
            </a:pPr>
            <a:r>
              <a:rPr lang="en-GR" sz="1800" kern="0" dirty="0">
                <a:solidFill>
                  <a:srgbClr val="555555"/>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17113210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2F70-A0F1-CA5F-4C0D-8689FAAA1E54}"/>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Ένοπλος αγώνας</a:t>
            </a:r>
            <a:r>
              <a:rPr lang="en-GR" dirty="0">
                <a:effectLst/>
              </a:rPr>
              <a:t> </a:t>
            </a:r>
            <a:endParaRPr lang="en-GR" dirty="0"/>
          </a:p>
        </p:txBody>
      </p:sp>
      <p:sp>
        <p:nvSpPr>
          <p:cNvPr id="3" name="Content Placeholder 2">
            <a:extLst>
              <a:ext uri="{FF2B5EF4-FFF2-40B4-BE49-F238E27FC236}">
                <a16:creationId xmlns:a16="http://schemas.microsoft.com/office/drawing/2014/main" id="{2985C984-CE9C-D11E-AB45-A70B126BF148}"/>
              </a:ext>
            </a:extLst>
          </p:cNvPr>
          <p:cNvSpPr>
            <a:spLocks noGrp="1"/>
          </p:cNvSpPr>
          <p:nvPr>
            <p:ph idx="1"/>
          </p:nvPr>
        </p:nvSpPr>
        <p:spPr/>
        <p:txBody>
          <a:bodyPr>
            <a:normAutofit fontScale="85000" lnSpcReduction="10000"/>
          </a:bodyPr>
          <a:lstStyle/>
          <a:p>
            <a:pPr marL="342900" lvl="0" indent="-342900">
              <a:lnSpc>
                <a:spcPct val="115000"/>
              </a:lnSpc>
              <a:spcAft>
                <a:spcPts val="800"/>
              </a:spcAft>
              <a:buSzPts val="1000"/>
              <a:buFont typeface="Symbol" pitchFamily="2" charset="2"/>
              <a:buChar char=""/>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1955: έναρξη ένοπλου αγώνα από την ΕΟΚΑ (Εθνική Οργάνωσις Κυπρίων Αγωνιστών). Πολιτικός  ηγέτης ο Μακάριος και στρατιωτικός ο συνταγματάρχης Γεώργιος Γρίβας («Διγενής»).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1955-1959 νεκροί του αγώνα: Γρηγόρης Αυξεντίου και Κυριάκος Μάτσης (το 1957 και 1958 αντίστοιχα), Μιχάλης Καραολής και Ανδρέας Δημητρίου (οι πρώτοι που απαγχονίστηκαν από τους Βρετανούς το 1956).</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1956 εξορία του Μακάριου στις Σεϋχέλλες. Η Τουρκία διεκδίκησε τη διχοτόμηση της νήσου.</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1959 Συμφωνίες Ζυρίχης και Λονδίνου: η ελληνική κυβέρνηση (Κ. Καραμανλής, υπουργός Εξωτερικών Ευάγγελος Αβέρωφ-Τοσίτσας) διαπραγματεύτηκαν με την Τουρκία τη δημιουργία ανεξάρτητου κυπριακού κράτος, αποκλείοντας και την ένωση και τη διχοτόμηση.</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1960: ανακήρυξη της κυπριακής ανεξαρτησίας με πρόεδρο τον Μακάριο. Η Βρετανία διατήρησε δύο στρατιωτικές βάσεις.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95250" marR="95250">
              <a:lnSpc>
                <a:spcPct val="115000"/>
              </a:lnSpc>
              <a:spcAft>
                <a:spcPts val="750"/>
              </a:spcAft>
            </a:pPr>
            <a:r>
              <a:rPr lang="en-GR" sz="1800" kern="0" dirty="0">
                <a:solidFill>
                  <a:srgbClr val="555555"/>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95250" marR="95250">
              <a:lnSpc>
                <a:spcPct val="115000"/>
              </a:lnSpc>
              <a:spcAft>
                <a:spcPts val="750"/>
              </a:spcAft>
            </a:pPr>
            <a:r>
              <a:rPr lang="en-GR" sz="1800" kern="0" dirty="0">
                <a:solidFill>
                  <a:srgbClr val="555555"/>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20465525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DD2BB-3173-E8AB-9FDA-F1DFA8FF9BF1}"/>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Από την ανεξαρτησία στην τουρκική εισβολή</a:t>
            </a:r>
            <a:r>
              <a:rPr lang="en-GR" dirty="0">
                <a:effectLst/>
              </a:rPr>
              <a:t> </a:t>
            </a:r>
            <a:endParaRPr lang="en-GR" dirty="0"/>
          </a:p>
        </p:txBody>
      </p:sp>
      <p:sp>
        <p:nvSpPr>
          <p:cNvPr id="3" name="Content Placeholder 2">
            <a:extLst>
              <a:ext uri="{FF2B5EF4-FFF2-40B4-BE49-F238E27FC236}">
                <a16:creationId xmlns:a16="http://schemas.microsoft.com/office/drawing/2014/main" id="{B6B4F5C6-92E8-D1D6-6A9C-A7BE84789EF4}"/>
              </a:ext>
            </a:extLst>
          </p:cNvPr>
          <p:cNvSpPr>
            <a:spLocks noGrp="1"/>
          </p:cNvSpPr>
          <p:nvPr>
            <p:ph idx="1"/>
          </p:nvPr>
        </p:nvSpPr>
        <p:spPr/>
        <p:txBody>
          <a:bodyPr/>
          <a:lstStyle/>
          <a:p>
            <a:pPr marL="0" marR="95250" indent="0">
              <a:lnSpc>
                <a:spcPct val="115000"/>
              </a:lnSpc>
              <a:spcAft>
                <a:spcPts val="750"/>
              </a:spcAft>
              <a:buNone/>
            </a:pP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Τα «Δεκατρία Σημεία»</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1963: ο Μακάριος πρότεινε τα «Δεκατρία Σημεία» για την αναθεώρηση του Συντάγματος. Η Τουρκία απέρριψε την πρόταση και ακολούθησαν τουρκοκυπριακή εξέγερση και διακοινοτικές συγκρούσεις.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1964: στάλθηκε δύναμη του ΟΗΕ στην Κύπρο, για τη διασφάλιση της ειρήνης. Ο Γ. Παπανδρέου απέστειλε στην Κύπρο μία μεραρχία (αρχιστράτηγος ο Γεώργιος Γρίβας), για να τη θωρακίσει από το ενδεχόμενο τουρκικής εισβολής.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30225437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356D9-1DD8-D183-5417-A0C8788FBDEF}"/>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Τουρκική εισβολή</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endParaRPr lang="en-GR" dirty="0"/>
          </a:p>
        </p:txBody>
      </p:sp>
      <p:sp>
        <p:nvSpPr>
          <p:cNvPr id="3" name="Content Placeholder 2">
            <a:extLst>
              <a:ext uri="{FF2B5EF4-FFF2-40B4-BE49-F238E27FC236}">
                <a16:creationId xmlns:a16="http://schemas.microsoft.com/office/drawing/2014/main" id="{5C0BDD5F-8EA1-4C8D-A6BF-EAF874E5D04B}"/>
              </a:ext>
            </a:extLst>
          </p:cNvPr>
          <p:cNvSpPr>
            <a:spLocks noGrp="1"/>
          </p:cNvSpPr>
          <p:nvPr>
            <p:ph idx="1"/>
          </p:nvPr>
        </p:nvSpPr>
        <p:spPr>
          <a:xfrm>
            <a:off x="3191435" y="5145746"/>
            <a:ext cx="10441473" cy="627523"/>
          </a:xfrm>
        </p:spPr>
        <p:txBody>
          <a:bodyPr/>
          <a:lstStyle/>
          <a:p>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Η διαίρεση του νησιού μετά την τουρκική εισβολή </a:t>
            </a:r>
            <a:endParaRPr lang="en-GR" dirty="0"/>
          </a:p>
        </p:txBody>
      </p:sp>
      <p:sp>
        <p:nvSpPr>
          <p:cNvPr id="4" name="Rectangle 2">
            <a:extLst>
              <a:ext uri="{FF2B5EF4-FFF2-40B4-BE49-F238E27FC236}">
                <a16:creationId xmlns:a16="http://schemas.microsoft.com/office/drawing/2014/main" id="{8222555D-58C7-FE91-E245-EE4B08E68297}"/>
              </a:ext>
            </a:extLst>
          </p:cNvPr>
          <p:cNvSpPr>
            <a:spLocks noChangeArrowheads="1"/>
          </p:cNvSpPr>
          <p:nvPr/>
        </p:nvSpPr>
        <p:spPr bwMode="auto">
          <a:xfrm>
            <a:off x="2366682" y="258183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R"/>
          </a:p>
        </p:txBody>
      </p:sp>
      <p:pic>
        <p:nvPicPr>
          <p:cNvPr id="25601" name="Picture 1" descr="A map of the country&#10;&#10;Description automatically generated">
            <a:extLst>
              <a:ext uri="{FF2B5EF4-FFF2-40B4-BE49-F238E27FC236}">
                <a16:creationId xmlns:a16="http://schemas.microsoft.com/office/drawing/2014/main" id="{E8ED3000-A915-548E-359D-C0185DDFB2C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366682" y="2581836"/>
            <a:ext cx="57277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702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13395E-670A-B25F-56A9-E0FBA96C44B6}"/>
              </a:ext>
            </a:extLst>
          </p:cNvPr>
          <p:cNvSpPr>
            <a:spLocks noGrp="1"/>
          </p:cNvSpPr>
          <p:nvPr>
            <p:ph type="title"/>
          </p:nvPr>
        </p:nvSpPr>
        <p:spPr>
          <a:xfrm>
            <a:off x="1524000" y="548640"/>
            <a:ext cx="9160475" cy="1132258"/>
          </a:xfrm>
        </p:spPr>
        <p:txBody>
          <a:bodyPr anchor="ctr">
            <a:normAutofit/>
          </a:bodyPr>
          <a:lstStyle/>
          <a:p>
            <a:pPr algn="ctr"/>
            <a:r>
              <a:rPr lang="en-GR" sz="2800" b="1" kern="0">
                <a:effectLst/>
                <a:latin typeface="Georgia" panose="02040502050405020303" pitchFamily="18" charset="0"/>
                <a:ea typeface="Times New Roman" panose="02020603050405020304" pitchFamily="18" charset="0"/>
                <a:cs typeface="Times New Roman" panose="02020603050405020304" pitchFamily="18" charset="0"/>
              </a:rPr>
              <a:t>Η απόκρουση της ιταλικής εισβολής στην Αλβανία</a:t>
            </a:r>
            <a:br>
              <a:rPr lang="en-GR" sz="2800" kern="100">
                <a:effectLst/>
                <a:latin typeface="Aptos" panose="020B0004020202020204" pitchFamily="34" charset="0"/>
                <a:ea typeface="Aptos" panose="020B0004020202020204" pitchFamily="34" charset="0"/>
                <a:cs typeface="Times New Roman" panose="02020603050405020304" pitchFamily="18" charset="0"/>
              </a:rPr>
            </a:br>
            <a:r>
              <a:rPr lang="el-GR" sz="2800" kern="0">
                <a:latin typeface="Georgia" panose="02040502050405020303" pitchFamily="18" charset="0"/>
                <a:ea typeface="Aptos" panose="020B0004020202020204" pitchFamily="34" charset="0"/>
                <a:cs typeface="Times New Roman" panose="02020603050405020304" pitchFamily="18" charset="0"/>
              </a:rPr>
              <a:t>Ε</a:t>
            </a:r>
            <a:r>
              <a:rPr lang="en-GR" sz="2800" b="1" kern="0">
                <a:effectLst/>
                <a:latin typeface="Georgia" panose="02040502050405020303" pitchFamily="18" charset="0"/>
                <a:ea typeface="Times New Roman" panose="02020603050405020304" pitchFamily="18" charset="0"/>
                <a:cs typeface="Times New Roman" panose="02020603050405020304" pitchFamily="18" charset="0"/>
              </a:rPr>
              <a:t>λληνική και ιταλική πολιτική</a:t>
            </a:r>
            <a:r>
              <a:rPr lang="en-GR" sz="2800">
                <a:effectLst/>
              </a:rPr>
              <a:t> </a:t>
            </a:r>
            <a:endParaRPr lang="en-GR" sz="2800"/>
          </a:p>
        </p:txBody>
      </p:sp>
      <p:graphicFrame>
        <p:nvGraphicFramePr>
          <p:cNvPr id="12" name="Content Placeholder 2">
            <a:extLst>
              <a:ext uri="{FF2B5EF4-FFF2-40B4-BE49-F238E27FC236}">
                <a16:creationId xmlns:a16="http://schemas.microsoft.com/office/drawing/2014/main" id="{3BDA1BDB-6C2D-D484-4C8D-8F0F490B7944}"/>
              </a:ext>
            </a:extLst>
          </p:cNvPr>
          <p:cNvGraphicFramePr>
            <a:graphicFrameLocks noGrp="1"/>
          </p:cNvGraphicFramePr>
          <p:nvPr>
            <p:ph idx="1"/>
            <p:extLst>
              <p:ext uri="{D42A27DB-BD31-4B8C-83A1-F6EECF244321}">
                <p14:modId xmlns:p14="http://schemas.microsoft.com/office/powerpoint/2010/main" val="817769063"/>
              </p:ext>
            </p:extLst>
          </p:nvPr>
        </p:nvGraphicFramePr>
        <p:xfrm>
          <a:off x="930876" y="2037806"/>
          <a:ext cx="10335350" cy="4066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1692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26D3-1D51-DC4F-FEE7-DB11E0A4D99F}"/>
              </a:ext>
            </a:extLst>
          </p:cNvPr>
          <p:cNvSpPr>
            <a:spLocks noGrp="1"/>
          </p:cNvSpPr>
          <p:nvPr>
            <p:ph type="title"/>
          </p:nvPr>
        </p:nvSpPr>
        <p:spPr/>
        <p:txBody>
          <a:bodyPr>
            <a:normAutofit fontScale="90000"/>
          </a:bodyPr>
          <a:lstStyle/>
          <a:p>
            <a:pPr marL="95250" marR="95250">
              <a:lnSpc>
                <a:spcPct val="115000"/>
              </a:lnSpc>
              <a:spcAft>
                <a:spcPts val="750"/>
              </a:spcAft>
            </a:pP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Το Κυπριακό μετά την τουρκική εισβολή</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r>
              <a:rPr lang="en-GR" sz="1800" kern="0" dirty="0">
                <a:solidFill>
                  <a:srgbClr val="555555"/>
                </a:solidFill>
                <a:effectLst/>
                <a:latin typeface="Roboto" panose="02000000000000000000" pitchFamily="2" charset="0"/>
                <a:ea typeface="Times New Roman" panose="02020603050405020304" pitchFamily="18" charset="0"/>
                <a:cs typeface="Times New Roman" panose="02020603050405020304" pitchFamily="18" charset="0"/>
              </a:rPr>
              <a:t> </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Προσφυγιά και οικονομική ανάκαμψη</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endParaRPr lang="en-GR" dirty="0"/>
          </a:p>
        </p:txBody>
      </p:sp>
      <p:sp>
        <p:nvSpPr>
          <p:cNvPr id="3" name="Content Placeholder 2">
            <a:extLst>
              <a:ext uri="{FF2B5EF4-FFF2-40B4-BE49-F238E27FC236}">
                <a16:creationId xmlns:a16="http://schemas.microsoft.com/office/drawing/2014/main" id="{F789E6B8-D4C1-591E-5D53-A17A99D50739}"/>
              </a:ext>
            </a:extLst>
          </p:cNvPr>
          <p:cNvSpPr>
            <a:spLocks noGrp="1"/>
          </p:cNvSpPr>
          <p:nvPr>
            <p:ph idx="1"/>
          </p:nvPr>
        </p:nvSpPr>
        <p:spPr/>
        <p:txBody>
          <a:bodyPr/>
          <a:lstStyle/>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Οι προκλήσεις: αποκατάσταση προσφύγων και επιβίωση του ελληνισμού στη Μεγαλόνησο.</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τέλη του 1970: ραγδαία οικονομική ανάπτυξη και εμβάθυνση της δημοκρατίας από τις κυβερνήσεις Σπύρου Κυπριανού (1977-88), Γιώργου Βασιλείου (1988-93), Γλαύκου Κληρίδη (1993-2003) και Τάσου Παπαδόπουλου (2003).</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7715155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6EB9-3B5F-1E0F-6B1E-5C2C88EA4548}"/>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Ψευδοκράτος</a:t>
            </a:r>
            <a:br>
              <a:rPr lang="en-GR" sz="1800" kern="100" dirty="0">
                <a:effectLst/>
                <a:latin typeface="Aptos" panose="020B0004020202020204" pitchFamily="34" charset="0"/>
                <a:ea typeface="Aptos" panose="020B0004020202020204" pitchFamily="34" charset="0"/>
                <a:cs typeface="Times New Roman" panose="02020603050405020304" pitchFamily="18" charset="0"/>
              </a:rPr>
            </a:br>
            <a:endParaRPr lang="en-GR" dirty="0"/>
          </a:p>
        </p:txBody>
      </p:sp>
      <p:sp>
        <p:nvSpPr>
          <p:cNvPr id="3" name="Content Placeholder 2">
            <a:extLst>
              <a:ext uri="{FF2B5EF4-FFF2-40B4-BE49-F238E27FC236}">
                <a16:creationId xmlns:a16="http://schemas.microsoft.com/office/drawing/2014/main" id="{F9E1380A-D603-57CB-15A6-00232A2E042B}"/>
              </a:ext>
            </a:extLst>
          </p:cNvPr>
          <p:cNvSpPr>
            <a:spLocks noGrp="1"/>
          </p:cNvSpPr>
          <p:nvPr>
            <p:ph idx="1"/>
          </p:nvPr>
        </p:nvSpPr>
        <p:spPr/>
        <p:txBody>
          <a:bodyPr/>
          <a:lstStyle/>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καταδίκη της κατοχής από τον ΟΗΕ και άλλους διεθνείς οργανισμούς.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τουρκικός εποικισμός της Κύπρου και ανακήρυξη της «ανεξαρτησίας» της κατεχόμενης Κύπρου (1983, κατοχικός ηγέτης Ραούφ Ντενκτάς).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Το «ψευδοκράτος» δεν έχει αναγνωριστεί από κανένα μέλος της διεθνούς κοινότητας πλην της Τουρκίας.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32000498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5E7BC-BDAA-4763-AFF9-D115192452B5}"/>
              </a:ext>
            </a:extLst>
          </p:cNvPr>
          <p:cNvSpPr>
            <a:spLocks noGrp="1"/>
          </p:cNvSpPr>
          <p:nvPr>
            <p:ph type="title"/>
          </p:nvPr>
        </p:nvSpPr>
        <p:spPr/>
        <p:txBody>
          <a:bodyPr/>
          <a:lstStyle/>
          <a:p>
            <a:r>
              <a:rPr lang="en-GR" sz="1800" b="1"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Ευρωπαϊκή πορεία</a:t>
            </a:r>
            <a:r>
              <a:rPr lang="en-GR" dirty="0">
                <a:effectLst/>
              </a:rPr>
              <a:t> </a:t>
            </a:r>
            <a:endParaRPr lang="en-GR" dirty="0"/>
          </a:p>
        </p:txBody>
      </p:sp>
      <p:sp>
        <p:nvSpPr>
          <p:cNvPr id="3" name="Content Placeholder 2">
            <a:extLst>
              <a:ext uri="{FF2B5EF4-FFF2-40B4-BE49-F238E27FC236}">
                <a16:creationId xmlns:a16="http://schemas.microsoft.com/office/drawing/2014/main" id="{252276EF-F3F0-28C9-69FF-6C8723A5CDCD}"/>
              </a:ext>
            </a:extLst>
          </p:cNvPr>
          <p:cNvSpPr>
            <a:spLocks noGrp="1"/>
          </p:cNvSpPr>
          <p:nvPr>
            <p:ph idx="1"/>
          </p:nvPr>
        </p:nvSpPr>
        <p:spPr/>
        <p:txBody>
          <a:bodyPr/>
          <a:lstStyle/>
          <a:p>
            <a:pPr marL="342900" lvl="0" indent="-342900">
              <a:lnSpc>
                <a:spcPct val="115000"/>
              </a:lnSpc>
              <a:spcAft>
                <a:spcPts val="800"/>
              </a:spcAft>
              <a:buSzPts val="1000"/>
              <a:buFont typeface="Symbol" pitchFamily="2" charset="2"/>
              <a:buChar char=""/>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2004: πλήρης ένταξη της Κυπριακής Δημοκρατίας στην Ευρωπαϊκή Ένωση, που μπορεί να είναι επωφελής και για τις δύο κοινότητες.</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en-GR" sz="1800" kern="0" dirty="0">
                <a:solidFill>
                  <a:srgbClr val="555555"/>
                </a:solidFill>
                <a:effectLst/>
                <a:latin typeface="Georgia" panose="02040502050405020303" pitchFamily="18" charset="0"/>
                <a:ea typeface="Times New Roman" panose="02020603050405020304" pitchFamily="18" charset="0"/>
                <a:cs typeface="Times New Roman" panose="02020603050405020304" pitchFamily="18" charset="0"/>
              </a:rPr>
              <a:t>Σχέδιο Ανάν για την επίλυση του Κυπριακού: απορρίφθηκε από τα ¾ των Ελλήνων Κυπρίων.</a:t>
            </a:r>
            <a:endParaRPr lang="en-GR" sz="1800" kern="100" dirty="0">
              <a:solidFill>
                <a:srgbClr val="555555"/>
              </a:solidFill>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3175451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781B33-19D9-BDE5-CA7C-BEABCF7591D0}"/>
              </a:ext>
            </a:extLst>
          </p:cNvPr>
          <p:cNvSpPr>
            <a:spLocks noGrp="1"/>
          </p:cNvSpPr>
          <p:nvPr>
            <p:ph type="title"/>
          </p:nvPr>
        </p:nvSpPr>
        <p:spPr>
          <a:xfrm>
            <a:off x="612649" y="548638"/>
            <a:ext cx="3493008" cy="5788152"/>
          </a:xfrm>
        </p:spPr>
        <p:txBody>
          <a:bodyPr anchor="ctr">
            <a:normAutofit/>
          </a:bodyPr>
          <a:lstStyle/>
          <a:p>
            <a:r>
              <a:rPr lang="el-GR" sz="4000" kern="0">
                <a:latin typeface="Georgia" panose="02040502050405020303" pitchFamily="18" charset="0"/>
                <a:ea typeface="Times New Roman" panose="02020603050405020304" pitchFamily="18" charset="0"/>
                <a:cs typeface="Times New Roman" panose="02020603050405020304" pitchFamily="18" charset="0"/>
              </a:rPr>
              <a:t>Ι</a:t>
            </a:r>
            <a:r>
              <a:rPr lang="en-GR" sz="4000" b="1" kern="0">
                <a:effectLst/>
                <a:latin typeface="Georgia" panose="02040502050405020303" pitchFamily="18" charset="0"/>
                <a:ea typeface="Times New Roman" panose="02020603050405020304" pitchFamily="18" charset="0"/>
                <a:cs typeface="Times New Roman" panose="02020603050405020304" pitchFamily="18" charset="0"/>
              </a:rPr>
              <a:t>ταλική επίθεση και ελληνική αντεπίθεση</a:t>
            </a:r>
            <a:r>
              <a:rPr lang="en-GR" sz="4000">
                <a:effectLst/>
              </a:rPr>
              <a:t> </a:t>
            </a:r>
            <a:endParaRPr lang="en-GR" sz="4000"/>
          </a:p>
        </p:txBody>
      </p:sp>
      <p:graphicFrame>
        <p:nvGraphicFramePr>
          <p:cNvPr id="5" name="Content Placeholder 2">
            <a:extLst>
              <a:ext uri="{FF2B5EF4-FFF2-40B4-BE49-F238E27FC236}">
                <a16:creationId xmlns:a16="http://schemas.microsoft.com/office/drawing/2014/main" id="{D64A63D2-A0E5-AC63-2F7C-B6719FD84343}"/>
              </a:ext>
            </a:extLst>
          </p:cNvPr>
          <p:cNvGraphicFramePr>
            <a:graphicFrameLocks noGrp="1"/>
          </p:cNvGraphicFramePr>
          <p:nvPr>
            <p:ph idx="1"/>
            <p:extLst>
              <p:ext uri="{D42A27DB-BD31-4B8C-83A1-F6EECF244321}">
                <p14:modId xmlns:p14="http://schemas.microsoft.com/office/powerpoint/2010/main" val="3960891601"/>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1355977"/>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TotalTime>453</TotalTime>
  <Words>5703</Words>
  <Application>Microsoft Macintosh PowerPoint</Application>
  <PresentationFormat>Widescreen</PresentationFormat>
  <Paragraphs>391</Paragraphs>
  <Slides>82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82</vt:i4>
      </vt:variant>
    </vt:vector>
  </HeadingPairs>
  <TitlesOfParts>
    <vt:vector size="89" baseType="lpstr">
      <vt:lpstr>Aptos</vt:lpstr>
      <vt:lpstr>Arial</vt:lpstr>
      <vt:lpstr>Georgia</vt:lpstr>
      <vt:lpstr>Neue Haas Grotesk Text Pro</vt:lpstr>
      <vt:lpstr>Roboto</vt:lpstr>
      <vt:lpstr>Symbol</vt:lpstr>
      <vt:lpstr>VanillaVTI</vt:lpstr>
      <vt:lpstr>Ο Β΄ Παγκόσμιος πόλεμος </vt:lpstr>
      <vt:lpstr>Ο Β΄ Παγκόσμιος πόλεμος </vt:lpstr>
      <vt:lpstr>Η Ελλάδα στο Β΄ Παγκόσμιο Πόλεμο: κύριοι σταθμοί </vt:lpstr>
      <vt:lpstr>Μετά τη λήξη του πολέμου </vt:lpstr>
      <vt:lpstr>ΠΡΟΣ ΝΕΑ ΕΝΟΠΛΗ ΑΝΑΜΕΤΡΗΣΗ Η εισβολή στην Πολωνία και η έναρξη του πολέμου Η έκρηξη του πολέμου </vt:lpstr>
      <vt:lpstr>Βαρύ κόστος και γενναία αντίσταση </vt:lpstr>
      <vt:lpstr>Η Ελλάδα στον Β΄ Παγκόσμιο Πόλεμο και η Εθνική Αντίσταση  </vt:lpstr>
      <vt:lpstr>Η απόκρουση της ιταλικής εισβολής στην Αλβανία Ελληνική και ιταλική πολιτική </vt:lpstr>
      <vt:lpstr>Ιταλική επίθεση και ελληνική αντεπίθεση </vt:lpstr>
      <vt:lpstr>Η σημασία της ελληνικής νίκης σε βάρος των ιταλικών δυνάμεων </vt:lpstr>
      <vt:lpstr>PowerPoint Presentation</vt:lpstr>
      <vt:lpstr>Η γερμανική εισβολή και η μάχη της Κρήτης η γερμανική επίθεση: επιχείρηση Μαρίτα </vt:lpstr>
      <vt:lpstr>Η σημασία της ελληνικής αντίστασης στις γερμανικές δυνάμεις </vt:lpstr>
      <vt:lpstr>Η συνέχιση του ένοπλου αγώνα στο πλευρό των Συμμάχων   Αγώνας κατά τη διάρκεια της κατοχής </vt:lpstr>
      <vt:lpstr>Η Εθνική Αντίσταση κατά των δυνάμεων του Άξονα και η σημασία της </vt:lpstr>
      <vt:lpstr>Η συνθηκολόγηση, τα εγκλήματα πολέμου, το Ολοκαύτωμα </vt:lpstr>
      <vt:lpstr>Η συμμαχική αντεπίθεση, η ήττα της Γερμανίας και η συνθηκολόγηση της Ιαπωνίας συνθηκολόγηση Γερμανίας  Η παράδοση της Γερμανίας και της Ιαπωνίας </vt:lpstr>
      <vt:lpstr>Τα εγκλήματα πολέμου κατά της Ανθρωπότητας – Το Ολοκαύτωμα </vt:lpstr>
      <vt:lpstr>Η δίκη της Νυρεμβέργης </vt:lpstr>
      <vt:lpstr>Το έγκλημα της γενοκτονίας των Εβραίων </vt:lpstr>
      <vt:lpstr>Οι συνέπειες του Β΄ Παγκόσμιου Πολέμου για την ανθρωπότητα </vt:lpstr>
      <vt:lpstr>Ο ανταγωνισμός στο στρατόπεδο των νικητών </vt:lpstr>
      <vt:lpstr>Ο ανταγωνισμός μεταξύ των Συμμάχων και οι συμφωνίες για το μέλλον της Ευρώπης Σφαίρες επιρροής και Συνδιάσκεψη της Γιάλτας </vt:lpstr>
      <vt:lpstr>Συνδιάσκεψη Πότσνταμ  </vt:lpstr>
      <vt:lpstr>Η πολιτική κρίση στην Ελλάδα και τα «Δεκεμβριανά» Πολιτική διαίρεση μεταξύ των Ελλήνων </vt:lpstr>
      <vt:lpstr>PowerPoint Presentation</vt:lpstr>
      <vt:lpstr>Οι συνθήκες ειρήνης και η ενσωμάτωση της Δωδεκάνησου στην Ελλάδα </vt:lpstr>
      <vt:lpstr>Το εδαφικό καθεστώς της ηττημένης Γερμανίας   Ζώνες κατοχής της Γερμανίας  </vt:lpstr>
      <vt:lpstr>Τα σύνορα της μεταπολεμικής Γερμανίας Οι δορυφόροι της Γερμανίας </vt:lpstr>
      <vt:lpstr>Ενσωμάτωση Δωδεκανήσου </vt:lpstr>
      <vt:lpstr>Ο ΟΗΕ, ο Ψυχρός Πόλεμος και ο ελληνικός εμφύλιος πόλεμος </vt:lpstr>
      <vt:lpstr>Ο Οργανισμός Ηνωμένων Εθνών (ΟΗΕ)   Ίδρυση του ΟΗΕ  </vt:lpstr>
      <vt:lpstr>Δομή και λειτουργία του ΟΗΕ </vt:lpstr>
      <vt:lpstr>Η πολιτική κατάσταση στην Ευρώπη κατά τον Ψυχρό Πόλεμο </vt:lpstr>
      <vt:lpstr>Η έναρξη του Ψυχρού Πολέμου, οι επιπτώσεις του στην Ελλάδα και ο εμφύλιος  Η έναρξη του Ψυχρού Πολέμου στην Ευρώπη Ανταγωνισμός των νικητών και συμφωνία </vt:lpstr>
      <vt:lpstr>Ανατολικό μπλοκ Οι δύο Γερμανίες </vt:lpstr>
      <vt:lpstr>Δόγμα Τρούμαν και αμερικανική επιρροή </vt:lpstr>
      <vt:lpstr>Από το Σχέδιο Μάρσαλ στην ίδρυση του NATO Σχέδιο Μάρσαλ και ΟΟΣΑ </vt:lpstr>
      <vt:lpstr>PowerPoint Presentation</vt:lpstr>
      <vt:lpstr>Η στάση των Σοβιετικών </vt:lpstr>
      <vt:lpstr>Η στάση των Σοβιετικών </vt:lpstr>
      <vt:lpstr>  Ο ελληνικός εμφύλιος πόλεμος </vt:lpstr>
      <vt:lpstr>Η αποαποικιοποίηση και ο Τρίτος Κόσμος </vt:lpstr>
      <vt:lpstr>Αίτια αποαποικιοποίησης (= αποχώρηση των αποικιοκρατικών δυνάμεων από τις αποικίες τους) </vt:lpstr>
      <vt:lpstr>Ινδία και ανατολική Ασία </vt:lpstr>
      <vt:lpstr>PowerPoint Presentation</vt:lpstr>
      <vt:lpstr>Μέση Ανατολή </vt:lpstr>
      <vt:lpstr>Αποαποικιοποίηση στην Αφρική </vt:lpstr>
      <vt:lpstr>Κατάλοιπα της αποικιοκρατίας </vt:lpstr>
      <vt:lpstr>Η πορεία προς την ευρωπαϊκή ενοποίηση πραγματικότητες και προοπτικές </vt:lpstr>
      <vt:lpstr>Η αναζήτηση της δυτικοευρωπαϊκής ενότητας Ανάγκη για ευρωπαϊκή συνεργασία  </vt:lpstr>
      <vt:lpstr>Ανέφικτοι σχεδιασμοί </vt:lpstr>
      <vt:lpstr>Η σύσταση των Ευρωπαϊκών Κοινοτήτων Σχέδιο Σουμάν και ΕΚΑΧ </vt:lpstr>
      <vt:lpstr>Επιτυχία και διεύρυνση </vt:lpstr>
      <vt:lpstr>Η Ευρωπαϊκή Ένωση </vt:lpstr>
      <vt:lpstr>ΕΕ, ΟΝΕ και νέες διευρύνσεις </vt:lpstr>
      <vt:lpstr>Πλεονεκτήματα της ΕΕ </vt:lpstr>
      <vt:lpstr>Η Ελλάδα έως το 1974  Το ανορθωτικό έργο των κυβερνήσεων 1950-1967 Ανάγκη για ανάπτυξη </vt:lpstr>
      <vt:lpstr>Εσωτερικά και εξωτερική πολιτική </vt:lpstr>
      <vt:lpstr>Εξελίξεις μέχρι το 1955 </vt:lpstr>
      <vt:lpstr>Κωνσταντίνος Καραμανλής και ΕΡΕ Σύνδεση με ΕΟΚ Εσωτερικά προβλήματα </vt:lpstr>
      <vt:lpstr>Γεώργιος Παπανδρέου και Ένωση Κέντρου </vt:lpstr>
      <vt:lpstr>Η δικτατορία των συνταγματαρχών, 1967-1974 </vt:lpstr>
      <vt:lpstr>Αντίδραση στη δικτατορία </vt:lpstr>
      <vt:lpstr>Δικτατορία του Ιωαννίδη </vt:lpstr>
      <vt:lpstr>Η Ελλάδα της Μεταπολίτευσης και η ένταξη στην Ενωμένη Ευρώπη </vt:lpstr>
      <vt:lpstr>Η Ελλάδα στην Ευρώπη </vt:lpstr>
      <vt:lpstr>Η υπογραφή της Συνθήκης από την Ελλάδα. Από αριστερά προς τα δεξιά: Γεώργιος Ράλλης, Κωνσταντίνος Καραμανλής και Γεώργιος Κοντογεώργης. Πηγή: επίσημη ιστοσελίδα της Ευρωπαϊκής Επιτροπής. </vt:lpstr>
      <vt:lpstr>Η Ελλάδα πλήρες μέλος της ΕΟΚ </vt:lpstr>
      <vt:lpstr>Εξελίξεις μέχρι το 1985 </vt:lpstr>
      <vt:lpstr>Εξελίξεις μέχρι το 2004 </vt:lpstr>
      <vt:lpstr>Αποτίμηση της Μεταπολίτευσης </vt:lpstr>
      <vt:lpstr>Το κυπριακό πρόβλημα </vt:lpstr>
      <vt:lpstr>Η «Αγγλοκρατία» </vt:lpstr>
      <vt:lpstr>Φρούδες ελπίδες </vt:lpstr>
      <vt:lpstr>Ο κυπριακός αγώνας   Πιέσεις για ένωση </vt:lpstr>
      <vt:lpstr>Ένοπλος αγώνας </vt:lpstr>
      <vt:lpstr>Από την ανεξαρτησία στην τουρκική εισβολή </vt:lpstr>
      <vt:lpstr>Τουρκική εισβολή </vt:lpstr>
      <vt:lpstr>Το Κυπριακό μετά την τουρκική εισβολή   Προσφυγιά και οικονομική ανάκαμψη </vt:lpstr>
      <vt:lpstr>Ψευδοκράτος </vt:lpstr>
      <vt:lpstr>Ευρωπαϊκή πορεία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Lia Papadaki</dc:creator>
  <cp:lastModifiedBy>Lia Papadaki</cp:lastModifiedBy>
  <cp:revision>4</cp:revision>
  <dcterms:created xsi:type="dcterms:W3CDTF">2025-02-23T07:22:47Z</dcterms:created>
  <dcterms:modified xsi:type="dcterms:W3CDTF">2025-02-23T15:58:55Z</dcterms:modified>
</cp:coreProperties>
</file>