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77" r:id="rId4"/>
    <p:sldId id="285" r:id="rId5"/>
    <p:sldId id="279" r:id="rId6"/>
    <p:sldId id="280" r:id="rId7"/>
    <p:sldId id="296" r:id="rId8"/>
    <p:sldId id="305" r:id="rId9"/>
    <p:sldId id="297" r:id="rId10"/>
    <p:sldId id="284" r:id="rId11"/>
    <p:sldId id="258" r:id="rId12"/>
    <p:sldId id="306" r:id="rId13"/>
    <p:sldId id="307" r:id="rId14"/>
    <p:sldId id="256" r:id="rId15"/>
    <p:sldId id="260" r:id="rId16"/>
    <p:sldId id="288" r:id="rId17"/>
    <p:sldId id="259" r:id="rId18"/>
    <p:sldId id="299" r:id="rId19"/>
    <p:sldId id="308" r:id="rId20"/>
    <p:sldId id="257" r:id="rId21"/>
    <p:sldId id="310" r:id="rId22"/>
    <p:sldId id="301"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autoAdjust="0"/>
    <p:restoredTop sz="94737" autoAdjust="0"/>
  </p:normalViewPr>
  <p:slideViewPr>
    <p:cSldViewPr>
      <p:cViewPr varScale="1">
        <p:scale>
          <a:sx n="102" d="100"/>
          <a:sy n="102" d="100"/>
        </p:scale>
        <p:origin x="1824" y="184"/>
      </p:cViewPr>
      <p:guideLst>
        <p:guide orient="horz" pos="2160"/>
        <p:guide pos="2880"/>
      </p:guideLst>
    </p:cSldViewPr>
  </p:slideViewPr>
  <p:outlineViewPr>
    <p:cViewPr>
      <p:scale>
        <a:sx n="33" d="100"/>
        <a:sy n="33" d="100"/>
      </p:scale>
      <p:origin x="0" y="1394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14/12/24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14/12/24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14/12/24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14/12/24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14/12/24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14/12/24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F2853615-BFDE-46DE-814C-47EC6EF6D371}" type="datetimeFigureOut">
              <a:rPr lang="el-GR" smtClean="0"/>
              <a:pPr/>
              <a:t>14/12/24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2853615-BFDE-46DE-814C-47EC6EF6D371}" type="datetimeFigureOut">
              <a:rPr lang="el-GR" smtClean="0"/>
              <a:pPr/>
              <a:t>14/12/24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pPr/>
              <a:t>14/12/24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14/12/24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14/12/24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pPr/>
              <a:t>14/12/24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Garamond" panose="02020404030301010803" pitchFamily="18" charset="0"/>
              </a:rPr>
              <a:t>Το </a:t>
            </a:r>
            <a:r>
              <a:rPr lang="el-GR" b="1" i="1" dirty="0">
                <a:latin typeface="Garamond" panose="02020404030301010803" pitchFamily="18" charset="0"/>
              </a:rPr>
              <a:t>Ανατολικό Ζήτημα</a:t>
            </a:r>
            <a:endParaRPr lang="el-GR" b="1" dirty="0"/>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755577" y="1340768"/>
            <a:ext cx="756084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29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Garamond" panose="02020404030301010803" pitchFamily="18" charset="0"/>
              </a:rPr>
              <a:t>Οι πρωταγωνιστές</a:t>
            </a:r>
          </a:p>
        </p:txBody>
      </p:sp>
      <p:sp>
        <p:nvSpPr>
          <p:cNvPr id="3" name="Text Placeholder 2"/>
          <p:cNvSpPr>
            <a:spLocks noGrp="1"/>
          </p:cNvSpPr>
          <p:nvPr>
            <p:ph type="body" idx="1"/>
          </p:nvPr>
        </p:nvSpPr>
        <p:spPr/>
        <p:txBody>
          <a:bodyPr/>
          <a:lstStyle/>
          <a:p>
            <a:pPr algn="ctr"/>
            <a:r>
              <a:rPr lang="el-GR" dirty="0">
                <a:latin typeface="Garamond" panose="02020404030301010803" pitchFamily="18" charset="0"/>
              </a:rPr>
              <a:t>Ο Ελευθέριος Βενιζέλος</a:t>
            </a:r>
          </a:p>
        </p:txBody>
      </p:sp>
      <p:sp>
        <p:nvSpPr>
          <p:cNvPr id="5" name="Text Placeholder 4"/>
          <p:cNvSpPr>
            <a:spLocks noGrp="1"/>
          </p:cNvSpPr>
          <p:nvPr>
            <p:ph type="body" sz="quarter" idx="3"/>
          </p:nvPr>
        </p:nvSpPr>
        <p:spPr/>
        <p:txBody>
          <a:bodyPr/>
          <a:lstStyle/>
          <a:p>
            <a:pPr algn="ctr"/>
            <a:r>
              <a:rPr lang="el-GR" dirty="0">
                <a:latin typeface="Garamond" panose="02020404030301010803" pitchFamily="18" charset="0"/>
              </a:rPr>
              <a:t>Ο διάδοχος Κωνσταντίνος</a:t>
            </a:r>
          </a:p>
        </p:txBody>
      </p:sp>
      <p:pic>
        <p:nvPicPr>
          <p:cNvPr id="7"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2204864"/>
            <a:ext cx="403244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Grp="1" noChangeAspect="1" noChangeArrowheads="1"/>
          </p:cNvPicPr>
          <p:nvPr>
            <p:ph sz="quarter" idx="4"/>
          </p:nvPr>
        </p:nvPicPr>
        <p:blipFill>
          <a:blip r:embed="rId3" cstate="email">
            <a:extLst>
              <a:ext uri="{28A0092B-C50C-407E-A947-70E740481C1C}">
                <a14:useLocalDpi xmlns:a14="http://schemas.microsoft.com/office/drawing/2010/main" val="0"/>
              </a:ext>
            </a:extLst>
          </a:blip>
          <a:srcRect/>
          <a:stretch>
            <a:fillRect/>
          </a:stretch>
        </p:blipFill>
        <p:spPr bwMode="auto">
          <a:xfrm>
            <a:off x="4716016" y="2204864"/>
            <a:ext cx="396044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84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b="1" dirty="0">
                <a:latin typeface="Garamond" panose="02020404030301010803" pitchFamily="18" charset="0"/>
              </a:rPr>
              <a:t>Α΄ Βαλκανικός Πόλεμος</a:t>
            </a:r>
            <a:endParaRPr lang="el-GR" b="1" dirty="0">
              <a:latin typeface="Garamond" panose="02020404030301010803" pitchFamily="18" charset="0"/>
            </a:endParaRPr>
          </a:p>
        </p:txBody>
      </p:sp>
      <p:sp>
        <p:nvSpPr>
          <p:cNvPr id="3" name="Content Placeholder 2"/>
          <p:cNvSpPr>
            <a:spLocks noGrp="1"/>
          </p:cNvSpPr>
          <p:nvPr>
            <p:ph idx="1"/>
          </p:nvPr>
        </p:nvSpPr>
        <p:spPr/>
        <p:txBody>
          <a:bodyPr>
            <a:normAutofit fontScale="70000" lnSpcReduction="20000"/>
          </a:bodyPr>
          <a:lstStyle/>
          <a:p>
            <a:pPr algn="just"/>
            <a:r>
              <a:rPr lang="el-GR" altLang="el-GR" b="1" u="sng" dirty="0">
                <a:latin typeface="Garamond" panose="02020404030301010803" pitchFamily="18" charset="0"/>
              </a:rPr>
              <a:t>Αιτία</a:t>
            </a:r>
            <a:r>
              <a:rPr lang="el-GR" altLang="el-GR" b="1" dirty="0">
                <a:latin typeface="Garamond" panose="02020404030301010803" pitchFamily="18" charset="0"/>
              </a:rPr>
              <a:t>:</a:t>
            </a:r>
            <a:r>
              <a:rPr lang="el-GR" altLang="el-GR" dirty="0">
                <a:latin typeface="Garamond" panose="02020404030301010803" pitchFamily="18" charset="0"/>
              </a:rPr>
              <a:t> Ελλάδα, Σερβία, Μαυροβούνιο και Βουλγαρία συμμαχούν εναντίον της Οθωμανικής Αυτοκρατορίας με σκοπό να απελευθερώσουν τα εναπομείναντα ευρωπαϊκά εδάφη της Αυτοκρατορίας και να θέσουν τέρμα στην τουρκική κυριαρχία στην Ευρώπη - Αίτημα συνοριακής ρύθμισης. </a:t>
            </a:r>
          </a:p>
          <a:p>
            <a:pPr algn="just"/>
            <a:r>
              <a:rPr lang="el-GR" altLang="el-GR" b="1" u="sng" dirty="0">
                <a:latin typeface="Garamond" panose="02020404030301010803" pitchFamily="18" charset="0"/>
              </a:rPr>
              <a:t>Αφορμή</a:t>
            </a:r>
            <a:r>
              <a:rPr lang="el-GR" altLang="el-GR" b="1" dirty="0">
                <a:latin typeface="Garamond" panose="02020404030301010803" pitchFamily="18" charset="0"/>
              </a:rPr>
              <a:t>:</a:t>
            </a:r>
            <a:r>
              <a:rPr lang="el-GR" altLang="el-GR" dirty="0">
                <a:latin typeface="Garamond" panose="02020404030301010803" pitchFamily="18" charset="0"/>
              </a:rPr>
              <a:t> Η απόρριψη του αιτήματος των συμμάχων για μεταρρυθμίσεις στις ευρωπαϊκές κτήσεις της Οθωμανικής Αυτοκρατορίας, οι οποίες θα διασφάλιζαν την εθνική αυτονομία των μειονοτήτων.</a:t>
            </a:r>
          </a:p>
          <a:p>
            <a:pPr algn="just"/>
            <a:r>
              <a:rPr lang="el-GR" altLang="el-GR" b="1" u="sng" dirty="0">
                <a:latin typeface="Garamond" panose="02020404030301010803" pitchFamily="18" charset="0"/>
              </a:rPr>
              <a:t>Αντίπαλοι</a:t>
            </a:r>
            <a:r>
              <a:rPr lang="el-GR" altLang="el-GR" b="1" dirty="0">
                <a:latin typeface="Garamond" panose="02020404030301010803" pitchFamily="18" charset="0"/>
              </a:rPr>
              <a:t>:</a:t>
            </a:r>
            <a:r>
              <a:rPr lang="el-GR" altLang="el-GR" dirty="0">
                <a:latin typeface="Garamond" panose="02020404030301010803" pitchFamily="18" charset="0"/>
              </a:rPr>
              <a:t> Ελλάδα, Σερβία, Βουλγαρία και Μαυροβούνιο κατά της Οθωμανικής Αυτοκρατορίας.</a:t>
            </a:r>
            <a:endParaRPr lang="el-GR" altLang="el-GR" u="sng" dirty="0">
              <a:latin typeface="Garamond" panose="02020404030301010803" pitchFamily="18" charset="0"/>
            </a:endParaRPr>
          </a:p>
          <a:p>
            <a:pPr algn="just"/>
            <a:r>
              <a:rPr lang="el-GR" altLang="el-GR" b="1" u="sng" dirty="0">
                <a:latin typeface="Garamond" panose="02020404030301010803" pitchFamily="18" charset="0"/>
              </a:rPr>
              <a:t>Κήρυξη του Πολέμου</a:t>
            </a:r>
            <a:r>
              <a:rPr lang="el-GR" altLang="el-GR" b="1" dirty="0">
                <a:latin typeface="Garamond" panose="02020404030301010803" pitchFamily="18" charset="0"/>
              </a:rPr>
              <a:t>: </a:t>
            </a:r>
            <a:r>
              <a:rPr lang="el-GR" altLang="el-GR" dirty="0">
                <a:latin typeface="Garamond" panose="02020404030301010803" pitchFamily="18" charset="0"/>
              </a:rPr>
              <a:t>Οκτώβριος 1912.</a:t>
            </a:r>
          </a:p>
          <a:p>
            <a:pPr algn="just"/>
            <a:r>
              <a:rPr lang="el-GR" altLang="el-GR" b="1" u="sng" dirty="0">
                <a:latin typeface="Garamond" panose="02020404030301010803" pitchFamily="18" charset="0"/>
              </a:rPr>
              <a:t>Έκβαση του Πολέμου</a:t>
            </a:r>
            <a:r>
              <a:rPr lang="el-GR" altLang="el-GR" b="1" dirty="0">
                <a:latin typeface="Garamond" panose="02020404030301010803" pitchFamily="18" charset="0"/>
              </a:rPr>
              <a:t>: </a:t>
            </a:r>
            <a:r>
              <a:rPr lang="el-GR" altLang="el-GR" dirty="0">
                <a:latin typeface="Garamond" panose="02020404030301010803" pitchFamily="18" charset="0"/>
              </a:rPr>
              <a:t>Ήττα της Οθωμανικής Αυτοκρατορίας και υπογραφή της </a:t>
            </a:r>
            <a:r>
              <a:rPr lang="el-GR" altLang="el-GR" i="1" dirty="0">
                <a:latin typeface="Garamond" panose="02020404030301010803" pitchFamily="18" charset="0"/>
              </a:rPr>
              <a:t>Συνθήκης του Λονδίνου </a:t>
            </a:r>
            <a:r>
              <a:rPr lang="el-GR" altLang="el-GR" dirty="0">
                <a:latin typeface="Garamond" panose="02020404030301010803" pitchFamily="18" charset="0"/>
              </a:rPr>
              <a:t>(17/30 </a:t>
            </a:r>
            <a:r>
              <a:rPr lang="el-GR" dirty="0">
                <a:latin typeface="Garamond" panose="02020404030301010803" pitchFamily="18" charset="0"/>
              </a:rPr>
              <a:t>Μαΐου 1913).</a:t>
            </a:r>
            <a:endParaRPr lang="el-GR" altLang="el-GR" dirty="0">
              <a:latin typeface="Garamond" panose="02020404030301010803" pitchFamily="18" charset="0"/>
            </a:endParaRPr>
          </a:p>
          <a:p>
            <a:pPr algn="just"/>
            <a:endParaRPr lang="el-GR" altLang="el-GR" u="sng" dirty="0">
              <a:latin typeface="Garamond" panose="02020404030301010803" pitchFamily="18" charset="0"/>
            </a:endParaRPr>
          </a:p>
          <a:p>
            <a:endParaRPr lang="el-GR" dirty="0"/>
          </a:p>
        </p:txBody>
      </p:sp>
    </p:spTree>
    <p:extLst>
      <p:ext uri="{BB962C8B-B14F-4D97-AF65-F5344CB8AC3E}">
        <p14:creationId xmlns:p14="http://schemas.microsoft.com/office/powerpoint/2010/main" val="3927883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latin typeface="Garamond" panose="02020404030301010803" pitchFamily="18" charset="0"/>
              </a:rPr>
              <a:t>Οι κινήσεις των συμμάχων κατά τον Α΄ Βαλκανικό Πόλεμο</a:t>
            </a:r>
          </a:p>
        </p:txBody>
      </p:sp>
      <p:pic>
        <p:nvPicPr>
          <p:cNvPr id="4" name="Content Placeholder 3"/>
          <p:cNvPicPr>
            <a:picLocks noGrp="1"/>
          </p:cNvPicPr>
          <p:nvPr>
            <p:ph idx="1"/>
          </p:nvPr>
        </p:nvPicPr>
        <p:blipFill>
          <a:blip r:embed="rId2" cstate="email"/>
          <a:stretch>
            <a:fillRect/>
          </a:stretch>
        </p:blipFill>
        <p:spPr>
          <a:xfrm>
            <a:off x="755576" y="1700808"/>
            <a:ext cx="7848871" cy="4680520"/>
          </a:xfrm>
          <a:prstGeom prst="rect">
            <a:avLst/>
          </a:prstGeom>
        </p:spPr>
      </p:pic>
    </p:spTree>
    <p:extLst>
      <p:ext uri="{BB962C8B-B14F-4D97-AF65-F5344CB8AC3E}">
        <p14:creationId xmlns:p14="http://schemas.microsoft.com/office/powerpoint/2010/main" val="3939295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latin typeface="Garamond" panose="02020404030301010803" pitchFamily="18" charset="0"/>
              </a:rPr>
              <a:t>Κατακτήσεις εδαφών στον Α΄ Βαλκανικό Πόλεμο</a:t>
            </a:r>
            <a:endParaRPr lang="el-GR" dirty="0"/>
          </a:p>
        </p:txBody>
      </p:sp>
      <p:pic>
        <p:nvPicPr>
          <p:cNvPr id="4" name="Content Placeholder 3" descr="b%20balkanikos"/>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1600200"/>
            <a:ext cx="8136903" cy="4997152"/>
          </a:xfrm>
          <a:prstGeom prst="rect">
            <a:avLst/>
          </a:prstGeom>
          <a:noFill/>
          <a:ln>
            <a:noFill/>
          </a:ln>
        </p:spPr>
      </p:pic>
    </p:spTree>
    <p:extLst>
      <p:ext uri="{BB962C8B-B14F-4D97-AF65-F5344CB8AC3E}">
        <p14:creationId xmlns:p14="http://schemas.microsoft.com/office/powerpoint/2010/main" val="224212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latin typeface="Garamond" panose="02020404030301010803" pitchFamily="18" charset="0"/>
              </a:rPr>
              <a:t>Συνθήκη Ειρήνης του Λονδίνου</a:t>
            </a:r>
            <a:br>
              <a:rPr lang="el-GR" dirty="0"/>
            </a:br>
            <a:endParaRPr lang="el-GR" dirty="0"/>
          </a:p>
        </p:txBody>
      </p:sp>
      <p:sp>
        <p:nvSpPr>
          <p:cNvPr id="3" name="Content Placeholder 2"/>
          <p:cNvSpPr>
            <a:spLocks noGrp="1"/>
          </p:cNvSpPr>
          <p:nvPr>
            <p:ph idx="1"/>
          </p:nvPr>
        </p:nvSpPr>
        <p:spPr/>
        <p:txBody>
          <a:bodyPr>
            <a:normAutofit fontScale="77500" lnSpcReduction="20000"/>
          </a:bodyPr>
          <a:lstStyle/>
          <a:p>
            <a:pPr marL="0" indent="0">
              <a:buNone/>
            </a:pPr>
            <a:r>
              <a:rPr lang="el-GR" b="1" dirty="0"/>
              <a:t> </a:t>
            </a:r>
            <a:endParaRPr lang="el-GR" dirty="0"/>
          </a:p>
          <a:p>
            <a:pPr algn="just"/>
            <a:r>
              <a:rPr lang="el-GR" dirty="0"/>
              <a:t>  </a:t>
            </a:r>
            <a:r>
              <a:rPr lang="el-GR" dirty="0">
                <a:latin typeface="Garamond" panose="02020404030301010803" pitchFamily="18" charset="0"/>
              </a:rPr>
              <a:t>Υπογράφεται στις 17 Μαΐου 1913 στο Λονδίνο και </a:t>
            </a:r>
            <a:r>
              <a:rPr lang="el-GR" b="1" dirty="0">
                <a:latin typeface="Garamond" panose="02020404030301010803" pitchFamily="18" charset="0"/>
              </a:rPr>
              <a:t>τερματίζει τον </a:t>
            </a:r>
            <a:r>
              <a:rPr lang="el-GR" b="1" i="1" dirty="0">
                <a:latin typeface="Garamond" panose="02020404030301010803" pitchFamily="18" charset="0"/>
              </a:rPr>
              <a:t>Α΄ Βαλκανικό Πόλεμο</a:t>
            </a:r>
            <a:r>
              <a:rPr lang="el-GR" dirty="0">
                <a:latin typeface="Garamond" panose="02020404030301010803" pitchFamily="18" charset="0"/>
              </a:rPr>
              <a:t>. Η Οθωμανική Αυτοκρατορία εκχωρεί όλες τις κτήσεις της στα δυτικά της γραμμής Αίνου – </a:t>
            </a:r>
            <a:r>
              <a:rPr lang="el-GR" dirty="0" err="1">
                <a:latin typeface="Garamond" panose="02020404030301010803" pitchFamily="18" charset="0"/>
              </a:rPr>
              <a:t>Μηδείας</a:t>
            </a:r>
            <a:r>
              <a:rPr lang="el-GR" dirty="0">
                <a:latin typeface="Garamond" panose="02020404030301010803" pitchFamily="18" charset="0"/>
              </a:rPr>
              <a:t>, εκτός της Αλβανίας, στους τέσσερις νικητές συμμάχους, ο σουλτάνος παραιτείται από τα δικαιώματά του στην Κρήτη και οι μεγάλες δυνάμεις αναλαμβάνουν να ορίσουν τα σύνορα της Αλβανίας και να καθορίσουν το μέλλον των νησιών του Αιγαίου. Η Συνθήκη </a:t>
            </a:r>
            <a:r>
              <a:rPr lang="el-GR" b="1" dirty="0">
                <a:latin typeface="Garamond" panose="02020404030301010803" pitchFamily="18" charset="0"/>
              </a:rPr>
              <a:t>δεν αναφέρεται στην κατανομή των εδαφών που κατέκτησαν οι σύμμαχοι ούτε και στην τύχη των Δωδεκανήσων</a:t>
            </a:r>
            <a:r>
              <a:rPr lang="el-GR" dirty="0">
                <a:latin typeface="Garamond" panose="02020404030301010803" pitchFamily="18" charset="0"/>
              </a:rPr>
              <a:t>, που κατείχαν προσωρινά οι Ιταλοί από το 1912. Αυτό οφείλεται στις διαφωνίες τόσο ανάμεσα στους συμμάχους όσο και μεταξύ των Μεγάλων Δυνάμεων.</a:t>
            </a:r>
          </a:p>
          <a:p>
            <a:endParaRPr lang="el-GR" dirty="0"/>
          </a:p>
        </p:txBody>
      </p:sp>
    </p:spTree>
    <p:extLst>
      <p:ext uri="{BB962C8B-B14F-4D97-AF65-F5344CB8AC3E}">
        <p14:creationId xmlns:p14="http://schemas.microsoft.com/office/powerpoint/2010/main" val="2504901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Garamond" panose="02020404030301010803" pitchFamily="18" charset="0"/>
              </a:rPr>
              <a:t>Εκκρεμότητες</a:t>
            </a:r>
            <a:endParaRPr lang="el-GR" b="1" dirty="0"/>
          </a:p>
        </p:txBody>
      </p:sp>
      <p:sp>
        <p:nvSpPr>
          <p:cNvPr id="3" name="Content Placeholder 2"/>
          <p:cNvSpPr>
            <a:spLocks noGrp="1"/>
          </p:cNvSpPr>
          <p:nvPr>
            <p:ph idx="1"/>
          </p:nvPr>
        </p:nvSpPr>
        <p:spPr/>
        <p:txBody>
          <a:bodyPr>
            <a:normAutofit fontScale="70000" lnSpcReduction="20000"/>
          </a:bodyPr>
          <a:lstStyle/>
          <a:p>
            <a:pPr algn="just">
              <a:lnSpc>
                <a:spcPct val="90000"/>
              </a:lnSpc>
            </a:pPr>
            <a:r>
              <a:rPr lang="el-GR" altLang="el-GR" dirty="0">
                <a:latin typeface="Garamond" panose="02020404030301010803" pitchFamily="18" charset="0"/>
              </a:rPr>
              <a:t>Η </a:t>
            </a:r>
            <a:r>
              <a:rPr lang="el-GR" altLang="el-GR" b="1" dirty="0">
                <a:latin typeface="Garamond" panose="02020404030301010803" pitchFamily="18" charset="0"/>
              </a:rPr>
              <a:t>«σιωπή» της </a:t>
            </a:r>
            <a:r>
              <a:rPr lang="el-GR" altLang="el-GR" b="1" i="1" dirty="0">
                <a:latin typeface="Garamond" panose="02020404030301010803" pitchFamily="18" charset="0"/>
              </a:rPr>
              <a:t>Συνθήκης του Λονδίνου</a:t>
            </a:r>
            <a:r>
              <a:rPr lang="el-GR" altLang="el-GR" i="1" dirty="0">
                <a:latin typeface="Garamond" panose="02020404030301010803" pitchFamily="18" charset="0"/>
              </a:rPr>
              <a:t> </a:t>
            </a:r>
            <a:r>
              <a:rPr lang="el-GR" altLang="el-GR" dirty="0">
                <a:latin typeface="Garamond" panose="02020404030301010803" pitchFamily="18" charset="0"/>
              </a:rPr>
              <a:t>σε ζητήματα που αφορούσαν τόσο στην κατανομή και στην ακριβή συνοριακή ρύθμιση των εδαφών που κατέκτησαν οι σύμμαχοι όσο και στην τύχη των Δωδεκανήσων. Έτσι, άφηνε περιθώρια για νέες διεκδικήσεις με κυριότερο πρόβλημα αυτό της διανομής της Μακεδονίας και της Θράκης.</a:t>
            </a:r>
          </a:p>
          <a:p>
            <a:pPr algn="just">
              <a:lnSpc>
                <a:spcPct val="90000"/>
              </a:lnSpc>
            </a:pPr>
            <a:r>
              <a:rPr lang="el-GR" altLang="el-GR" b="1" dirty="0">
                <a:latin typeface="Garamond" panose="02020404030301010803" pitchFamily="18" charset="0"/>
              </a:rPr>
              <a:t>Υπερβολικές αξιώσεις της Βουλγαρίας</a:t>
            </a:r>
            <a:r>
              <a:rPr lang="el-GR" altLang="el-GR" dirty="0">
                <a:latin typeface="Garamond" panose="02020404030301010803" pitchFamily="18" charset="0"/>
              </a:rPr>
              <a:t> στο εδαφικό - αντίδρασή της  απέναντι στη μείωση της έκτασης των εδαφών που πίστευε ότι της ανήκαν. Προκλήσεις εναντίον της Σερβίας και της  Ελλάδας. </a:t>
            </a:r>
          </a:p>
          <a:p>
            <a:pPr algn="just">
              <a:lnSpc>
                <a:spcPct val="90000"/>
              </a:lnSpc>
            </a:pPr>
            <a:r>
              <a:rPr lang="el-GR" altLang="el-GR" dirty="0">
                <a:latin typeface="Garamond" panose="02020404030301010803" pitchFamily="18" charset="0"/>
              </a:rPr>
              <a:t>Η </a:t>
            </a:r>
            <a:r>
              <a:rPr lang="el-GR" altLang="el-GR" b="1" dirty="0">
                <a:latin typeface="Garamond" panose="02020404030301010803" pitchFamily="18" charset="0"/>
              </a:rPr>
              <a:t>περίπτωση της Θεσσαλονίκης</a:t>
            </a:r>
            <a:r>
              <a:rPr lang="el-GR" altLang="el-GR" dirty="0">
                <a:latin typeface="Garamond" panose="02020404030301010803" pitchFamily="18" charset="0"/>
              </a:rPr>
              <a:t> και το αίτημα των Βουλγάρων για παράδοση της πόλης και σε αυτούς, μετά που η πόλη παραδόθηκε στους Έλληνες.</a:t>
            </a:r>
          </a:p>
          <a:p>
            <a:pPr algn="just">
              <a:lnSpc>
                <a:spcPct val="90000"/>
              </a:lnSpc>
            </a:pPr>
            <a:r>
              <a:rPr lang="el-GR" altLang="el-GR" dirty="0">
                <a:latin typeface="Garamond" panose="02020404030301010803" pitchFamily="18" charset="0"/>
              </a:rPr>
              <a:t>Η  </a:t>
            </a:r>
            <a:r>
              <a:rPr lang="el-GR" altLang="el-GR" b="1" dirty="0" err="1">
                <a:latin typeface="Garamond" panose="02020404030301010803" pitchFamily="18" charset="0"/>
              </a:rPr>
              <a:t>ελληνοσερβική</a:t>
            </a:r>
            <a:r>
              <a:rPr lang="el-GR" altLang="el-GR" b="1" dirty="0">
                <a:latin typeface="Garamond" panose="02020404030301010803" pitchFamily="18" charset="0"/>
              </a:rPr>
              <a:t> Συμμαχία του 1913</a:t>
            </a:r>
            <a:r>
              <a:rPr lang="el-GR" altLang="el-GR" dirty="0">
                <a:latin typeface="Garamond" panose="02020404030301010803" pitchFamily="18" charset="0"/>
              </a:rPr>
              <a:t> (δεκαετής και μυστική συνθήκη φιλίας και αμυντικής συμμαχίας σε περίπτωση επίθεσης από άλλη χώρα). </a:t>
            </a:r>
          </a:p>
          <a:p>
            <a:pPr algn="just">
              <a:lnSpc>
                <a:spcPct val="90000"/>
              </a:lnSpc>
            </a:pPr>
            <a:endParaRPr lang="el-GR" altLang="el-GR" dirty="0">
              <a:latin typeface="Garamond" panose="02020404030301010803" pitchFamily="18" charset="0"/>
            </a:endParaRPr>
          </a:p>
          <a:p>
            <a:pPr algn="just">
              <a:lnSpc>
                <a:spcPct val="90000"/>
              </a:lnSpc>
            </a:pPr>
            <a:endParaRPr lang="en-GB" altLang="el-GR" dirty="0">
              <a:latin typeface="Garamond" panose="02020404030301010803" pitchFamily="18" charset="0"/>
            </a:endParaRPr>
          </a:p>
          <a:p>
            <a:endParaRPr lang="el-GR" dirty="0"/>
          </a:p>
        </p:txBody>
      </p:sp>
    </p:spTree>
    <p:extLst>
      <p:ext uri="{BB962C8B-B14F-4D97-AF65-F5344CB8AC3E}">
        <p14:creationId xmlns:p14="http://schemas.microsoft.com/office/powerpoint/2010/main" val="851378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latin typeface="Garamond" panose="02020404030301010803" pitchFamily="18" charset="0"/>
              </a:rPr>
              <a:t>3. Ο Β΄ Βαλκανικός Πόλεμος και η </a:t>
            </a:r>
            <a:r>
              <a:rPr lang="el-GR" b="1" i="1" dirty="0">
                <a:latin typeface="Garamond" panose="02020404030301010803" pitchFamily="18" charset="0"/>
              </a:rPr>
              <a:t>Συνθήκη του Βουκουρεστίου</a:t>
            </a:r>
            <a:endParaRPr lang="el-GR" dirty="0"/>
          </a:p>
        </p:txBody>
      </p:sp>
      <p:sp>
        <p:nvSpPr>
          <p:cNvPr id="3" name="Content Placeholder 2"/>
          <p:cNvSpPr>
            <a:spLocks noGrp="1"/>
          </p:cNvSpPr>
          <p:nvPr>
            <p:ph idx="1"/>
          </p:nvPr>
        </p:nvSpPr>
        <p:spPr>
          <a:xfrm>
            <a:off x="457200" y="1600200"/>
            <a:ext cx="8229600" cy="5141168"/>
          </a:xfrm>
        </p:spPr>
        <p:txBody>
          <a:bodyPr>
            <a:noAutofit/>
          </a:bodyPr>
          <a:lstStyle/>
          <a:p>
            <a:pPr marL="0" indent="0" algn="ctr">
              <a:buNone/>
            </a:pPr>
            <a:r>
              <a:rPr lang="el-GR" sz="2400" u="sng" dirty="0">
                <a:latin typeface="Garamond" panose="02020404030301010803" pitchFamily="18" charset="0"/>
              </a:rPr>
              <a:t>3</a:t>
            </a:r>
            <a:r>
              <a:rPr lang="el-GR" sz="2400" u="sng" baseline="30000" dirty="0">
                <a:latin typeface="Garamond" panose="02020404030301010803" pitchFamily="18" charset="0"/>
              </a:rPr>
              <a:t>η</a:t>
            </a:r>
            <a:r>
              <a:rPr lang="el-GR" sz="2400" u="sng" dirty="0">
                <a:latin typeface="Garamond" panose="02020404030301010803" pitchFamily="18" charset="0"/>
              </a:rPr>
              <a:t> Διδακτική Περίοδος</a:t>
            </a:r>
          </a:p>
          <a:p>
            <a:pPr algn="just"/>
            <a:r>
              <a:rPr lang="el-GR" sz="2800" b="1" dirty="0">
                <a:latin typeface="Garamond" panose="02020404030301010803" pitchFamily="18" charset="0"/>
              </a:rPr>
              <a:t>Δείκτες Επιτυχίας: 2, 3 / Δείκτες Επάρκειας: 2, 3</a:t>
            </a:r>
            <a:endParaRPr lang="el-GR" sz="2000" dirty="0">
              <a:latin typeface="Garamond" panose="02020404030301010803" pitchFamily="18" charset="0"/>
            </a:endParaRPr>
          </a:p>
          <a:p>
            <a:pPr algn="just"/>
            <a:r>
              <a:rPr lang="el-GR" sz="2000" dirty="0">
                <a:latin typeface="Garamond" panose="02020404030301010803" pitchFamily="18" charset="0"/>
              </a:rPr>
              <a:t>Διασύνδεση των </a:t>
            </a:r>
            <a:r>
              <a:rPr lang="el-GR" sz="2000" b="1" dirty="0">
                <a:latin typeface="Garamond" panose="02020404030301010803" pitchFamily="18" charset="0"/>
              </a:rPr>
              <a:t>αδυναμιών της </a:t>
            </a:r>
            <a:r>
              <a:rPr lang="el-GR" sz="2000" b="1" i="1" dirty="0">
                <a:latin typeface="Garamond" panose="02020404030301010803" pitchFamily="18" charset="0"/>
              </a:rPr>
              <a:t>Συνθήκης του Λονδίνου </a:t>
            </a:r>
            <a:r>
              <a:rPr lang="el-GR" sz="2000" b="1" dirty="0">
                <a:latin typeface="Garamond" panose="02020404030301010803" pitchFamily="18" charset="0"/>
              </a:rPr>
              <a:t> </a:t>
            </a:r>
            <a:r>
              <a:rPr lang="el-GR" sz="2000" dirty="0">
                <a:latin typeface="Garamond" panose="02020404030301010803" pitchFamily="18" charset="0"/>
              </a:rPr>
              <a:t>με τις συνθήκες έκρηξης του </a:t>
            </a:r>
            <a:r>
              <a:rPr lang="el-GR" sz="2000" i="1" dirty="0">
                <a:latin typeface="Garamond" panose="02020404030301010803" pitchFamily="18" charset="0"/>
              </a:rPr>
              <a:t>Β΄ Βαλκανικού Πολέμου</a:t>
            </a:r>
            <a:r>
              <a:rPr lang="el-GR" sz="2000" dirty="0">
                <a:latin typeface="Garamond" panose="02020404030301010803" pitchFamily="18" charset="0"/>
              </a:rPr>
              <a:t>.</a:t>
            </a:r>
          </a:p>
          <a:p>
            <a:pPr algn="just"/>
            <a:r>
              <a:rPr lang="el-GR" sz="2000" dirty="0">
                <a:latin typeface="Garamond" panose="02020404030301010803" pitchFamily="18" charset="0"/>
              </a:rPr>
              <a:t>Μελέτη/επεξεργασία πηγών που αναφέρονται στον </a:t>
            </a:r>
            <a:r>
              <a:rPr lang="el-GR" sz="2000" b="1" dirty="0">
                <a:latin typeface="Garamond" panose="02020404030301010803" pitchFamily="18" charset="0"/>
              </a:rPr>
              <a:t>«μακεδονικό αλυτρωτισμό»</a:t>
            </a:r>
            <a:r>
              <a:rPr lang="el-GR" sz="2000" dirty="0">
                <a:latin typeface="Garamond" panose="02020404030301010803" pitchFamily="18" charset="0"/>
              </a:rPr>
              <a:t> των Βουλγάρων και στην πρόθεσή τους να σφετεριστούν ελληνικά εδάφη της Μακεδονίας. </a:t>
            </a:r>
          </a:p>
          <a:p>
            <a:pPr algn="just"/>
            <a:r>
              <a:rPr lang="el-GR" sz="2000" dirty="0">
                <a:latin typeface="Garamond" panose="02020404030301010803" pitchFamily="18" charset="0"/>
              </a:rPr>
              <a:t>Μελέτη/επεξεργασία πηγών/χαρτών με τις </a:t>
            </a:r>
            <a:r>
              <a:rPr lang="el-GR" sz="2000" b="1" dirty="0">
                <a:latin typeface="Garamond" panose="02020404030301010803" pitchFamily="18" charset="0"/>
              </a:rPr>
              <a:t>κινήσεις των στρατευμάτων</a:t>
            </a:r>
            <a:r>
              <a:rPr lang="el-GR" sz="2000" dirty="0">
                <a:latin typeface="Garamond" panose="02020404030301010803" pitchFamily="18" charset="0"/>
              </a:rPr>
              <a:t>, τις </a:t>
            </a:r>
            <a:r>
              <a:rPr lang="el-GR" sz="2000" b="1" dirty="0">
                <a:latin typeface="Garamond" panose="02020404030301010803" pitchFamily="18" charset="0"/>
              </a:rPr>
              <a:t>κατακτήσεις εδαφών</a:t>
            </a:r>
            <a:r>
              <a:rPr lang="el-GR" sz="2000" dirty="0">
                <a:latin typeface="Garamond" panose="02020404030301010803" pitchFamily="18" charset="0"/>
              </a:rPr>
              <a:t> κατά τη διάρκεια του </a:t>
            </a:r>
            <a:r>
              <a:rPr lang="el-GR" sz="2000" i="1" dirty="0">
                <a:latin typeface="Garamond" panose="02020404030301010803" pitchFamily="18" charset="0"/>
              </a:rPr>
              <a:t>Β΄ Βαλκανικού Πολέμου</a:t>
            </a:r>
            <a:r>
              <a:rPr lang="el-GR" sz="2000" dirty="0">
                <a:latin typeface="Garamond" panose="02020404030301010803" pitchFamily="18" charset="0"/>
              </a:rPr>
              <a:t> και των τελικών </a:t>
            </a:r>
            <a:r>
              <a:rPr lang="el-GR" sz="2000" b="1" dirty="0">
                <a:latin typeface="Garamond" panose="02020404030301010803" pitchFamily="18" charset="0"/>
              </a:rPr>
              <a:t>ρυθμίσεων της </a:t>
            </a:r>
            <a:r>
              <a:rPr lang="el-GR" sz="2000" b="1" i="1" dirty="0">
                <a:latin typeface="Garamond" panose="02020404030301010803" pitchFamily="18" charset="0"/>
              </a:rPr>
              <a:t>Συνθήκης του Βουκουρεστίου</a:t>
            </a:r>
            <a:r>
              <a:rPr lang="el-GR" sz="2000" i="1" baseline="30000" dirty="0">
                <a:latin typeface="Garamond" panose="02020404030301010803" pitchFamily="18" charset="0"/>
              </a:rPr>
              <a:t>.</a:t>
            </a:r>
            <a:r>
              <a:rPr lang="el-GR" sz="2000" dirty="0">
                <a:latin typeface="Garamond" panose="02020404030301010803" pitchFamily="18" charset="0"/>
              </a:rPr>
              <a:t> η </a:t>
            </a:r>
            <a:r>
              <a:rPr lang="el-GR" sz="2000" b="1" dirty="0">
                <a:latin typeface="Garamond" panose="02020404030301010803" pitchFamily="18" charset="0"/>
              </a:rPr>
              <a:t>«σιωπή»</a:t>
            </a:r>
            <a:r>
              <a:rPr lang="el-GR" sz="2000" dirty="0">
                <a:latin typeface="Garamond" panose="02020404030301010803" pitchFamily="18" charset="0"/>
              </a:rPr>
              <a:t> της στο ζήτημα των ελληνοαλβανικών συνόρων και των νησιών του Ανατολικού Αιγαίου. Σχολιασμός και διατύπωση υποθέσεων. Διασύνδεση με την ενότητα Γ3: «Η Ελλάδα στον Α΄ Παγκόσμιο Πόλεμο» (σ.81).</a:t>
            </a:r>
          </a:p>
          <a:p>
            <a:pPr algn="just"/>
            <a:r>
              <a:rPr lang="el-GR" sz="2000" dirty="0">
                <a:latin typeface="Garamond" panose="02020404030301010803" pitchFamily="18" charset="0"/>
              </a:rPr>
              <a:t>Διδακτικό Εγχειρίδιο: σ. 64-65, 69-73, 81 / Πηγές: βλ. αντίστοιχες πηγές στο πρόσθετο σώμα πηγών.</a:t>
            </a:r>
          </a:p>
        </p:txBody>
      </p:sp>
    </p:spTree>
    <p:extLst>
      <p:ext uri="{BB962C8B-B14F-4D97-AF65-F5344CB8AC3E}">
        <p14:creationId xmlns:p14="http://schemas.microsoft.com/office/powerpoint/2010/main" val="230210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b="1" dirty="0">
                <a:latin typeface="Garamond" panose="02020404030301010803" pitchFamily="18" charset="0"/>
              </a:rPr>
              <a:t>Β΄ Βαλκανικός Πόλεμος</a:t>
            </a:r>
            <a:endParaRPr lang="el-GR" b="1" dirty="0"/>
          </a:p>
        </p:txBody>
      </p:sp>
      <p:sp>
        <p:nvSpPr>
          <p:cNvPr id="3" name="Content Placeholder 2"/>
          <p:cNvSpPr>
            <a:spLocks noGrp="1"/>
          </p:cNvSpPr>
          <p:nvPr>
            <p:ph idx="1"/>
          </p:nvPr>
        </p:nvSpPr>
        <p:spPr/>
        <p:txBody>
          <a:bodyPr>
            <a:normAutofit fontScale="70000" lnSpcReduction="20000"/>
          </a:bodyPr>
          <a:lstStyle/>
          <a:p>
            <a:pPr algn="just"/>
            <a:r>
              <a:rPr lang="el-GR" b="1" u="sng" dirty="0">
                <a:latin typeface="Garamond" panose="02020404030301010803" pitchFamily="18" charset="0"/>
              </a:rPr>
              <a:t>Αιτία</a:t>
            </a:r>
            <a:r>
              <a:rPr lang="el-GR" b="1" dirty="0">
                <a:latin typeface="Garamond" panose="02020404030301010803" pitchFamily="18" charset="0"/>
              </a:rPr>
              <a:t>:</a:t>
            </a:r>
            <a:r>
              <a:rPr lang="el-GR" dirty="0">
                <a:latin typeface="Garamond" panose="02020404030301010803" pitchFamily="18" charset="0"/>
              </a:rPr>
              <a:t> </a:t>
            </a:r>
            <a:r>
              <a:rPr lang="el-GR" altLang="el-GR" dirty="0">
                <a:latin typeface="Garamond" panose="02020404030301010803" pitchFamily="18" charset="0"/>
              </a:rPr>
              <a:t>Το ακαθόριστο των συνόρων ( </a:t>
            </a:r>
            <a:r>
              <a:rPr lang="el-GR" altLang="el-GR" i="1" dirty="0">
                <a:latin typeface="Garamond" panose="02020404030301010803" pitchFamily="18" charset="0"/>
              </a:rPr>
              <a:t>Συνθήκη Λονδίνου</a:t>
            </a:r>
            <a:r>
              <a:rPr lang="el-GR" altLang="el-GR" dirty="0">
                <a:latin typeface="Garamond" panose="02020404030301010803" pitchFamily="18" charset="0"/>
              </a:rPr>
              <a:t> ), το οποίο άφηνε περιθώρια για νέες διεκδικήσεις με κυριότερο πρόβλημα αυτό της διανομής των εδαφών της Μακεδονίας και της Θράκης. Η άρνηση της Βουλγαρίας για μείωση της εδαφικής της έκτασης και οι υπερβολικές της αξιώσεις στο εδαφικό.</a:t>
            </a:r>
          </a:p>
          <a:p>
            <a:pPr algn="just"/>
            <a:r>
              <a:rPr lang="el-GR" b="1" u="sng" dirty="0">
                <a:latin typeface="Garamond" panose="02020404030301010803" pitchFamily="18" charset="0"/>
              </a:rPr>
              <a:t>Αφορμή</a:t>
            </a:r>
            <a:r>
              <a:rPr lang="el-GR" b="1" dirty="0">
                <a:latin typeface="Garamond" panose="02020404030301010803" pitchFamily="18" charset="0"/>
              </a:rPr>
              <a:t>:</a:t>
            </a:r>
            <a:r>
              <a:rPr lang="el-GR" dirty="0">
                <a:latin typeface="Garamond" panose="02020404030301010803" pitchFamily="18" charset="0"/>
              </a:rPr>
              <a:t> </a:t>
            </a:r>
            <a:r>
              <a:rPr lang="el-GR" altLang="el-GR" dirty="0">
                <a:latin typeface="Garamond" panose="02020404030301010803" pitchFamily="18" charset="0"/>
              </a:rPr>
              <a:t>Η προκλητική στάση της Βουλγαρίας εναντίον των Ελλήνων (Νιγρίτα) και των Σέρβων (Γευγελή).</a:t>
            </a:r>
          </a:p>
          <a:p>
            <a:pPr algn="just"/>
            <a:r>
              <a:rPr lang="el-GR" altLang="el-GR" b="1" u="sng" dirty="0">
                <a:latin typeface="Garamond" panose="02020404030301010803" pitchFamily="18" charset="0"/>
              </a:rPr>
              <a:t>Αντίπαλοι</a:t>
            </a:r>
            <a:r>
              <a:rPr lang="el-GR" altLang="el-GR" b="1" dirty="0">
                <a:latin typeface="Garamond" panose="02020404030301010803" pitchFamily="18" charset="0"/>
              </a:rPr>
              <a:t>:</a:t>
            </a:r>
            <a:r>
              <a:rPr lang="el-GR" altLang="el-GR" dirty="0">
                <a:latin typeface="Garamond" panose="02020404030301010803" pitchFamily="18" charset="0"/>
              </a:rPr>
              <a:t> Ελλάδα και Σερβία εναντίον της Βουλγαρίας.</a:t>
            </a:r>
          </a:p>
          <a:p>
            <a:pPr algn="just"/>
            <a:r>
              <a:rPr lang="el-GR" altLang="el-GR" b="1" u="sng" dirty="0">
                <a:latin typeface="Garamond" panose="02020404030301010803" pitchFamily="18" charset="0"/>
              </a:rPr>
              <a:t>Κήρυξη του Πολέμου</a:t>
            </a:r>
            <a:r>
              <a:rPr lang="el-GR" altLang="el-GR" b="1" dirty="0">
                <a:latin typeface="Garamond" panose="02020404030301010803" pitchFamily="18" charset="0"/>
              </a:rPr>
              <a:t>:</a:t>
            </a:r>
            <a:r>
              <a:rPr lang="el-GR" altLang="el-GR" dirty="0">
                <a:latin typeface="Garamond" panose="02020404030301010803" pitchFamily="18" charset="0"/>
              </a:rPr>
              <a:t> Ιούνιος 1913.</a:t>
            </a:r>
          </a:p>
          <a:p>
            <a:pPr algn="just">
              <a:buSzPct val="70000"/>
              <a:buFont typeface="Wingdings" pitchFamily="2" charset="2"/>
              <a:buChar char="Ø"/>
            </a:pPr>
            <a:r>
              <a:rPr lang="el-GR" altLang="el-GR" b="1" u="sng" dirty="0">
                <a:latin typeface="Garamond" panose="02020404030301010803" pitchFamily="18" charset="0"/>
              </a:rPr>
              <a:t>Έκβαση του Πολέμου</a:t>
            </a:r>
            <a:r>
              <a:rPr lang="el-GR" altLang="el-GR" b="1" dirty="0">
                <a:latin typeface="Garamond" panose="02020404030301010803" pitchFamily="18" charset="0"/>
              </a:rPr>
              <a:t>:</a:t>
            </a:r>
            <a:r>
              <a:rPr lang="el-GR" altLang="el-GR" dirty="0">
                <a:latin typeface="Garamond" panose="02020404030301010803" pitchFamily="18" charset="0"/>
              </a:rPr>
              <a:t> Ήττα των Βουλγάρων σε όλα τα πεδία (Ρουμανία και Τουρκία βρίσκουν την ευκαιρία να καταλάβουν εδάφη της Βουλγαρίας) και υπογραφή της </a:t>
            </a:r>
            <a:r>
              <a:rPr lang="el-GR" altLang="el-GR" i="1" dirty="0">
                <a:latin typeface="Garamond" panose="02020404030301010803" pitchFamily="18" charset="0"/>
              </a:rPr>
              <a:t>Συνθήκης του Βουκουρεστίου</a:t>
            </a:r>
            <a:r>
              <a:rPr lang="el-GR" altLang="el-GR" dirty="0">
                <a:latin typeface="Garamond" panose="02020404030301010803" pitchFamily="18" charset="0"/>
              </a:rPr>
              <a:t> (28 Ιουλίου/10 Αυγούστου 1913).</a:t>
            </a:r>
          </a:p>
          <a:p>
            <a:pPr algn="just"/>
            <a:endParaRPr lang="el-GR" altLang="el-GR" u="sng" dirty="0">
              <a:latin typeface="Garamond" panose="02020404030301010803" pitchFamily="18" charset="0"/>
            </a:endParaRPr>
          </a:p>
          <a:p>
            <a:pPr algn="just"/>
            <a:endParaRPr lang="el-GR" dirty="0">
              <a:latin typeface="Garamond" panose="02020404030301010803" pitchFamily="18" charset="0"/>
            </a:endParaRPr>
          </a:p>
        </p:txBody>
      </p:sp>
    </p:spTree>
    <p:extLst>
      <p:ext uri="{BB962C8B-B14F-4D97-AF65-F5344CB8AC3E}">
        <p14:creationId xmlns:p14="http://schemas.microsoft.com/office/powerpoint/2010/main" val="3954702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a:latin typeface="Garamond" panose="02020404030301010803" pitchFamily="18" charset="0"/>
              </a:rPr>
              <a:t>Η πορεία των στρατευμάτων στον Β΄ Βαλκανικό Πόλεμο</a:t>
            </a:r>
          </a:p>
        </p:txBody>
      </p:sp>
      <p:pic>
        <p:nvPicPr>
          <p:cNvPr id="4" name="Content Placeholder 3" descr="b'%20balkanikos-poreies"/>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1600200"/>
            <a:ext cx="8352927" cy="5069160"/>
          </a:xfrm>
          <a:prstGeom prst="rect">
            <a:avLst/>
          </a:prstGeom>
          <a:noFill/>
          <a:ln>
            <a:noFill/>
          </a:ln>
        </p:spPr>
      </p:pic>
    </p:spTree>
    <p:extLst>
      <p:ext uri="{BB962C8B-B14F-4D97-AF65-F5344CB8AC3E}">
        <p14:creationId xmlns:p14="http://schemas.microsoft.com/office/powerpoint/2010/main" val="2415831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latin typeface="Garamond" panose="02020404030301010803" pitchFamily="18" charset="0"/>
              </a:rPr>
              <a:t>Οι κατακτήσεις εδαφών μετά τον Β΄ Βαλκανικό Πόλεμο</a:t>
            </a:r>
            <a:endParaRPr lang="el-GR" dirty="0"/>
          </a:p>
        </p:txBody>
      </p:sp>
      <p:pic>
        <p:nvPicPr>
          <p:cNvPr id="4" name="Content Placeholder 3" descr="kataktiseis-b-balkanikou"/>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1600200"/>
            <a:ext cx="8064895" cy="4997152"/>
          </a:xfrm>
          <a:prstGeom prst="rect">
            <a:avLst/>
          </a:prstGeom>
          <a:noFill/>
          <a:ln>
            <a:noFill/>
          </a:ln>
        </p:spPr>
      </p:pic>
    </p:spTree>
    <p:extLst>
      <p:ext uri="{BB962C8B-B14F-4D97-AF65-F5344CB8AC3E}">
        <p14:creationId xmlns:p14="http://schemas.microsoft.com/office/powerpoint/2010/main" val="216607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Garamond" panose="02020404030301010803" pitchFamily="18" charset="0"/>
              </a:rPr>
              <a:t>Το </a:t>
            </a:r>
            <a:r>
              <a:rPr lang="el-GR" b="1" i="1" dirty="0">
                <a:latin typeface="Garamond" panose="02020404030301010803" pitchFamily="18" charset="0"/>
              </a:rPr>
              <a:t>Ανατολικό Ζήτημα</a:t>
            </a:r>
            <a:endParaRPr lang="el-GR" dirty="0"/>
          </a:p>
        </p:txBody>
      </p:sp>
      <p:sp>
        <p:nvSpPr>
          <p:cNvPr id="3" name="Text Placeholder 2"/>
          <p:cNvSpPr>
            <a:spLocks noGrp="1"/>
          </p:cNvSpPr>
          <p:nvPr>
            <p:ph type="body" idx="1"/>
          </p:nvPr>
        </p:nvSpPr>
        <p:spPr/>
        <p:txBody>
          <a:bodyPr/>
          <a:lstStyle/>
          <a:p>
            <a:endParaRPr lang="el-GR" dirty="0"/>
          </a:p>
        </p:txBody>
      </p:sp>
      <p:sp>
        <p:nvSpPr>
          <p:cNvPr id="5" name="Text Placeholder 4"/>
          <p:cNvSpPr>
            <a:spLocks noGrp="1"/>
          </p:cNvSpPr>
          <p:nvPr>
            <p:ph type="body" sz="quarter" idx="3"/>
          </p:nvPr>
        </p:nvSpPr>
        <p:spPr/>
        <p:txBody>
          <a:bodyPr/>
          <a:lstStyle/>
          <a:p>
            <a:endParaRPr lang="el-GR" dirty="0"/>
          </a:p>
        </p:txBody>
      </p:sp>
      <p:pic>
        <p:nvPicPr>
          <p:cNvPr id="7" name="Content Placeholder 4" descr="http://4.bp.blogspot.com/-7llHftcNTFU/Uk0ku6dQPHI/AAAAAAAAKVA/_XHnfMMUrPI/s400/Balkan_troubles1.jpg"/>
          <p:cNvPicPr>
            <a:picLocks noGrp="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1484784"/>
            <a:ext cx="4104456" cy="4570735"/>
          </a:xfrm>
          <a:prstGeom prst="rect">
            <a:avLst/>
          </a:prstGeom>
          <a:noFill/>
          <a:ln>
            <a:noFill/>
          </a:ln>
        </p:spPr>
      </p:pic>
      <p:pic>
        <p:nvPicPr>
          <p:cNvPr id="8" name="Picture 2"/>
          <p:cNvPicPr>
            <a:picLocks noGrp="1" noChangeAspect="1" noChangeArrowheads="1"/>
          </p:cNvPicPr>
          <p:nvPr>
            <p:ph sz="quarter" idx="4"/>
          </p:nvPr>
        </p:nvPicPr>
        <p:blipFill>
          <a:blip r:embed="rId3" cstate="email">
            <a:extLst>
              <a:ext uri="{28A0092B-C50C-407E-A947-70E740481C1C}">
                <a14:useLocalDpi xmlns:a14="http://schemas.microsoft.com/office/drawing/2010/main" val="0"/>
              </a:ext>
            </a:extLst>
          </a:blip>
          <a:srcRect/>
          <a:stretch>
            <a:fillRect/>
          </a:stretch>
        </p:blipFill>
        <p:spPr bwMode="auto">
          <a:xfrm>
            <a:off x="4645025" y="1484784"/>
            <a:ext cx="4041775" cy="4536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88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latin typeface="Garamond" panose="02020404030301010803" pitchFamily="18" charset="0"/>
              </a:rPr>
              <a:t>Συνθήκη Ειρήνης του Βουκουρεστίου</a:t>
            </a:r>
            <a:br>
              <a:rPr lang="el-GR" dirty="0"/>
            </a:br>
            <a:endParaRPr lang="el-GR" dirty="0"/>
          </a:p>
        </p:txBody>
      </p:sp>
      <p:sp>
        <p:nvSpPr>
          <p:cNvPr id="3" name="Content Placeholder 2"/>
          <p:cNvSpPr>
            <a:spLocks noGrp="1"/>
          </p:cNvSpPr>
          <p:nvPr>
            <p:ph idx="1"/>
          </p:nvPr>
        </p:nvSpPr>
        <p:spPr/>
        <p:txBody>
          <a:bodyPr>
            <a:normAutofit fontScale="85000" lnSpcReduction="10000"/>
          </a:bodyPr>
          <a:lstStyle/>
          <a:p>
            <a:pPr marL="0" indent="0">
              <a:buNone/>
            </a:pPr>
            <a:endParaRPr lang="el-GR" dirty="0"/>
          </a:p>
          <a:p>
            <a:pPr algn="just"/>
            <a:r>
              <a:rPr lang="el-GR" dirty="0"/>
              <a:t>  </a:t>
            </a:r>
            <a:r>
              <a:rPr lang="el-GR" dirty="0">
                <a:latin typeface="Garamond" panose="02020404030301010803" pitchFamily="18" charset="0"/>
              </a:rPr>
              <a:t>Υπογράφεται στο Βουκουρέστι στις 28 Ιουλίου 1913 και </a:t>
            </a:r>
            <a:r>
              <a:rPr lang="el-GR" b="1" dirty="0">
                <a:latin typeface="Garamond" panose="02020404030301010803" pitchFamily="18" charset="0"/>
              </a:rPr>
              <a:t>τερματίζει τον </a:t>
            </a:r>
            <a:r>
              <a:rPr lang="el-GR" b="1" i="1" dirty="0">
                <a:latin typeface="Garamond" panose="02020404030301010803" pitchFamily="18" charset="0"/>
              </a:rPr>
              <a:t>Β΄ Βαλκανικό Πόλεμο</a:t>
            </a:r>
            <a:r>
              <a:rPr lang="el-GR" dirty="0">
                <a:latin typeface="Garamond" panose="02020404030301010803" pitchFamily="18" charset="0"/>
              </a:rPr>
              <a:t>. Κατακυρώνει την Καβάλα και την περιοχή της στην Ελλάδα. Κατακυρώνει, επίσης, στη Σερβία και τη Ρουμανία τις περιοχές που είχαν κατακτήσει στον πόλεμο κατά της Βουλγαρίας. Είχε προηγηθεί η αναγνώριση από την Ελλάδα και τη Ρουμανία, της αυτονομίας και των θρησκευτικών και εκπαιδευτικών προνομίων στους Βλάχους της Ηπείρου και της Μακεδονίας. Η κίνηση αυτή θεωρήθηκε ως αντάλλαγμα για την υποστήριξη της Ρουμανίας στο ζήτημα της Καβάλας. </a:t>
            </a:r>
            <a:endParaRPr lang="el-GR" dirty="0"/>
          </a:p>
        </p:txBody>
      </p:sp>
    </p:spTree>
    <p:extLst>
      <p:ext uri="{BB962C8B-B14F-4D97-AF65-F5344CB8AC3E}">
        <p14:creationId xmlns:p14="http://schemas.microsoft.com/office/powerpoint/2010/main" val="1309241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latin typeface="Garamond" panose="02020404030301010803" pitchFamily="18" charset="0"/>
              </a:rPr>
              <a:t>Τα Βαλκάνια πριν και μετά τους Βαλκανικούς Πολέμους</a:t>
            </a:r>
          </a:p>
        </p:txBody>
      </p:sp>
      <p:sp>
        <p:nvSpPr>
          <p:cNvPr id="3" name="Text Placeholder 2"/>
          <p:cNvSpPr>
            <a:spLocks noGrp="1"/>
          </p:cNvSpPr>
          <p:nvPr>
            <p:ph type="body" idx="1"/>
          </p:nvPr>
        </p:nvSpPr>
        <p:spPr/>
        <p:txBody>
          <a:bodyPr/>
          <a:lstStyle/>
          <a:p>
            <a:pPr algn="ctr"/>
            <a:r>
              <a:rPr lang="el-GR" dirty="0">
                <a:latin typeface="Garamond" panose="02020404030301010803" pitchFamily="18" charset="0"/>
              </a:rPr>
              <a:t>1912</a:t>
            </a:r>
          </a:p>
        </p:txBody>
      </p:sp>
      <p:sp>
        <p:nvSpPr>
          <p:cNvPr id="5" name="Text Placeholder 4"/>
          <p:cNvSpPr>
            <a:spLocks noGrp="1"/>
          </p:cNvSpPr>
          <p:nvPr>
            <p:ph type="body" sz="quarter" idx="3"/>
          </p:nvPr>
        </p:nvSpPr>
        <p:spPr/>
        <p:txBody>
          <a:bodyPr/>
          <a:lstStyle/>
          <a:p>
            <a:pPr algn="ctr"/>
            <a:r>
              <a:rPr lang="el-GR" dirty="0">
                <a:latin typeface="Garamond" panose="02020404030301010803" pitchFamily="18" charset="0"/>
              </a:rPr>
              <a:t>1913-1914</a:t>
            </a:r>
          </a:p>
        </p:txBody>
      </p:sp>
      <p:pic>
        <p:nvPicPr>
          <p:cNvPr id="7" name="Εικόνα 5" descr="C:\Users\ANESTIS\Documents\1sr_balkan_war[1].png"/>
          <p:cNvPicPr>
            <a:picLocks noGrp="1"/>
          </p:cNvPicPr>
          <p:nvPr>
            <p:ph sz="half" idx="2"/>
          </p:nvPr>
        </p:nvPicPr>
        <p:blipFill>
          <a:blip r:embed="rId2" cstate="email"/>
          <a:srcRect/>
          <a:stretch>
            <a:fillRect/>
          </a:stretch>
        </p:blipFill>
        <p:spPr bwMode="auto">
          <a:xfrm>
            <a:off x="395536" y="2204864"/>
            <a:ext cx="4104456" cy="3960439"/>
          </a:xfrm>
          <a:prstGeom prst="rect">
            <a:avLst/>
          </a:prstGeom>
          <a:noFill/>
          <a:ln w="9525">
            <a:noFill/>
            <a:miter lim="800000"/>
            <a:headEnd/>
            <a:tailEnd/>
          </a:ln>
        </p:spPr>
      </p:pic>
      <p:pic>
        <p:nvPicPr>
          <p:cNvPr id="8" name="Εικόνα 6" descr="C:\Users\ANESTIS\Documents\2nd_balkan_war[1].png"/>
          <p:cNvPicPr>
            <a:picLocks noGrp="1"/>
          </p:cNvPicPr>
          <p:nvPr>
            <p:ph sz="quarter" idx="4"/>
          </p:nvPr>
        </p:nvPicPr>
        <p:blipFill>
          <a:blip r:embed="rId3" cstate="email"/>
          <a:srcRect/>
          <a:stretch>
            <a:fillRect/>
          </a:stretch>
        </p:blipFill>
        <p:spPr bwMode="auto">
          <a:xfrm>
            <a:off x="4572000" y="2276872"/>
            <a:ext cx="4104456" cy="3888431"/>
          </a:xfrm>
          <a:prstGeom prst="rect">
            <a:avLst/>
          </a:prstGeom>
          <a:noFill/>
          <a:ln w="9525">
            <a:noFill/>
            <a:miter lim="800000"/>
            <a:headEnd/>
            <a:tailEnd/>
          </a:ln>
        </p:spPr>
      </p:pic>
    </p:spTree>
    <p:extLst>
      <p:ext uri="{BB962C8B-B14F-4D97-AF65-F5344CB8AC3E}">
        <p14:creationId xmlns:p14="http://schemas.microsoft.com/office/powerpoint/2010/main" val="3360593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Garamond" panose="02020404030301010803" pitchFamily="18" charset="0"/>
              </a:rPr>
              <a:t>Η εδαφική επέκταση της Ελλάδας</a:t>
            </a:r>
          </a:p>
        </p:txBody>
      </p:sp>
      <p:pic>
        <p:nvPicPr>
          <p:cNvPr id="4" name="Content Placeholder 3" descr="http://users.sch.gr/pchaloul/Valk-polemoi.files/Image104.gif"/>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827584" y="1268760"/>
            <a:ext cx="7560840" cy="5184576"/>
          </a:xfrm>
          <a:prstGeom prst="rect">
            <a:avLst/>
          </a:prstGeom>
          <a:noFill/>
          <a:ln>
            <a:noFill/>
          </a:ln>
        </p:spPr>
      </p:pic>
    </p:spTree>
    <p:extLst>
      <p:ext uri="{BB962C8B-B14F-4D97-AF65-F5344CB8AC3E}">
        <p14:creationId xmlns:p14="http://schemas.microsoft.com/office/powerpoint/2010/main" val="360474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latin typeface="Garamond" panose="02020404030301010803" pitchFamily="18" charset="0"/>
              </a:rPr>
              <a:t>Η </a:t>
            </a:r>
            <a:r>
              <a:rPr lang="el-GR" b="1" i="1" dirty="0">
                <a:latin typeface="Garamond" panose="02020404030301010803" pitchFamily="18" charset="0"/>
              </a:rPr>
              <a:t>Συνθήκη του Αγίου Στεφάνου και το Συνέδριο του Βερολίνου</a:t>
            </a:r>
            <a:r>
              <a:rPr lang="el-GR" b="1" dirty="0">
                <a:latin typeface="Garamond" panose="02020404030301010803" pitchFamily="18" charset="0"/>
              </a:rPr>
              <a:t> (1878)</a:t>
            </a:r>
            <a:endParaRPr lang="el-GR" dirty="0"/>
          </a:p>
        </p:txBody>
      </p:sp>
      <p:pic>
        <p:nvPicPr>
          <p:cNvPr id="1026" name="Picture 2" descr="C:\Users\nap003\Documents\ceb2ceb1cebbcebaceaccebdceb9ceb1-1877-1878.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755576" y="1600200"/>
            <a:ext cx="7776864" cy="49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74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latin typeface="Garamond" panose="02020404030301010803" pitchFamily="18" charset="0"/>
              </a:rPr>
              <a:t>Ο </a:t>
            </a:r>
            <a:r>
              <a:rPr lang="el-GR" b="1" i="1" dirty="0">
                <a:latin typeface="Garamond" panose="02020404030301010803" pitchFamily="18" charset="0"/>
              </a:rPr>
              <a:t>Μακεδονικός Αγώνας </a:t>
            </a:r>
            <a:r>
              <a:rPr lang="el-GR" b="1" dirty="0">
                <a:latin typeface="Garamond" panose="02020404030301010803" pitchFamily="18" charset="0"/>
              </a:rPr>
              <a:t>(1904-1908)</a:t>
            </a:r>
            <a:endParaRPr lang="el-GR" dirty="0"/>
          </a:p>
        </p:txBody>
      </p:sp>
      <p:sp>
        <p:nvSpPr>
          <p:cNvPr id="3" name="Text Placeholder 2"/>
          <p:cNvSpPr>
            <a:spLocks noGrp="1"/>
          </p:cNvSpPr>
          <p:nvPr>
            <p:ph type="body" idx="1"/>
          </p:nvPr>
        </p:nvSpPr>
        <p:spPr/>
        <p:txBody>
          <a:bodyPr/>
          <a:lstStyle/>
          <a:p>
            <a:pPr algn="ctr"/>
            <a:r>
              <a:rPr lang="el-GR" dirty="0">
                <a:latin typeface="Garamond" panose="02020404030301010803" pitchFamily="18" charset="0"/>
              </a:rPr>
              <a:t>Παύλος Μελάς</a:t>
            </a:r>
          </a:p>
        </p:txBody>
      </p:sp>
      <p:sp>
        <p:nvSpPr>
          <p:cNvPr id="5" name="Text Placeholder 4"/>
          <p:cNvSpPr>
            <a:spLocks noGrp="1"/>
          </p:cNvSpPr>
          <p:nvPr>
            <p:ph type="body" sz="quarter" idx="3"/>
          </p:nvPr>
        </p:nvSpPr>
        <p:spPr/>
        <p:txBody>
          <a:bodyPr/>
          <a:lstStyle/>
          <a:p>
            <a:pPr algn="ctr"/>
            <a:r>
              <a:rPr lang="el-GR" dirty="0">
                <a:latin typeface="Garamond" panose="02020404030301010803" pitchFamily="18" charset="0"/>
              </a:rPr>
              <a:t>Γερμανός </a:t>
            </a:r>
            <a:r>
              <a:rPr lang="el-GR" dirty="0" err="1">
                <a:latin typeface="Garamond" panose="02020404030301010803" pitchFamily="18" charset="0"/>
              </a:rPr>
              <a:t>Καραβαγγέλης</a:t>
            </a:r>
            <a:endParaRPr lang="el-GR" dirty="0">
              <a:latin typeface="Garamond" panose="02020404030301010803" pitchFamily="18" charset="0"/>
            </a:endParaRPr>
          </a:p>
        </p:txBody>
      </p:sp>
      <p:pic>
        <p:nvPicPr>
          <p:cNvPr id="3075"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755576" y="2204864"/>
            <a:ext cx="3744416"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sz="quarter" idx="4"/>
          </p:nvPr>
        </p:nvPicPr>
        <p:blipFill>
          <a:blip r:embed="rId3" cstate="email">
            <a:extLst>
              <a:ext uri="{28A0092B-C50C-407E-A947-70E740481C1C}">
                <a14:useLocalDpi xmlns:a14="http://schemas.microsoft.com/office/drawing/2010/main" val="0"/>
              </a:ext>
            </a:extLst>
          </a:blip>
          <a:srcRect/>
          <a:stretch>
            <a:fillRect/>
          </a:stretch>
        </p:blipFill>
        <p:spPr bwMode="auto">
          <a:xfrm>
            <a:off x="4644008" y="2204864"/>
            <a:ext cx="3744416"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12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latin typeface="Garamond" panose="02020404030301010803" pitchFamily="18" charset="0"/>
              </a:rPr>
              <a:t>Το </a:t>
            </a:r>
            <a:r>
              <a:rPr lang="el-GR" b="1" i="1" dirty="0">
                <a:latin typeface="Garamond" panose="02020404030301010803" pitchFamily="18" charset="0"/>
              </a:rPr>
              <a:t>Κίνημα των Νεότουρκων </a:t>
            </a:r>
            <a:r>
              <a:rPr lang="el-GR" b="1" dirty="0">
                <a:latin typeface="Garamond" panose="02020404030301010803" pitchFamily="18" charset="0"/>
              </a:rPr>
              <a:t>(1908)</a:t>
            </a:r>
            <a:endParaRPr lang="el-GR" dirty="0"/>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340768"/>
            <a:ext cx="7704856" cy="478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74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latin typeface="Garamond" panose="02020404030301010803" pitchFamily="18" charset="0"/>
              </a:rPr>
              <a:t>Το </a:t>
            </a:r>
            <a:r>
              <a:rPr lang="el-GR" b="1" i="1" dirty="0">
                <a:latin typeface="Garamond" panose="02020404030301010803" pitchFamily="18" charset="0"/>
              </a:rPr>
              <a:t>Κίνημα στο Γουδί </a:t>
            </a:r>
            <a:r>
              <a:rPr lang="el-GR" b="1" dirty="0">
                <a:latin typeface="Garamond" panose="02020404030301010803" pitchFamily="18" charset="0"/>
              </a:rPr>
              <a:t>(1909)</a:t>
            </a:r>
            <a:endParaRPr lang="el-GR" dirty="0"/>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827584" y="1412776"/>
            <a:ext cx="7416824" cy="471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74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809278"/>
          </a:xfrm>
        </p:spPr>
        <p:txBody>
          <a:bodyPr>
            <a:normAutofit fontScale="90000"/>
          </a:bodyPr>
          <a:lstStyle/>
          <a:p>
            <a:r>
              <a:rPr lang="el-GR" sz="3600" b="1" dirty="0">
                <a:latin typeface="Garamond" panose="02020404030301010803" pitchFamily="18" charset="0"/>
              </a:rPr>
              <a:t>Οι εδαφικές διεκδικήσεις των βαλκανικών κρατών </a:t>
            </a:r>
            <a:br>
              <a:rPr lang="el-GR" sz="3600" dirty="0">
                <a:latin typeface="Garamond" panose="02020404030301010803" pitchFamily="18" charset="0"/>
              </a:rPr>
            </a:br>
            <a:endParaRPr lang="el-GR" b="1" dirty="0">
              <a:latin typeface="Garamond" panose="02020404030301010803" pitchFamily="18" charset="0"/>
            </a:endParaRPr>
          </a:p>
        </p:txBody>
      </p:sp>
      <p:pic>
        <p:nvPicPr>
          <p:cNvPr id="4" name="Content Placeholder 4" descr="εδαφικές διεκδικήσεις βαλκανίωντελικέςσσ.jpg"/>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611560" y="1196752"/>
            <a:ext cx="7992888" cy="5112567"/>
          </a:xfrm>
          <a:prstGeom prst="rect">
            <a:avLst/>
          </a:prstGeom>
          <a:noFill/>
          <a:ln>
            <a:noFill/>
          </a:ln>
        </p:spPr>
      </p:pic>
    </p:spTree>
    <p:extLst>
      <p:ext uri="{BB962C8B-B14F-4D97-AF65-F5344CB8AC3E}">
        <p14:creationId xmlns:p14="http://schemas.microsoft.com/office/powerpoint/2010/main" val="428931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Garamond" panose="02020404030301010803" pitchFamily="18" charset="0"/>
              </a:rPr>
              <a:t>Τα βαλκανικά κράτη το 1912</a:t>
            </a:r>
            <a:endParaRPr lang="el-GR" dirty="0"/>
          </a:p>
        </p:txBody>
      </p:sp>
      <p:pic>
        <p:nvPicPr>
          <p:cNvPr id="4" name="Content Placeholder 3"/>
          <p:cNvPicPr>
            <a:picLocks noGrp="1"/>
          </p:cNvPicPr>
          <p:nvPr>
            <p:ph idx="1"/>
          </p:nvPr>
        </p:nvPicPr>
        <p:blipFill>
          <a:blip r:embed="rId2" cstate="email"/>
          <a:stretch>
            <a:fillRect/>
          </a:stretch>
        </p:blipFill>
        <p:spPr>
          <a:xfrm>
            <a:off x="539552" y="1412776"/>
            <a:ext cx="7848872" cy="5112568"/>
          </a:xfrm>
          <a:prstGeom prst="rect">
            <a:avLst/>
          </a:prstGeom>
        </p:spPr>
      </p:pic>
    </p:spTree>
    <p:extLst>
      <p:ext uri="{BB962C8B-B14F-4D97-AF65-F5344CB8AC3E}">
        <p14:creationId xmlns:p14="http://schemas.microsoft.com/office/powerpoint/2010/main" val="69379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Garamond" panose="02020404030301010803" pitchFamily="18" charset="0"/>
              </a:rPr>
              <a:t>Τα βαλκανικά κράτη το 1912</a:t>
            </a:r>
          </a:p>
        </p:txBody>
      </p:sp>
      <p:pic>
        <p:nvPicPr>
          <p:cNvPr id="4" name="Content Placeholder 3" descr="C:\Users\nap003\Documents\IΣΤΟΡΙΚΟΙ ΧΑΡΤΕΣ ΚΑΡΟΛΙΔΟΥ\Οι Βαλκανικοί Πόλεμοι (1912-1913).jpg"/>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39553" y="1412776"/>
            <a:ext cx="7992888" cy="4752528"/>
          </a:xfrm>
          <a:prstGeom prst="rect">
            <a:avLst/>
          </a:prstGeom>
          <a:noFill/>
          <a:ln>
            <a:noFill/>
          </a:ln>
        </p:spPr>
      </p:pic>
    </p:spTree>
    <p:extLst>
      <p:ext uri="{BB962C8B-B14F-4D97-AF65-F5344CB8AC3E}">
        <p14:creationId xmlns:p14="http://schemas.microsoft.com/office/powerpoint/2010/main" val="322871413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1743</TotalTime>
  <Words>861</Words>
  <Application>Microsoft Macintosh PowerPoint</Application>
  <PresentationFormat>On-screen Show (4:3)</PresentationFormat>
  <Paragraphs>53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Garamond</vt:lpstr>
      <vt:lpstr>Wingdings</vt:lpstr>
      <vt:lpstr>Θέμα του Office</vt:lpstr>
      <vt:lpstr>Το Ανατολικό Ζήτημα</vt:lpstr>
      <vt:lpstr>Το Ανατολικό Ζήτημα</vt:lpstr>
      <vt:lpstr>Η Συνθήκη του Αγίου Στεφάνου και το Συνέδριο του Βερολίνου (1878)</vt:lpstr>
      <vt:lpstr>Ο Μακεδονικός Αγώνας (1904-1908)</vt:lpstr>
      <vt:lpstr>Το Κίνημα των Νεότουρκων (1908)</vt:lpstr>
      <vt:lpstr>Το Κίνημα στο Γουδί (1909)</vt:lpstr>
      <vt:lpstr>Οι εδαφικές διεκδικήσεις των βαλκανικών κρατών  </vt:lpstr>
      <vt:lpstr>Τα βαλκανικά κράτη το 1912</vt:lpstr>
      <vt:lpstr>Τα βαλκανικά κράτη το 1912</vt:lpstr>
      <vt:lpstr>Οι πρωταγωνιστές</vt:lpstr>
      <vt:lpstr>Α΄ Βαλκανικός Πόλεμος</vt:lpstr>
      <vt:lpstr>Οι κινήσεις των συμμάχων κατά τον Α΄ Βαλκανικό Πόλεμο</vt:lpstr>
      <vt:lpstr>Κατακτήσεις εδαφών στον Α΄ Βαλκανικό Πόλεμο</vt:lpstr>
      <vt:lpstr>Συνθήκη Ειρήνης του Λονδίνου </vt:lpstr>
      <vt:lpstr>Εκκρεμότητες</vt:lpstr>
      <vt:lpstr>3. Ο Β΄ Βαλκανικός Πόλεμος και η Συνθήκη του Βουκουρεστίου</vt:lpstr>
      <vt:lpstr>Β΄ Βαλκανικός Πόλεμος</vt:lpstr>
      <vt:lpstr>Η πορεία των στρατευμάτων στον Β΄ Βαλκανικό Πόλεμο</vt:lpstr>
      <vt:lpstr>Οι κατακτήσεις εδαφών μετά τον Β΄ Βαλκανικό Πόλεμο</vt:lpstr>
      <vt:lpstr>Συνθήκη Ειρήνης του Βουκουρεστίου </vt:lpstr>
      <vt:lpstr>Τα Βαλκάνια πριν και μετά τους Βαλκανικούς Πολέμους</vt:lpstr>
      <vt:lpstr>Η εδαφική επέκταση της Ελλάδας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Συνθήκη Ειρήνης του Λονδίνου </dc:title>
  <dc:creator>nap003</dc:creator>
  <cp:lastModifiedBy>Ευθαλία Παπαδάκη</cp:lastModifiedBy>
  <cp:revision>156</cp:revision>
  <dcterms:created xsi:type="dcterms:W3CDTF">2017-05-09T06:46:20Z</dcterms:created>
  <dcterms:modified xsi:type="dcterms:W3CDTF">2024-12-14T16:10:05Z</dcterms:modified>
</cp:coreProperties>
</file>