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315" r:id="rId2"/>
    <p:sldId id="332" r:id="rId3"/>
    <p:sldId id="334" r:id="rId4"/>
    <p:sldId id="337" r:id="rId5"/>
    <p:sldId id="338" r:id="rId6"/>
    <p:sldId id="335" r:id="rId7"/>
    <p:sldId id="339" r:id="rId8"/>
    <p:sldId id="340" r:id="rId9"/>
    <p:sldId id="341" r:id="rId10"/>
    <p:sldId id="342" r:id="rId11"/>
    <p:sldId id="343" r:id="rId12"/>
    <p:sldId id="344" r:id="rId13"/>
    <p:sldId id="345" r:id="rId14"/>
    <p:sldId id="346" r:id="rId15"/>
    <p:sldId id="349" r:id="rId16"/>
    <p:sldId id="350" r:id="rId17"/>
    <p:sldId id="351" r:id="rId18"/>
    <p:sldId id="347" r:id="rId19"/>
    <p:sldId id="348"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gAqSlRC0DhG9X67x4iosuY+iYg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72"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68"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6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81315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933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42"/>
        <p:cNvGrpSpPr/>
        <p:nvPr/>
      </p:nvGrpSpPr>
      <p:grpSpPr>
        <a:xfrm>
          <a:off x="0" y="0"/>
          <a:ext cx="0" cy="0"/>
          <a:chOff x="0" y="0"/>
          <a:chExt cx="0" cy="0"/>
        </a:xfrm>
      </p:grpSpPr>
      <p:sp>
        <p:nvSpPr>
          <p:cNvPr id="43" name="Google Shape;43;p19"/>
          <p:cNvSpPr txBox="1">
            <a:spLocks noGrp="1"/>
          </p:cNvSpPr>
          <p:nvPr>
            <p:ph type="ctrTitle"/>
          </p:nvPr>
        </p:nvSpPr>
        <p:spPr>
          <a:xfrm>
            <a:off x="2589213" y="2514600"/>
            <a:ext cx="8915399" cy="22627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9"/>
          <p:cNvSpPr txBox="1">
            <a:spLocks noGrp="1"/>
          </p:cNvSpPr>
          <p:nvPr>
            <p:ph type="subTitle" idx="1"/>
          </p:nvPr>
        </p:nvSpPr>
        <p:spPr>
          <a:xfrm>
            <a:off x="2589213" y="4777379"/>
            <a:ext cx="8915399" cy="1126283"/>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45" name="Google Shape;45;p1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p:nvPr/>
        </p:nvSpPr>
        <p:spPr>
          <a:xfrm>
            <a:off x="0" y="4323810"/>
            <a:ext cx="1744652" cy="778589"/>
          </a:xfrm>
          <a:custGeom>
            <a:avLst/>
            <a:gdLst/>
            <a:ahLst/>
            <a:cxnLst/>
            <a:rect l="l" t="t" r="r" b="b"/>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9"/>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157"/>
        <p:cNvGrpSpPr/>
        <p:nvPr/>
      </p:nvGrpSpPr>
      <p:grpSpPr>
        <a:xfrm>
          <a:off x="0" y="0"/>
          <a:ext cx="0" cy="0"/>
          <a:chOff x="0" y="0"/>
          <a:chExt cx="0" cy="0"/>
        </a:xfrm>
      </p:grpSpPr>
      <p:sp>
        <p:nvSpPr>
          <p:cNvPr id="158" name="Google Shape;158;p34"/>
          <p:cNvSpPr txBox="1">
            <a:spLocks noGrp="1"/>
          </p:cNvSpPr>
          <p:nvPr>
            <p:ph type="title"/>
          </p:nvPr>
        </p:nvSpPr>
        <p:spPr>
          <a:xfrm rot="5400000">
            <a:off x="7756704" y="2165513"/>
            <a:ext cx="5283817" cy="220760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34"/>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0" name="Google Shape;160;p3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4"/>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4"/>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0"/>
          <p:cNvSpPr txBox="1">
            <a:spLocks noGrp="1"/>
          </p:cNvSpPr>
          <p:nvPr>
            <p:ph type="body" idx="1"/>
          </p:nvPr>
        </p:nvSpPr>
        <p:spPr>
          <a:xfrm>
            <a:off x="2589212" y="2133600"/>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52" name="Google Shape;52;p20"/>
          <p:cNvSpPr txBox="1">
            <a:spLocks noGrp="1"/>
          </p:cNvSpPr>
          <p:nvPr>
            <p:ph type="body" idx="2"/>
          </p:nvPr>
        </p:nvSpPr>
        <p:spPr>
          <a:xfrm>
            <a:off x="7190747" y="2126222"/>
            <a:ext cx="4313864" cy="3777622"/>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53" name="Google Shape;53;p2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0"/>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77"/>
        <p:cNvGrpSpPr/>
        <p:nvPr/>
      </p:nvGrpSpPr>
      <p:grpSpPr>
        <a:xfrm>
          <a:off x="0" y="0"/>
          <a:ext cx="0" cy="0"/>
          <a:chOff x="0" y="0"/>
          <a:chExt cx="0" cy="0"/>
        </a:xfrm>
      </p:grpSpPr>
      <p:sp>
        <p:nvSpPr>
          <p:cNvPr id="78" name="Google Shape;78;p24"/>
          <p:cNvSpPr txBox="1">
            <a:spLocks noGrp="1"/>
          </p:cNvSpPr>
          <p:nvPr>
            <p:ph type="title"/>
          </p:nvPr>
        </p:nvSpPr>
        <p:spPr>
          <a:xfrm>
            <a:off x="2589212" y="2058750"/>
            <a:ext cx="8915399"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body" idx="1"/>
          </p:nvPr>
        </p:nvSpPr>
        <p:spPr>
          <a:xfrm>
            <a:off x="2589212" y="3530129"/>
            <a:ext cx="8915399"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80" name="Google Shape;80;p24"/>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4"/>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4"/>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94"/>
        <p:cNvGrpSpPr/>
        <p:nvPr/>
      </p:nvGrpSpPr>
      <p:grpSpPr>
        <a:xfrm>
          <a:off x="0" y="0"/>
          <a:ext cx="0" cy="0"/>
          <a:chOff x="0" y="0"/>
          <a:chExt cx="0" cy="0"/>
        </a:xfrm>
      </p:grpSpPr>
      <p:sp>
        <p:nvSpPr>
          <p:cNvPr id="95" name="Google Shape;95;p26"/>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6"/>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6"/>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6"/>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Εισαγωγικά με λεζάντα">
  <p:cSld name="Εισαγωγικά με λεζάντα">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9"/>
          <p:cNvSpPr txBox="1">
            <a:spLocks noGrp="1"/>
          </p:cNvSpPr>
          <p:nvPr>
            <p:ph type="body" idx="1"/>
          </p:nvPr>
        </p:nvSpPr>
        <p:spPr>
          <a:xfrm>
            <a:off x="3275012" y="3505200"/>
            <a:ext cx="753655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18" name="Google Shape;118;p29"/>
          <p:cNvSpPr txBox="1">
            <a:spLocks noGrp="1"/>
          </p:cNvSpPr>
          <p:nvPr>
            <p:ph type="body" idx="2"/>
          </p:nvPr>
        </p:nvSpPr>
        <p:spPr>
          <a:xfrm>
            <a:off x="2589212" y="4354046"/>
            <a:ext cx="8915399" cy="155586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19" name="Google Shape;119;p29"/>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9"/>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9"/>
          <p:cNvSpPr/>
          <p:nvPr/>
        </p:nvSpPr>
        <p:spPr>
          <a:xfrm rot="10800000" flipH="1">
            <a:off x="-4189" y="31781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9"/>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
        <p:nvSpPr>
          <p:cNvPr id="123" name="Google Shape;123;p29"/>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l-GR" sz="8000">
                <a:solidFill>
                  <a:schemeClr val="accent1"/>
                </a:solidFill>
                <a:latin typeface="Arial"/>
                <a:ea typeface="Arial"/>
                <a:cs typeface="Arial"/>
                <a:sym typeface="Arial"/>
              </a:rPr>
              <a:t>“</a:t>
            </a:r>
            <a:endParaRPr/>
          </a:p>
        </p:txBody>
      </p:sp>
      <p:sp>
        <p:nvSpPr>
          <p:cNvPr id="124" name="Google Shape;124;p29"/>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l-GR" sz="8000">
                <a:solidFill>
                  <a:schemeClr val="accent1"/>
                </a:solidFill>
                <a:latin typeface="Arial"/>
                <a:ea typeface="Arial"/>
                <a:cs typeface="Arial"/>
                <a:sym typeface="Arial"/>
              </a:rPr>
              <a:t>”</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Κάρτα ονόματος">
  <p:cSld name="Κάρτα ονόματος">
    <p:spTree>
      <p:nvGrpSpPr>
        <p:cNvPr id="1" name="Shape 125"/>
        <p:cNvGrpSpPr/>
        <p:nvPr/>
      </p:nvGrpSpPr>
      <p:grpSpPr>
        <a:xfrm>
          <a:off x="0" y="0"/>
          <a:ext cx="0" cy="0"/>
          <a:chOff x="0" y="0"/>
          <a:chExt cx="0" cy="0"/>
        </a:xfrm>
      </p:grpSpPr>
      <p:sp>
        <p:nvSpPr>
          <p:cNvPr id="126" name="Google Shape;126;p30"/>
          <p:cNvSpPr txBox="1">
            <a:spLocks noGrp="1"/>
          </p:cNvSpPr>
          <p:nvPr>
            <p:ph type="title"/>
          </p:nvPr>
        </p:nvSpPr>
        <p:spPr>
          <a:xfrm>
            <a:off x="2589213" y="2438400"/>
            <a:ext cx="8915400" cy="272484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0"/>
          <p:cNvSpPr txBox="1">
            <a:spLocks noGrp="1"/>
          </p:cNvSpPr>
          <p:nvPr>
            <p:ph type="body" idx="1"/>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28" name="Google Shape;128;p30"/>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0"/>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0"/>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0"/>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άρτα ονόματος με φράση">
  <p:cSld name="Κάρτα ονόματος με φράση">
    <p:spTree>
      <p:nvGrpSpPr>
        <p:cNvPr id="1" name="Shape 132"/>
        <p:cNvGrpSpPr/>
        <p:nvPr/>
      </p:nvGrpSpPr>
      <p:grpSpPr>
        <a:xfrm>
          <a:off x="0" y="0"/>
          <a:ext cx="0" cy="0"/>
          <a:chOff x="0" y="0"/>
          <a:chExt cx="0" cy="0"/>
        </a:xfrm>
      </p:grpSpPr>
      <p:sp>
        <p:nvSpPr>
          <p:cNvPr id="133" name="Google Shape;133;p31"/>
          <p:cNvSpPr txBox="1">
            <a:spLocks noGrp="1"/>
          </p:cNvSpPr>
          <p:nvPr>
            <p:ph type="title"/>
          </p:nvPr>
        </p:nvSpPr>
        <p:spPr>
          <a:xfrm>
            <a:off x="2849949" y="609600"/>
            <a:ext cx="8393926" cy="2895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1"/>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5" name="Google Shape;135;p31"/>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6" name="Google Shape;136;p31"/>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1"/>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31"/>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1"/>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
        <p:nvSpPr>
          <p:cNvPr id="140" name="Google Shape;140;p31"/>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l-GR" sz="8000">
                <a:solidFill>
                  <a:schemeClr val="accent1"/>
                </a:solidFill>
                <a:latin typeface="Arial"/>
                <a:ea typeface="Arial"/>
                <a:cs typeface="Arial"/>
                <a:sym typeface="Arial"/>
              </a:rPr>
              <a:t>“</a:t>
            </a:r>
            <a:endParaRPr/>
          </a:p>
        </p:txBody>
      </p:sp>
      <p:sp>
        <p:nvSpPr>
          <p:cNvPr id="141" name="Google Shape;141;p31"/>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l-GR" sz="8000">
                <a:solidFill>
                  <a:schemeClr val="accent1"/>
                </a:solidFill>
                <a:latin typeface="Arial"/>
                <a:ea typeface="Arial"/>
                <a:cs typeface="Arial"/>
                <a:sym typeface="Arial"/>
              </a:rPr>
              <a:t>”</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rue ή False">
  <p:cSld name="True ή False">
    <p:spTree>
      <p:nvGrpSpPr>
        <p:cNvPr id="1" name="Shape 142"/>
        <p:cNvGrpSpPr/>
        <p:nvPr/>
      </p:nvGrpSpPr>
      <p:grpSpPr>
        <a:xfrm>
          <a:off x="0" y="0"/>
          <a:ext cx="0" cy="0"/>
          <a:chOff x="0" y="0"/>
          <a:chExt cx="0" cy="0"/>
        </a:xfrm>
      </p:grpSpPr>
      <p:sp>
        <p:nvSpPr>
          <p:cNvPr id="143" name="Google Shape;143;p32"/>
          <p:cNvSpPr txBox="1">
            <a:spLocks noGrp="1"/>
          </p:cNvSpPr>
          <p:nvPr>
            <p:ph type="title"/>
          </p:nvPr>
        </p:nvSpPr>
        <p:spPr>
          <a:xfrm>
            <a:off x="2589212" y="627407"/>
            <a:ext cx="8915399" cy="288002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62626"/>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2"/>
          <p:cNvSpPr txBox="1">
            <a:spLocks noGrp="1"/>
          </p:cNvSpPr>
          <p:nvPr>
            <p:ph type="body" idx="1"/>
          </p:nvPr>
        </p:nvSpPr>
        <p:spPr>
          <a:xfrm>
            <a:off x="2589212" y="4343400"/>
            <a:ext cx="8915400"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5" name="Google Shape;145;p32"/>
          <p:cNvSpPr txBox="1">
            <a:spLocks noGrp="1"/>
          </p:cNvSpPr>
          <p:nvPr>
            <p:ph type="body" idx="2"/>
          </p:nvPr>
        </p:nvSpPr>
        <p:spPr>
          <a:xfrm>
            <a:off x="2589213" y="5181600"/>
            <a:ext cx="8915400" cy="72962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46" name="Google Shape;146;p32"/>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32"/>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2"/>
          <p:cNvSpPr/>
          <p:nvPr/>
        </p:nvSpPr>
        <p:spPr>
          <a:xfrm rot="10800000" flipH="1">
            <a:off x="-4189" y="491172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2"/>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150"/>
        <p:cNvGrpSpPr/>
        <p:nvPr/>
      </p:nvGrpSpPr>
      <p:grpSpPr>
        <a:xfrm>
          <a:off x="0" y="0"/>
          <a:ext cx="0" cy="0"/>
          <a:chOff x="0" y="0"/>
          <a:chExt cx="0" cy="0"/>
        </a:xfrm>
      </p:grpSpPr>
      <p:sp>
        <p:nvSpPr>
          <p:cNvPr id="151" name="Google Shape;151;p33"/>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33"/>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45700" rIns="91425" bIns="45700" anchor="t" anchorCtr="0">
            <a:norm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3" name="Google Shape;153;p33"/>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3"/>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3"/>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Shape 9"/>
        <p:cNvGrpSpPr/>
        <p:nvPr/>
      </p:nvGrpSpPr>
      <p:grpSpPr>
        <a:xfrm>
          <a:off x="0" y="0"/>
          <a:ext cx="0" cy="0"/>
          <a:chOff x="0" y="0"/>
          <a:chExt cx="0" cy="0"/>
        </a:xfrm>
      </p:grpSpPr>
      <p:grpSp>
        <p:nvGrpSpPr>
          <p:cNvPr id="10" name="Google Shape;10;p18"/>
          <p:cNvGrpSpPr/>
          <p:nvPr/>
        </p:nvGrpSpPr>
        <p:grpSpPr>
          <a:xfrm>
            <a:off x="1" y="228600"/>
            <a:ext cx="2851516" cy="6638628"/>
            <a:chOff x="2487613" y="285750"/>
            <a:chExt cx="2428875" cy="5654676"/>
          </a:xfrm>
        </p:grpSpPr>
        <p:sp>
          <p:nvSpPr>
            <p:cNvPr id="11" name="Google Shape;11;p18"/>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8"/>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8"/>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8"/>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8"/>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8"/>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8"/>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8"/>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8"/>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8"/>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8"/>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8"/>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18"/>
          <p:cNvGrpSpPr/>
          <p:nvPr/>
        </p:nvGrpSpPr>
        <p:grpSpPr>
          <a:xfrm>
            <a:off x="27222" y="-786"/>
            <a:ext cx="2356674" cy="6854039"/>
            <a:chOff x="6627813" y="194833"/>
            <a:chExt cx="1952625" cy="5678918"/>
          </a:xfrm>
        </p:grpSpPr>
        <p:sp>
          <p:nvSpPr>
            <p:cNvPr id="24" name="Google Shape;24;p18"/>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8"/>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8"/>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8"/>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8"/>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8"/>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8"/>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8"/>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8"/>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8"/>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8"/>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8"/>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18"/>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8"/>
          <p:cNvSpPr txBox="1">
            <a:spLocks noGrp="1"/>
          </p:cNvSpPr>
          <p:nvPr>
            <p:ph type="title"/>
          </p:nvPr>
        </p:nvSpPr>
        <p:spPr>
          <a:xfrm>
            <a:off x="2592924" y="624110"/>
            <a:ext cx="8911687" cy="128089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18"/>
          <p:cNvSpPr txBox="1">
            <a:spLocks noGrp="1"/>
          </p:cNvSpPr>
          <p:nvPr>
            <p:ph type="body" idx="1"/>
          </p:nvPr>
        </p:nvSpPr>
        <p:spPr>
          <a:xfrm>
            <a:off x="2589212" y="2133600"/>
            <a:ext cx="8915400" cy="3886200"/>
          </a:xfrm>
          <a:prstGeom prst="rect">
            <a:avLst/>
          </a:prstGeom>
          <a:noFill/>
          <a:ln>
            <a:noFill/>
          </a:ln>
        </p:spPr>
        <p:txBody>
          <a:bodyPr spcFirstLastPara="1" wrap="square" lIns="91425" tIns="45700" rIns="91425" bIns="45700" anchor="t" anchorCtr="0">
            <a:norm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18"/>
          <p:cNvSpPr txBox="1">
            <a:spLocks noGrp="1"/>
          </p:cNvSpPr>
          <p:nvPr>
            <p:ph type="dt" idx="10"/>
          </p:nvPr>
        </p:nvSpPr>
        <p:spPr>
          <a:xfrm>
            <a:off x="10361612" y="6130437"/>
            <a:ext cx="1146283" cy="370396"/>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8"/>
          <p:cNvSpPr txBox="1">
            <a:spLocks noGrp="1"/>
          </p:cNvSpPr>
          <p:nvPr>
            <p:ph type="ftr" idx="11"/>
          </p:nvPr>
        </p:nvSpPr>
        <p:spPr>
          <a:xfrm>
            <a:off x="2589212" y="6135808"/>
            <a:ext cx="761999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18"/>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6" r:id="rId4"/>
    <p:sldLayoutId id="2147483659" r:id="rId5"/>
    <p:sldLayoutId id="2147483660" r:id="rId6"/>
    <p:sldLayoutId id="2147483661" r:id="rId7"/>
    <p:sldLayoutId id="2147483662" r:id="rId8"/>
    <p:sldLayoutId id="2147483663" r:id="rId9"/>
    <p:sldLayoutId id="214748366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8"/>
          <p:cNvSpPr txBox="1">
            <a:spLocks noGrp="1"/>
          </p:cNvSpPr>
          <p:nvPr>
            <p:ph type="ctrTitle"/>
          </p:nvPr>
        </p:nvSpPr>
        <p:spPr>
          <a:xfrm>
            <a:off x="1340142" y="660451"/>
            <a:ext cx="5256600" cy="4117407"/>
          </a:xfrm>
          <a:prstGeom prst="rect">
            <a:avLst/>
          </a:prstGeom>
          <a:noFill/>
          <a:ln>
            <a:noFill/>
          </a:ln>
        </p:spPr>
        <p:txBody>
          <a:bodyPr spcFirstLastPara="1" wrap="square" lIns="91425" tIns="45700" rIns="91425" bIns="45700" anchor="b" anchorCtr="0">
            <a:normAutofit fontScale="90000"/>
          </a:bodyPr>
          <a:lstStyle/>
          <a:p>
            <a:pPr marL="0" lvl="0" indent="0" algn="r" rtl="0">
              <a:spcBef>
                <a:spcPts val="0"/>
              </a:spcBef>
              <a:spcAft>
                <a:spcPts val="0"/>
              </a:spcAft>
              <a:buClr>
                <a:srgbClr val="262626"/>
              </a:buClr>
              <a:buSzPts val="6000"/>
              <a:buFont typeface="Century Gothic"/>
              <a:buNone/>
            </a:pPr>
            <a:r>
              <a:rPr lang="el-GR" sz="6000" dirty="0"/>
              <a:t>Ιστορία του νεότερου</a:t>
            </a:r>
            <a:br>
              <a:rPr lang="el-GR" sz="6000" dirty="0"/>
            </a:br>
            <a:r>
              <a:rPr lang="el-GR" sz="6000" dirty="0"/>
              <a:t>και του σύγχρονου κόσμου</a:t>
            </a:r>
          </a:p>
        </p:txBody>
      </p:sp>
      <p:sp>
        <p:nvSpPr>
          <p:cNvPr id="220" name="Google Shape;220;p8"/>
          <p:cNvSpPr txBox="1">
            <a:spLocks noGrp="1"/>
          </p:cNvSpPr>
          <p:nvPr>
            <p:ph type="subTitle" idx="1"/>
          </p:nvPr>
        </p:nvSpPr>
        <p:spPr>
          <a:xfrm>
            <a:off x="1829406" y="5607698"/>
            <a:ext cx="4860641" cy="869770"/>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1800"/>
              <a:buNone/>
            </a:pPr>
            <a:r>
              <a:rPr lang="el-GR" sz="2800" b="1" dirty="0"/>
              <a:t>(από το 1815 έως σήμερα)</a:t>
            </a:r>
            <a:endParaRPr sz="2800" b="1" dirty="0"/>
          </a:p>
        </p:txBody>
      </p:sp>
      <p:pic>
        <p:nvPicPr>
          <p:cNvPr id="4" name="Εικόνα 3">
            <a:extLst>
              <a:ext uri="{FF2B5EF4-FFF2-40B4-BE49-F238E27FC236}">
                <a16:creationId xmlns:a16="http://schemas.microsoft.com/office/drawing/2014/main" id="{91D44261-40C5-3BEF-C7F3-0DADB320A920}"/>
              </a:ext>
            </a:extLst>
          </p:cNvPr>
          <p:cNvPicPr>
            <a:picLocks noChangeAspect="1"/>
          </p:cNvPicPr>
          <p:nvPr/>
        </p:nvPicPr>
        <p:blipFill>
          <a:blip r:embed="rId3"/>
          <a:stretch>
            <a:fillRect/>
          </a:stretch>
        </p:blipFill>
        <p:spPr>
          <a:xfrm>
            <a:off x="6987969" y="511160"/>
            <a:ext cx="4860641" cy="5983589"/>
          </a:xfrm>
          <a:prstGeom prst="rect">
            <a:avLst/>
          </a:prstGeom>
        </p:spPr>
      </p:pic>
    </p:spTree>
    <p:extLst>
      <p:ext uri="{BB962C8B-B14F-4D97-AF65-F5344CB8AC3E}">
        <p14:creationId xmlns:p14="http://schemas.microsoft.com/office/powerpoint/2010/main" val="1574262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364BCD-021E-C578-9946-F5172DC83A73}"/>
              </a:ext>
            </a:extLst>
          </p:cNvPr>
          <p:cNvSpPr>
            <a:spLocks noGrp="1"/>
          </p:cNvSpPr>
          <p:nvPr>
            <p:ph type="title"/>
          </p:nvPr>
        </p:nvSpPr>
        <p:spPr>
          <a:xfrm>
            <a:off x="1726164" y="313711"/>
            <a:ext cx="10086392" cy="1280890"/>
          </a:xfrm>
        </p:spPr>
        <p:txBody>
          <a:bodyPr/>
          <a:lstStyle/>
          <a:p>
            <a:r>
              <a:rPr lang="el-GR" b="1" dirty="0"/>
              <a:t>Ο Χαρίλαος Τρικούπης και η εκσυγχρονιστική πολιτική του</a:t>
            </a:r>
          </a:p>
        </p:txBody>
      </p:sp>
      <p:sp>
        <p:nvSpPr>
          <p:cNvPr id="3" name="Θέση κειμένου 2">
            <a:extLst>
              <a:ext uri="{FF2B5EF4-FFF2-40B4-BE49-F238E27FC236}">
                <a16:creationId xmlns:a16="http://schemas.microsoft.com/office/drawing/2014/main" id="{2EDF6101-E298-191D-6302-EEA6360B1F07}"/>
              </a:ext>
            </a:extLst>
          </p:cNvPr>
          <p:cNvSpPr>
            <a:spLocks noGrp="1"/>
          </p:cNvSpPr>
          <p:nvPr>
            <p:ph type="body" idx="1"/>
          </p:nvPr>
        </p:nvSpPr>
        <p:spPr>
          <a:xfrm>
            <a:off x="1488200" y="1679510"/>
            <a:ext cx="4128830" cy="5038531"/>
          </a:xfrm>
        </p:spPr>
        <p:txBody>
          <a:bodyPr>
            <a:normAutofit/>
          </a:bodyPr>
          <a:lstStyle/>
          <a:p>
            <a:pPr marL="114300" indent="0">
              <a:buNone/>
            </a:pPr>
            <a:r>
              <a:rPr lang="el-GR" b="1" dirty="0"/>
              <a:t>Οικονομικές μεταρρυθμίσεις του Τρικούπη</a:t>
            </a:r>
          </a:p>
          <a:p>
            <a:pPr>
              <a:buFont typeface="Wingdings" panose="05000000000000000000" pitchFamily="2" charset="2"/>
              <a:buChar char="§"/>
            </a:pPr>
            <a:r>
              <a:rPr lang="el-GR" dirty="0"/>
              <a:t>βιομηχανική ανάπτυξη, </a:t>
            </a:r>
          </a:p>
          <a:p>
            <a:pPr>
              <a:buFont typeface="Wingdings" panose="05000000000000000000" pitchFamily="2" charset="2"/>
              <a:buChar char="§"/>
            </a:pPr>
            <a:r>
              <a:rPr lang="el-GR" dirty="0"/>
              <a:t>επέκταση του σιδηροδρομικού και οδικού δικτύου της χώρας, </a:t>
            </a:r>
          </a:p>
          <a:p>
            <a:pPr>
              <a:buFont typeface="Wingdings" panose="05000000000000000000" pitchFamily="2" charset="2"/>
              <a:buChar char="§"/>
            </a:pPr>
            <a:r>
              <a:rPr lang="el-GR" dirty="0"/>
              <a:t>χρηματοδότηση από κεφάλαια Ελλήνων της Διασποράς και από δάνεια ιδρυμάτων του εξωτερικού. Αποτέλεσμα: η οικονομία της χώρας δεν άντεξε και τον Δεκέμβριο του 1893 ο Τρικούπης κήρυξε την </a:t>
            </a:r>
            <a:r>
              <a:rPr lang="el-GR" b="1" dirty="0"/>
              <a:t>πτώχευση</a:t>
            </a:r>
            <a:r>
              <a:rPr lang="el-GR" dirty="0"/>
              <a:t> και </a:t>
            </a:r>
            <a:r>
              <a:rPr lang="el-GR" b="1" dirty="0"/>
              <a:t>παραιτήθηκε</a:t>
            </a:r>
            <a:r>
              <a:rPr lang="el-GR" dirty="0"/>
              <a:t>.</a:t>
            </a:r>
          </a:p>
          <a:p>
            <a:endParaRPr lang="el-GR" dirty="0"/>
          </a:p>
        </p:txBody>
      </p:sp>
      <p:pic>
        <p:nvPicPr>
          <p:cNvPr id="5" name="Εικόνα 4">
            <a:extLst>
              <a:ext uri="{FF2B5EF4-FFF2-40B4-BE49-F238E27FC236}">
                <a16:creationId xmlns:a16="http://schemas.microsoft.com/office/drawing/2014/main" id="{830CA8F8-99B9-5657-9D69-E702EBE2E4DE}"/>
              </a:ext>
            </a:extLst>
          </p:cNvPr>
          <p:cNvPicPr>
            <a:picLocks noChangeAspect="1"/>
          </p:cNvPicPr>
          <p:nvPr/>
        </p:nvPicPr>
        <p:blipFill>
          <a:blip r:embed="rId2"/>
          <a:stretch>
            <a:fillRect/>
          </a:stretch>
        </p:blipFill>
        <p:spPr>
          <a:xfrm>
            <a:off x="5897765" y="1826485"/>
            <a:ext cx="6017428" cy="3500137"/>
          </a:xfrm>
          <a:prstGeom prst="rect">
            <a:avLst/>
          </a:prstGeom>
        </p:spPr>
      </p:pic>
      <p:sp>
        <p:nvSpPr>
          <p:cNvPr id="7" name="TextBox 6">
            <a:extLst>
              <a:ext uri="{FF2B5EF4-FFF2-40B4-BE49-F238E27FC236}">
                <a16:creationId xmlns:a16="http://schemas.microsoft.com/office/drawing/2014/main" id="{9E298DB7-E389-38E5-C83D-FC706BA32964}"/>
              </a:ext>
            </a:extLst>
          </p:cNvPr>
          <p:cNvSpPr txBox="1"/>
          <p:nvPr/>
        </p:nvSpPr>
        <p:spPr>
          <a:xfrm>
            <a:off x="6087409" y="5558506"/>
            <a:ext cx="5827784" cy="1015663"/>
          </a:xfrm>
          <a:prstGeom prst="rect">
            <a:avLst/>
          </a:prstGeom>
          <a:noFill/>
        </p:spPr>
        <p:txBody>
          <a:bodyPr wrap="square">
            <a:spAutoFit/>
          </a:bodyPr>
          <a:lstStyle/>
          <a:p>
            <a:pPr algn="ctr"/>
            <a:r>
              <a:rPr lang="el-GR" sz="1200" i="1" dirty="0">
                <a:latin typeface="Century Gothic" panose="020B0502020202020204" pitchFamily="34" charset="0"/>
              </a:rPr>
              <a:t>Τα εγκαίνια της </a:t>
            </a:r>
            <a:r>
              <a:rPr lang="el-GR" sz="1200" i="1" dirty="0" err="1">
                <a:latin typeface="Century Gothic" panose="020B0502020202020204" pitchFamily="34" charset="0"/>
              </a:rPr>
              <a:t>Διώρυγος</a:t>
            </a:r>
            <a:r>
              <a:rPr lang="el-GR" sz="1200" i="1" dirty="0">
                <a:latin typeface="Century Gothic" panose="020B0502020202020204" pitchFamily="34" charset="0"/>
              </a:rPr>
              <a:t> της Κορίνθου</a:t>
            </a:r>
            <a:r>
              <a:rPr lang="el-GR" sz="1200" dirty="0">
                <a:latin typeface="Century Gothic" panose="020B0502020202020204" pitchFamily="34" charset="0"/>
              </a:rPr>
              <a:t>, Κωνσταντίνος Βολανάκης, (1893). Η κατασκευή της είναι αποτέλεσμα της αναπτυξιακής πολιτικής του πρωθυπουργού Χαρίλαου Τρικούπη, ο οποίος με την κατασκευή μεγάλων έργων υποδομής στόχευε στη δημιουργία ενός σύγχρονου και οικονομικά ανεπτυγμένου κράτους. </a:t>
            </a:r>
          </a:p>
        </p:txBody>
      </p:sp>
    </p:spTree>
    <p:extLst>
      <p:ext uri="{BB962C8B-B14F-4D97-AF65-F5344CB8AC3E}">
        <p14:creationId xmlns:p14="http://schemas.microsoft.com/office/powerpoint/2010/main" val="1385694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B79E44-D3C8-0136-3817-9B677A9BA7EF}"/>
              </a:ext>
            </a:extLst>
          </p:cNvPr>
          <p:cNvSpPr>
            <a:spLocks noGrp="1"/>
          </p:cNvSpPr>
          <p:nvPr>
            <p:ph type="title"/>
          </p:nvPr>
        </p:nvSpPr>
        <p:spPr>
          <a:xfrm>
            <a:off x="2239380" y="313710"/>
            <a:ext cx="9563844" cy="1280890"/>
          </a:xfrm>
        </p:spPr>
        <p:txBody>
          <a:bodyPr>
            <a:normAutofit fontScale="90000"/>
          </a:bodyPr>
          <a:lstStyle/>
          <a:p>
            <a:pPr algn="r"/>
            <a:r>
              <a:rPr lang="el-GR" b="1" dirty="0"/>
              <a:t>Το Κίνημα στο </a:t>
            </a:r>
            <a:r>
              <a:rPr lang="el-GR" b="1" dirty="0" err="1"/>
              <a:t>Γουδή</a:t>
            </a:r>
            <a:r>
              <a:rPr lang="el-GR" b="1" dirty="0"/>
              <a:t> και ο Ελευθέριος Βενιζέλος</a:t>
            </a:r>
            <a:br>
              <a:rPr lang="el-GR" dirty="0"/>
            </a:br>
            <a:endParaRPr lang="el-GR" dirty="0"/>
          </a:p>
        </p:txBody>
      </p:sp>
      <p:sp>
        <p:nvSpPr>
          <p:cNvPr id="4" name="Θέση κειμένου 3">
            <a:extLst>
              <a:ext uri="{FF2B5EF4-FFF2-40B4-BE49-F238E27FC236}">
                <a16:creationId xmlns:a16="http://schemas.microsoft.com/office/drawing/2014/main" id="{5C88B943-D410-A058-8D51-B62B4457DA06}"/>
              </a:ext>
            </a:extLst>
          </p:cNvPr>
          <p:cNvSpPr>
            <a:spLocks noGrp="1"/>
          </p:cNvSpPr>
          <p:nvPr>
            <p:ph type="body" idx="2"/>
          </p:nvPr>
        </p:nvSpPr>
        <p:spPr>
          <a:xfrm>
            <a:off x="5812971" y="1255986"/>
            <a:ext cx="5990253" cy="5443394"/>
          </a:xfrm>
        </p:spPr>
        <p:txBody>
          <a:bodyPr>
            <a:normAutofit fontScale="85000" lnSpcReduction="20000"/>
          </a:bodyPr>
          <a:lstStyle/>
          <a:p>
            <a:pPr marL="114300" indent="0">
              <a:buNone/>
            </a:pPr>
            <a:r>
              <a:rPr lang="el-GR" sz="2100" b="1" dirty="0"/>
              <a:t>Οι μεταρρυθμίσεις του Βενιζέλου</a:t>
            </a:r>
          </a:p>
          <a:p>
            <a:pPr marL="114300" indent="0">
              <a:buNone/>
            </a:pPr>
            <a:r>
              <a:rPr lang="el-GR" dirty="0"/>
              <a:t>Ο </a:t>
            </a:r>
            <a:r>
              <a:rPr lang="el-GR" b="1" dirty="0"/>
              <a:t>Στρατιωτικός Σύνδεσμος </a:t>
            </a:r>
            <a:r>
              <a:rPr lang="el-GR" dirty="0"/>
              <a:t>το 1909 προχωρά στο </a:t>
            </a:r>
            <a:r>
              <a:rPr lang="el-GR" i="1" dirty="0"/>
              <a:t>Κίνημα στο </a:t>
            </a:r>
            <a:r>
              <a:rPr lang="el-GR" i="1" dirty="0" err="1"/>
              <a:t>Γουδή</a:t>
            </a:r>
            <a:r>
              <a:rPr lang="el-GR" i="1" dirty="0"/>
              <a:t> </a:t>
            </a:r>
            <a:r>
              <a:rPr lang="el-GR" dirty="0"/>
              <a:t>και καλεί τον Ελ. Βενιζέλο από την Κρήτη στην Αθήνα για να προωθήσει μεταρρυθμίσεις:</a:t>
            </a:r>
          </a:p>
          <a:p>
            <a:pPr>
              <a:buFont typeface="Wingdings" panose="05000000000000000000" pitchFamily="2" charset="2"/>
              <a:buChar char="q"/>
            </a:pPr>
            <a:r>
              <a:rPr lang="el-GR" dirty="0"/>
              <a:t>ψήφισε το Σύνταγμα του 1911 (αναθεώρηση του Συντάγματος του 1864),</a:t>
            </a:r>
          </a:p>
          <a:p>
            <a:pPr>
              <a:buFont typeface="Wingdings" panose="05000000000000000000" pitchFamily="2" charset="2"/>
              <a:buChar char="q"/>
            </a:pPr>
            <a:r>
              <a:rPr lang="el-GR" dirty="0"/>
              <a:t>μείωσε την πλειοψηφία από το ήμισυ των βουλευτών στο ένα τρίτο, για να ψηφίζονται πιο εύκολα τα νομοσχέδια,</a:t>
            </a:r>
          </a:p>
          <a:p>
            <a:pPr>
              <a:buFont typeface="Wingdings" panose="05000000000000000000" pitchFamily="2" charset="2"/>
              <a:buChar char="q"/>
            </a:pPr>
            <a:r>
              <a:rPr lang="el-GR" dirty="0"/>
              <a:t>απέκλεισε την εκλογή εν ενεργεία αξιωματικών των ενόπλων δυνάμεων στο αξίωμα του βουλευτή,</a:t>
            </a:r>
          </a:p>
          <a:p>
            <a:pPr>
              <a:buFont typeface="Wingdings" panose="05000000000000000000" pitchFamily="2" charset="2"/>
              <a:buChar char="q"/>
            </a:pPr>
            <a:r>
              <a:rPr lang="el-GR" dirty="0"/>
              <a:t>όρισε τη δυνατότητα του κράτους να απαλλοτριώνει περιουσιακά στοιχεία πολιτών, προς όφελος του δημοσίου, </a:t>
            </a:r>
          </a:p>
          <a:p>
            <a:pPr>
              <a:buFont typeface="Wingdings" panose="05000000000000000000" pitchFamily="2" charset="2"/>
              <a:buChar char="q"/>
            </a:pPr>
            <a:r>
              <a:rPr lang="el-GR" dirty="0"/>
              <a:t>κατοχύρωσε συνταγματικά τη μονιμότητα των δημόσιων υπαλλήλων</a:t>
            </a:r>
          </a:p>
          <a:p>
            <a:pPr>
              <a:buFont typeface="Wingdings" panose="05000000000000000000" pitchFamily="2" charset="2"/>
              <a:buChar char="q"/>
            </a:pPr>
            <a:r>
              <a:rPr lang="el-GR" dirty="0"/>
              <a:t>εκσυγχρόνισε στρατό και στόλο καλώντας Γάλλους και Άγγλους στρατιωτικούς. </a:t>
            </a:r>
          </a:p>
          <a:p>
            <a:endParaRPr lang="el-GR" dirty="0"/>
          </a:p>
          <a:p>
            <a:pPr marL="114300" indent="0">
              <a:buNone/>
            </a:pPr>
            <a:r>
              <a:rPr lang="el-GR" dirty="0"/>
              <a:t>Οι νομοθετικές και διοικητικές αλλαγές και ρυθμίσεις της περιόδου 1911-1912 έδωσαν στη χώρα ισχυρή ώθηση.</a:t>
            </a:r>
          </a:p>
          <a:p>
            <a:endParaRPr lang="el-GR" dirty="0"/>
          </a:p>
          <a:p>
            <a:endParaRPr lang="el-GR" dirty="0"/>
          </a:p>
        </p:txBody>
      </p:sp>
      <p:pic>
        <p:nvPicPr>
          <p:cNvPr id="5" name="Εικόνα 4">
            <a:extLst>
              <a:ext uri="{FF2B5EF4-FFF2-40B4-BE49-F238E27FC236}">
                <a16:creationId xmlns:a16="http://schemas.microsoft.com/office/drawing/2014/main" id="{C77A6A47-8A08-9CBA-2494-F6D4EA0C1DDC}"/>
              </a:ext>
            </a:extLst>
          </p:cNvPr>
          <p:cNvPicPr>
            <a:picLocks noChangeAspect="1"/>
          </p:cNvPicPr>
          <p:nvPr/>
        </p:nvPicPr>
        <p:blipFill>
          <a:blip r:embed="rId2"/>
          <a:stretch>
            <a:fillRect/>
          </a:stretch>
        </p:blipFill>
        <p:spPr>
          <a:xfrm>
            <a:off x="1868202" y="1255985"/>
            <a:ext cx="3574611" cy="5288304"/>
          </a:xfrm>
          <a:prstGeom prst="rect">
            <a:avLst/>
          </a:prstGeom>
        </p:spPr>
      </p:pic>
    </p:spTree>
    <p:extLst>
      <p:ext uri="{BB962C8B-B14F-4D97-AF65-F5344CB8AC3E}">
        <p14:creationId xmlns:p14="http://schemas.microsoft.com/office/powerpoint/2010/main" val="2729576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CB7F8F-869C-0BF2-E108-221B14F5B67A}"/>
              </a:ext>
            </a:extLst>
          </p:cNvPr>
          <p:cNvSpPr>
            <a:spLocks noGrp="1"/>
          </p:cNvSpPr>
          <p:nvPr>
            <p:ph type="title"/>
          </p:nvPr>
        </p:nvSpPr>
        <p:spPr>
          <a:xfrm>
            <a:off x="1833800" y="400176"/>
            <a:ext cx="8911687" cy="943432"/>
          </a:xfrm>
        </p:spPr>
        <p:txBody>
          <a:bodyPr/>
          <a:lstStyle/>
          <a:p>
            <a:r>
              <a:rPr lang="el-GR" b="1" dirty="0"/>
              <a:t>Εθνικά Κινήματα στη ΝΑ Ευρώπη</a:t>
            </a:r>
          </a:p>
        </p:txBody>
      </p:sp>
      <p:sp>
        <p:nvSpPr>
          <p:cNvPr id="3" name="Θέση κειμένου 2">
            <a:extLst>
              <a:ext uri="{FF2B5EF4-FFF2-40B4-BE49-F238E27FC236}">
                <a16:creationId xmlns:a16="http://schemas.microsoft.com/office/drawing/2014/main" id="{DF7B25E2-D1A5-47E4-6570-794932CB4D81}"/>
              </a:ext>
            </a:extLst>
          </p:cNvPr>
          <p:cNvSpPr>
            <a:spLocks noGrp="1"/>
          </p:cNvSpPr>
          <p:nvPr>
            <p:ph type="body" idx="1"/>
          </p:nvPr>
        </p:nvSpPr>
        <p:spPr>
          <a:xfrm>
            <a:off x="6624735" y="1343608"/>
            <a:ext cx="5085185" cy="5243804"/>
          </a:xfrm>
        </p:spPr>
        <p:txBody>
          <a:bodyPr>
            <a:normAutofit fontScale="92500" lnSpcReduction="10000"/>
          </a:bodyPr>
          <a:lstStyle/>
          <a:p>
            <a:pPr marL="114300" indent="0">
              <a:buNone/>
            </a:pPr>
            <a:r>
              <a:rPr lang="el-GR" sz="1900" b="1" dirty="0"/>
              <a:t>Ο γεωγραφικός χώρος και τα ιστοριογραφικά στερεότυπα</a:t>
            </a:r>
          </a:p>
          <a:p>
            <a:pPr>
              <a:buFont typeface="Wingdings" panose="05000000000000000000" pitchFamily="2" charset="2"/>
              <a:buChar char="q"/>
            </a:pPr>
            <a:r>
              <a:rPr lang="el-GR" dirty="0"/>
              <a:t>Τα αρνητικά στερεότυπα για τους λαούς των Βαλκανίων</a:t>
            </a:r>
          </a:p>
          <a:p>
            <a:pPr>
              <a:buFont typeface="Wingdings" panose="05000000000000000000" pitchFamily="2" charset="2"/>
              <a:buChar char="§"/>
            </a:pPr>
            <a:r>
              <a:rPr lang="el-GR" b="1" dirty="0"/>
              <a:t>Βαλκάνια</a:t>
            </a:r>
            <a:r>
              <a:rPr lang="el-GR" dirty="0"/>
              <a:t>: Τουρκικής προέλευσης γεωγραφική ονομασία της </a:t>
            </a:r>
            <a:r>
              <a:rPr lang="el-GR" b="1" dirty="0"/>
              <a:t>Χερσονήσου του Αίμου</a:t>
            </a:r>
            <a:r>
              <a:rPr lang="el-GR" dirty="0"/>
              <a:t>, που στη συνέχεια χρησιμοποιήθηκε για να δηλώσει ολόκληρη τη Νοτιοανατολική Ευρώπη, από την οροσειρά των Καρπαθίων και τις </a:t>
            </a:r>
            <a:r>
              <a:rPr lang="el-GR" dirty="0" err="1"/>
              <a:t>Τρανσυλβανικές</a:t>
            </a:r>
            <a:r>
              <a:rPr lang="el-GR" dirty="0"/>
              <a:t> 'Άλπεις μέχρι τη Μεσόγειο. </a:t>
            </a:r>
            <a:r>
              <a:rPr lang="el-GR" sz="1700" dirty="0"/>
              <a:t>[πηγή: σχολικό βιβλίο, σελ.241]</a:t>
            </a:r>
          </a:p>
          <a:p>
            <a:pPr>
              <a:buFont typeface="Wingdings" panose="05000000000000000000" pitchFamily="2" charset="2"/>
              <a:buChar char="§"/>
            </a:pPr>
            <a:r>
              <a:rPr lang="el-GR" dirty="0"/>
              <a:t>Ο όρος έφτασε να δηλώνει </a:t>
            </a:r>
            <a:r>
              <a:rPr lang="el-GR" b="1" dirty="0"/>
              <a:t>περιοχή</a:t>
            </a:r>
            <a:r>
              <a:rPr lang="el-GR" dirty="0"/>
              <a:t> </a:t>
            </a:r>
            <a:r>
              <a:rPr lang="el-GR" b="1" dirty="0"/>
              <a:t>αστάθειας και συγκρούσεων</a:t>
            </a:r>
            <a:r>
              <a:rPr lang="el-GR" dirty="0"/>
              <a:t>.</a:t>
            </a:r>
          </a:p>
          <a:p>
            <a:pPr>
              <a:buFont typeface="Wingdings" panose="05000000000000000000" pitchFamily="2" charset="2"/>
              <a:buChar char="§"/>
            </a:pPr>
            <a:r>
              <a:rPr lang="el-GR" dirty="0"/>
              <a:t>οι βαλκανικοί λαοί θεωρείται ότι ρέπουν προς εξάρσεις </a:t>
            </a:r>
            <a:r>
              <a:rPr lang="el-GR" dirty="0" err="1"/>
              <a:t>εθνοφυλετικού</a:t>
            </a:r>
            <a:r>
              <a:rPr lang="el-GR" dirty="0"/>
              <a:t> χαρακτήρα και ότι είναι διαφορετικοί από τους λαούς της υπόλοιπης Ευρώπης.</a:t>
            </a:r>
          </a:p>
          <a:p>
            <a:endParaRPr lang="el-GR" dirty="0"/>
          </a:p>
        </p:txBody>
      </p:sp>
      <p:pic>
        <p:nvPicPr>
          <p:cNvPr id="5" name="Εικόνα 4">
            <a:extLst>
              <a:ext uri="{FF2B5EF4-FFF2-40B4-BE49-F238E27FC236}">
                <a16:creationId xmlns:a16="http://schemas.microsoft.com/office/drawing/2014/main" id="{BABD34DB-A77C-E0DA-DFAD-3986A3707B5E}"/>
              </a:ext>
            </a:extLst>
          </p:cNvPr>
          <p:cNvPicPr>
            <a:picLocks noChangeAspect="1"/>
          </p:cNvPicPr>
          <p:nvPr/>
        </p:nvPicPr>
        <p:blipFill>
          <a:blip r:embed="rId2"/>
          <a:stretch>
            <a:fillRect/>
          </a:stretch>
        </p:blipFill>
        <p:spPr>
          <a:xfrm>
            <a:off x="323495" y="1413635"/>
            <a:ext cx="6104060" cy="4334021"/>
          </a:xfrm>
          <a:prstGeom prst="rect">
            <a:avLst/>
          </a:prstGeom>
        </p:spPr>
      </p:pic>
      <p:sp>
        <p:nvSpPr>
          <p:cNvPr id="7" name="TextBox 6">
            <a:extLst>
              <a:ext uri="{FF2B5EF4-FFF2-40B4-BE49-F238E27FC236}">
                <a16:creationId xmlns:a16="http://schemas.microsoft.com/office/drawing/2014/main" id="{283FA510-05CF-947D-C6EA-7AC345F917B7}"/>
              </a:ext>
            </a:extLst>
          </p:cNvPr>
          <p:cNvSpPr txBox="1"/>
          <p:nvPr/>
        </p:nvSpPr>
        <p:spPr>
          <a:xfrm>
            <a:off x="509615" y="5985750"/>
            <a:ext cx="5917940" cy="307777"/>
          </a:xfrm>
          <a:prstGeom prst="rect">
            <a:avLst/>
          </a:prstGeom>
          <a:noFill/>
        </p:spPr>
        <p:txBody>
          <a:bodyPr wrap="square">
            <a:spAutoFit/>
          </a:bodyPr>
          <a:lstStyle/>
          <a:p>
            <a:pPr algn="ctr"/>
            <a:r>
              <a:rPr lang="el-GR" dirty="0">
                <a:latin typeface="Century Gothic" panose="020B0502020202020204" pitchFamily="34" charset="0"/>
              </a:rPr>
              <a:t>Η Βαλκανική Χερσόνησος (πηγή: </a:t>
            </a:r>
            <a:r>
              <a:rPr lang="el-GR" dirty="0" err="1">
                <a:latin typeface="Century Gothic" panose="020B0502020202020204" pitchFamily="34" charset="0"/>
              </a:rPr>
              <a:t>Βικιπαίδεια</a:t>
            </a:r>
            <a:r>
              <a:rPr lang="el-GR" dirty="0">
                <a:latin typeface="Century Gothic" panose="020B0502020202020204" pitchFamily="34" charset="0"/>
              </a:rPr>
              <a:t>)</a:t>
            </a:r>
          </a:p>
        </p:txBody>
      </p:sp>
    </p:spTree>
    <p:extLst>
      <p:ext uri="{BB962C8B-B14F-4D97-AF65-F5344CB8AC3E}">
        <p14:creationId xmlns:p14="http://schemas.microsoft.com/office/powerpoint/2010/main" val="474615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9F2646-BCDC-A6E7-6065-DD9591E8EEB0}"/>
              </a:ext>
            </a:extLst>
          </p:cNvPr>
          <p:cNvSpPr>
            <a:spLocks noGrp="1"/>
          </p:cNvSpPr>
          <p:nvPr>
            <p:ph type="title"/>
          </p:nvPr>
        </p:nvSpPr>
        <p:spPr>
          <a:xfrm>
            <a:off x="2589212" y="484392"/>
            <a:ext cx="8911687" cy="924772"/>
          </a:xfrm>
        </p:spPr>
        <p:txBody>
          <a:bodyPr/>
          <a:lstStyle/>
          <a:p>
            <a:pPr algn="r"/>
            <a:r>
              <a:rPr lang="el-GR" b="1" dirty="0"/>
              <a:t>Εθνικά Κινήματα στη ΝΑ Ευρώπη</a:t>
            </a:r>
          </a:p>
        </p:txBody>
      </p:sp>
      <p:sp>
        <p:nvSpPr>
          <p:cNvPr id="3" name="Θέση κειμένου 2">
            <a:extLst>
              <a:ext uri="{FF2B5EF4-FFF2-40B4-BE49-F238E27FC236}">
                <a16:creationId xmlns:a16="http://schemas.microsoft.com/office/drawing/2014/main" id="{D08A5EE1-3EC9-1097-AF38-0D5C6CF0E845}"/>
              </a:ext>
            </a:extLst>
          </p:cNvPr>
          <p:cNvSpPr>
            <a:spLocks noGrp="1"/>
          </p:cNvSpPr>
          <p:nvPr>
            <p:ph type="body" idx="1"/>
          </p:nvPr>
        </p:nvSpPr>
        <p:spPr>
          <a:xfrm>
            <a:off x="1220722" y="1409164"/>
            <a:ext cx="4778862" cy="5262224"/>
          </a:xfrm>
        </p:spPr>
        <p:txBody>
          <a:bodyPr>
            <a:normAutofit fontScale="92500"/>
          </a:bodyPr>
          <a:lstStyle/>
          <a:p>
            <a:pPr marL="114300" indent="0">
              <a:buNone/>
            </a:pPr>
            <a:r>
              <a:rPr lang="el-GR" b="1" dirty="0"/>
              <a:t>§ 2 Εθνικές συγκρούσεις στην Κεντρική και Δυτική Ευρώπη</a:t>
            </a:r>
          </a:p>
          <a:p>
            <a:pPr>
              <a:buFont typeface="Wingdings" panose="05000000000000000000" pitchFamily="2" charset="2"/>
              <a:buChar char="§"/>
            </a:pPr>
            <a:r>
              <a:rPr lang="el-GR" dirty="0"/>
              <a:t>Φαινόμενα όπως αυτά που σημειώθηκαν στα Βαλκάνια υπήρξαν και στην Κεντρική και Δυτική Ευρώπη από τον 15ο έως τον 17ο αι. Στην Κεντρική Ευρώπη σημειώθηκαν ακόμη και κατά τον 20ό αιώνα.</a:t>
            </a:r>
          </a:p>
          <a:p>
            <a:endParaRPr lang="el-GR" dirty="0"/>
          </a:p>
          <a:p>
            <a:pPr marL="114300" indent="0">
              <a:buNone/>
            </a:pPr>
            <a:r>
              <a:rPr lang="el-GR" b="1" dirty="0"/>
              <a:t>Εθνικά κινήματα των βαλκανικών λαών</a:t>
            </a:r>
          </a:p>
          <a:p>
            <a:pPr>
              <a:buFont typeface="Wingdings" panose="05000000000000000000" pitchFamily="2" charset="2"/>
              <a:buChar char="§"/>
            </a:pPr>
            <a:r>
              <a:rPr lang="el-GR" dirty="0"/>
              <a:t>Εθνικό κίνημα των Ελλήνων: πρότυπο για τους υπόλοιπους βαλκανικούς λαούς.</a:t>
            </a:r>
          </a:p>
          <a:p>
            <a:pPr>
              <a:buFont typeface="Wingdings" panose="05000000000000000000" pitchFamily="2" charset="2"/>
              <a:buChar char="§"/>
            </a:pPr>
            <a:r>
              <a:rPr lang="el-GR" dirty="0"/>
              <a:t>Οι λαοί αυτοί αναζήτησαν τις ρίζες τους, έπλασαν το παρελθόν τους και όρισαν την ταυτότητά τους (διαδικασία εθνικής συνειδητοποίησης).</a:t>
            </a:r>
          </a:p>
          <a:p>
            <a:endParaRPr lang="el-GR" dirty="0"/>
          </a:p>
        </p:txBody>
      </p:sp>
      <p:pic>
        <p:nvPicPr>
          <p:cNvPr id="5" name="Εικόνα 4">
            <a:extLst>
              <a:ext uri="{FF2B5EF4-FFF2-40B4-BE49-F238E27FC236}">
                <a16:creationId xmlns:a16="http://schemas.microsoft.com/office/drawing/2014/main" id="{DF177961-AEAF-C9F5-769C-5DADBFC199D4}"/>
              </a:ext>
            </a:extLst>
          </p:cNvPr>
          <p:cNvPicPr>
            <a:picLocks noChangeAspect="1"/>
          </p:cNvPicPr>
          <p:nvPr/>
        </p:nvPicPr>
        <p:blipFill>
          <a:blip r:embed="rId2"/>
          <a:stretch>
            <a:fillRect/>
          </a:stretch>
        </p:blipFill>
        <p:spPr>
          <a:xfrm>
            <a:off x="6192418" y="1604865"/>
            <a:ext cx="5782929" cy="3508310"/>
          </a:xfrm>
          <a:prstGeom prst="rect">
            <a:avLst/>
          </a:prstGeom>
        </p:spPr>
      </p:pic>
      <p:sp>
        <p:nvSpPr>
          <p:cNvPr id="7" name="TextBox 6">
            <a:extLst>
              <a:ext uri="{FF2B5EF4-FFF2-40B4-BE49-F238E27FC236}">
                <a16:creationId xmlns:a16="http://schemas.microsoft.com/office/drawing/2014/main" id="{AD713F42-31BA-A9E2-6CBC-7F8F43BF0D66}"/>
              </a:ext>
            </a:extLst>
          </p:cNvPr>
          <p:cNvSpPr txBox="1"/>
          <p:nvPr/>
        </p:nvSpPr>
        <p:spPr>
          <a:xfrm>
            <a:off x="5999584" y="5308876"/>
            <a:ext cx="6097554" cy="1015663"/>
          </a:xfrm>
          <a:prstGeom prst="rect">
            <a:avLst/>
          </a:prstGeom>
          <a:noFill/>
        </p:spPr>
        <p:txBody>
          <a:bodyPr wrap="square">
            <a:spAutoFit/>
          </a:bodyPr>
          <a:lstStyle/>
          <a:p>
            <a:pPr algn="ctr"/>
            <a:r>
              <a:rPr lang="el-GR" sz="1200" b="1" dirty="0">
                <a:latin typeface="Century Gothic" panose="020B0502020202020204" pitchFamily="34" charset="0"/>
              </a:rPr>
              <a:t>Η νύχτα του Αγίου Βαρθολομαίου </a:t>
            </a:r>
            <a:r>
              <a:rPr lang="el-GR" sz="1200" dirty="0">
                <a:latin typeface="Century Gothic" panose="020B0502020202020204" pitchFamily="34" charset="0"/>
              </a:rPr>
              <a:t>αναφέρεται στη σφαγή των Γάλλων προτεσταντών (</a:t>
            </a:r>
            <a:r>
              <a:rPr lang="el-GR" sz="1200" dirty="0" err="1">
                <a:latin typeface="Century Gothic" panose="020B0502020202020204" pitchFamily="34" charset="0"/>
              </a:rPr>
              <a:t>Ουγενότων</a:t>
            </a:r>
            <a:r>
              <a:rPr lang="el-GR" sz="1200" dirty="0">
                <a:latin typeface="Century Gothic" panose="020B0502020202020204" pitchFamily="34" charset="0"/>
              </a:rPr>
              <a:t>) από τους Καθολικούς στο Παρίσι στις 24 Αυγούστου 1572, ανήμερα του Αγίου Βαρθολομαίου. Η σφαγή αυτή διήρκεσε δύο τουλάχιστον μέρες στην πρωτεύουσα και επεκτάθηκε στην επαρχία. Πίνακας του Φρανσουά </a:t>
            </a:r>
            <a:r>
              <a:rPr lang="el-GR" sz="1200" dirty="0" err="1">
                <a:latin typeface="Century Gothic" panose="020B0502020202020204" pitchFamily="34" charset="0"/>
              </a:rPr>
              <a:t>Ντυμπουά</a:t>
            </a:r>
            <a:r>
              <a:rPr lang="el-GR" sz="1200" dirty="0">
                <a:latin typeface="Century Gothic" panose="020B0502020202020204" pitchFamily="34" charset="0"/>
              </a:rPr>
              <a:t> (</a:t>
            </a:r>
            <a:r>
              <a:rPr lang="en-US" sz="1200" dirty="0">
                <a:latin typeface="Century Gothic" panose="020B0502020202020204" pitchFamily="34" charset="0"/>
              </a:rPr>
              <a:t>1529 – 1584)</a:t>
            </a:r>
            <a:r>
              <a:rPr lang="el-GR" sz="1200" dirty="0">
                <a:latin typeface="Century Gothic" panose="020B0502020202020204" pitchFamily="34" charset="0"/>
              </a:rPr>
              <a:t>.</a:t>
            </a:r>
          </a:p>
        </p:txBody>
      </p:sp>
    </p:spTree>
    <p:extLst>
      <p:ext uri="{BB962C8B-B14F-4D97-AF65-F5344CB8AC3E}">
        <p14:creationId xmlns:p14="http://schemas.microsoft.com/office/powerpoint/2010/main" val="877108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689498-7D29-F9D9-B9AC-B5B1B70F49E9}"/>
              </a:ext>
            </a:extLst>
          </p:cNvPr>
          <p:cNvSpPr>
            <a:spLocks noGrp="1"/>
          </p:cNvSpPr>
          <p:nvPr>
            <p:ph type="title"/>
          </p:nvPr>
        </p:nvSpPr>
        <p:spPr>
          <a:xfrm>
            <a:off x="6288832" y="215981"/>
            <a:ext cx="5598333" cy="971425"/>
          </a:xfrm>
        </p:spPr>
        <p:txBody>
          <a:bodyPr>
            <a:normAutofit fontScale="90000"/>
          </a:bodyPr>
          <a:lstStyle/>
          <a:p>
            <a:pPr algn="r"/>
            <a:r>
              <a:rPr lang="el-GR" b="1" dirty="0"/>
              <a:t>Οι Βαλκανικοί Πόλεμοι (1912-1913)</a:t>
            </a:r>
          </a:p>
        </p:txBody>
      </p:sp>
      <p:sp>
        <p:nvSpPr>
          <p:cNvPr id="4" name="Θέση κειμένου 3">
            <a:extLst>
              <a:ext uri="{FF2B5EF4-FFF2-40B4-BE49-F238E27FC236}">
                <a16:creationId xmlns:a16="http://schemas.microsoft.com/office/drawing/2014/main" id="{590D153E-3498-817B-AD66-2FDC5934B8C9}"/>
              </a:ext>
            </a:extLst>
          </p:cNvPr>
          <p:cNvSpPr>
            <a:spLocks noGrp="1"/>
          </p:cNvSpPr>
          <p:nvPr>
            <p:ph type="body" idx="2"/>
          </p:nvPr>
        </p:nvSpPr>
        <p:spPr>
          <a:xfrm>
            <a:off x="5406610" y="1351780"/>
            <a:ext cx="6480556" cy="5319607"/>
          </a:xfrm>
        </p:spPr>
        <p:txBody>
          <a:bodyPr>
            <a:normAutofit fontScale="92500" lnSpcReduction="10000"/>
          </a:bodyPr>
          <a:lstStyle/>
          <a:p>
            <a:pPr marL="114300" indent="0">
              <a:buNone/>
            </a:pPr>
            <a:r>
              <a:rPr lang="el-GR" b="1" dirty="0"/>
              <a:t>Ο Α΄ Βαλκανικός πόλεμος</a:t>
            </a:r>
          </a:p>
          <a:p>
            <a:pPr>
              <a:buFont typeface="Wingdings" panose="05000000000000000000" pitchFamily="2" charset="2"/>
              <a:buChar char="q"/>
            </a:pPr>
            <a:r>
              <a:rPr lang="el-GR" b="1" dirty="0"/>
              <a:t>Ορισμός- αίτια: </a:t>
            </a:r>
            <a:r>
              <a:rPr lang="el-GR" dirty="0"/>
              <a:t>τον Οκτώβριο του 1912 ένας συνασπισμός Βαλκανικών κρατών (Ελλάδα, Σερβία, Μαυροβούνιο και Βουλγαρία), επιθυμώντας να ενσωματώσουν εδάφη των Βαλκανίων που διεκδικούσαν, κήρυξαν πόλεμο στην Οθωμανική Αυτοκρατορία. Οι εχθροπραξίες έληξαν το καλοκαίρι του 1913 με ολοκληρωτική ήττα των Τούρκων, η οποία σηματοδότησε και το τέλος της κυριαρχίας τους στα Βαλκάνια.</a:t>
            </a:r>
          </a:p>
          <a:p>
            <a:endParaRPr lang="el-GR" dirty="0"/>
          </a:p>
          <a:p>
            <a:pPr marL="114300" indent="0">
              <a:buNone/>
            </a:pPr>
            <a:r>
              <a:rPr lang="el-GR" b="1" dirty="0"/>
              <a:t>§ 2 Αφορμές</a:t>
            </a:r>
          </a:p>
          <a:p>
            <a:pPr>
              <a:buFont typeface="Wingdings" panose="05000000000000000000" pitchFamily="2" charset="2"/>
              <a:buChar char="q"/>
            </a:pPr>
            <a:r>
              <a:rPr lang="el-GR" dirty="0"/>
              <a:t>Οι απαιτήσεις του Μαυροβουνίου για ευνοϊκές συνοριακές ρυθμίσεις.</a:t>
            </a:r>
          </a:p>
          <a:p>
            <a:pPr>
              <a:buFont typeface="Wingdings" panose="05000000000000000000" pitchFamily="2" charset="2"/>
              <a:buChar char="q"/>
            </a:pPr>
            <a:r>
              <a:rPr lang="el-GR" dirty="0"/>
              <a:t>Οι απαιτήσεις Ελλάδας, Σερβίας και Βουλγαρίας για μεταρρυθμίσεις στις ευρωπαϊκές κτήσεις της Οθωμανικής Αυτοκρατορίας, τις οποίες η Κωνσταντινούπολη απέρριψε.</a:t>
            </a:r>
          </a:p>
          <a:p>
            <a:endParaRPr lang="el-GR" dirty="0"/>
          </a:p>
          <a:p>
            <a:endParaRPr lang="el-GR" dirty="0"/>
          </a:p>
        </p:txBody>
      </p:sp>
      <p:pic>
        <p:nvPicPr>
          <p:cNvPr id="5" name="Εικόνα 4">
            <a:extLst>
              <a:ext uri="{FF2B5EF4-FFF2-40B4-BE49-F238E27FC236}">
                <a16:creationId xmlns:a16="http://schemas.microsoft.com/office/drawing/2014/main" id="{BFF48588-DD8E-52F2-5617-B6A1FD42FB55}"/>
              </a:ext>
            </a:extLst>
          </p:cNvPr>
          <p:cNvPicPr>
            <a:picLocks noChangeAspect="1"/>
          </p:cNvPicPr>
          <p:nvPr/>
        </p:nvPicPr>
        <p:blipFill>
          <a:blip r:embed="rId2"/>
          <a:stretch>
            <a:fillRect/>
          </a:stretch>
        </p:blipFill>
        <p:spPr>
          <a:xfrm>
            <a:off x="695440" y="215981"/>
            <a:ext cx="3859388" cy="5225286"/>
          </a:xfrm>
          <a:prstGeom prst="rect">
            <a:avLst/>
          </a:prstGeom>
        </p:spPr>
      </p:pic>
      <p:sp>
        <p:nvSpPr>
          <p:cNvPr id="7" name="TextBox 6">
            <a:extLst>
              <a:ext uri="{FF2B5EF4-FFF2-40B4-BE49-F238E27FC236}">
                <a16:creationId xmlns:a16="http://schemas.microsoft.com/office/drawing/2014/main" id="{59989B94-22D6-AA71-71C2-ADA0333663B4}"/>
              </a:ext>
            </a:extLst>
          </p:cNvPr>
          <p:cNvSpPr txBox="1"/>
          <p:nvPr/>
        </p:nvSpPr>
        <p:spPr>
          <a:xfrm>
            <a:off x="0" y="5701047"/>
            <a:ext cx="5406610" cy="738664"/>
          </a:xfrm>
          <a:prstGeom prst="rect">
            <a:avLst/>
          </a:prstGeom>
          <a:noFill/>
        </p:spPr>
        <p:txBody>
          <a:bodyPr wrap="square">
            <a:spAutoFit/>
          </a:bodyPr>
          <a:lstStyle/>
          <a:p>
            <a:pPr algn="ctr"/>
            <a:r>
              <a:rPr lang="el-GR" dirty="0">
                <a:latin typeface="Century Gothic" panose="020B0502020202020204" pitchFamily="34" charset="0"/>
              </a:rPr>
              <a:t>Η Γερμανία, η Γαλλία, η Ρωσία, η Αυστροουγγαρία και η Μεγάλη Βρετανία προσπαθούν να κρατήσουν το καπάκι στο καζάνι των εντάσεων στα Βαλκάνια. [πηγή: </a:t>
            </a:r>
            <a:r>
              <a:rPr lang="el-GR" dirty="0" err="1">
                <a:latin typeface="Century Gothic" panose="020B0502020202020204" pitchFamily="34" charset="0"/>
              </a:rPr>
              <a:t>Βικιπαίδεια</a:t>
            </a:r>
            <a:r>
              <a:rPr lang="el-GR" dirty="0">
                <a:latin typeface="Century Gothic" panose="020B0502020202020204" pitchFamily="34" charset="0"/>
              </a:rPr>
              <a:t>]</a:t>
            </a:r>
          </a:p>
        </p:txBody>
      </p:sp>
    </p:spTree>
    <p:extLst>
      <p:ext uri="{BB962C8B-B14F-4D97-AF65-F5344CB8AC3E}">
        <p14:creationId xmlns:p14="http://schemas.microsoft.com/office/powerpoint/2010/main" val="3984804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53A8CEC8-E394-CC20-3649-A1FEF85B2BCF}"/>
              </a:ext>
            </a:extLst>
          </p:cNvPr>
          <p:cNvPicPr>
            <a:picLocks noChangeAspect="1"/>
          </p:cNvPicPr>
          <p:nvPr/>
        </p:nvPicPr>
        <p:blipFill>
          <a:blip r:embed="rId2"/>
          <a:stretch>
            <a:fillRect/>
          </a:stretch>
        </p:blipFill>
        <p:spPr>
          <a:xfrm>
            <a:off x="0" y="0"/>
            <a:ext cx="12199700" cy="6858000"/>
          </a:xfrm>
          <a:prstGeom prst="rect">
            <a:avLst/>
          </a:prstGeom>
        </p:spPr>
      </p:pic>
      <p:sp>
        <p:nvSpPr>
          <p:cNvPr id="2" name="Τίτλος 1">
            <a:extLst>
              <a:ext uri="{FF2B5EF4-FFF2-40B4-BE49-F238E27FC236}">
                <a16:creationId xmlns:a16="http://schemas.microsoft.com/office/drawing/2014/main" id="{F49924BF-4C64-F3C9-17EC-273738D2F98D}"/>
              </a:ext>
            </a:extLst>
          </p:cNvPr>
          <p:cNvSpPr>
            <a:spLocks noGrp="1"/>
          </p:cNvSpPr>
          <p:nvPr>
            <p:ph type="title"/>
          </p:nvPr>
        </p:nvSpPr>
        <p:spPr>
          <a:xfrm>
            <a:off x="316646" y="5828438"/>
            <a:ext cx="11570554" cy="820094"/>
          </a:xfrm>
        </p:spPr>
        <p:txBody>
          <a:bodyPr>
            <a:noAutofit/>
          </a:bodyPr>
          <a:lstStyle/>
          <a:p>
            <a:pPr algn="ctr"/>
            <a:r>
              <a:rPr lang="el-GR" sz="1400" dirty="0">
                <a:solidFill>
                  <a:schemeClr val="bg1"/>
                </a:solidFill>
              </a:rPr>
              <a:t>Το θωρακισμένο καταδρομικό Γεώργιος Αβέρωφ. Ναυπηγήθηκε στα ναυπηγεία του </a:t>
            </a:r>
            <a:r>
              <a:rPr lang="el-GR" sz="1400" dirty="0" err="1">
                <a:solidFill>
                  <a:schemeClr val="bg1"/>
                </a:solidFill>
              </a:rPr>
              <a:t>Oρλάντο</a:t>
            </a:r>
            <a:r>
              <a:rPr lang="el-GR" sz="1400" dirty="0">
                <a:solidFill>
                  <a:schemeClr val="bg1"/>
                </a:solidFill>
              </a:rPr>
              <a:t> στο Λιβόρνο της Ιταλίας την περίοδο 1908–1911. Το 1/3 του κόστους ναυπήγησης καλύφθηκε από κληροδότημα του βλάχου (εκ Μετσόβου) επιχειρηματία Γεωργίου Αβέρωφ (γεννημένος ως Γεώργιος </a:t>
            </a:r>
            <a:r>
              <a:rPr lang="el-GR" sz="1400" dirty="0" err="1">
                <a:solidFill>
                  <a:schemeClr val="bg1"/>
                </a:solidFill>
              </a:rPr>
              <a:t>Αυγέρου</a:t>
            </a:r>
            <a:r>
              <a:rPr lang="el-GR" sz="1400" dirty="0">
                <a:solidFill>
                  <a:schemeClr val="bg1"/>
                </a:solidFill>
              </a:rPr>
              <a:t> </a:t>
            </a:r>
            <a:r>
              <a:rPr lang="el-GR" sz="1400" dirty="0" err="1">
                <a:solidFill>
                  <a:schemeClr val="bg1"/>
                </a:solidFill>
              </a:rPr>
              <a:t>Αποστολάκας</a:t>
            </a:r>
            <a:r>
              <a:rPr lang="el-GR" sz="1400" dirty="0">
                <a:solidFill>
                  <a:schemeClr val="bg1"/>
                </a:solidFill>
              </a:rPr>
              <a:t>, 1815-1899). [πηγή: </a:t>
            </a:r>
            <a:r>
              <a:rPr lang="el-GR" sz="1400" dirty="0" err="1">
                <a:solidFill>
                  <a:schemeClr val="bg1"/>
                </a:solidFill>
              </a:rPr>
              <a:t>Βικιπαίδεια</a:t>
            </a:r>
            <a:r>
              <a:rPr lang="el-GR" sz="1400" dirty="0">
                <a:solidFill>
                  <a:schemeClr val="bg1"/>
                </a:solidFill>
              </a:rPr>
              <a:t>]</a:t>
            </a:r>
          </a:p>
        </p:txBody>
      </p:sp>
    </p:spTree>
    <p:extLst>
      <p:ext uri="{BB962C8B-B14F-4D97-AF65-F5344CB8AC3E}">
        <p14:creationId xmlns:p14="http://schemas.microsoft.com/office/powerpoint/2010/main" val="1189840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4F960ED2-E806-1100-A75B-C4CABAA3DD84}"/>
              </a:ext>
            </a:extLst>
          </p:cNvPr>
          <p:cNvSpPr>
            <a:spLocks noGrp="1"/>
          </p:cNvSpPr>
          <p:nvPr>
            <p:ph type="body" idx="2"/>
          </p:nvPr>
        </p:nvSpPr>
        <p:spPr>
          <a:xfrm>
            <a:off x="7229657" y="369310"/>
            <a:ext cx="4560266" cy="6128768"/>
          </a:xfrm>
        </p:spPr>
        <p:txBody>
          <a:bodyPr>
            <a:normAutofit/>
          </a:bodyPr>
          <a:lstStyle/>
          <a:p>
            <a:pPr>
              <a:buFont typeface="Wingdings" panose="05000000000000000000" pitchFamily="2" charset="2"/>
              <a:buChar char="q"/>
            </a:pPr>
            <a:r>
              <a:rPr lang="el-GR" dirty="0"/>
              <a:t>Ο ναύαρχος </a:t>
            </a:r>
            <a:r>
              <a:rPr lang="el-GR" b="1" dirty="0"/>
              <a:t>Παύλος Κουντουριώτης </a:t>
            </a:r>
            <a:r>
              <a:rPr lang="el-GR" dirty="0"/>
              <a:t>(1855 − 1935), κυβερνήτης του θωρηκτού Αβέρωφ. </a:t>
            </a:r>
          </a:p>
          <a:p>
            <a:pPr>
              <a:buFont typeface="Wingdings" panose="05000000000000000000" pitchFamily="2" charset="2"/>
              <a:buChar char="q"/>
            </a:pPr>
            <a:r>
              <a:rPr lang="el-GR" dirty="0"/>
              <a:t>Στη διάρκεια του Α΄ Βαλκανικού πολέμου κατόρθωσε να ελευθερώσει όλα σχεδόν τα νησιά του Αιγαίου, συμπεριλαμβανομένης και της Χίου. </a:t>
            </a:r>
          </a:p>
          <a:p>
            <a:pPr>
              <a:buFont typeface="Wingdings" panose="05000000000000000000" pitchFamily="2" charset="2"/>
              <a:buChar char="q"/>
            </a:pPr>
            <a:r>
              <a:rPr lang="el-GR" dirty="0"/>
              <a:t>Με το θωρηκτό «Αβέρωφ» συμμετείχε σε δύο ναυμαχίες, σε αυτή της </a:t>
            </a:r>
            <a:r>
              <a:rPr lang="el-GR" b="1" dirty="0"/>
              <a:t>Έλλης</a:t>
            </a:r>
            <a:r>
              <a:rPr lang="el-GR" dirty="0"/>
              <a:t> και σε αυτή της </a:t>
            </a:r>
            <a:r>
              <a:rPr lang="el-GR" b="1" dirty="0"/>
              <a:t>Λήμνου</a:t>
            </a:r>
            <a:r>
              <a:rPr lang="el-GR" dirty="0"/>
              <a:t> (5 Ιανουαρίου 1913). Η ναυμαχία της Έλλης κερδήθηκε χάρη σε παράτολμο ελιγμό του Κουντουριώτη, ο οποίος θεωρήθηκε ασυλλόγιστος ηρωισμός. Οι επιτυχημένοι χειρισμοί του ανάγκασαν τον τουρκικό στόλο να αποσυρθεί στα </a:t>
            </a:r>
            <a:r>
              <a:rPr lang="el-GR" dirty="0" err="1"/>
              <a:t>Δαρδανέλλια</a:t>
            </a:r>
            <a:r>
              <a:rPr lang="el-GR" dirty="0"/>
              <a:t>. </a:t>
            </a:r>
          </a:p>
        </p:txBody>
      </p:sp>
      <p:pic>
        <p:nvPicPr>
          <p:cNvPr id="5" name="Εικόνα 4">
            <a:extLst>
              <a:ext uri="{FF2B5EF4-FFF2-40B4-BE49-F238E27FC236}">
                <a16:creationId xmlns:a16="http://schemas.microsoft.com/office/drawing/2014/main" id="{A2DAC81C-FB79-95FC-7A6E-7A43510EFEAA}"/>
              </a:ext>
            </a:extLst>
          </p:cNvPr>
          <p:cNvPicPr>
            <a:picLocks noChangeAspect="1"/>
          </p:cNvPicPr>
          <p:nvPr/>
        </p:nvPicPr>
        <p:blipFill>
          <a:blip r:embed="rId2"/>
          <a:stretch>
            <a:fillRect/>
          </a:stretch>
        </p:blipFill>
        <p:spPr>
          <a:xfrm>
            <a:off x="2013624" y="369309"/>
            <a:ext cx="4806209" cy="6128768"/>
          </a:xfrm>
          <a:prstGeom prst="rect">
            <a:avLst/>
          </a:prstGeom>
        </p:spPr>
      </p:pic>
    </p:spTree>
    <p:extLst>
      <p:ext uri="{BB962C8B-B14F-4D97-AF65-F5344CB8AC3E}">
        <p14:creationId xmlns:p14="http://schemas.microsoft.com/office/powerpoint/2010/main" val="1851499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A54FB7A6-8AFD-F2F7-B104-5A22D2E76E6C}"/>
              </a:ext>
            </a:extLst>
          </p:cNvPr>
          <p:cNvSpPr>
            <a:spLocks noGrp="1"/>
          </p:cNvSpPr>
          <p:nvPr>
            <p:ph type="body" idx="1"/>
          </p:nvPr>
        </p:nvSpPr>
        <p:spPr>
          <a:xfrm>
            <a:off x="4901966" y="4330613"/>
            <a:ext cx="7003914" cy="2321568"/>
          </a:xfrm>
        </p:spPr>
        <p:txBody>
          <a:bodyPr>
            <a:normAutofit fontScale="85000" lnSpcReduction="10000"/>
          </a:bodyPr>
          <a:lstStyle/>
          <a:p>
            <a:pPr>
              <a:buFont typeface="Wingdings" panose="05000000000000000000" pitchFamily="2" charset="2"/>
              <a:buChar char="q"/>
            </a:pPr>
            <a:r>
              <a:rPr lang="el-GR" sz="2000" dirty="0"/>
              <a:t>Ο </a:t>
            </a:r>
            <a:r>
              <a:rPr lang="el-GR" sz="2000" b="1" dirty="0"/>
              <a:t>Νικόλαος Βότσης </a:t>
            </a:r>
            <a:r>
              <a:rPr lang="el-GR" sz="2000" dirty="0"/>
              <a:t>(1877 -  1931) ήταν ανώτατος αξιωματικός του ελληνικού πολεμικού ναυτικού.</a:t>
            </a:r>
          </a:p>
          <a:p>
            <a:pPr>
              <a:buFont typeface="Wingdings" panose="05000000000000000000" pitchFamily="2" charset="2"/>
              <a:buChar char="q"/>
            </a:pPr>
            <a:r>
              <a:rPr lang="el-GR" sz="2000" dirty="0"/>
              <a:t>Ως κυβερνήτης του </a:t>
            </a:r>
            <a:r>
              <a:rPr lang="el-GR" sz="2000" b="1" dirty="0"/>
              <a:t>Τορπιλοβόλου 11 </a:t>
            </a:r>
            <a:r>
              <a:rPr lang="el-GR" sz="2000" dirty="0"/>
              <a:t>τον Οκτώβριο του 1912 </a:t>
            </a:r>
            <a:r>
              <a:rPr lang="el-GR" sz="2000" b="1" dirty="0"/>
              <a:t>έπλευσε απαρατήρητος </a:t>
            </a:r>
            <a:r>
              <a:rPr lang="el-GR" sz="2000" dirty="0"/>
              <a:t>στο οχυρωμένο λιμάνι της Θεσσαλονίκης, όπου εκτόξευσε τρεις τορπίλες κατά της </a:t>
            </a:r>
            <a:r>
              <a:rPr lang="el-GR" sz="2000" dirty="0" err="1"/>
              <a:t>τουρκικoύ</a:t>
            </a:r>
            <a:r>
              <a:rPr lang="el-GR" sz="2000" dirty="0"/>
              <a:t> θωρηκτού </a:t>
            </a:r>
            <a:r>
              <a:rPr lang="el-GR" sz="2000" b="1" dirty="0"/>
              <a:t>«Φετίχ </a:t>
            </a:r>
            <a:r>
              <a:rPr lang="el-GR" sz="2000" b="1" dirty="0" err="1"/>
              <a:t>Μπουλέντ</a:t>
            </a:r>
            <a:r>
              <a:rPr lang="el-GR" sz="2000" b="1" dirty="0"/>
              <a:t>»</a:t>
            </a:r>
            <a:r>
              <a:rPr lang="el-GR" sz="2000" dirty="0"/>
              <a:t>, με αποτέλεσμα οι δύο τορπίλες να ευστοχήσουν και το τουρκικό πολεμικό πλοίο να βυθιστεί. Το ελληνικό πλοίο αποχώρησε χωρίς απώλειες.</a:t>
            </a:r>
          </a:p>
        </p:txBody>
      </p:sp>
      <p:pic>
        <p:nvPicPr>
          <p:cNvPr id="5" name="Εικόνα 4">
            <a:extLst>
              <a:ext uri="{FF2B5EF4-FFF2-40B4-BE49-F238E27FC236}">
                <a16:creationId xmlns:a16="http://schemas.microsoft.com/office/drawing/2014/main" id="{35D599F5-F3AA-D5FA-C709-17AE67088CA5}"/>
              </a:ext>
            </a:extLst>
          </p:cNvPr>
          <p:cNvPicPr>
            <a:picLocks noChangeAspect="1"/>
          </p:cNvPicPr>
          <p:nvPr/>
        </p:nvPicPr>
        <p:blipFill>
          <a:blip r:embed="rId2"/>
          <a:stretch>
            <a:fillRect/>
          </a:stretch>
        </p:blipFill>
        <p:spPr>
          <a:xfrm>
            <a:off x="5819915" y="205819"/>
            <a:ext cx="5902927" cy="3907176"/>
          </a:xfrm>
          <a:prstGeom prst="rect">
            <a:avLst/>
          </a:prstGeom>
        </p:spPr>
      </p:pic>
      <p:pic>
        <p:nvPicPr>
          <p:cNvPr id="6" name="Εικόνα 5">
            <a:extLst>
              <a:ext uri="{FF2B5EF4-FFF2-40B4-BE49-F238E27FC236}">
                <a16:creationId xmlns:a16="http://schemas.microsoft.com/office/drawing/2014/main" id="{F280505D-E688-9CD9-E33B-800C3413A9AD}"/>
              </a:ext>
            </a:extLst>
          </p:cNvPr>
          <p:cNvPicPr>
            <a:picLocks noChangeAspect="1"/>
          </p:cNvPicPr>
          <p:nvPr/>
        </p:nvPicPr>
        <p:blipFill>
          <a:blip r:embed="rId3"/>
          <a:stretch>
            <a:fillRect/>
          </a:stretch>
        </p:blipFill>
        <p:spPr>
          <a:xfrm>
            <a:off x="286120" y="205819"/>
            <a:ext cx="3984323" cy="6388198"/>
          </a:xfrm>
          <a:prstGeom prst="rect">
            <a:avLst/>
          </a:prstGeom>
        </p:spPr>
      </p:pic>
    </p:spTree>
    <p:extLst>
      <p:ext uri="{BB962C8B-B14F-4D97-AF65-F5344CB8AC3E}">
        <p14:creationId xmlns:p14="http://schemas.microsoft.com/office/powerpoint/2010/main" val="2770812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6130C4-A79E-A416-4E86-5215E58AD996}"/>
              </a:ext>
            </a:extLst>
          </p:cNvPr>
          <p:cNvSpPr>
            <a:spLocks noGrp="1"/>
          </p:cNvSpPr>
          <p:nvPr>
            <p:ph type="title"/>
          </p:nvPr>
        </p:nvSpPr>
        <p:spPr>
          <a:xfrm>
            <a:off x="1958442" y="548952"/>
            <a:ext cx="6980284" cy="962607"/>
          </a:xfrm>
        </p:spPr>
        <p:txBody>
          <a:bodyPr>
            <a:normAutofit fontScale="90000"/>
          </a:bodyPr>
          <a:lstStyle/>
          <a:p>
            <a:r>
              <a:rPr lang="el-GR" sz="4400" b="1" dirty="0"/>
              <a:t>Ο Α΄ Βαλκανικός πόλεμος</a:t>
            </a:r>
            <a:br>
              <a:rPr lang="el-GR" dirty="0"/>
            </a:br>
            <a:endParaRPr lang="el-GR" dirty="0"/>
          </a:p>
        </p:txBody>
      </p:sp>
      <p:sp>
        <p:nvSpPr>
          <p:cNvPr id="3" name="Θέση κειμένου 2">
            <a:extLst>
              <a:ext uri="{FF2B5EF4-FFF2-40B4-BE49-F238E27FC236}">
                <a16:creationId xmlns:a16="http://schemas.microsoft.com/office/drawing/2014/main" id="{B711D636-C9FA-F1F0-28E4-8843A596B7B4}"/>
              </a:ext>
            </a:extLst>
          </p:cNvPr>
          <p:cNvSpPr>
            <a:spLocks noGrp="1"/>
          </p:cNvSpPr>
          <p:nvPr>
            <p:ph type="body" idx="1"/>
          </p:nvPr>
        </p:nvSpPr>
        <p:spPr>
          <a:xfrm>
            <a:off x="1114977" y="1675184"/>
            <a:ext cx="5435114" cy="4554496"/>
          </a:xfrm>
        </p:spPr>
        <p:txBody>
          <a:bodyPr>
            <a:normAutofit/>
          </a:bodyPr>
          <a:lstStyle/>
          <a:p>
            <a:pPr marL="114300" indent="0">
              <a:buNone/>
            </a:pPr>
            <a:r>
              <a:rPr lang="el-GR" b="1" dirty="0"/>
              <a:t>§ 3 Αποτέλεσμα </a:t>
            </a:r>
          </a:p>
          <a:p>
            <a:pPr>
              <a:buFont typeface="Wingdings" panose="05000000000000000000" pitchFamily="2" charset="2"/>
              <a:buChar char="q"/>
            </a:pPr>
            <a:r>
              <a:rPr lang="el-GR" dirty="0"/>
              <a:t>Η Οθωμανική Αυτοκρατορία ηττήθηκε σε όλα τα μέτωπα και με τη Συνθήκη του Λονδίνου (17/30 Μαΐου 1913): </a:t>
            </a:r>
          </a:p>
          <a:p>
            <a:pPr>
              <a:buFont typeface="Wingdings" panose="05000000000000000000" pitchFamily="2" charset="2"/>
              <a:buChar char="§"/>
            </a:pPr>
            <a:r>
              <a:rPr lang="el-GR" dirty="0"/>
              <a:t>αναγκάστηκε να εγκαταλείψει τα βαλκανικά εδάφη δυτικά της γραμμής Αίνου-</a:t>
            </a:r>
            <a:r>
              <a:rPr lang="el-GR" dirty="0" err="1"/>
              <a:t>Μηδείας</a:t>
            </a:r>
            <a:r>
              <a:rPr lang="el-GR" dirty="0"/>
              <a:t> και να τα παραχωρήσει στους συμμάχους.</a:t>
            </a:r>
          </a:p>
          <a:p>
            <a:pPr>
              <a:buFont typeface="Wingdings" panose="05000000000000000000" pitchFamily="2" charset="2"/>
              <a:buChar char="§"/>
            </a:pPr>
            <a:r>
              <a:rPr lang="el-GR" dirty="0"/>
              <a:t>παραχωρήθηκε η Κρήτη στην Ελλάδα.</a:t>
            </a:r>
          </a:p>
          <a:p>
            <a:pPr>
              <a:buFont typeface="Wingdings" panose="05000000000000000000" pitchFamily="2" charset="2"/>
              <a:buChar char="§"/>
            </a:pPr>
            <a:r>
              <a:rPr lang="el-GR" dirty="0"/>
              <a:t>δημιουργήθηκε ανεξάρτητη Αλβανία.</a:t>
            </a:r>
          </a:p>
          <a:p>
            <a:pPr>
              <a:buFont typeface="Wingdings" panose="05000000000000000000" pitchFamily="2" charset="2"/>
              <a:buChar char="§"/>
            </a:pPr>
            <a:r>
              <a:rPr lang="el-GR" dirty="0"/>
              <a:t>έμεναν σε εκκρεμότητα τα σύνορα της Αλβανίας, η κυριαρχία των νησιών του Αιγαίου και των Δωδεκανήσων. Τα Δωδεκάνησα τα είχαν κατακτήσει οι Ιταλοί. </a:t>
            </a:r>
          </a:p>
          <a:p>
            <a:endParaRPr lang="el-GR" dirty="0"/>
          </a:p>
        </p:txBody>
      </p:sp>
      <p:pic>
        <p:nvPicPr>
          <p:cNvPr id="5" name="Εικόνα 4">
            <a:extLst>
              <a:ext uri="{FF2B5EF4-FFF2-40B4-BE49-F238E27FC236}">
                <a16:creationId xmlns:a16="http://schemas.microsoft.com/office/drawing/2014/main" id="{740D155A-1FA3-27F3-3019-C1669BC31472}"/>
              </a:ext>
            </a:extLst>
          </p:cNvPr>
          <p:cNvPicPr>
            <a:picLocks noChangeAspect="1"/>
          </p:cNvPicPr>
          <p:nvPr/>
        </p:nvPicPr>
        <p:blipFill>
          <a:blip r:embed="rId2"/>
          <a:stretch>
            <a:fillRect/>
          </a:stretch>
        </p:blipFill>
        <p:spPr>
          <a:xfrm>
            <a:off x="6652727" y="1675184"/>
            <a:ext cx="5245226" cy="4731777"/>
          </a:xfrm>
          <a:prstGeom prst="rect">
            <a:avLst/>
          </a:prstGeom>
        </p:spPr>
      </p:pic>
    </p:spTree>
    <p:extLst>
      <p:ext uri="{BB962C8B-B14F-4D97-AF65-F5344CB8AC3E}">
        <p14:creationId xmlns:p14="http://schemas.microsoft.com/office/powerpoint/2010/main" val="2754201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98C7CA-0ED0-2CD8-8147-457213105F17}"/>
              </a:ext>
            </a:extLst>
          </p:cNvPr>
          <p:cNvSpPr>
            <a:spLocks noGrp="1"/>
          </p:cNvSpPr>
          <p:nvPr>
            <p:ph type="title"/>
          </p:nvPr>
        </p:nvSpPr>
        <p:spPr>
          <a:xfrm>
            <a:off x="5352663" y="222357"/>
            <a:ext cx="6347891" cy="1280890"/>
          </a:xfrm>
        </p:spPr>
        <p:txBody>
          <a:bodyPr>
            <a:normAutofit fontScale="90000"/>
          </a:bodyPr>
          <a:lstStyle/>
          <a:p>
            <a:pPr algn="r"/>
            <a:r>
              <a:rPr lang="el-GR" b="1" dirty="0"/>
              <a:t>Ο Β' Βαλκανικός Πόλεμος και n Συνθήκη του Βουκουρεστίου</a:t>
            </a:r>
          </a:p>
        </p:txBody>
      </p:sp>
      <p:sp>
        <p:nvSpPr>
          <p:cNvPr id="4" name="Θέση κειμένου 3">
            <a:extLst>
              <a:ext uri="{FF2B5EF4-FFF2-40B4-BE49-F238E27FC236}">
                <a16:creationId xmlns:a16="http://schemas.microsoft.com/office/drawing/2014/main" id="{8EC0EA33-23FD-E101-D905-D4AE7870FCE9}"/>
              </a:ext>
            </a:extLst>
          </p:cNvPr>
          <p:cNvSpPr>
            <a:spLocks noGrp="1"/>
          </p:cNvSpPr>
          <p:nvPr>
            <p:ph type="body" idx="2"/>
          </p:nvPr>
        </p:nvSpPr>
        <p:spPr>
          <a:xfrm>
            <a:off x="5029200" y="1426426"/>
            <a:ext cx="6895321" cy="5310276"/>
          </a:xfrm>
        </p:spPr>
        <p:txBody>
          <a:bodyPr>
            <a:normAutofit fontScale="85000" lnSpcReduction="20000"/>
          </a:bodyPr>
          <a:lstStyle/>
          <a:p>
            <a:pPr marL="114300" indent="0">
              <a:buNone/>
            </a:pPr>
            <a:r>
              <a:rPr lang="el-GR" b="1" dirty="0"/>
              <a:t>Το ξέσπασμα του πολέμου</a:t>
            </a:r>
          </a:p>
          <a:p>
            <a:pPr>
              <a:buFont typeface="Wingdings" panose="05000000000000000000" pitchFamily="2" charset="2"/>
              <a:buChar char="q"/>
            </a:pPr>
            <a:r>
              <a:rPr lang="el-GR" dirty="0"/>
              <a:t>Οι Βούλγαροι προκάλεσαν επεισόδια σε βάρος Ελλήνων και Σέρβων σε Νιγρίτα και Γευγελή, τα οποία οδήγησαν σε σύρραξη, που έληξε τον Ιούλιο του 1913 με ήττα των Βουλγάρων.</a:t>
            </a:r>
          </a:p>
          <a:p>
            <a:pPr>
              <a:buFont typeface="Wingdings" panose="05000000000000000000" pitchFamily="2" charset="2"/>
              <a:buChar char="q"/>
            </a:pPr>
            <a:r>
              <a:rPr lang="el-GR" dirty="0"/>
              <a:t>Ρουμάνοι και Τούρκοι εκμεταλλεύονται την κατάσταση και καταλαμβάνουν βουλγαρικά εδάφη.</a:t>
            </a:r>
          </a:p>
          <a:p>
            <a:endParaRPr lang="el-GR" dirty="0"/>
          </a:p>
          <a:p>
            <a:pPr marL="114300" indent="0">
              <a:buNone/>
            </a:pPr>
            <a:r>
              <a:rPr lang="el-GR" b="1" dirty="0"/>
              <a:t>§ 2 Η λήξη του πολέμου</a:t>
            </a:r>
          </a:p>
          <a:p>
            <a:pPr>
              <a:buFont typeface="Wingdings" panose="05000000000000000000" pitchFamily="2" charset="2"/>
              <a:buChar char="q"/>
            </a:pPr>
            <a:r>
              <a:rPr lang="el-GR" dirty="0"/>
              <a:t>Η Βουλγαρία υποχρεώθηκε να υπογράψει ανακωχή με τη Ρουμανία και να αποδεχθεί τους όρους Ελλήνων και Σέρβων.</a:t>
            </a:r>
          </a:p>
          <a:p>
            <a:endParaRPr lang="el-GR" dirty="0"/>
          </a:p>
          <a:p>
            <a:pPr marL="114300" indent="0">
              <a:buNone/>
            </a:pPr>
            <a:r>
              <a:rPr lang="el-GR" b="1" dirty="0"/>
              <a:t>§ 3 Οι όροι της Συνθήκης του Βουκουρεστίου (Αύγουστος 1913)</a:t>
            </a:r>
          </a:p>
          <a:p>
            <a:pPr>
              <a:buFont typeface="Wingdings" panose="05000000000000000000" pitchFamily="2" charset="2"/>
              <a:buChar char="q"/>
            </a:pPr>
            <a:r>
              <a:rPr lang="el-GR" dirty="0"/>
              <a:t>Η Καβάλα και η περιοχή της κατακυρώθηκε στην Ελλάδα.</a:t>
            </a:r>
          </a:p>
          <a:p>
            <a:pPr>
              <a:buFont typeface="Wingdings" panose="05000000000000000000" pitchFamily="2" charset="2"/>
              <a:buChar char="q"/>
            </a:pPr>
            <a:r>
              <a:rPr lang="el-GR" dirty="0"/>
              <a:t>Σερβία και Ρουμανία διατήρησαν τα εδάφη που κέρδισαν από τη Βουλγαρία.</a:t>
            </a:r>
          </a:p>
          <a:p>
            <a:pPr>
              <a:buFont typeface="Wingdings" panose="05000000000000000000" pitchFamily="2" charset="2"/>
              <a:buChar char="q"/>
            </a:pPr>
            <a:r>
              <a:rPr lang="el-GR" dirty="0"/>
              <a:t>Πριν την υπογραφή της Συνθήκης του Βουκουρεστίου η Ελλάδα σε συνεννόηση με τη Ρουμανία είχε αναγνωρίσει εκπαιδευτικά και θρησκευτικά προνόμια στους Βλάχους της Ηπείρου και της Μακεδονίας. Η παραχώρηση αυτή έγινε για να εξασφαλίσει η Ελλάδα τη στήριξη της Ρουμανίας στο ζήτημα της Καβάλας.</a:t>
            </a:r>
          </a:p>
          <a:p>
            <a:endParaRPr lang="el-GR" dirty="0"/>
          </a:p>
        </p:txBody>
      </p:sp>
      <p:pic>
        <p:nvPicPr>
          <p:cNvPr id="5" name="Εικόνα 4">
            <a:extLst>
              <a:ext uri="{FF2B5EF4-FFF2-40B4-BE49-F238E27FC236}">
                <a16:creationId xmlns:a16="http://schemas.microsoft.com/office/drawing/2014/main" id="{6D5973BF-2860-FF2D-096A-59B6909683EE}"/>
              </a:ext>
            </a:extLst>
          </p:cNvPr>
          <p:cNvPicPr>
            <a:picLocks noChangeAspect="1"/>
          </p:cNvPicPr>
          <p:nvPr/>
        </p:nvPicPr>
        <p:blipFill>
          <a:blip r:embed="rId2"/>
          <a:stretch>
            <a:fillRect/>
          </a:stretch>
        </p:blipFill>
        <p:spPr>
          <a:xfrm>
            <a:off x="0" y="0"/>
            <a:ext cx="4841840" cy="6858000"/>
          </a:xfrm>
          <a:prstGeom prst="rect">
            <a:avLst/>
          </a:prstGeom>
        </p:spPr>
      </p:pic>
    </p:spTree>
    <p:extLst>
      <p:ext uri="{BB962C8B-B14F-4D97-AF65-F5344CB8AC3E}">
        <p14:creationId xmlns:p14="http://schemas.microsoft.com/office/powerpoint/2010/main" val="2953268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779E82-EC48-5556-4BDD-C8CDFF8DD477}"/>
              </a:ext>
            </a:extLst>
          </p:cNvPr>
          <p:cNvSpPr>
            <a:spLocks noGrp="1"/>
          </p:cNvSpPr>
          <p:nvPr>
            <p:ph type="title"/>
          </p:nvPr>
        </p:nvSpPr>
        <p:spPr>
          <a:xfrm>
            <a:off x="1923189" y="326572"/>
            <a:ext cx="5972577" cy="1195360"/>
          </a:xfrm>
        </p:spPr>
        <p:txBody>
          <a:bodyPr/>
          <a:lstStyle/>
          <a:p>
            <a:r>
              <a:rPr lang="el-GR" b="1" dirty="0"/>
              <a:t>Η Βιομηχανική Επανάσταση</a:t>
            </a:r>
          </a:p>
        </p:txBody>
      </p:sp>
      <p:sp>
        <p:nvSpPr>
          <p:cNvPr id="3" name="Θέση κειμένου 2">
            <a:extLst>
              <a:ext uri="{FF2B5EF4-FFF2-40B4-BE49-F238E27FC236}">
                <a16:creationId xmlns:a16="http://schemas.microsoft.com/office/drawing/2014/main" id="{D5F2C5DE-8209-43A2-67A0-57D69B3459CB}"/>
              </a:ext>
            </a:extLst>
          </p:cNvPr>
          <p:cNvSpPr>
            <a:spLocks noGrp="1"/>
          </p:cNvSpPr>
          <p:nvPr>
            <p:ph type="body" idx="1"/>
          </p:nvPr>
        </p:nvSpPr>
        <p:spPr>
          <a:xfrm>
            <a:off x="1371600" y="1670179"/>
            <a:ext cx="6400800" cy="5001209"/>
          </a:xfrm>
        </p:spPr>
        <p:txBody>
          <a:bodyPr>
            <a:normAutofit fontScale="92500" lnSpcReduction="10000"/>
          </a:bodyPr>
          <a:lstStyle/>
          <a:p>
            <a:pPr>
              <a:buFont typeface="Wingdings" panose="05000000000000000000" pitchFamily="2" charset="2"/>
              <a:buChar char="q"/>
            </a:pPr>
            <a:r>
              <a:rPr lang="el-GR" b="1" dirty="0"/>
              <a:t>§ 2 Γιατί στην Αγγλία; Εκεί υπήρχαν:</a:t>
            </a:r>
          </a:p>
          <a:p>
            <a:pPr>
              <a:buFont typeface="Wingdings" panose="05000000000000000000" pitchFamily="2" charset="2"/>
              <a:buChar char="§"/>
            </a:pPr>
            <a:r>
              <a:rPr lang="el-GR" dirty="0"/>
              <a:t>χρήματα διαθέσιμα για επενδύσεις.</a:t>
            </a:r>
          </a:p>
          <a:p>
            <a:pPr>
              <a:buFont typeface="Wingdings" panose="05000000000000000000" pitchFamily="2" charset="2"/>
              <a:buChar char="§"/>
            </a:pPr>
            <a:r>
              <a:rPr lang="el-GR" dirty="0"/>
              <a:t>αγρότες που δεν είχαν δουλειά στα χωράφια αλλά και άνεργοι εργάτες.</a:t>
            </a:r>
          </a:p>
          <a:p>
            <a:pPr>
              <a:buFont typeface="Wingdings" panose="05000000000000000000" pitchFamily="2" charset="2"/>
              <a:buChar char="§"/>
            </a:pPr>
            <a:r>
              <a:rPr lang="el-GR" dirty="0"/>
              <a:t>πρώτες ύλες, ιδίως γαιάνθρακας.</a:t>
            </a:r>
          </a:p>
          <a:p>
            <a:pPr>
              <a:buFont typeface="Wingdings" panose="05000000000000000000" pitchFamily="2" charset="2"/>
              <a:buChar char="§"/>
            </a:pPr>
            <a:r>
              <a:rPr lang="el-GR" dirty="0"/>
              <a:t>δυνατότητες για πώληση των παραγόμενων αγαθών στις αγορές των αποικιών.</a:t>
            </a:r>
          </a:p>
          <a:p>
            <a:pPr>
              <a:buFont typeface="Wingdings" panose="05000000000000000000" pitchFamily="2" charset="2"/>
              <a:buChar char="§"/>
            </a:pPr>
            <a:r>
              <a:rPr lang="el-GR" dirty="0"/>
              <a:t>στόλος για τη μεταφορά των αγαθών.</a:t>
            </a:r>
          </a:p>
          <a:p>
            <a:pPr>
              <a:buFont typeface="Wingdings" panose="05000000000000000000" pitchFamily="2" charset="2"/>
              <a:buChar char="§"/>
            </a:pPr>
            <a:r>
              <a:rPr lang="el-GR" dirty="0"/>
              <a:t>εξαιρετικά ανεπτυγμένο σύστημα πλωτής και οδικής συγκοινωνίας.</a:t>
            </a:r>
          </a:p>
          <a:p>
            <a:pPr>
              <a:buFont typeface="Wingdings" panose="05000000000000000000" pitchFamily="2" charset="2"/>
              <a:buChar char="§"/>
            </a:pPr>
            <a:r>
              <a:rPr lang="el-GR" dirty="0"/>
              <a:t>ελευθερία στην παραγωγή αγαθών.</a:t>
            </a:r>
          </a:p>
          <a:p>
            <a:pPr>
              <a:buFont typeface="Wingdings" panose="05000000000000000000" pitchFamily="2" charset="2"/>
              <a:buChar char="§"/>
            </a:pPr>
            <a:r>
              <a:rPr lang="el-GR" dirty="0"/>
              <a:t>ανεπτυγμένο σύστημα δανεισμού μέσω τραπεζών (πιστωτικό σύστημα).</a:t>
            </a:r>
          </a:p>
          <a:p>
            <a:pPr>
              <a:buFont typeface="Wingdings" panose="05000000000000000000" pitchFamily="2" charset="2"/>
              <a:buChar char="§"/>
            </a:pPr>
            <a:r>
              <a:rPr lang="el-GR" dirty="0"/>
              <a:t>νομοθεσία που ευνοούσε την ανεμπόδιστη λειτουργία της αγοράς.</a:t>
            </a:r>
          </a:p>
          <a:p>
            <a:endParaRPr lang="el-GR" dirty="0"/>
          </a:p>
        </p:txBody>
      </p:sp>
      <p:pic>
        <p:nvPicPr>
          <p:cNvPr id="7" name="Εικόνα 6">
            <a:extLst>
              <a:ext uri="{FF2B5EF4-FFF2-40B4-BE49-F238E27FC236}">
                <a16:creationId xmlns:a16="http://schemas.microsoft.com/office/drawing/2014/main" id="{6CF5805A-2297-B8F3-EE19-B2A38B8B6189}"/>
              </a:ext>
            </a:extLst>
          </p:cNvPr>
          <p:cNvPicPr>
            <a:picLocks noChangeAspect="1"/>
          </p:cNvPicPr>
          <p:nvPr/>
        </p:nvPicPr>
        <p:blipFill>
          <a:blip r:embed="rId2"/>
          <a:stretch>
            <a:fillRect/>
          </a:stretch>
        </p:blipFill>
        <p:spPr>
          <a:xfrm>
            <a:off x="8084447" y="326572"/>
            <a:ext cx="3746260" cy="5365102"/>
          </a:xfrm>
          <a:prstGeom prst="rect">
            <a:avLst/>
          </a:prstGeom>
        </p:spPr>
      </p:pic>
      <p:sp>
        <p:nvSpPr>
          <p:cNvPr id="9" name="TextBox 8">
            <a:extLst>
              <a:ext uri="{FF2B5EF4-FFF2-40B4-BE49-F238E27FC236}">
                <a16:creationId xmlns:a16="http://schemas.microsoft.com/office/drawing/2014/main" id="{E3583249-48EB-EE29-A415-B2F0B766DF70}"/>
              </a:ext>
            </a:extLst>
          </p:cNvPr>
          <p:cNvSpPr txBox="1"/>
          <p:nvPr/>
        </p:nvSpPr>
        <p:spPr>
          <a:xfrm>
            <a:off x="8084445" y="5994985"/>
            <a:ext cx="3746261" cy="523220"/>
          </a:xfrm>
          <a:prstGeom prst="rect">
            <a:avLst/>
          </a:prstGeom>
          <a:noFill/>
        </p:spPr>
        <p:txBody>
          <a:bodyPr wrap="square">
            <a:spAutoFit/>
          </a:bodyPr>
          <a:lstStyle/>
          <a:p>
            <a:pPr algn="ctr"/>
            <a:r>
              <a:rPr lang="el-GR" dirty="0">
                <a:latin typeface="Century Gothic" panose="020B0502020202020204" pitchFamily="34" charset="0"/>
              </a:rPr>
              <a:t>Συσκευή παραγωγής βιδών, 1797-1800 </a:t>
            </a:r>
            <a:r>
              <a:rPr lang="el-GR" sz="1400" dirty="0">
                <a:latin typeface="Century Gothic" panose="020B0502020202020204" pitchFamily="34" charset="0"/>
              </a:rPr>
              <a:t>[πηγή: </a:t>
            </a:r>
            <a:r>
              <a:rPr lang="el-GR" sz="1400" dirty="0" err="1">
                <a:latin typeface="Century Gothic" panose="020B0502020202020204" pitchFamily="34" charset="0"/>
              </a:rPr>
              <a:t>Βικιπαίδεια</a:t>
            </a:r>
            <a:r>
              <a:rPr lang="el-GR" sz="1400" dirty="0">
                <a:latin typeface="Century Gothic" panose="020B0502020202020204" pitchFamily="34" charset="0"/>
              </a:rPr>
              <a:t>]</a:t>
            </a:r>
            <a:endParaRPr lang="el-GR" dirty="0">
              <a:latin typeface="Century Gothic" panose="020B0502020202020204" pitchFamily="34" charset="0"/>
            </a:endParaRPr>
          </a:p>
        </p:txBody>
      </p:sp>
    </p:spTree>
    <p:extLst>
      <p:ext uri="{BB962C8B-B14F-4D97-AF65-F5344CB8AC3E}">
        <p14:creationId xmlns:p14="http://schemas.microsoft.com/office/powerpoint/2010/main" val="2715088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E3487B-DBC7-C654-2AC0-037C7AED281B}"/>
              </a:ext>
            </a:extLst>
          </p:cNvPr>
          <p:cNvSpPr>
            <a:spLocks noGrp="1"/>
          </p:cNvSpPr>
          <p:nvPr>
            <p:ph type="title"/>
          </p:nvPr>
        </p:nvSpPr>
        <p:spPr>
          <a:xfrm>
            <a:off x="1678524" y="297281"/>
            <a:ext cx="5832619" cy="1280890"/>
          </a:xfrm>
        </p:spPr>
        <p:txBody>
          <a:bodyPr/>
          <a:lstStyle/>
          <a:p>
            <a:r>
              <a:rPr lang="el-GR" b="1" dirty="0"/>
              <a:t>Η ακμή της ευρωπαϊκής αποικιοκρατίας</a:t>
            </a:r>
          </a:p>
        </p:txBody>
      </p:sp>
      <p:sp>
        <p:nvSpPr>
          <p:cNvPr id="4" name="Θέση κειμένου 3">
            <a:extLst>
              <a:ext uri="{FF2B5EF4-FFF2-40B4-BE49-F238E27FC236}">
                <a16:creationId xmlns:a16="http://schemas.microsoft.com/office/drawing/2014/main" id="{17B7BE84-C599-9A25-F1FC-025FE8E9FA79}"/>
              </a:ext>
            </a:extLst>
          </p:cNvPr>
          <p:cNvSpPr>
            <a:spLocks noGrp="1"/>
          </p:cNvSpPr>
          <p:nvPr>
            <p:ph type="body" idx="2"/>
          </p:nvPr>
        </p:nvSpPr>
        <p:spPr>
          <a:xfrm>
            <a:off x="6176865" y="1045029"/>
            <a:ext cx="5719666" cy="5699125"/>
          </a:xfrm>
        </p:spPr>
        <p:txBody>
          <a:bodyPr>
            <a:normAutofit fontScale="77500" lnSpcReduction="20000"/>
          </a:bodyPr>
          <a:lstStyle/>
          <a:p>
            <a:pPr>
              <a:buFont typeface="Wingdings" panose="05000000000000000000" pitchFamily="2" charset="2"/>
              <a:buChar char="q"/>
            </a:pPr>
            <a:r>
              <a:rPr lang="el-GR" b="1" dirty="0"/>
              <a:t>Τα αίτια της αποικιοκρατίας</a:t>
            </a:r>
          </a:p>
          <a:p>
            <a:pPr marL="114300" indent="0">
              <a:buNone/>
            </a:pPr>
            <a:r>
              <a:rPr lang="el-GR" dirty="0"/>
              <a:t>1. αναζήτηση αγορών και πρώτων υλών</a:t>
            </a:r>
          </a:p>
          <a:p>
            <a:pPr marL="114300" indent="0">
              <a:buNone/>
            </a:pPr>
            <a:r>
              <a:rPr lang="el-GR" dirty="0"/>
              <a:t>2. πίστη στην ανωτερότητα του δυτικού πολιτισμού</a:t>
            </a:r>
          </a:p>
          <a:p>
            <a:pPr marL="114300" indent="0">
              <a:buNone/>
            </a:pPr>
            <a:r>
              <a:rPr lang="el-GR" dirty="0"/>
              <a:t>3. υποχρέωση των δυτικών να μεταδώσουν τις αξίες τους σε άλλους λαούς</a:t>
            </a:r>
          </a:p>
          <a:p>
            <a:pPr marL="114300" indent="0">
              <a:buNone/>
            </a:pPr>
            <a:r>
              <a:rPr lang="el-GR" dirty="0"/>
              <a:t>4. φιλανθρωπία</a:t>
            </a:r>
          </a:p>
          <a:p>
            <a:endParaRPr lang="el-GR" dirty="0"/>
          </a:p>
          <a:p>
            <a:pPr>
              <a:buFont typeface="Wingdings" panose="05000000000000000000" pitchFamily="2" charset="2"/>
              <a:buChar char="q"/>
            </a:pPr>
            <a:r>
              <a:rPr lang="el-GR" b="1" dirty="0"/>
              <a:t>§ 2 αποικιοκρατικές δυνάμεις</a:t>
            </a:r>
          </a:p>
          <a:p>
            <a:pPr>
              <a:buFont typeface="Wingdings" panose="05000000000000000000" pitchFamily="2" charset="2"/>
              <a:buChar char="§"/>
            </a:pPr>
            <a:r>
              <a:rPr lang="el-GR" dirty="0"/>
              <a:t>Ισπανία, Πορτογαλία, Αγγλία, Γαλλία, Ολλανδία.</a:t>
            </a:r>
          </a:p>
          <a:p>
            <a:pPr>
              <a:buFont typeface="Wingdings" panose="05000000000000000000" pitchFamily="2" charset="2"/>
              <a:buChar char="§"/>
            </a:pPr>
            <a:r>
              <a:rPr lang="el-GR" dirty="0"/>
              <a:t>Οι άποικοι παραμέριζαν τους ντόπιους και πρωταγωνιστούσαν στην οικονομική, πολιτική και κοινωνική ζωή των αποικιών.</a:t>
            </a:r>
          </a:p>
          <a:p>
            <a:endParaRPr lang="el-GR" dirty="0"/>
          </a:p>
          <a:p>
            <a:pPr>
              <a:buFont typeface="Wingdings" panose="05000000000000000000" pitchFamily="2" charset="2"/>
              <a:buChar char="q"/>
            </a:pPr>
            <a:r>
              <a:rPr lang="el-GR" b="1" dirty="0"/>
              <a:t>Αποικιοκρατία και ιμπεριαλισμός</a:t>
            </a:r>
          </a:p>
          <a:p>
            <a:pPr>
              <a:buFont typeface="Wingdings" panose="05000000000000000000" pitchFamily="2" charset="2"/>
              <a:buChar char="§"/>
            </a:pPr>
            <a:r>
              <a:rPr lang="el-GR" dirty="0"/>
              <a:t>Διαφορές </a:t>
            </a:r>
            <a:r>
              <a:rPr lang="el-GR" i="1" dirty="0"/>
              <a:t>ιμπεριαλισμού</a:t>
            </a:r>
            <a:r>
              <a:rPr lang="el-GR" dirty="0"/>
              <a:t> από την </a:t>
            </a:r>
            <a:r>
              <a:rPr lang="el-GR" i="1" dirty="0"/>
              <a:t>παλιά αποικιοκρατία</a:t>
            </a:r>
            <a:r>
              <a:rPr lang="el-GR" dirty="0"/>
              <a:t>:</a:t>
            </a:r>
          </a:p>
          <a:p>
            <a:pPr>
              <a:buFont typeface="Wingdings" panose="05000000000000000000" pitchFamily="2" charset="2"/>
              <a:buChar char="Ø"/>
            </a:pPr>
            <a:r>
              <a:rPr lang="el-GR" b="1" dirty="0"/>
              <a:t>παλιά αποικιοκρατία: </a:t>
            </a:r>
            <a:r>
              <a:rPr lang="el-GR" dirty="0"/>
              <a:t>οι αποικίες ιδρύονταν από τον πληθυσμό που περίσσευε ή από τους ανεπιθύμητους που έφευγαν από την πατρίδα τους.</a:t>
            </a:r>
          </a:p>
          <a:p>
            <a:pPr>
              <a:buFont typeface="Wingdings" panose="05000000000000000000" pitchFamily="2" charset="2"/>
              <a:buChar char="Ø"/>
            </a:pPr>
            <a:r>
              <a:rPr lang="el-GR" b="1" dirty="0"/>
              <a:t>ιμπεριαλισμός: </a:t>
            </a:r>
            <a:r>
              <a:rPr lang="el-GR" dirty="0"/>
              <a:t>ισχυρά κράτη ίδρυαν αποικίες σε υπανάπτυκτες και ανίσχυρες χώρες, με σκοπό να εξυπηρετήσουν τα οικονομικά και στρατηγικά τους συμφέροντα.</a:t>
            </a:r>
          </a:p>
        </p:txBody>
      </p:sp>
      <p:pic>
        <p:nvPicPr>
          <p:cNvPr id="8" name="Εικόνα 7">
            <a:extLst>
              <a:ext uri="{FF2B5EF4-FFF2-40B4-BE49-F238E27FC236}">
                <a16:creationId xmlns:a16="http://schemas.microsoft.com/office/drawing/2014/main" id="{F03F8076-205E-C4A6-C20D-378A588F3F15}"/>
              </a:ext>
            </a:extLst>
          </p:cNvPr>
          <p:cNvPicPr>
            <a:picLocks noChangeAspect="1"/>
          </p:cNvPicPr>
          <p:nvPr/>
        </p:nvPicPr>
        <p:blipFill>
          <a:blip r:embed="rId2"/>
          <a:stretch>
            <a:fillRect/>
          </a:stretch>
        </p:blipFill>
        <p:spPr>
          <a:xfrm>
            <a:off x="455734" y="1852127"/>
            <a:ext cx="5492915" cy="4068147"/>
          </a:xfrm>
          <a:prstGeom prst="rect">
            <a:avLst/>
          </a:prstGeom>
        </p:spPr>
      </p:pic>
      <p:sp>
        <p:nvSpPr>
          <p:cNvPr id="10" name="TextBox 9">
            <a:extLst>
              <a:ext uri="{FF2B5EF4-FFF2-40B4-BE49-F238E27FC236}">
                <a16:creationId xmlns:a16="http://schemas.microsoft.com/office/drawing/2014/main" id="{7A76A6AB-640A-D1C8-B9DC-736F3D1AAE40}"/>
              </a:ext>
            </a:extLst>
          </p:cNvPr>
          <p:cNvSpPr txBox="1"/>
          <p:nvPr/>
        </p:nvSpPr>
        <p:spPr>
          <a:xfrm>
            <a:off x="865415" y="6097823"/>
            <a:ext cx="4938226" cy="646331"/>
          </a:xfrm>
          <a:prstGeom prst="rect">
            <a:avLst/>
          </a:prstGeom>
          <a:noFill/>
        </p:spPr>
        <p:txBody>
          <a:bodyPr wrap="square">
            <a:spAutoFit/>
          </a:bodyPr>
          <a:lstStyle/>
          <a:p>
            <a:pPr algn="ctr"/>
            <a:r>
              <a:rPr lang="el-GR" sz="1200" dirty="0">
                <a:latin typeface="Century Gothic" panose="020B0502020202020204" pitchFamily="34" charset="0"/>
              </a:rPr>
              <a:t>Η Ανατολή προσφέρει τα πλούτη της στη Βρετανία. Πίνακας του </a:t>
            </a:r>
            <a:r>
              <a:rPr lang="en-US" sz="1200" dirty="0" err="1">
                <a:latin typeface="Century Gothic" panose="020B0502020202020204" pitchFamily="34" charset="0"/>
              </a:rPr>
              <a:t>Spiridione</a:t>
            </a:r>
            <a:r>
              <a:rPr lang="en-US" sz="1200" dirty="0">
                <a:latin typeface="Century Gothic" panose="020B0502020202020204" pitchFamily="34" charset="0"/>
              </a:rPr>
              <a:t> Roma </a:t>
            </a:r>
            <a:r>
              <a:rPr lang="el-GR" sz="1200" dirty="0">
                <a:latin typeface="Century Gothic" panose="020B0502020202020204" pitchFamily="34" charset="0"/>
              </a:rPr>
              <a:t>για την αίθουσα συνεδριάσεων της Εταιρείας Ανατολικών Ινδιών. [πηγή: </a:t>
            </a:r>
            <a:r>
              <a:rPr lang="el-GR" sz="1200" dirty="0" err="1">
                <a:latin typeface="Century Gothic" panose="020B0502020202020204" pitchFamily="34" charset="0"/>
              </a:rPr>
              <a:t>Βικιπαίδεια</a:t>
            </a:r>
            <a:r>
              <a:rPr lang="el-GR" sz="1200" dirty="0">
                <a:latin typeface="Century Gothic" panose="020B0502020202020204" pitchFamily="34" charset="0"/>
              </a:rPr>
              <a:t>]</a:t>
            </a:r>
          </a:p>
        </p:txBody>
      </p:sp>
    </p:spTree>
    <p:extLst>
      <p:ext uri="{BB962C8B-B14F-4D97-AF65-F5344CB8AC3E}">
        <p14:creationId xmlns:p14="http://schemas.microsoft.com/office/powerpoint/2010/main" val="69668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F94D6F-6543-E179-C498-DC8DD80F6722}"/>
              </a:ext>
            </a:extLst>
          </p:cNvPr>
          <p:cNvSpPr>
            <a:spLocks noGrp="1"/>
          </p:cNvSpPr>
          <p:nvPr>
            <p:ph type="title"/>
          </p:nvPr>
        </p:nvSpPr>
        <p:spPr>
          <a:xfrm>
            <a:off x="1977104" y="218912"/>
            <a:ext cx="8911687" cy="1280890"/>
          </a:xfrm>
        </p:spPr>
        <p:txBody>
          <a:bodyPr/>
          <a:lstStyle/>
          <a:p>
            <a:pPr algn="ctr"/>
            <a:r>
              <a:rPr lang="el-GR" b="1" dirty="0"/>
              <a:t>Χάρτης των ευρωπαϊκών αυτοκρατοριών περί το 1800</a:t>
            </a:r>
          </a:p>
        </p:txBody>
      </p:sp>
      <p:pic>
        <p:nvPicPr>
          <p:cNvPr id="9" name="Εικόνα 8">
            <a:extLst>
              <a:ext uri="{FF2B5EF4-FFF2-40B4-BE49-F238E27FC236}">
                <a16:creationId xmlns:a16="http://schemas.microsoft.com/office/drawing/2014/main" id="{01414458-2EB1-4B0A-4D6C-C1AD0F34803A}"/>
              </a:ext>
            </a:extLst>
          </p:cNvPr>
          <p:cNvPicPr>
            <a:picLocks noChangeAspect="1"/>
          </p:cNvPicPr>
          <p:nvPr/>
        </p:nvPicPr>
        <p:blipFill>
          <a:blip r:embed="rId2"/>
          <a:stretch>
            <a:fillRect/>
          </a:stretch>
        </p:blipFill>
        <p:spPr>
          <a:xfrm>
            <a:off x="298579" y="1584818"/>
            <a:ext cx="11607281" cy="5087253"/>
          </a:xfrm>
          <a:prstGeom prst="rect">
            <a:avLst/>
          </a:prstGeom>
        </p:spPr>
      </p:pic>
    </p:spTree>
    <p:extLst>
      <p:ext uri="{BB962C8B-B14F-4D97-AF65-F5344CB8AC3E}">
        <p14:creationId xmlns:p14="http://schemas.microsoft.com/office/powerpoint/2010/main" val="325786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3CBC50-6415-D074-9066-7E6AA7E84A93}"/>
              </a:ext>
            </a:extLst>
          </p:cNvPr>
          <p:cNvSpPr>
            <a:spLocks noGrp="1"/>
          </p:cNvSpPr>
          <p:nvPr>
            <p:ph type="title"/>
          </p:nvPr>
        </p:nvSpPr>
        <p:spPr>
          <a:xfrm>
            <a:off x="2191708" y="204232"/>
            <a:ext cx="8911687" cy="1280890"/>
          </a:xfrm>
        </p:spPr>
        <p:txBody>
          <a:bodyPr>
            <a:normAutofit/>
          </a:bodyPr>
          <a:lstStyle/>
          <a:p>
            <a:pPr algn="ctr"/>
            <a:r>
              <a:rPr lang="el-GR" b="1" dirty="0"/>
              <a:t>Η εξάπλωση των αποικιακών δυνάμεων το 1898</a:t>
            </a:r>
          </a:p>
        </p:txBody>
      </p:sp>
      <p:pic>
        <p:nvPicPr>
          <p:cNvPr id="3" name="Εικόνα 2">
            <a:extLst>
              <a:ext uri="{FF2B5EF4-FFF2-40B4-BE49-F238E27FC236}">
                <a16:creationId xmlns:a16="http://schemas.microsoft.com/office/drawing/2014/main" id="{48B95C3C-FCF2-CA1D-33A4-9C9CE1A3AAE7}"/>
              </a:ext>
            </a:extLst>
          </p:cNvPr>
          <p:cNvPicPr>
            <a:picLocks noChangeAspect="1"/>
          </p:cNvPicPr>
          <p:nvPr/>
        </p:nvPicPr>
        <p:blipFill>
          <a:blip r:embed="rId2"/>
          <a:stretch>
            <a:fillRect/>
          </a:stretch>
        </p:blipFill>
        <p:spPr>
          <a:xfrm>
            <a:off x="307910" y="1649341"/>
            <a:ext cx="11781453" cy="5079072"/>
          </a:xfrm>
          <a:prstGeom prst="rect">
            <a:avLst/>
          </a:prstGeom>
        </p:spPr>
      </p:pic>
    </p:spTree>
    <p:extLst>
      <p:ext uri="{BB962C8B-B14F-4D97-AF65-F5344CB8AC3E}">
        <p14:creationId xmlns:p14="http://schemas.microsoft.com/office/powerpoint/2010/main" val="238258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52B29B26-A9EC-92B4-B4BF-296E44C81121}"/>
              </a:ext>
            </a:extLst>
          </p:cNvPr>
          <p:cNvSpPr>
            <a:spLocks noGrp="1"/>
          </p:cNvSpPr>
          <p:nvPr>
            <p:ph type="body" idx="1"/>
          </p:nvPr>
        </p:nvSpPr>
        <p:spPr>
          <a:xfrm>
            <a:off x="5570376" y="195943"/>
            <a:ext cx="6298163" cy="6484775"/>
          </a:xfrm>
        </p:spPr>
        <p:txBody>
          <a:bodyPr>
            <a:normAutofit fontScale="77500" lnSpcReduction="20000"/>
          </a:bodyPr>
          <a:lstStyle/>
          <a:p>
            <a:pPr>
              <a:buFont typeface="Wingdings" panose="05000000000000000000" pitchFamily="2" charset="2"/>
              <a:buChar char="q"/>
            </a:pPr>
            <a:r>
              <a:rPr lang="el-GR" b="1" dirty="0"/>
              <a:t>Αποικιοκρατία και εθνικισμός</a:t>
            </a:r>
          </a:p>
          <a:p>
            <a:pPr>
              <a:buFont typeface="Wingdings" panose="05000000000000000000" pitchFamily="2" charset="2"/>
              <a:buChar char="§"/>
            </a:pPr>
            <a:r>
              <a:rPr lang="el-GR" dirty="0"/>
              <a:t>Εθνική επιδίωξη και εθνικός στόχος: εθνικισμός, μεσσιανισμός. </a:t>
            </a:r>
          </a:p>
          <a:p>
            <a:pPr>
              <a:buFont typeface="Wingdings" panose="05000000000000000000" pitchFamily="2" charset="2"/>
              <a:buChar char="§"/>
            </a:pPr>
            <a:r>
              <a:rPr lang="el-GR" dirty="0"/>
              <a:t>Χαρακτηριστικές αναφορές: </a:t>
            </a:r>
            <a:r>
              <a:rPr lang="el-GR" i="1" dirty="0"/>
              <a:t>χρέος του λευκού ανθρώπου </a:t>
            </a:r>
            <a:r>
              <a:rPr lang="el-GR" dirty="0"/>
              <a:t>(Άγγλοι), </a:t>
            </a:r>
            <a:r>
              <a:rPr lang="el-GR" i="1" dirty="0"/>
              <a:t>πολιτιστική αποστολή </a:t>
            </a:r>
            <a:r>
              <a:rPr lang="el-GR" dirty="0"/>
              <a:t>(Γάλλοι), ο </a:t>
            </a:r>
            <a:r>
              <a:rPr lang="el-GR" i="1" dirty="0"/>
              <a:t>φωτοβόλος φάρος </a:t>
            </a:r>
            <a:r>
              <a:rPr lang="el-GR" dirty="0"/>
              <a:t>(Έλληνες, για τις περιοχές που τους ενδιέφεραν στην Ανατολή).</a:t>
            </a:r>
          </a:p>
          <a:p>
            <a:endParaRPr lang="el-GR" dirty="0"/>
          </a:p>
          <a:p>
            <a:pPr>
              <a:buFont typeface="Wingdings" panose="05000000000000000000" pitchFamily="2" charset="2"/>
              <a:buChar char="q"/>
            </a:pPr>
            <a:r>
              <a:rPr lang="el-GR" b="1" dirty="0"/>
              <a:t>§ 2 Επέκταση των αποικιοκρατικών δυνάμεων: </a:t>
            </a:r>
            <a:r>
              <a:rPr lang="el-GR" dirty="0"/>
              <a:t>Βρετανία (Αίγυπτος, Σουδάν, Ν Αφρική· Βρετανική Κοινοπολιτεία, με Καναδά και Αυστραλία), Γαλλία (ΒΔ Αφρική), Γερμανία, Βέλγιο, Ιταλία (κεντρική Αφρική) κλπ.</a:t>
            </a:r>
          </a:p>
          <a:p>
            <a:endParaRPr lang="el-GR" dirty="0"/>
          </a:p>
          <a:p>
            <a:pPr>
              <a:buFont typeface="Wingdings" panose="05000000000000000000" pitchFamily="2" charset="2"/>
              <a:buChar char="q"/>
            </a:pPr>
            <a:r>
              <a:rPr lang="el-GR" b="1" dirty="0"/>
              <a:t>Η επιβολή της Δύσης στον υπόλοιπο κόσμο</a:t>
            </a:r>
          </a:p>
          <a:p>
            <a:pPr>
              <a:buFont typeface="Wingdings" panose="05000000000000000000" pitchFamily="2" charset="2"/>
              <a:buChar char="§"/>
            </a:pPr>
            <a:r>
              <a:rPr lang="el-GR" dirty="0"/>
              <a:t>Αποικιοκρατικοί θεσμοί: οι θεσμοί διακυβέρνησης των Άγγλων ήταν οι πιο επιτυχημένοι.</a:t>
            </a:r>
          </a:p>
          <a:p>
            <a:pPr>
              <a:buFont typeface="Wingdings" panose="05000000000000000000" pitchFamily="2" charset="2"/>
              <a:buChar char="§"/>
            </a:pPr>
            <a:r>
              <a:rPr lang="el-GR" dirty="0"/>
              <a:t>20ος αι. οι αποικίες κέρδισαν την ανεξαρτησία τους αλλά εξελίχθηκαν σε εθνικά κράτη χωρίς συνοχή. Σημειώθηκαν εμφύλιοι πόλεμοι.</a:t>
            </a:r>
          </a:p>
          <a:p>
            <a:endParaRPr lang="el-GR" dirty="0"/>
          </a:p>
          <a:p>
            <a:pPr>
              <a:buFont typeface="Wingdings" panose="05000000000000000000" pitchFamily="2" charset="2"/>
              <a:buChar char="q"/>
            </a:pPr>
            <a:r>
              <a:rPr lang="el-GR" b="1" dirty="0"/>
              <a:t>§ 2 Αποτελέσματα της αποικιοκρατίας</a:t>
            </a:r>
          </a:p>
          <a:p>
            <a:pPr>
              <a:buFont typeface="Wingdings" panose="05000000000000000000" pitchFamily="2" charset="2"/>
              <a:buChar char="§"/>
            </a:pPr>
            <a:r>
              <a:rPr lang="el-GR" dirty="0"/>
              <a:t>Οι γηγενείς πληθυσμοί επηρεάστηκαν καταλυτικά από τους Ευρωπαίους/αποικιοκράτες.</a:t>
            </a:r>
          </a:p>
          <a:p>
            <a:pPr>
              <a:buFont typeface="Wingdings" panose="05000000000000000000" pitchFamily="2" charset="2"/>
              <a:buChar char="§"/>
            </a:pPr>
            <a:r>
              <a:rPr lang="el-GR" dirty="0"/>
              <a:t>Οι πρώτες ύλες εξυπηρετούσαν κυρίως τις ανάγκες των μητροπολιτικών χωρών και όχι των γηγενών.</a:t>
            </a:r>
          </a:p>
          <a:p>
            <a:pPr>
              <a:buFont typeface="Wingdings" panose="05000000000000000000" pitchFamily="2" charset="2"/>
              <a:buChar char="§"/>
            </a:pPr>
            <a:r>
              <a:rPr lang="el-GR" dirty="0"/>
              <a:t>Καταστράφηκαν παραδοσιακές κοινωνικές δομές χωρίς να δημιουργηθούν νέες βιώσιμες δομές.</a:t>
            </a:r>
          </a:p>
          <a:p>
            <a:pPr>
              <a:buFont typeface="Wingdings" panose="05000000000000000000" pitchFamily="2" charset="2"/>
              <a:buChar char="§"/>
            </a:pPr>
            <a:r>
              <a:rPr lang="el-GR" dirty="0"/>
              <a:t>Εξαλείφθηκαν επιδημίες και δουλεία.</a:t>
            </a:r>
          </a:p>
          <a:p>
            <a:endParaRPr lang="el-GR" dirty="0"/>
          </a:p>
        </p:txBody>
      </p:sp>
      <p:pic>
        <p:nvPicPr>
          <p:cNvPr id="5" name="Εικόνα 4">
            <a:extLst>
              <a:ext uri="{FF2B5EF4-FFF2-40B4-BE49-F238E27FC236}">
                <a16:creationId xmlns:a16="http://schemas.microsoft.com/office/drawing/2014/main" id="{91540AAB-2938-F43C-A8FD-678FF2AEBE67}"/>
              </a:ext>
            </a:extLst>
          </p:cNvPr>
          <p:cNvPicPr>
            <a:picLocks noChangeAspect="1"/>
          </p:cNvPicPr>
          <p:nvPr/>
        </p:nvPicPr>
        <p:blipFill>
          <a:blip r:embed="rId2"/>
          <a:stretch>
            <a:fillRect/>
          </a:stretch>
        </p:blipFill>
        <p:spPr>
          <a:xfrm>
            <a:off x="426097" y="1511560"/>
            <a:ext cx="4873691" cy="3462002"/>
          </a:xfrm>
          <a:prstGeom prst="rect">
            <a:avLst/>
          </a:prstGeom>
        </p:spPr>
      </p:pic>
      <p:sp>
        <p:nvSpPr>
          <p:cNvPr id="6" name="TextBox 5">
            <a:extLst>
              <a:ext uri="{FF2B5EF4-FFF2-40B4-BE49-F238E27FC236}">
                <a16:creationId xmlns:a16="http://schemas.microsoft.com/office/drawing/2014/main" id="{896EC1A3-1742-CA36-8999-D18C28231084}"/>
              </a:ext>
            </a:extLst>
          </p:cNvPr>
          <p:cNvSpPr txBox="1"/>
          <p:nvPr/>
        </p:nvSpPr>
        <p:spPr>
          <a:xfrm>
            <a:off x="614136" y="5346440"/>
            <a:ext cx="4502018" cy="523220"/>
          </a:xfrm>
          <a:prstGeom prst="rect">
            <a:avLst/>
          </a:prstGeom>
          <a:noFill/>
        </p:spPr>
        <p:txBody>
          <a:bodyPr wrap="square">
            <a:spAutoFit/>
          </a:bodyPr>
          <a:lstStyle/>
          <a:p>
            <a:pPr algn="ctr"/>
            <a:r>
              <a:rPr lang="el-GR" dirty="0">
                <a:latin typeface="Century Gothic" panose="020B0502020202020204" pitchFamily="34" charset="0"/>
              </a:rPr>
              <a:t>Ιταλοί μετανάστες φτάνουν στο Σάο Πάολο της Βραζιλίας, γύρω στο 1890 [πηγή: </a:t>
            </a:r>
            <a:r>
              <a:rPr lang="el-GR" dirty="0" err="1">
                <a:latin typeface="Century Gothic" panose="020B0502020202020204" pitchFamily="34" charset="0"/>
              </a:rPr>
              <a:t>Βικιπαίδεια</a:t>
            </a:r>
            <a:r>
              <a:rPr lang="el-GR" dirty="0">
                <a:latin typeface="Century Gothic" panose="020B0502020202020204" pitchFamily="34" charset="0"/>
              </a:rPr>
              <a:t>]</a:t>
            </a:r>
          </a:p>
        </p:txBody>
      </p:sp>
    </p:spTree>
    <p:extLst>
      <p:ext uri="{BB962C8B-B14F-4D97-AF65-F5344CB8AC3E}">
        <p14:creationId xmlns:p14="http://schemas.microsoft.com/office/powerpoint/2010/main" val="424502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149BB3-4ABB-644C-0D98-E13C54ACB56D}"/>
              </a:ext>
            </a:extLst>
          </p:cNvPr>
          <p:cNvSpPr>
            <a:spLocks noGrp="1"/>
          </p:cNvSpPr>
          <p:nvPr>
            <p:ph type="title"/>
          </p:nvPr>
        </p:nvSpPr>
        <p:spPr>
          <a:xfrm>
            <a:off x="2086028" y="313711"/>
            <a:ext cx="8911687" cy="1280890"/>
          </a:xfrm>
        </p:spPr>
        <p:txBody>
          <a:bodyPr/>
          <a:lstStyle/>
          <a:p>
            <a:r>
              <a:rPr lang="el-GR" b="1" dirty="0"/>
              <a:t>Προσπάθειες για τον εκσυγχρονισμό της Ελλάδας</a:t>
            </a:r>
          </a:p>
        </p:txBody>
      </p:sp>
      <p:pic>
        <p:nvPicPr>
          <p:cNvPr id="5" name="Εικόνα 4">
            <a:extLst>
              <a:ext uri="{FF2B5EF4-FFF2-40B4-BE49-F238E27FC236}">
                <a16:creationId xmlns:a16="http://schemas.microsoft.com/office/drawing/2014/main" id="{C4B71083-F35E-2FE3-5E7E-9F552DBF5A2F}"/>
              </a:ext>
            </a:extLst>
          </p:cNvPr>
          <p:cNvPicPr>
            <a:picLocks noChangeAspect="1"/>
          </p:cNvPicPr>
          <p:nvPr/>
        </p:nvPicPr>
        <p:blipFill>
          <a:blip r:embed="rId2"/>
          <a:stretch>
            <a:fillRect/>
          </a:stretch>
        </p:blipFill>
        <p:spPr>
          <a:xfrm>
            <a:off x="7651103" y="1177065"/>
            <a:ext cx="4139852" cy="5426391"/>
          </a:xfrm>
          <a:prstGeom prst="rect">
            <a:avLst/>
          </a:prstGeom>
        </p:spPr>
      </p:pic>
      <p:sp>
        <p:nvSpPr>
          <p:cNvPr id="4" name="Θέση κειμένου 3">
            <a:extLst>
              <a:ext uri="{FF2B5EF4-FFF2-40B4-BE49-F238E27FC236}">
                <a16:creationId xmlns:a16="http://schemas.microsoft.com/office/drawing/2014/main" id="{8625F73C-480D-1A40-88AA-362A96D65DC0}"/>
              </a:ext>
            </a:extLst>
          </p:cNvPr>
          <p:cNvSpPr>
            <a:spLocks noGrp="1"/>
          </p:cNvSpPr>
          <p:nvPr>
            <p:ph type="body" idx="2"/>
          </p:nvPr>
        </p:nvSpPr>
        <p:spPr>
          <a:xfrm>
            <a:off x="1772816" y="1688841"/>
            <a:ext cx="5617029" cy="4914615"/>
          </a:xfrm>
        </p:spPr>
        <p:txBody>
          <a:bodyPr>
            <a:normAutofit fontScale="92500" lnSpcReduction="10000"/>
          </a:bodyPr>
          <a:lstStyle/>
          <a:p>
            <a:pPr marL="114300" indent="0">
              <a:buNone/>
            </a:pPr>
            <a:r>
              <a:rPr lang="el-GR" b="1" dirty="0"/>
              <a:t>Η κατάσταση στο ελληνικό κράτος κατά την πρώτη πεντηκονταετία του βίου του</a:t>
            </a:r>
          </a:p>
          <a:p>
            <a:pPr>
              <a:buFont typeface="+mj-lt"/>
              <a:buAutoNum type="arabicPeriod"/>
            </a:pPr>
            <a:r>
              <a:rPr lang="el-GR" b="1" dirty="0"/>
              <a:t>Εδαφική επέκταση: </a:t>
            </a:r>
            <a:r>
              <a:rPr lang="el-GR" dirty="0"/>
              <a:t>η Ελλάδα παίρνει τα </a:t>
            </a:r>
            <a:r>
              <a:rPr lang="el-GR" b="1" dirty="0"/>
              <a:t>Επτάνησα</a:t>
            </a:r>
            <a:r>
              <a:rPr lang="el-GR" dirty="0"/>
              <a:t> (1863) από τη Βρετανία και τη </a:t>
            </a:r>
            <a:r>
              <a:rPr lang="el-GR" b="1" dirty="0"/>
              <a:t>Θεσσαλία</a:t>
            </a:r>
            <a:r>
              <a:rPr lang="el-GR" dirty="0"/>
              <a:t> (1881) από την Οθωμανική Αυτοκρατορία (Συνέδριο Βερολίνου, 1878). Παραμένουν </a:t>
            </a:r>
            <a:r>
              <a:rPr lang="el-GR" b="1" dirty="0"/>
              <a:t>«αλύτρωτες»:</a:t>
            </a:r>
            <a:r>
              <a:rPr lang="el-GR" dirty="0"/>
              <a:t> Ήπειρος, Μακεδονία, Θράκη, Κρήτη και νησιά του Αιγαίου. </a:t>
            </a:r>
          </a:p>
          <a:p>
            <a:pPr>
              <a:buFont typeface="+mj-lt"/>
              <a:buAutoNum type="arabicPeriod"/>
            </a:pPr>
            <a:r>
              <a:rPr lang="el-GR" b="1" dirty="0"/>
              <a:t>Παραμένουν</a:t>
            </a:r>
            <a:r>
              <a:rPr lang="el-GR" dirty="0"/>
              <a:t> οι </a:t>
            </a:r>
            <a:r>
              <a:rPr lang="el-GR" b="1" dirty="0"/>
              <a:t>παλιές μορφές </a:t>
            </a:r>
            <a:r>
              <a:rPr lang="el-GR" dirty="0"/>
              <a:t>διακυβέρνησης, παρά τους θεσμούς που εισήχθησαν με τα συντάγματα του 1844 και 1867.</a:t>
            </a:r>
          </a:p>
          <a:p>
            <a:pPr>
              <a:buFont typeface="+mj-lt"/>
              <a:buAutoNum type="arabicPeriod"/>
            </a:pPr>
            <a:r>
              <a:rPr lang="el-GR" b="1" dirty="0"/>
              <a:t>Γεωργία</a:t>
            </a:r>
            <a:r>
              <a:rPr lang="el-GR" dirty="0"/>
              <a:t> και </a:t>
            </a:r>
            <a:r>
              <a:rPr lang="el-GR" b="1" dirty="0"/>
              <a:t>κτηνοτροφία</a:t>
            </a:r>
            <a:r>
              <a:rPr lang="el-GR" dirty="0"/>
              <a:t> ήταν οι κύριες παραγωγικές δραστηριότητες. Η μεταποίηση αναπτυσσόταν αργά.</a:t>
            </a:r>
          </a:p>
          <a:p>
            <a:pPr>
              <a:buFont typeface="+mj-lt"/>
              <a:buAutoNum type="arabicPeriod"/>
            </a:pPr>
            <a:r>
              <a:rPr lang="el-GR" b="1" dirty="0"/>
              <a:t>Εμπόριο</a:t>
            </a:r>
            <a:r>
              <a:rPr lang="el-GR" dirty="0"/>
              <a:t>: αξιόλογη ανάπτυξη χάρη στον </a:t>
            </a:r>
            <a:r>
              <a:rPr lang="el-GR" b="1" dirty="0"/>
              <a:t>Ελληνισμό της Διασποράς</a:t>
            </a:r>
            <a:r>
              <a:rPr lang="el-GR" dirty="0"/>
              <a:t>.</a:t>
            </a:r>
          </a:p>
          <a:p>
            <a:endParaRPr lang="el-GR" dirty="0"/>
          </a:p>
        </p:txBody>
      </p:sp>
    </p:spTree>
    <p:extLst>
      <p:ext uri="{BB962C8B-B14F-4D97-AF65-F5344CB8AC3E}">
        <p14:creationId xmlns:p14="http://schemas.microsoft.com/office/powerpoint/2010/main" val="2554778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8DCA4A9D-5BB8-E242-AC97-4706564FF094}"/>
              </a:ext>
            </a:extLst>
          </p:cNvPr>
          <p:cNvSpPr>
            <a:spLocks noGrp="1"/>
          </p:cNvSpPr>
          <p:nvPr>
            <p:ph type="body" idx="2"/>
          </p:nvPr>
        </p:nvSpPr>
        <p:spPr>
          <a:xfrm>
            <a:off x="6718041" y="288091"/>
            <a:ext cx="5159794" cy="6446750"/>
          </a:xfrm>
        </p:spPr>
        <p:txBody>
          <a:bodyPr>
            <a:normAutofit fontScale="92500" lnSpcReduction="10000"/>
          </a:bodyPr>
          <a:lstStyle/>
          <a:p>
            <a:pPr marL="114300" indent="0">
              <a:buNone/>
            </a:pPr>
            <a:r>
              <a:rPr lang="el-GR" b="1" dirty="0"/>
              <a:t>§ 2 Παράγοντες επιβράδυνσης εκσυγχρονισμού</a:t>
            </a:r>
          </a:p>
          <a:p>
            <a:pPr>
              <a:buFont typeface="Wingdings" panose="05000000000000000000" pitchFamily="2" charset="2"/>
              <a:buChar char="§"/>
            </a:pPr>
            <a:r>
              <a:rPr lang="el-GR" dirty="0"/>
              <a:t>α) οι τεταμένες σχέσεις της αφενός με τις μεγάλες δυνάμεις της Ευρώπης και αφετέρου με τις γειτονικές χώρες, </a:t>
            </a:r>
          </a:p>
          <a:p>
            <a:pPr>
              <a:buFont typeface="Wingdings" panose="05000000000000000000" pitchFamily="2" charset="2"/>
              <a:buChar char="§"/>
            </a:pPr>
            <a:r>
              <a:rPr lang="el-GR" dirty="0"/>
              <a:t>β) η πολιτική αστάθεια, </a:t>
            </a:r>
          </a:p>
          <a:p>
            <a:pPr>
              <a:buFont typeface="Wingdings" panose="05000000000000000000" pitchFamily="2" charset="2"/>
              <a:buChar char="§"/>
            </a:pPr>
            <a:r>
              <a:rPr lang="el-GR" dirty="0"/>
              <a:t>γ) η ανασφάλεια στην ύπαιθρο και </a:t>
            </a:r>
          </a:p>
          <a:p>
            <a:pPr>
              <a:buFont typeface="Wingdings" panose="05000000000000000000" pitchFamily="2" charset="2"/>
              <a:buChar char="§"/>
            </a:pPr>
            <a:r>
              <a:rPr lang="el-GR" dirty="0"/>
              <a:t>δ) η χαμηλή πίστη της χώρας διεθνώς.</a:t>
            </a:r>
          </a:p>
          <a:p>
            <a:endParaRPr lang="el-GR" dirty="0"/>
          </a:p>
          <a:p>
            <a:pPr marL="114300" indent="0">
              <a:buNone/>
            </a:pPr>
            <a:r>
              <a:rPr lang="el-GR" b="1" dirty="0"/>
              <a:t>Ορισμός του εκσυγχρονισμού</a:t>
            </a:r>
          </a:p>
          <a:p>
            <a:pPr>
              <a:buFont typeface="Wingdings" panose="05000000000000000000" pitchFamily="2" charset="2"/>
              <a:buChar char="§"/>
            </a:pPr>
            <a:r>
              <a:rPr lang="el-GR" dirty="0"/>
              <a:t>δημιουργία ισχυρού στρατού και ναυτικού, </a:t>
            </a:r>
          </a:p>
          <a:p>
            <a:pPr>
              <a:buFont typeface="Wingdings" panose="05000000000000000000" pitchFamily="2" charset="2"/>
              <a:buChar char="§"/>
            </a:pPr>
            <a:r>
              <a:rPr lang="el-GR" dirty="0"/>
              <a:t>ανάπτυξη οδικού, σιδηροδρομικού, ταχυδρομικού και τηλεγραφικού δικτύου, </a:t>
            </a:r>
          </a:p>
          <a:p>
            <a:pPr>
              <a:buFont typeface="Wingdings" panose="05000000000000000000" pitchFamily="2" charset="2"/>
              <a:buChar char="§"/>
            </a:pPr>
            <a:r>
              <a:rPr lang="el-GR" dirty="0"/>
              <a:t>εισαγωγή νέων καλλιεργητικών μεθόδων στη γεωργία, </a:t>
            </a:r>
          </a:p>
          <a:p>
            <a:pPr>
              <a:buFont typeface="Wingdings" panose="05000000000000000000" pitchFamily="2" charset="2"/>
              <a:buChar char="§"/>
            </a:pPr>
            <a:r>
              <a:rPr lang="el-GR" dirty="0"/>
              <a:t>εμπέδωση της τάξης και της ασφάλειας στις μετακινήσεις και στις μεταφορές και </a:t>
            </a:r>
          </a:p>
          <a:p>
            <a:pPr>
              <a:buFont typeface="Wingdings" panose="05000000000000000000" pitchFamily="2" charset="2"/>
              <a:buChar char="§"/>
            </a:pPr>
            <a:r>
              <a:rPr lang="el-GR" dirty="0"/>
              <a:t>ανάπτυξη του πιστωτικού συστήματος και της διεθνούς πίστης της χώρας.</a:t>
            </a:r>
          </a:p>
          <a:p>
            <a:endParaRPr lang="el-GR" dirty="0"/>
          </a:p>
        </p:txBody>
      </p:sp>
      <p:pic>
        <p:nvPicPr>
          <p:cNvPr id="7" name="Εικόνα 6">
            <a:extLst>
              <a:ext uri="{FF2B5EF4-FFF2-40B4-BE49-F238E27FC236}">
                <a16:creationId xmlns:a16="http://schemas.microsoft.com/office/drawing/2014/main" id="{AAE5EE11-9A91-6A1C-FA6F-CA7B5E136E38}"/>
              </a:ext>
            </a:extLst>
          </p:cNvPr>
          <p:cNvPicPr>
            <a:picLocks noChangeAspect="1"/>
          </p:cNvPicPr>
          <p:nvPr/>
        </p:nvPicPr>
        <p:blipFill>
          <a:blip r:embed="rId2"/>
          <a:stretch>
            <a:fillRect/>
          </a:stretch>
        </p:blipFill>
        <p:spPr>
          <a:xfrm>
            <a:off x="2061626" y="205273"/>
            <a:ext cx="3683317" cy="5582271"/>
          </a:xfrm>
          <a:prstGeom prst="rect">
            <a:avLst/>
          </a:prstGeom>
        </p:spPr>
      </p:pic>
      <p:sp>
        <p:nvSpPr>
          <p:cNvPr id="9" name="TextBox 8">
            <a:extLst>
              <a:ext uri="{FF2B5EF4-FFF2-40B4-BE49-F238E27FC236}">
                <a16:creationId xmlns:a16="http://schemas.microsoft.com/office/drawing/2014/main" id="{59FE3D61-3FAE-AEF5-FE9C-EF6C897A9F6F}"/>
              </a:ext>
            </a:extLst>
          </p:cNvPr>
          <p:cNvSpPr txBox="1"/>
          <p:nvPr/>
        </p:nvSpPr>
        <p:spPr>
          <a:xfrm>
            <a:off x="1360911" y="5842337"/>
            <a:ext cx="5253136" cy="1015663"/>
          </a:xfrm>
          <a:prstGeom prst="rect">
            <a:avLst/>
          </a:prstGeom>
          <a:noFill/>
        </p:spPr>
        <p:txBody>
          <a:bodyPr wrap="square">
            <a:spAutoFit/>
          </a:bodyPr>
          <a:lstStyle/>
          <a:p>
            <a:pPr algn="ctr"/>
            <a:r>
              <a:rPr lang="el-GR" sz="1200" dirty="0">
                <a:latin typeface="Century Gothic" panose="020B0502020202020204" pitchFamily="34" charset="0"/>
              </a:rPr>
              <a:t>Το πρώτο φύλλο της </a:t>
            </a:r>
            <a:r>
              <a:rPr lang="el-GR" sz="1200" b="1" i="1" dirty="0">
                <a:latin typeface="Century Gothic" panose="020B0502020202020204" pitchFamily="34" charset="0"/>
              </a:rPr>
              <a:t>Εφημερίδος</a:t>
            </a:r>
            <a:r>
              <a:rPr lang="el-GR" sz="1200" dirty="0">
                <a:latin typeface="Century Gothic" panose="020B0502020202020204" pitchFamily="34" charset="0"/>
              </a:rPr>
              <a:t>, Βιέννη 31 Δεκεμβρίου 1790. Η </a:t>
            </a:r>
            <a:r>
              <a:rPr lang="el-GR" sz="1200" i="1" dirty="0" err="1">
                <a:latin typeface="Century Gothic" panose="020B0502020202020204" pitchFamily="34" charset="0"/>
              </a:rPr>
              <a:t>Εφημερίς</a:t>
            </a:r>
            <a:r>
              <a:rPr lang="el-GR" sz="1200" dirty="0">
                <a:latin typeface="Century Gothic" panose="020B0502020202020204" pitchFamily="34" charset="0"/>
              </a:rPr>
              <a:t> είναι η αρχαιότερη διασωθείσα ελληνική εφημερίδα. Τυπωνόταν στη Βιέννη της Αυστρίας από τους Έλληνες αδερφούς, τυπογράφους και εκδότες, αδερφούς Πούλιο και Γεώργιο </a:t>
            </a:r>
            <a:r>
              <a:rPr lang="el-GR" sz="1200" dirty="0" err="1">
                <a:latin typeface="Century Gothic" panose="020B0502020202020204" pitchFamily="34" charset="0"/>
              </a:rPr>
              <a:t>Μαρκίδες</a:t>
            </a:r>
            <a:r>
              <a:rPr lang="el-GR" sz="1200" dirty="0">
                <a:latin typeface="Century Gothic" panose="020B0502020202020204" pitchFamily="34" charset="0"/>
              </a:rPr>
              <a:t> Πούλιου, από το 1790 έως το 1797. [πηγή: </a:t>
            </a:r>
            <a:r>
              <a:rPr lang="el-GR" sz="1200" dirty="0" err="1">
                <a:latin typeface="Century Gothic" panose="020B0502020202020204" pitchFamily="34" charset="0"/>
              </a:rPr>
              <a:t>Βικιπαίδεια</a:t>
            </a:r>
            <a:r>
              <a:rPr lang="el-GR" sz="1200" dirty="0">
                <a:latin typeface="Century Gothic" panose="020B0502020202020204" pitchFamily="34" charset="0"/>
              </a:rPr>
              <a:t>]</a:t>
            </a:r>
          </a:p>
        </p:txBody>
      </p:sp>
    </p:spTree>
    <p:extLst>
      <p:ext uri="{BB962C8B-B14F-4D97-AF65-F5344CB8AC3E}">
        <p14:creationId xmlns:p14="http://schemas.microsoft.com/office/powerpoint/2010/main" val="3420820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606516-477A-1E43-A237-2FE92511124B}"/>
              </a:ext>
            </a:extLst>
          </p:cNvPr>
          <p:cNvSpPr>
            <a:spLocks noGrp="1"/>
          </p:cNvSpPr>
          <p:nvPr>
            <p:ph type="title"/>
          </p:nvPr>
        </p:nvSpPr>
        <p:spPr>
          <a:xfrm>
            <a:off x="1930450" y="313711"/>
            <a:ext cx="10003403" cy="1280890"/>
          </a:xfrm>
        </p:spPr>
        <p:txBody>
          <a:bodyPr>
            <a:normAutofit fontScale="90000"/>
          </a:bodyPr>
          <a:lstStyle/>
          <a:p>
            <a:r>
              <a:rPr lang="el-GR" b="1" dirty="0"/>
              <a:t>Ο Χαρίλαος Τρικούπης και η εκσυγχρονιστική πολιτική του</a:t>
            </a:r>
            <a:br>
              <a:rPr lang="el-GR" dirty="0"/>
            </a:br>
            <a:endParaRPr lang="el-GR" dirty="0"/>
          </a:p>
        </p:txBody>
      </p:sp>
      <p:sp>
        <p:nvSpPr>
          <p:cNvPr id="4" name="Θέση κειμένου 3">
            <a:extLst>
              <a:ext uri="{FF2B5EF4-FFF2-40B4-BE49-F238E27FC236}">
                <a16:creationId xmlns:a16="http://schemas.microsoft.com/office/drawing/2014/main" id="{698EF69E-747D-1228-1108-C45A2F016E16}"/>
              </a:ext>
            </a:extLst>
          </p:cNvPr>
          <p:cNvSpPr>
            <a:spLocks noGrp="1"/>
          </p:cNvSpPr>
          <p:nvPr>
            <p:ph type="body" idx="2"/>
          </p:nvPr>
        </p:nvSpPr>
        <p:spPr>
          <a:xfrm>
            <a:off x="5439748" y="1287624"/>
            <a:ext cx="6494106" cy="5393093"/>
          </a:xfrm>
        </p:spPr>
        <p:txBody>
          <a:bodyPr>
            <a:normAutofit fontScale="85000" lnSpcReduction="10000"/>
          </a:bodyPr>
          <a:lstStyle/>
          <a:p>
            <a:pPr marL="114300" indent="0">
              <a:buNone/>
            </a:pPr>
            <a:r>
              <a:rPr lang="el-GR" b="1" dirty="0"/>
              <a:t>Σοβαρές απόπειρες εκσυγχρονισμού</a:t>
            </a:r>
          </a:p>
          <a:p>
            <a:pPr>
              <a:buFont typeface="Wingdings" panose="05000000000000000000" pitchFamily="2" charset="2"/>
              <a:buChar char="§"/>
            </a:pPr>
            <a:r>
              <a:rPr lang="el-GR" dirty="0"/>
              <a:t>Οι πρώτες αξιόλογες απόπειρες μεταρρυθμίσεων έγιναν μετά το 1880 από τον Χαρίλαο Τρικούπη. </a:t>
            </a:r>
          </a:p>
          <a:p>
            <a:endParaRPr lang="el-GR" dirty="0"/>
          </a:p>
          <a:p>
            <a:pPr marL="114300" indent="0">
              <a:buNone/>
            </a:pPr>
            <a:r>
              <a:rPr lang="el-GR" b="1" dirty="0"/>
              <a:t>Διοικητικές μεταρρυθμίσεις του Τρικούπη</a:t>
            </a:r>
          </a:p>
          <a:p>
            <a:pPr>
              <a:buFont typeface="Wingdings" panose="05000000000000000000" pitchFamily="2" charset="2"/>
              <a:buChar char="§"/>
            </a:pPr>
            <a:r>
              <a:rPr lang="el-GR" dirty="0"/>
              <a:t>επέκτεινε την εκλογική περιφέρεια από επαρχιακή σε νομαρχιακή. Αποτελέσματα: περιορίστηκε η εξουσία του τοπικού βουλευτή και μειώθηκε στο μισό ο αριθμός των βουλευτών,</a:t>
            </a:r>
          </a:p>
          <a:p>
            <a:pPr>
              <a:buFont typeface="Wingdings" panose="05000000000000000000" pitchFamily="2" charset="2"/>
              <a:buChar char="§"/>
            </a:pPr>
            <a:r>
              <a:rPr lang="el-GR" dirty="0"/>
              <a:t>όρισε αυστηρά κριτήρια επιλογής των δημόσιων υπαλλήλων,</a:t>
            </a:r>
          </a:p>
          <a:p>
            <a:pPr>
              <a:buFont typeface="Wingdings" panose="05000000000000000000" pitchFamily="2" charset="2"/>
              <a:buChar char="§"/>
            </a:pPr>
            <a:r>
              <a:rPr lang="el-GR" dirty="0"/>
              <a:t>προώθησε γενναία εκκαθάριση του δικαστικού κλάδου από κομματικούς εγκαθέτους,</a:t>
            </a:r>
          </a:p>
          <a:p>
            <a:pPr>
              <a:buFont typeface="Wingdings" panose="05000000000000000000" pitchFamily="2" charset="2"/>
              <a:buChar char="§"/>
            </a:pPr>
            <a:r>
              <a:rPr lang="el-GR" dirty="0"/>
              <a:t>αλλαγές στα Σώματα Ασφαλείας και στη διαδικασία προσλήψεων και προαγωγών στα σώματα αυτά, </a:t>
            </a:r>
          </a:p>
          <a:p>
            <a:pPr>
              <a:buFont typeface="Wingdings" panose="05000000000000000000" pitchFamily="2" charset="2"/>
              <a:buChar char="§"/>
            </a:pPr>
            <a:r>
              <a:rPr lang="el-GR" dirty="0"/>
              <a:t>αναδιοργάνωση στρατού και τον στόλου και κάλεσε Γάλλους και Αυστριακούς ειδικούς για την εκπαίδευση του στρατού,</a:t>
            </a:r>
          </a:p>
          <a:p>
            <a:pPr>
              <a:buFont typeface="Wingdings" panose="05000000000000000000" pitchFamily="2" charset="2"/>
              <a:buChar char="§"/>
            </a:pPr>
            <a:r>
              <a:rPr lang="el-GR" dirty="0"/>
              <a:t>Εκπαίδευση: αύξηση αριθμού σχολείων και μαθητών της χώρας, προώθηση εκσυγχρονισμού του εκπαιδευτικού προγράμματος των δημόσιων σχολείων, αναμόρφωση σχολικών βιβλίων και ίδρυση τεχνικών σχολών.</a:t>
            </a:r>
          </a:p>
          <a:p>
            <a:endParaRPr lang="el-GR" dirty="0"/>
          </a:p>
        </p:txBody>
      </p:sp>
      <p:pic>
        <p:nvPicPr>
          <p:cNvPr id="5" name="Εικόνα 4">
            <a:extLst>
              <a:ext uri="{FF2B5EF4-FFF2-40B4-BE49-F238E27FC236}">
                <a16:creationId xmlns:a16="http://schemas.microsoft.com/office/drawing/2014/main" id="{3D4994A2-F373-6A66-874D-759481DC82BF}"/>
              </a:ext>
            </a:extLst>
          </p:cNvPr>
          <p:cNvPicPr>
            <a:picLocks noChangeAspect="1"/>
          </p:cNvPicPr>
          <p:nvPr/>
        </p:nvPicPr>
        <p:blipFill>
          <a:blip r:embed="rId2"/>
          <a:stretch>
            <a:fillRect/>
          </a:stretch>
        </p:blipFill>
        <p:spPr>
          <a:xfrm>
            <a:off x="1917512" y="1594601"/>
            <a:ext cx="3029975" cy="4401693"/>
          </a:xfrm>
          <a:prstGeom prst="rect">
            <a:avLst/>
          </a:prstGeom>
        </p:spPr>
      </p:pic>
      <p:sp>
        <p:nvSpPr>
          <p:cNvPr id="7" name="TextBox 6">
            <a:extLst>
              <a:ext uri="{FF2B5EF4-FFF2-40B4-BE49-F238E27FC236}">
                <a16:creationId xmlns:a16="http://schemas.microsoft.com/office/drawing/2014/main" id="{A38DF5D6-C763-536D-1262-2AB5C307195D}"/>
              </a:ext>
            </a:extLst>
          </p:cNvPr>
          <p:cNvSpPr txBox="1"/>
          <p:nvPr/>
        </p:nvSpPr>
        <p:spPr>
          <a:xfrm>
            <a:off x="1464906" y="6157497"/>
            <a:ext cx="4124130" cy="523220"/>
          </a:xfrm>
          <a:prstGeom prst="rect">
            <a:avLst/>
          </a:prstGeom>
          <a:noFill/>
        </p:spPr>
        <p:txBody>
          <a:bodyPr wrap="square">
            <a:spAutoFit/>
          </a:bodyPr>
          <a:lstStyle/>
          <a:p>
            <a:pPr algn="ctr"/>
            <a:r>
              <a:rPr lang="el-GR" dirty="0">
                <a:latin typeface="Century Gothic" panose="020B0502020202020204" pitchFamily="34" charset="0"/>
              </a:rPr>
              <a:t>Ο πολιτικός και πρωθυπουργός Χαρίλαος Τρικούπης (1832 - 1896) </a:t>
            </a:r>
          </a:p>
        </p:txBody>
      </p:sp>
    </p:spTree>
    <p:extLst>
      <p:ext uri="{BB962C8B-B14F-4D97-AF65-F5344CB8AC3E}">
        <p14:creationId xmlns:p14="http://schemas.microsoft.com/office/powerpoint/2010/main" val="22351888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Υφή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3738</TotalTime>
  <Words>1930</Words>
  <Application>Microsoft Office PowerPoint</Application>
  <PresentationFormat>Ευρεία οθόνη</PresentationFormat>
  <Paragraphs>144</Paragraphs>
  <Slides>19</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19</vt:i4>
      </vt:variant>
    </vt:vector>
  </HeadingPairs>
  <TitlesOfParts>
    <vt:vector size="25" baseType="lpstr">
      <vt:lpstr>Calibri</vt:lpstr>
      <vt:lpstr>Wingdings</vt:lpstr>
      <vt:lpstr>Century Gothic</vt:lpstr>
      <vt:lpstr>Noto Sans Symbols</vt:lpstr>
      <vt:lpstr>Arial</vt:lpstr>
      <vt:lpstr>Wisp</vt:lpstr>
      <vt:lpstr>Ιστορία του νεότερου και του σύγχρονου κόσμου</vt:lpstr>
      <vt:lpstr>Η Βιομηχανική Επανάσταση</vt:lpstr>
      <vt:lpstr>Η ακμή της ευρωπαϊκής αποικιοκρατίας</vt:lpstr>
      <vt:lpstr>Χάρτης των ευρωπαϊκών αυτοκρατοριών περί το 1800</vt:lpstr>
      <vt:lpstr>Η εξάπλωση των αποικιακών δυνάμεων το 1898</vt:lpstr>
      <vt:lpstr>Παρουσίαση του PowerPoint</vt:lpstr>
      <vt:lpstr>Προσπάθειες για τον εκσυγχρονισμό της Ελλάδας</vt:lpstr>
      <vt:lpstr>Παρουσίαση του PowerPoint</vt:lpstr>
      <vt:lpstr>Ο Χαρίλαος Τρικούπης και η εκσυγχρονιστική πολιτική του </vt:lpstr>
      <vt:lpstr>Ο Χαρίλαος Τρικούπης και η εκσυγχρονιστική πολιτική του</vt:lpstr>
      <vt:lpstr>Το Κίνημα στο Γουδή και ο Ελευθέριος Βενιζέλος </vt:lpstr>
      <vt:lpstr>Εθνικά Κινήματα στη ΝΑ Ευρώπη</vt:lpstr>
      <vt:lpstr>Εθνικά Κινήματα στη ΝΑ Ευρώπη</vt:lpstr>
      <vt:lpstr>Οι Βαλκανικοί Πόλεμοι (1912-1913)</vt:lpstr>
      <vt:lpstr>Το θωρακισμένο καταδρομικό Γεώργιος Αβέρωφ. Ναυπηγήθηκε στα ναυπηγεία του Oρλάντο στο Λιβόρνο της Ιταλίας την περίοδο 1908–1911. Το 1/3 του κόστους ναυπήγησης καλύφθηκε από κληροδότημα του βλάχου (εκ Μετσόβου) επιχειρηματία Γεωργίου Αβέρωφ (γεννημένος ως Γεώργιος Αυγέρου Αποστολάκας, 1815-1899). [πηγή: Βικιπαίδεια]</vt:lpstr>
      <vt:lpstr>Παρουσίαση του PowerPoint</vt:lpstr>
      <vt:lpstr>Παρουσίαση του PowerPoint</vt:lpstr>
      <vt:lpstr>Ο Α΄ Βαλκανικός πόλεμος </vt:lpstr>
      <vt:lpstr>Ο Β' Βαλκανικός Πόλεμος και n Συνθήκη του Βουκουρεστίου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Ιστορία Α΄ Γυμνασίου</dc:title>
  <dc:creator>Sweet-PC</dc:creator>
  <cp:lastModifiedBy>mentekidisg@gmail.com</cp:lastModifiedBy>
  <cp:revision>111</cp:revision>
  <dcterms:created xsi:type="dcterms:W3CDTF">2020-03-28T06:16:52Z</dcterms:created>
  <dcterms:modified xsi:type="dcterms:W3CDTF">2023-12-31T16:51:10Z</dcterms:modified>
</cp:coreProperties>
</file>