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 id="274" r:id="rId18"/>
    <p:sldId id="272" r:id="rId19"/>
    <p:sldId id="27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73" autoAdjust="0"/>
  </p:normalViewPr>
  <p:slideViewPr>
    <p:cSldViewPr>
      <p:cViewPr varScale="1">
        <p:scale>
          <a:sx n="102" d="100"/>
          <a:sy n="102" d="100"/>
        </p:scale>
        <p:origin x="898" y="1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8" name="7 - Θέση αριθμού διαφάνειας"/>
          <p:cNvSpPr>
            <a:spLocks noGrp="1"/>
          </p:cNvSpPr>
          <p:nvPr>
            <p:ph type="sldNum" sz="quarter" idx="11"/>
          </p:nvPr>
        </p:nvSpPr>
        <p:spPr/>
        <p:txBody>
          <a:bodyPr/>
          <a:lstStyle/>
          <a:p>
            <a:fld id="{00569221-F10E-4D2B-866C-573AD45E45DA}" type="slidenum">
              <a:rPr lang="el-GR" smtClean="0"/>
              <a:pPr/>
              <a:t>‹#›</a:t>
            </a:fld>
            <a:endParaRPr lang="el-GR" dirty="0"/>
          </a:p>
        </p:txBody>
      </p:sp>
      <p:sp>
        <p:nvSpPr>
          <p:cNvPr id="9" name="8 - Θέση υποσέλιδου"/>
          <p:cNvSpPr>
            <a:spLocks noGrp="1"/>
          </p:cNvSpPr>
          <p:nvPr>
            <p:ph type="ftr" sz="quarter" idx="12"/>
          </p:nvPr>
        </p:nvSpPr>
        <p:spPr/>
        <p:txBody>
          <a:bodyPr/>
          <a:lstStyle/>
          <a:p>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4D12C331-20EF-4794-9DEC-EB6BDB005C1E}" type="datetimeFigureOut">
              <a:rPr lang="el-GR" smtClean="0"/>
              <a:pPr/>
              <a:t>15/12/2022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00569221-F10E-4D2B-866C-573AD45E45DA}"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dirty="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4D12C331-20EF-4794-9DEC-EB6BDB005C1E}" type="datetimeFigureOut">
              <a:rPr lang="el-GR" smtClean="0"/>
              <a:pPr/>
              <a:t>15/12/2022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00569221-F10E-4D2B-866C-573AD45E45DA}"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D12C331-20EF-4794-9DEC-EB6BDB005C1E}" type="datetimeFigureOut">
              <a:rPr lang="el-GR" smtClean="0"/>
              <a:pPr/>
              <a:t>15/12/2022</a:t>
            </a:fld>
            <a:endParaRPr lang="el-GR" dirty="0"/>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dirty="0"/>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0569221-F10E-4D2B-866C-573AD45E45DA}"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evrologos.gr/sklirinsi-kata-plakas/" TargetMode="External"/><Relationship Id="rId2" Type="http://schemas.openxmlformats.org/officeDocument/2006/relationships/hyperlink" Target="https://www.euroclinic.gr/article/syxroni-therapeutiki-antimetopisi-tis-sklirynsis-kata-plakas/" TargetMode="External"/><Relationship Id="rId1" Type="http://schemas.openxmlformats.org/officeDocument/2006/relationships/slideLayout" Target="../slideLayouts/slideLayout2.xml"/><Relationship Id="rId4" Type="http://schemas.openxmlformats.org/officeDocument/2006/relationships/hyperlink" Target="https://www.euroclinic.gr/article/i-zoi-ne-tin-sklirynsi-kata-plaka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therapia.gr/psychiatry/katathlipsi/"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18900000" scaled="1"/>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1916832"/>
            <a:ext cx="6480048" cy="2301240"/>
          </a:xfrm>
        </p:spPr>
        <p:txBody>
          <a:bodyPr/>
          <a:lstStyle/>
          <a:p>
            <a:r>
              <a:rPr lang="el-GR" dirty="0">
                <a:solidFill>
                  <a:schemeClr val="accent1">
                    <a:lumMod val="75000"/>
                  </a:schemeClr>
                </a:solidFill>
              </a:rPr>
              <a:t>Σκλήρυνση κατά πλάκας</a:t>
            </a:r>
          </a:p>
        </p:txBody>
      </p:sp>
      <p:sp>
        <p:nvSpPr>
          <p:cNvPr id="3" name="2 - Υπότιτλος"/>
          <p:cNvSpPr>
            <a:spLocks noGrp="1"/>
          </p:cNvSpPr>
          <p:nvPr>
            <p:ph type="subTitle" idx="1"/>
          </p:nvPr>
        </p:nvSpPr>
        <p:spPr>
          <a:xfrm>
            <a:off x="4932040" y="3501008"/>
            <a:ext cx="3528392" cy="1752600"/>
          </a:xfrm>
        </p:spPr>
        <p:txBody>
          <a:bodyPr>
            <a:normAutofit/>
          </a:bodyPr>
          <a:lstStyle/>
          <a:p>
            <a:r>
              <a:rPr lang="el-GR" dirty="0">
                <a:solidFill>
                  <a:schemeClr val="bg1">
                    <a:lumMod val="65000"/>
                    <a:lumOff val="35000"/>
                  </a:schemeClr>
                </a:solidFill>
              </a:rPr>
              <a:t>Αμαλία Μαραγγέλη </a:t>
            </a:r>
          </a:p>
          <a:p>
            <a:r>
              <a:rPr lang="el-GR" dirty="0">
                <a:solidFill>
                  <a:schemeClr val="bg1">
                    <a:lumMod val="65000"/>
                    <a:lumOff val="35000"/>
                  </a:schemeClr>
                </a:solidFill>
              </a:rPr>
              <a:t>Μαρίνα </a:t>
            </a:r>
            <a:r>
              <a:rPr lang="el-GR" dirty="0" err="1">
                <a:solidFill>
                  <a:schemeClr val="bg1">
                    <a:lumMod val="65000"/>
                    <a:lumOff val="35000"/>
                  </a:schemeClr>
                </a:solidFill>
              </a:rPr>
              <a:t>Μεθυμάκη</a:t>
            </a:r>
            <a:endParaRPr lang="el-GR" dirty="0">
              <a:solidFill>
                <a:schemeClr val="bg1">
                  <a:lumMod val="65000"/>
                  <a:lumOff val="35000"/>
                </a:schemeClr>
              </a:solidFill>
            </a:endParaRPr>
          </a:p>
          <a:p>
            <a:r>
              <a:rPr lang="el-GR" dirty="0">
                <a:solidFill>
                  <a:schemeClr val="bg1">
                    <a:lumMod val="65000"/>
                    <a:lumOff val="35000"/>
                  </a:schemeClr>
                </a:solidFill>
              </a:rPr>
              <a:t>3</a:t>
            </a:r>
            <a:r>
              <a:rPr lang="el-GR" baseline="30000" dirty="0">
                <a:solidFill>
                  <a:schemeClr val="bg1">
                    <a:lumMod val="65000"/>
                    <a:lumOff val="35000"/>
                  </a:schemeClr>
                </a:solidFill>
              </a:rPr>
              <a:t>ο</a:t>
            </a:r>
            <a:r>
              <a:rPr lang="el-GR" dirty="0">
                <a:solidFill>
                  <a:schemeClr val="bg1">
                    <a:lumMod val="65000"/>
                    <a:lumOff val="35000"/>
                  </a:schemeClr>
                </a:solidFill>
              </a:rPr>
              <a:t> ΓΕΛ ΓΛΥΦΑΔΑΣ</a:t>
            </a:r>
          </a:p>
          <a:p>
            <a:r>
              <a:rPr lang="el-GR" dirty="0">
                <a:solidFill>
                  <a:schemeClr val="bg1">
                    <a:lumMod val="65000"/>
                    <a:lumOff val="35000"/>
                  </a:schemeClr>
                </a:solidFill>
              </a:rPr>
              <a:t>Α’2  2022-2023</a:t>
            </a:r>
          </a:p>
        </p:txBody>
      </p:sp>
      <p:sp>
        <p:nvSpPr>
          <p:cNvPr id="14338" name="AutoShape 2" descr="Σκλήρυνση κατά Πλάκας: Μήνας ευαισθητοποίησης ο Μάιος - «Κλειδί» η  φυσικοθεραπεία | in.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4340" name="AutoShape 4" descr="Σκλήρυνση κατά Πλάκας: Μήνας ευαισθητοποίησης ο Μάιος - «Κλειδί» η  φυσικοθεραπεία | in.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4341" name="Picture 5"/>
          <p:cNvPicPr>
            <a:picLocks noChangeAspect="1" noChangeArrowheads="1"/>
          </p:cNvPicPr>
          <p:nvPr/>
        </p:nvPicPr>
        <p:blipFill>
          <a:blip r:embed="rId2" cstate="print"/>
          <a:srcRect/>
          <a:stretch>
            <a:fillRect/>
          </a:stretch>
        </p:blipFill>
        <p:spPr bwMode="auto">
          <a:xfrm>
            <a:off x="467544" y="3645024"/>
            <a:ext cx="4310630" cy="2574404"/>
          </a:xfrm>
          <a:prstGeom prst="rect">
            <a:avLst/>
          </a:prstGeom>
          <a:noFill/>
          <a:ln w="9525">
            <a:noFill/>
            <a:miter lim="800000"/>
            <a:headEnd/>
            <a:tailEnd/>
          </a:ln>
          <a:effectLst>
            <a:reflection blurRad="6350" stA="52000" endA="300" endPos="35000" dir="5400000" sy="-100000" algn="bl" rotWithShape="0"/>
            <a:softEdge rad="12700"/>
          </a:effec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fade">
                                      <p:cBhvr>
                                        <p:cTn id="7" dur="20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Επιπτώσεις</a:t>
            </a:r>
          </a:p>
        </p:txBody>
      </p:sp>
      <p:pic>
        <p:nvPicPr>
          <p:cNvPr id="4" name="3 - Θέση περιεχομένου" descr="32274-anger-660.jpg"/>
          <p:cNvPicPr>
            <a:picLocks noGrp="1" noChangeAspect="1"/>
          </p:cNvPicPr>
          <p:nvPr>
            <p:ph idx="1"/>
          </p:nvPr>
        </p:nvPicPr>
        <p:blipFill>
          <a:blip r:embed="rId2" cstate="print"/>
          <a:stretch>
            <a:fillRect/>
          </a:stretch>
        </p:blipFill>
        <p:spPr>
          <a:xfrm>
            <a:off x="457200" y="1762919"/>
            <a:ext cx="7467600" cy="4200525"/>
          </a:xfrm>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Θυμός</a:t>
            </a:r>
          </a:p>
        </p:txBody>
      </p:sp>
      <p:sp>
        <p:nvSpPr>
          <p:cNvPr id="3" name="2 - Θέση περιεχομένου"/>
          <p:cNvSpPr>
            <a:spLocks noGrp="1"/>
          </p:cNvSpPr>
          <p:nvPr>
            <p:ph sz="half" idx="1"/>
          </p:nvPr>
        </p:nvSpPr>
        <p:spPr>
          <a:xfrm>
            <a:off x="457200" y="1600200"/>
            <a:ext cx="7715200" cy="4525963"/>
          </a:xfrm>
        </p:spPr>
        <p:txBody>
          <a:bodyPr>
            <a:normAutofit/>
          </a:bodyPr>
          <a:lstStyle/>
          <a:p>
            <a:r>
              <a:rPr lang="el-GR" dirty="0"/>
              <a:t>Ο θυμός αποτελεί μία φυσιολογική αντίδραση του ατόμου  το οποίο </a:t>
            </a:r>
            <a:r>
              <a:rPr lang="el-GR" dirty="0" err="1"/>
              <a:t>ειναι</a:t>
            </a:r>
            <a:r>
              <a:rPr lang="el-GR" dirty="0"/>
              <a:t> υποχρεωμένο να δεχθεί ότι ξαφνικά η ζωή του άλλαξε ριζικά και το μέλλον του χαρακτηρίζεται από αβεβαιότητα . Μπορεί ακόμα να αναπτυχθούν αισθήματα ζήλιας προς τους υγιείς ανθρώπους. Ο ασθενής ενώ θυμώνει με το γεγονός της αρρώστιας, μερικές φορές μεταθέτει τον θυμό στους οικείους, τους συγγενείς και τους φίλους ακόμα προς το νοσηλευτικό προσωπικό.</a:t>
            </a:r>
          </a:p>
        </p:txBody>
      </p:sp>
    </p:spTree>
  </p:cSld>
  <p:clrMapOvr>
    <a:masterClrMapping/>
  </p:clrMapOvr>
  <p:transition>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Στρες</a:t>
            </a:r>
          </a:p>
        </p:txBody>
      </p:sp>
      <p:sp>
        <p:nvSpPr>
          <p:cNvPr id="3" name="2 - Θέση περιεχομένου"/>
          <p:cNvSpPr>
            <a:spLocks noGrp="1"/>
          </p:cNvSpPr>
          <p:nvPr>
            <p:ph idx="1"/>
          </p:nvPr>
        </p:nvSpPr>
        <p:spPr/>
        <p:txBody>
          <a:bodyPr/>
          <a:lstStyle/>
          <a:p>
            <a:r>
              <a:rPr lang="el-GR" dirty="0"/>
              <a:t>Το στρες που βιώνει το άτομο που πάσχει από την Πολλαπλή σκλήρυνση πηγάζει από την  αίσθηση έλλειψης ελέγχου, από την ασάφεια των συμπτωμάτων και την αβεβαιότητα της οριστικής διάγνωση.</a:t>
            </a:r>
          </a:p>
        </p:txBody>
      </p:sp>
    </p:spTree>
  </p:cSld>
  <p:clrMapOvr>
    <a:masterClrMapping/>
  </p:clrMapOvr>
  <p:transition>
    <p:pull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Ενοχές</a:t>
            </a:r>
          </a:p>
        </p:txBody>
      </p:sp>
      <p:sp>
        <p:nvSpPr>
          <p:cNvPr id="3" name="2 - Θέση περιεχομένου"/>
          <p:cNvSpPr>
            <a:spLocks noGrp="1"/>
          </p:cNvSpPr>
          <p:nvPr>
            <p:ph idx="1"/>
          </p:nvPr>
        </p:nvSpPr>
        <p:spPr/>
        <p:txBody>
          <a:bodyPr/>
          <a:lstStyle/>
          <a:p>
            <a:r>
              <a:rPr lang="el-GR" dirty="0"/>
              <a:t>Όταν ο θυμός είναι υπερβολικός διοχετεύεται προς τον ίδιο του τον εαυτό, δημιουργούνται ενοχές και το άτομο παθαίνει κατάθλιψη. Πιστεύει ότι η συμπεριφορά του ή ο προηγούμενος τρόπος ζωής προκάλεσε την ΠΣ</a:t>
            </a:r>
          </a:p>
        </p:txBody>
      </p:sp>
    </p:spTree>
  </p:cSld>
  <p:clrMapOvr>
    <a:masterClrMapping/>
  </p:clrMapOvr>
  <p:transition>
    <p:pull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Ποιότητα ζωής</a:t>
            </a:r>
          </a:p>
        </p:txBody>
      </p:sp>
      <p:sp>
        <p:nvSpPr>
          <p:cNvPr id="3" name="2 - Θέση περιεχομένου"/>
          <p:cNvSpPr>
            <a:spLocks noGrp="1"/>
          </p:cNvSpPr>
          <p:nvPr>
            <p:ph idx="1"/>
          </p:nvPr>
        </p:nvSpPr>
        <p:spPr/>
        <p:txBody>
          <a:bodyPr>
            <a:normAutofit fontScale="47500" lnSpcReduction="20000"/>
          </a:bodyPr>
          <a:lstStyle/>
          <a:p>
            <a:r>
              <a:rPr lang="el-GR" dirty="0"/>
              <a:t>- Η φυσική-σωματική υγεία. Αυτός ο τομέας συμπεριλαμβάνει το αίσθημα της κόπωσης, του πόνου, λειτουργικές διαταραχές από τη νόσο και τα πιθανά προβλήματα ύπνου.</a:t>
            </a:r>
          </a:p>
          <a:p>
            <a:endParaRPr lang="el-GR" dirty="0"/>
          </a:p>
          <a:p>
            <a:r>
              <a:rPr lang="el-GR" dirty="0"/>
              <a:t>- Η ψυχολογική κατάσταση. Εκτιμάται η ψυχολογική κατάσταση του αρρώστου, που επηρεάζεται αρνητικά από την ύπαρξη αρνητικών συναισθημάτων άγχους ή κατάθλιψης. Πολλές φορές, τα αρνητικά συναισθήματα προέρχονται από τη σωματική ανικανότητα λόγω της νόσου και είναι σημαντική η προσωπική αξιολόγηση του ασθενούς γι’ αυτήν. Στον τομέα αυτόν περιλαμβάνεται ο αυτοσεβασμός και η ικανότητα σκέψης, μάθησης, μνήμης και συγκέντρωσης.</a:t>
            </a:r>
          </a:p>
          <a:p>
            <a:endParaRPr lang="el-GR" dirty="0"/>
          </a:p>
          <a:p>
            <a:r>
              <a:rPr lang="el-GR" dirty="0"/>
              <a:t>- Ο βαθμός ανεξαρτησίας. Αναφέρεται στην κινητικότητα του ασθενούς, η οποία καθορίζει και τις καθημερινές του δραστηριότητες. Επίσης, αφορά και στην πιθανή εξάρτησή του από φάρμακα ή ιατρικά βοηθήματα, καθώς και στην ικανότητά του για εργασία.</a:t>
            </a:r>
          </a:p>
          <a:p>
            <a:endParaRPr lang="el-GR" dirty="0"/>
          </a:p>
          <a:p>
            <a:r>
              <a:rPr lang="el-GR" dirty="0"/>
              <a:t>- Οι κοινωνικές σχέσεις. Στον τομέα αυτόν εκτιμώνται οι προσωπικές σχέσεις, η κοινωνική υποστήριξη και η σεξουαλική δραστηριότητα.</a:t>
            </a:r>
          </a:p>
          <a:p>
            <a:endParaRPr lang="el-GR" dirty="0"/>
          </a:p>
          <a:p>
            <a:r>
              <a:rPr lang="el-GR" dirty="0"/>
              <a:t>- Το περιβάλλον. Ο τομέας αυτός περιλαμβάνει την οικονομική κατάσταση, την ελευθερία, τη φυσική ασφάλεια και εξασφάλιση. Επίσης, στο συγκεκριμένο τομέα περιλαμβάνονται η ποιότητα των υπηρεσιών υγείας και η πρόσβαση σ’ αυτές, το οικογενειακό περιβάλλον, οι ευκαιρίες και η πρόσβαση στην πληροφόρηση, η συμμετοχή και οι ευκαιρίες για διασκέδαση ή ανάπαυση κ.ά.</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Τρόποι αντιμετώπισης </a:t>
            </a:r>
          </a:p>
        </p:txBody>
      </p:sp>
      <p:sp>
        <p:nvSpPr>
          <p:cNvPr id="3" name="2 - Θέση περιεχομένου"/>
          <p:cNvSpPr>
            <a:spLocks noGrp="1"/>
          </p:cNvSpPr>
          <p:nvPr>
            <p:ph idx="1"/>
          </p:nvPr>
        </p:nvSpPr>
        <p:spPr/>
        <p:txBody>
          <a:bodyPr>
            <a:normAutofit fontScale="85000" lnSpcReduction="10000"/>
          </a:bodyPr>
          <a:lstStyle/>
          <a:p>
            <a:r>
              <a:rPr lang="el-GR" dirty="0"/>
              <a:t>Η θεραπευτική προσέγγιση στη Σκλήρυνση κατά Πλάκας (ΣΚΠ), εκτός από την αντιμετώπιση της οξείας φάσης και των συμπτωμάτων της νόσου, εστιάζεται κυρίως στην τροποποίηση της εξέλιξης της νόσου, στην πρόληψη των υποτροπών και στην καθυστέρηση της εξέλιξης της αναπηρίας.</a:t>
            </a:r>
          </a:p>
          <a:p>
            <a:r>
              <a:rPr lang="el-GR" dirty="0"/>
              <a:t>Για τη θεραπεία μιας υποτροπής, χορηγούνται μεγάλες δόσεις κορτικοειδών ενδοφλεβίως για 3-5 μέρες με σκοπό την ανάσχεση της φλεγμονής και την ύφεση των συμπτωμάτων.</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850106"/>
          </a:xfrm>
        </p:spPr>
        <p:txBody>
          <a:bodyPr>
            <a:normAutofit fontScale="90000"/>
          </a:bodyPr>
          <a:lstStyle/>
          <a:p>
            <a:r>
              <a:rPr lang="el-GR" dirty="0"/>
              <a:t>Θεραπείες 1</a:t>
            </a:r>
            <a:r>
              <a:rPr lang="el-GR" baseline="30000" dirty="0"/>
              <a:t>ης</a:t>
            </a:r>
            <a:r>
              <a:rPr lang="el-GR" dirty="0"/>
              <a:t> και 2</a:t>
            </a:r>
            <a:r>
              <a:rPr lang="el-GR" baseline="30000" dirty="0"/>
              <a:t>ης</a:t>
            </a:r>
            <a:r>
              <a:rPr lang="el-GR" dirty="0"/>
              <a:t> γραμμής</a:t>
            </a:r>
          </a:p>
        </p:txBody>
      </p:sp>
      <p:sp>
        <p:nvSpPr>
          <p:cNvPr id="3" name="2 - Θέση περιεχομένου"/>
          <p:cNvSpPr>
            <a:spLocks noGrp="1"/>
          </p:cNvSpPr>
          <p:nvPr>
            <p:ph sz="half" idx="1"/>
          </p:nvPr>
        </p:nvSpPr>
        <p:spPr>
          <a:xfrm>
            <a:off x="395536" y="1916832"/>
            <a:ext cx="3657600" cy="4525963"/>
          </a:xfrm>
        </p:spPr>
        <p:txBody>
          <a:bodyPr>
            <a:normAutofit fontScale="55000" lnSpcReduction="20000"/>
          </a:bodyPr>
          <a:lstStyle/>
          <a:p>
            <a:r>
              <a:rPr lang="el-GR" dirty="0"/>
              <a:t>1</a:t>
            </a:r>
            <a:r>
              <a:rPr lang="el-GR" baseline="30000" dirty="0"/>
              <a:t>ης</a:t>
            </a:r>
            <a:r>
              <a:rPr lang="el-GR" dirty="0"/>
              <a:t> γραμμής</a:t>
            </a:r>
          </a:p>
          <a:p>
            <a:br>
              <a:rPr lang="el-GR" dirty="0"/>
            </a:br>
            <a:r>
              <a:rPr lang="el-GR" dirty="0"/>
              <a:t>Οι θεραπείες 1ης γραμμής περιλαμβάνουν τις </a:t>
            </a:r>
            <a:r>
              <a:rPr lang="el-GR" dirty="0" err="1"/>
              <a:t>ιντερφερόνες</a:t>
            </a:r>
            <a:r>
              <a:rPr lang="el-GR" dirty="0"/>
              <a:t> β και την οξική </a:t>
            </a:r>
            <a:r>
              <a:rPr lang="el-GR" dirty="0" err="1"/>
              <a:t>γλατιραμέρη</a:t>
            </a:r>
            <a:r>
              <a:rPr lang="el-GR" dirty="0"/>
              <a:t>. Οι </a:t>
            </a:r>
            <a:r>
              <a:rPr lang="el-GR" dirty="0" err="1"/>
              <a:t>ιντερφερόνες</a:t>
            </a:r>
            <a:r>
              <a:rPr lang="el-GR" dirty="0"/>
              <a:t> χορηγούνται υποδορίως ή ενδομυϊκά και επιτυγχάνουν μείωση της συχνότητας των υποτροπών κατά 30-35% περίπου, ενώ οι παρενέργειές τους είναι κυρίως συμπτώματα </a:t>
            </a:r>
            <a:r>
              <a:rPr lang="el-GR" dirty="0" err="1"/>
              <a:t>γριπώδους</a:t>
            </a:r>
            <a:r>
              <a:rPr lang="el-GR" dirty="0"/>
              <a:t> συνδρομής, αντιδράσεις στο σημείο της ένεσης και αιματολογικές ή ηπατικές διαταραχές. Η οξική </a:t>
            </a:r>
            <a:r>
              <a:rPr lang="el-GR" dirty="0" err="1"/>
              <a:t>γλατιραμέρη</a:t>
            </a:r>
            <a:r>
              <a:rPr lang="el-GR" dirty="0"/>
              <a:t> (</a:t>
            </a:r>
            <a:r>
              <a:rPr lang="el-GR" dirty="0" err="1"/>
              <a:t>Copaxone</a:t>
            </a:r>
            <a:r>
              <a:rPr lang="el-GR" dirty="0"/>
              <a:t>) χορηγείται υποδορίως κάθε ημέρα. Είναι ένα συνθετικό πολυπεπτίδιο, το οποίο έχει παρόμοια αποτελεσματικότητα με τις </a:t>
            </a:r>
            <a:r>
              <a:rPr lang="el-GR" dirty="0" err="1"/>
              <a:t>ιντερφερόνες</a:t>
            </a:r>
            <a:r>
              <a:rPr lang="el-GR" dirty="0"/>
              <a:t> αλλά διαφορετικό μηχανισμό δράσης. Οι παρενέργειές της είναι ήσσονος σημασίας.</a:t>
            </a:r>
          </a:p>
          <a:p>
            <a:endParaRPr lang="el-GR" dirty="0"/>
          </a:p>
        </p:txBody>
      </p:sp>
      <p:sp>
        <p:nvSpPr>
          <p:cNvPr id="4" name="3 - Θέση περιεχομένου"/>
          <p:cNvSpPr>
            <a:spLocks noGrp="1"/>
          </p:cNvSpPr>
          <p:nvPr>
            <p:ph sz="half" idx="2"/>
          </p:nvPr>
        </p:nvSpPr>
        <p:spPr>
          <a:xfrm>
            <a:off x="4355976" y="1772816"/>
            <a:ext cx="3657600" cy="4525963"/>
          </a:xfrm>
        </p:spPr>
        <p:txBody>
          <a:bodyPr>
            <a:normAutofit fontScale="55000" lnSpcReduction="20000"/>
          </a:bodyPr>
          <a:lstStyle/>
          <a:p>
            <a:r>
              <a:rPr lang="el-GR" dirty="0"/>
              <a:t>2</a:t>
            </a:r>
            <a:r>
              <a:rPr lang="el-GR" baseline="30000" dirty="0"/>
              <a:t>ης</a:t>
            </a:r>
            <a:r>
              <a:rPr lang="el-GR" dirty="0"/>
              <a:t> γραμμής</a:t>
            </a:r>
          </a:p>
          <a:p>
            <a:endParaRPr lang="el-GR" dirty="0"/>
          </a:p>
          <a:p>
            <a:r>
              <a:rPr lang="el-GR" dirty="0"/>
              <a:t>Οι θεραπείες 2ης γραμμής χορηγούνται εφ’ όσον αποτύχουν οι θεραπείες 1ης γραμμής ή </a:t>
            </a:r>
            <a:r>
              <a:rPr lang="el-GR" dirty="0" err="1"/>
              <a:t>κατ΄</a:t>
            </a:r>
            <a:r>
              <a:rPr lang="el-GR" dirty="0"/>
              <a:t> εξαίρεση σε ιδιαίτερα επιθετικές μορφές υποτροπιάζουσας ΣΚΠ. Οι θεραπείες 2ης γραμμής περιλαμβάνουν τη </a:t>
            </a:r>
            <a:r>
              <a:rPr lang="el-GR" dirty="0" err="1"/>
              <a:t>ναταλιζουμάμπη</a:t>
            </a:r>
            <a:r>
              <a:rPr lang="el-GR" dirty="0"/>
              <a:t>, τη </a:t>
            </a:r>
            <a:r>
              <a:rPr lang="el-GR" dirty="0" err="1"/>
              <a:t>φινγκολιμόδη</a:t>
            </a:r>
            <a:r>
              <a:rPr lang="el-GR" dirty="0"/>
              <a:t> και τη </a:t>
            </a:r>
            <a:r>
              <a:rPr lang="el-GR" dirty="0" err="1"/>
              <a:t>μιτοξανδρόνη</a:t>
            </a:r>
            <a:r>
              <a:rPr lang="el-GR" dirty="0"/>
              <a:t>.</a:t>
            </a:r>
          </a:p>
          <a:p>
            <a:endParaRPr lang="el-GR" dirty="0"/>
          </a:p>
          <a:p>
            <a:endParaRPr lang="el-GR" dirty="0"/>
          </a:p>
          <a:p>
            <a:pPr>
              <a:buNone/>
            </a:pPr>
            <a:endParaRPr lang="el-GR" dirty="0"/>
          </a:p>
        </p:txBody>
      </p:sp>
      <p:sp>
        <p:nvSpPr>
          <p:cNvPr id="5" name="4 - TextBox"/>
          <p:cNvSpPr txBox="1"/>
          <p:nvPr/>
        </p:nvSpPr>
        <p:spPr>
          <a:xfrm>
            <a:off x="467544" y="980728"/>
            <a:ext cx="7128792" cy="923330"/>
          </a:xfrm>
          <a:prstGeom prst="rect">
            <a:avLst/>
          </a:prstGeom>
          <a:noFill/>
        </p:spPr>
        <p:txBody>
          <a:bodyPr wrap="square" rtlCol="0">
            <a:spAutoFit/>
          </a:bodyPr>
          <a:lstStyle/>
          <a:p>
            <a:r>
              <a:rPr lang="el-GR" dirty="0"/>
              <a:t>Οι υπάρχουσες θεραπείες χωρίζονται σε θεραπείες 1ης και 2ης γραμμής.</a:t>
            </a:r>
            <a:br>
              <a:rPr lang="el-GR" dirty="0"/>
            </a:b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4644008" y="3789040"/>
            <a:ext cx="3543239" cy="2664296"/>
          </a:xfrm>
          <a:prstGeom prst="rect">
            <a:avLst/>
          </a:prstGeom>
          <a:no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συμπεριφορά μας προς τους ασθενείς.</a:t>
            </a:r>
          </a:p>
        </p:txBody>
      </p:sp>
      <p:sp>
        <p:nvSpPr>
          <p:cNvPr id="3" name="2 - Θέση περιεχομένου"/>
          <p:cNvSpPr>
            <a:spLocks noGrp="1"/>
          </p:cNvSpPr>
          <p:nvPr>
            <p:ph idx="1"/>
          </p:nvPr>
        </p:nvSpPr>
        <p:spPr/>
        <p:txBody>
          <a:bodyPr/>
          <a:lstStyle/>
          <a:p>
            <a:r>
              <a:rPr lang="el-GR" dirty="0"/>
              <a:t>Η συμπεριφορά μας προς του ασθενείς με σκλήρυνση κατά πλάκας θα πρέπει να μην διαφέρει εντελώς από το υπόλοιπο σύνολο ανθρώπων. Είναι σημαντικό να αντιμετωπίζονται με συμπόνια και φροντίδα.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Βιβλιογραφία</a:t>
            </a:r>
          </a:p>
        </p:txBody>
      </p:sp>
      <p:sp>
        <p:nvSpPr>
          <p:cNvPr id="3" name="2 - Θέση περιεχομένου"/>
          <p:cNvSpPr>
            <a:spLocks noGrp="1"/>
          </p:cNvSpPr>
          <p:nvPr>
            <p:ph idx="1"/>
          </p:nvPr>
        </p:nvSpPr>
        <p:spPr/>
        <p:txBody>
          <a:bodyPr>
            <a:normAutofit/>
          </a:bodyPr>
          <a:lstStyle/>
          <a:p>
            <a:r>
              <a:rPr lang="en-US" sz="1600" dirty="0">
                <a:hlinkClick r:id="rId2"/>
              </a:rPr>
              <a:t>https://www.euroclinic.gr/article/syxroni-therapeutiki-antimetopisi-tis-sklirynsis-kata-plakas/</a:t>
            </a:r>
            <a:endParaRPr lang="el-GR" sz="1600" dirty="0"/>
          </a:p>
          <a:p>
            <a:r>
              <a:rPr lang="en-US" sz="1600" dirty="0">
                <a:hlinkClick r:id="rId3"/>
              </a:rPr>
              <a:t>https://nevrologos.gr/sklirinsi-kata-plakas/</a:t>
            </a:r>
            <a:endParaRPr lang="el-GR" sz="1600" dirty="0"/>
          </a:p>
          <a:p>
            <a:r>
              <a:rPr lang="el-GR" sz="1600" dirty="0">
                <a:hlinkClick r:id="rId4"/>
              </a:rPr>
              <a:t>Η ζωή με την σκλήρυνση κατά πλάκας | </a:t>
            </a:r>
            <a:r>
              <a:rPr lang="el-GR" sz="1600" dirty="0" err="1">
                <a:hlinkClick r:id="rId4"/>
              </a:rPr>
              <a:t>Ευρωκλινική</a:t>
            </a:r>
            <a:r>
              <a:rPr lang="el-GR" sz="1600" dirty="0">
                <a:hlinkClick r:id="rId4"/>
              </a:rPr>
              <a:t> Αθηνών (</a:t>
            </a:r>
            <a:r>
              <a:rPr lang="el-GR" sz="1600" dirty="0" err="1">
                <a:hlinkClick r:id="rId4"/>
              </a:rPr>
              <a:t>euroclinic.gr</a:t>
            </a:r>
            <a:r>
              <a:rPr lang="el-GR" sz="1600" dirty="0">
                <a:hlinkClick r:id="rId4"/>
              </a:rPr>
              <a:t>)</a:t>
            </a:r>
            <a:endParaRPr lang="el-GR" sz="1600" dirty="0"/>
          </a:p>
          <a:p>
            <a:r>
              <a:rPr lang="el-GR" sz="1600" dirty="0"/>
              <a:t>Βιβλία:</a:t>
            </a:r>
          </a:p>
          <a:p>
            <a:r>
              <a:rPr lang="el-GR" sz="1600" dirty="0" err="1"/>
              <a:t>Μπαιρακταρης</a:t>
            </a:r>
            <a:r>
              <a:rPr lang="el-GR" sz="1600" dirty="0"/>
              <a:t>  </a:t>
            </a:r>
            <a:r>
              <a:rPr lang="el-GR" sz="1600" dirty="0" err="1"/>
              <a:t>Χρυσόστομος,νευρολόγος</a:t>
            </a:r>
            <a:r>
              <a:rPr lang="el-GR" sz="1600" dirty="0"/>
              <a:t> τέως Δ/</a:t>
            </a:r>
            <a:r>
              <a:rPr lang="el-GR" sz="1600" dirty="0" err="1"/>
              <a:t>ντης</a:t>
            </a:r>
            <a:r>
              <a:rPr lang="el-GR" sz="1600" dirty="0"/>
              <a:t> κλινικής 401 ΓΣΝΑ</a:t>
            </a:r>
          </a:p>
          <a:p>
            <a:r>
              <a:rPr lang="el-GR" sz="1600" dirty="0"/>
              <a:t>Ελένη </a:t>
            </a:r>
            <a:r>
              <a:rPr lang="el-GR" sz="1600" dirty="0" err="1"/>
              <a:t>Τσαχαγέα</a:t>
            </a:r>
            <a:r>
              <a:rPr lang="el-GR" sz="1600" dirty="0"/>
              <a:t>, Μ.Α κλινική Ψυχολόγος – Ψυχοθεραπεύτρια</a:t>
            </a:r>
          </a:p>
          <a:p>
            <a:endParaRPr lang="el-GR" sz="1600" dirty="0"/>
          </a:p>
          <a:p>
            <a:endParaRPr lang="el-GR" sz="1600" dirty="0"/>
          </a:p>
          <a:p>
            <a:r>
              <a:rPr lang="el-GR" sz="1600" dirty="0"/>
              <a:t>ΕΥΧΑΡΙΣΤΙΕΣ : στην καθηγήτριά μας κα </a:t>
            </a:r>
            <a:r>
              <a:rPr lang="el-GR" sz="1600" dirty="0" err="1"/>
              <a:t>Φ.Μπαλή</a:t>
            </a:r>
            <a:r>
              <a:rPr lang="el-GR" sz="1600" dirty="0"/>
              <a:t> για την καθοδήγηση στην εκπόνηση της εργασίας.</a:t>
            </a:r>
          </a:p>
          <a:p>
            <a:endParaRPr lang="el-GR" sz="1600" dirty="0"/>
          </a:p>
          <a:p>
            <a:pPr>
              <a:buNone/>
            </a:pPr>
            <a:endParaRPr lang="el-GR" sz="1600"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2636912"/>
            <a:ext cx="7920880" cy="1584176"/>
          </a:xfrm>
        </p:spPr>
        <p:txBody>
          <a:bodyPr>
            <a:normAutofit fontScale="90000"/>
          </a:bodyPr>
          <a:lstStyle/>
          <a:p>
            <a:r>
              <a:rPr lang="el-GR" sz="4800" dirty="0"/>
              <a:t>Ευχαριστούμε για την προσοχή σας</a:t>
            </a:r>
            <a:br>
              <a:rPr lang="en-GB" sz="4800" dirty="0"/>
            </a:br>
            <a:endParaRPr lang="el-GR" dirty="0"/>
          </a:p>
        </p:txBody>
      </p:sp>
    </p:spTree>
  </p:cSld>
  <p:clrMapOvr>
    <a:masterClrMapping/>
  </p:clrMapOvr>
  <p:transition spd="med">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Πρόλογος </a:t>
            </a:r>
          </a:p>
        </p:txBody>
      </p:sp>
      <p:sp>
        <p:nvSpPr>
          <p:cNvPr id="5" name="4 - Θέση περιεχομένου"/>
          <p:cNvSpPr>
            <a:spLocks noGrp="1"/>
          </p:cNvSpPr>
          <p:nvPr>
            <p:ph idx="1"/>
          </p:nvPr>
        </p:nvSpPr>
        <p:spPr/>
        <p:txBody>
          <a:bodyPr/>
          <a:lstStyle/>
          <a:p>
            <a:pPr>
              <a:buNone/>
            </a:pPr>
            <a:r>
              <a:rPr lang="el-GR" dirty="0"/>
              <a:t>Πολλά άτομα στις μέρες μας πάσχουν από αυτή την ασθένεια. Άτομα από το οικογενειακό μας περιβάλλον υποφέρουν από την σκλήρυνση κατά πλάκας, </a:t>
            </a:r>
            <a:r>
              <a:rPr lang="el-GR" dirty="0" err="1"/>
              <a:t>γι’αυτό</a:t>
            </a:r>
            <a:r>
              <a:rPr lang="el-GR" dirty="0"/>
              <a:t> τον λόγο αποφασίσαμε να ασχοληθούμε με αυτό το θέμα. Έτσι, με αυτό τον τρόπο θα καταλάβουμε την σοβαρότητα αυτής της ασθένειας. </a:t>
            </a: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Τι είναι σκλήρυνση κατά </a:t>
            </a:r>
            <a:r>
              <a:rPr lang="el-GR" dirty="0" err="1"/>
              <a:t>πλακας</a:t>
            </a:r>
            <a:r>
              <a:rPr lang="en-GB" dirty="0"/>
              <a:t>;</a:t>
            </a:r>
            <a:endParaRPr lang="el-GR" dirty="0"/>
          </a:p>
        </p:txBody>
      </p:sp>
      <p:sp>
        <p:nvSpPr>
          <p:cNvPr id="5" name="4 - Θέση περιεχομένου"/>
          <p:cNvSpPr>
            <a:spLocks noGrp="1"/>
          </p:cNvSpPr>
          <p:nvPr>
            <p:ph idx="1"/>
          </p:nvPr>
        </p:nvSpPr>
        <p:spPr/>
        <p:txBody>
          <a:bodyPr/>
          <a:lstStyle/>
          <a:p>
            <a:r>
              <a:rPr lang="el-GR" dirty="0"/>
              <a:t>Η σκλήρυνση κατά πλάκας (ΣΚΠ) είναι μια χρόνια φλεγμονώδης νευρολογική νόσος, που προσβάλει τον εγκέφαλο και το νωτιαίο μυελό. Πρόκειται για ένα </a:t>
            </a:r>
            <a:r>
              <a:rPr lang="el-GR" dirty="0" err="1"/>
              <a:t>αυτοάνοσο</a:t>
            </a:r>
            <a:r>
              <a:rPr lang="el-GR" dirty="0"/>
              <a:t> νόσημα, όπου το ανοσοποιητικό σύστημα δεν αναγνωρίζει το προστατευτικό περίβλημα των νεύρων - τη </a:t>
            </a:r>
            <a:r>
              <a:rPr lang="el-GR" dirty="0" err="1"/>
              <a:t>μυελίνη</a:t>
            </a:r>
            <a:r>
              <a:rPr lang="el-GR" dirty="0"/>
              <a:t> - ως δικό του ιστό και την καταστρέφει. </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251520" y="188640"/>
            <a:ext cx="3754760" cy="5721499"/>
          </a:xfrm>
        </p:spPr>
        <p:txBody>
          <a:bodyPr>
            <a:noAutofit/>
          </a:bodyPr>
          <a:lstStyle/>
          <a:p>
            <a:r>
              <a:rPr lang="el-GR" sz="2400" dirty="0"/>
              <a:t>Δε μεταδίδεται, δεν είναι κληρονομική (πιθανόν να οφείλεται σε κάποιον ιό), δεν είναι γνωστή η ακριβής αιτιολογία της. Ο λόγος για τη Σκλήρυνση κατά Πλάκας (ΣΚΠ), που είναι η πιο συχνή νευρολογική πάθηση σε νεαρούς ενήλικες και προσβάλλει περίπου 450,000 Ευρωπαίους και 2,5 εκατομμύρια ανθρώπους παγκοσμίως.</a:t>
            </a:r>
          </a:p>
        </p:txBody>
      </p:sp>
      <p:pic>
        <p:nvPicPr>
          <p:cNvPr id="7" name="6 - Θέση περιεχομένου" descr="skp.jpg"/>
          <p:cNvPicPr>
            <a:picLocks noGrp="1" noChangeAspect="1"/>
          </p:cNvPicPr>
          <p:nvPr>
            <p:ph sz="half" idx="2"/>
          </p:nvPr>
        </p:nvPicPr>
        <p:blipFill>
          <a:blip r:embed="rId2" cstate="print"/>
          <a:stretch>
            <a:fillRect/>
          </a:stretch>
        </p:blipFill>
        <p:spPr>
          <a:xfrm>
            <a:off x="4355976" y="1844824"/>
            <a:ext cx="4491544" cy="3456384"/>
          </a:xfrm>
          <a:scene3d>
            <a:camera prst="orthographicFront"/>
            <a:lightRig rig="threePt" dir="t"/>
          </a:scene3d>
          <a:sp3d>
            <a:bevelT/>
          </a:sp3d>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βασικότερα συμπτώματα</a:t>
            </a:r>
          </a:p>
        </p:txBody>
      </p:sp>
      <p:pic>
        <p:nvPicPr>
          <p:cNvPr id="4" name="3 - Θέση περιεχομένου" descr="190529115308_asfalisi_idiotes.jpg"/>
          <p:cNvPicPr>
            <a:picLocks noGrp="1" noChangeAspect="1"/>
          </p:cNvPicPr>
          <p:nvPr>
            <p:ph idx="1"/>
          </p:nvPr>
        </p:nvPicPr>
        <p:blipFill>
          <a:blip r:embed="rId2" cstate="print"/>
          <a:stretch>
            <a:fillRect/>
          </a:stretch>
        </p:blipFill>
        <p:spPr>
          <a:xfrm>
            <a:off x="457200" y="1761280"/>
            <a:ext cx="8207014" cy="4620048"/>
          </a:xfrm>
          <a:scene3d>
            <a:camera prst="orthographicFront"/>
            <a:lightRig rig="threePt" dir="t"/>
          </a:scene3d>
          <a:sp3d>
            <a:bevelT/>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Grp="1" noChangeAspect="1" noChangeArrowheads="1"/>
          </p:cNvPicPr>
          <p:nvPr>
            <p:ph idx="1"/>
          </p:nvPr>
        </p:nvPicPr>
        <p:blipFill>
          <a:blip r:embed="rId2" cstate="print"/>
          <a:srcRect/>
          <a:stretch>
            <a:fillRect/>
          </a:stretch>
        </p:blipFill>
        <p:spPr bwMode="auto">
          <a:xfrm>
            <a:off x="395537" y="3638133"/>
            <a:ext cx="4248471" cy="2647814"/>
          </a:xfrm>
          <a:prstGeom prst="rect">
            <a:avLst/>
          </a:prstGeom>
          <a:noFill/>
          <a:ln w="9525">
            <a:noFill/>
            <a:miter lim="800000"/>
            <a:headEnd/>
            <a:tailEnd/>
          </a:ln>
          <a:scene3d>
            <a:camera prst="orthographicFront"/>
            <a:lightRig rig="threePt" dir="t"/>
          </a:scene3d>
          <a:sp3d>
            <a:bevelT/>
          </a:sp3d>
        </p:spPr>
      </p:pic>
      <p:sp>
        <p:nvSpPr>
          <p:cNvPr id="6" name="5 - TextBox"/>
          <p:cNvSpPr txBox="1"/>
          <p:nvPr/>
        </p:nvSpPr>
        <p:spPr>
          <a:xfrm>
            <a:off x="323528" y="620688"/>
            <a:ext cx="7416824" cy="707886"/>
          </a:xfrm>
          <a:prstGeom prst="rect">
            <a:avLst/>
          </a:prstGeom>
          <a:noFill/>
        </p:spPr>
        <p:txBody>
          <a:bodyPr wrap="square" rtlCol="0">
            <a:spAutoFit/>
          </a:bodyPr>
          <a:lstStyle/>
          <a:p>
            <a:r>
              <a:rPr lang="el-GR" sz="4000" dirty="0"/>
              <a:t>Κόπωση </a:t>
            </a:r>
          </a:p>
        </p:txBody>
      </p:sp>
      <p:sp>
        <p:nvSpPr>
          <p:cNvPr id="7" name="6 - TextBox"/>
          <p:cNvSpPr txBox="1"/>
          <p:nvPr/>
        </p:nvSpPr>
        <p:spPr>
          <a:xfrm>
            <a:off x="251520" y="1700808"/>
            <a:ext cx="7704856" cy="1938992"/>
          </a:xfrm>
          <a:prstGeom prst="rect">
            <a:avLst/>
          </a:prstGeom>
          <a:noFill/>
        </p:spPr>
        <p:txBody>
          <a:bodyPr wrap="square" rtlCol="0">
            <a:spAutoFit/>
          </a:bodyPr>
          <a:lstStyle/>
          <a:p>
            <a:pPr>
              <a:buFont typeface="Arial" pitchFamily="34" charset="0"/>
              <a:buChar char="•"/>
            </a:pPr>
            <a:r>
              <a:rPr lang="el-GR" sz="2000" dirty="0"/>
              <a:t>Μία από τις παθήσεις στις οποίες η κόπωση είναι ένα από τα κυριότερα συμπτώματα και αρκετές φορές ένα από αυτά που δημιουργούν σοβαρά λειτουργικά προβλήματα στους ασθενείς είναι η Πολλαπλή Σκλήρυνση. Για τον ασθενή με ΠΣ η κόπωση έχει αρνητικό αντίκτυπο στις καθημερινές δραστηριότητες και επηρεάζει σημαντικά την ποιότητα ζωής.</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wipe(down)">
                                      <p:cBhvr>
                                        <p:cTn id="7"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Διαταραχή βαδίσματος</a:t>
            </a:r>
          </a:p>
        </p:txBody>
      </p:sp>
      <p:sp>
        <p:nvSpPr>
          <p:cNvPr id="3" name="2 - Θέση περιεχομένου"/>
          <p:cNvSpPr>
            <a:spLocks noGrp="1"/>
          </p:cNvSpPr>
          <p:nvPr>
            <p:ph idx="1"/>
          </p:nvPr>
        </p:nvSpPr>
        <p:spPr/>
        <p:txBody>
          <a:bodyPr/>
          <a:lstStyle/>
          <a:p>
            <a:r>
              <a:rPr lang="el-GR" dirty="0"/>
              <a:t>Η διαταραχή βάδισης ή δυσκολία στο περπάτημα είναι ένα πολύ συχνό σύμπτωμα, ιδιαίτερα σε ασθενείς προχωρημένης ηλικίας. Πρόκειται για διαταραχή στην ακολουθία των κινήσεων που περιγράψαμε παραπάνω, οι οποίες είναι απαραίτητες για τη μετακίνηση προς τα εμπρός.</a:t>
            </a:r>
          </a:p>
        </p:txBody>
      </p:sp>
    </p:spTree>
  </p:cSld>
  <p:clrMapOvr>
    <a:masterClrMapping/>
  </p:clrMapOvr>
  <p:transition>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sz="quarter" idx="2"/>
          </p:nvPr>
        </p:nvSpPr>
        <p:spPr>
          <a:xfrm>
            <a:off x="0" y="1340768"/>
            <a:ext cx="4427984" cy="6048672"/>
          </a:xfrm>
        </p:spPr>
        <p:txBody>
          <a:bodyPr>
            <a:normAutofit fontScale="55000" lnSpcReduction="20000"/>
          </a:bodyPr>
          <a:lstStyle/>
          <a:p>
            <a:pPr fontAlgn="base"/>
            <a:r>
              <a:rPr lang="el-GR" sz="2900" dirty="0"/>
              <a:t>Η </a:t>
            </a:r>
            <a:r>
              <a:rPr lang="el-GR" sz="2900" b="1" dirty="0"/>
              <a:t>Σκλήρυνση κατά Πλάκας</a:t>
            </a:r>
            <a:r>
              <a:rPr lang="el-GR" sz="2900" dirty="0"/>
              <a:t> (ΣΚΠ ή Πολλαπλή Σκλήρυνση) είναι μια </a:t>
            </a:r>
            <a:r>
              <a:rPr lang="el-GR" sz="2900" dirty="0" err="1"/>
              <a:t>απομυελινωτική</a:t>
            </a:r>
            <a:r>
              <a:rPr lang="el-GR" sz="2900" dirty="0"/>
              <a:t> νόσος που προσβάλει τον εγκέφαλο και το νωτιαίο μυελό. Οι άνθρωποι με σκλήρυνση κατά πλάκας έρχονται καθημερινά αντιμέτωποι με πολλές προκλήσεις και ερωτηματικά. Η συνεχής αβεβαιότητα και η ανησυχία προκαλεί στον καθένα άγχος και φόβο. Οι άνθρωποι με σκλήρυνση κατά πλάκας έχουν πολύ περισσότερες πιθανότητες να εμφανίσουν </a:t>
            </a:r>
            <a:r>
              <a:rPr lang="el-GR" sz="2900" b="1" dirty="0">
                <a:hlinkClick r:id="rId2"/>
              </a:rPr>
              <a:t>κατάθλιψη</a:t>
            </a:r>
            <a:r>
              <a:rPr lang="el-GR" sz="2900" dirty="0"/>
              <a:t>, καθώς επηρεάζει το 50%</a:t>
            </a:r>
          </a:p>
          <a:p>
            <a:pPr fontAlgn="base"/>
            <a:r>
              <a:rPr lang="el-GR" sz="2900" dirty="0"/>
              <a:t>Ο όρος “κατάθλιψη” χρησιμοποιείται συχνά στις ημέρες μας, αλλά έχουμε την τάση να ξεχνάμε το πραγματικό της νόημα. Αν και συχνά χρησιμοποιείται για να περιγράψει κάποιον που είναι κακόκεφος ή είχε μια άσχημη ημέρα, ο κλινικός όρος αναφέρεται σε μια συναισθηματική διαταραχή, που ονομάζεται “μείζονα καταθλιπτική διαταραχή” και αποτελεί μια σοβαρή ψυχική νόσο. Η μείζονα κατάθλιψη επηρεάζει εκατομμύρια ανθρώπους σε όλο τον κόσμο.</a:t>
            </a:r>
          </a:p>
          <a:p>
            <a:endParaRPr lang="el-GR" dirty="0"/>
          </a:p>
        </p:txBody>
      </p:sp>
      <p:pic>
        <p:nvPicPr>
          <p:cNvPr id="18434" name="Picture 2"/>
          <p:cNvPicPr>
            <a:picLocks noGrp="1" noChangeAspect="1" noChangeArrowheads="1"/>
          </p:cNvPicPr>
          <p:nvPr>
            <p:ph sz="quarter" idx="4"/>
          </p:nvPr>
        </p:nvPicPr>
        <p:blipFill>
          <a:blip r:embed="rId3" cstate="print"/>
          <a:srcRect/>
          <a:stretch>
            <a:fillRect/>
          </a:stretch>
        </p:blipFill>
        <p:spPr bwMode="auto">
          <a:xfrm>
            <a:off x="4499992" y="1916832"/>
            <a:ext cx="4429801" cy="2942422"/>
          </a:xfrm>
          <a:prstGeom prst="rect">
            <a:avLst/>
          </a:prstGeom>
          <a:noFill/>
          <a:ln w="9525">
            <a:noFill/>
            <a:miter lim="800000"/>
            <a:headEnd/>
            <a:tailEnd/>
          </a:ln>
          <a:scene3d>
            <a:camera prst="orthographicFront"/>
            <a:lightRig rig="threePt" dir="t"/>
          </a:scene3d>
          <a:sp3d>
            <a:bevelT/>
          </a:sp3d>
        </p:spPr>
      </p:pic>
      <p:sp>
        <p:nvSpPr>
          <p:cNvPr id="8" name="7 - TextBox"/>
          <p:cNvSpPr txBox="1"/>
          <p:nvPr/>
        </p:nvSpPr>
        <p:spPr>
          <a:xfrm>
            <a:off x="539552" y="404664"/>
            <a:ext cx="6264696" cy="707886"/>
          </a:xfrm>
          <a:prstGeom prst="rect">
            <a:avLst/>
          </a:prstGeom>
          <a:noFill/>
        </p:spPr>
        <p:txBody>
          <a:bodyPr wrap="square" rtlCol="0">
            <a:spAutoFit/>
          </a:bodyPr>
          <a:lstStyle/>
          <a:p>
            <a:r>
              <a:rPr lang="el-GR" sz="4000" dirty="0"/>
              <a:t>Κατάθλιψη</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wipe(down)">
                                      <p:cBhvr>
                                        <p:cTn id="7"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Πότε εμφανίζεται</a:t>
            </a:r>
            <a:r>
              <a:rPr lang="en-GB" dirty="0"/>
              <a:t>;</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Η σκλήρυνση κατά πλάκας μπορεί να κάνει την εμφάνισή της σε οποιαδήποτε ηλικία, ωστόσο τα μεγαλύτερα ποσοστά φαίνεται να παρουσιάζονται από την ηλικία της εφηβείας μέχρι τα 45 χρόνια, με τις γυναίκες να νοσούν πιο συχνά από τους άνδρες.</a:t>
            </a:r>
          </a:p>
          <a:p>
            <a:r>
              <a:rPr lang="el-GR" dirty="0"/>
              <a:t>Μπορεί η </a:t>
            </a:r>
            <a:r>
              <a:rPr lang="el-GR" dirty="0" err="1"/>
              <a:t>ΣκΠ</a:t>
            </a:r>
            <a:r>
              <a:rPr lang="el-GR" dirty="0"/>
              <a:t> να ξεκινάει στην μικρή ηλικία με την εκδήλωση των συμπτωμάτων σε πιο προχωρημένη ηλικία. Όσον αφορά τη διαλείπουσα μορφή της πολλαπλής σκλήρυνσης, που είναι η πιο συχνή, η ηλικία εμφάνισης της νόσου είναι τα 29-31 έτη.</a:t>
            </a:r>
          </a:p>
          <a:p>
            <a:endParaRPr lang="el-GR" dirty="0"/>
          </a:p>
          <a:p>
            <a:endParaRPr lang="el-GR" dirty="0"/>
          </a:p>
        </p:txBody>
      </p:sp>
    </p:spTree>
  </p:cSld>
  <p:clrMapOvr>
    <a:masterClrMapping/>
  </p:clrMapOvr>
  <p:transition>
    <p:split orient="vert"/>
  </p:transition>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243</TotalTime>
  <Words>1206</Words>
  <Application>Microsoft Office PowerPoint</Application>
  <PresentationFormat>Προβολή στην οθόνη (4:3)</PresentationFormat>
  <Paragraphs>62</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Franklin Gothic Book</vt:lpstr>
      <vt:lpstr>Wingdings 2</vt:lpstr>
      <vt:lpstr>Τεχνικό</vt:lpstr>
      <vt:lpstr>Σκλήρυνση κατά πλάκας</vt:lpstr>
      <vt:lpstr>Πρόλογος </vt:lpstr>
      <vt:lpstr>Τι είναι σκλήρυνση κατά πλακας;</vt:lpstr>
      <vt:lpstr>Παρουσίαση του PowerPoint</vt:lpstr>
      <vt:lpstr>Τα βασικότερα συμπτώματα</vt:lpstr>
      <vt:lpstr>Παρουσίαση του PowerPoint</vt:lpstr>
      <vt:lpstr>Διαταραχή βαδίσματος</vt:lpstr>
      <vt:lpstr>Παρουσίαση του PowerPoint</vt:lpstr>
      <vt:lpstr>Πότε εμφανίζεται;</vt:lpstr>
      <vt:lpstr>Επιπτώσεις</vt:lpstr>
      <vt:lpstr>Θυμός</vt:lpstr>
      <vt:lpstr>Στρες</vt:lpstr>
      <vt:lpstr>Ενοχές</vt:lpstr>
      <vt:lpstr>Ποιότητα ζωής</vt:lpstr>
      <vt:lpstr>Τρόποι αντιμετώπισης </vt:lpstr>
      <vt:lpstr>Θεραπείες 1ης και 2ης γραμμής</vt:lpstr>
      <vt:lpstr>Η συμπεριφορά μας προς τους ασθενείς.</vt:lpstr>
      <vt:lpstr>Βιβλιογραφία</vt:lpstr>
      <vt:lpstr>Ευχαριστούμε για την προσοχή σας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Maria Pelekanou</dc:creator>
  <cp:lastModifiedBy>Lenovo</cp:lastModifiedBy>
  <cp:revision>25</cp:revision>
  <dcterms:created xsi:type="dcterms:W3CDTF">2022-12-04T15:24:47Z</dcterms:created>
  <dcterms:modified xsi:type="dcterms:W3CDTF">2022-12-15T21:36:14Z</dcterms:modified>
</cp:coreProperties>
</file>