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58" r:id="rId4"/>
    <p:sldId id="260" r:id="rId5"/>
    <p:sldId id="261" r:id="rId6"/>
    <p:sldId id="264" r:id="rId7"/>
    <p:sldId id="266" r:id="rId8"/>
    <p:sldId id="267" r:id="rId9"/>
    <p:sldId id="268" r:id="rId10"/>
    <p:sldId id="269" r:id="rId11"/>
    <p:sldId id="270" r:id="rId12"/>
    <p:sldId id="259" r:id="rId13"/>
    <p:sldId id="265" r:id="rId14"/>
    <p:sldId id="262"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C7E9E6-6C39-4564-BABE-79B629872EAB}" type="datetimeFigureOut">
              <a:rPr lang="el-GR" smtClean="0"/>
              <a:pPr/>
              <a:t>10/4/2022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795E3-C75D-46EB-A8C2-7232F6F552B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342CEA3-3058-4D43-AE35-B3DA76CB4003}" type="datetimeFigureOut">
              <a:rPr lang="el-GR" smtClean="0"/>
              <a:pPr/>
              <a:t>10/4/2022</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10/4/2022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2342CEA3-3058-4D43-AE35-B3DA76CB4003}" type="datetimeFigureOut">
              <a:rPr lang="el-GR" smtClean="0"/>
              <a:pPr/>
              <a:t>10/4/2022</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10/4/2022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342CEA3-3058-4D43-AE35-B3DA76CB4003}" type="datetimeFigureOut">
              <a:rPr lang="el-GR" smtClean="0"/>
              <a:pPr/>
              <a:t>10/4/2022</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10/4/2022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10/4/2022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10/4/2022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2342CEA3-3058-4D43-AE35-B3DA76CB4003}" type="datetimeFigureOut">
              <a:rPr lang="el-GR" smtClean="0"/>
              <a:pPr/>
              <a:t>10/4/2022</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10/4/2022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10/4/2022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342CEA3-3058-4D43-AE35-B3DA76CB4003}" type="datetimeFigureOut">
              <a:rPr lang="el-GR" smtClean="0"/>
              <a:pPr/>
              <a:t>10/4/2022</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jstor.org/stable/811345" TargetMode="External"/><Relationship Id="rId2" Type="http://schemas.openxmlformats.org/officeDocument/2006/relationships/hyperlink" Target="https://www.jstor.org/stable/i233531?refreqid=excelsior:b8e7179f88667b702b2418d1c5db8bd1" TargetMode="External"/><Relationship Id="rId1" Type="http://schemas.openxmlformats.org/officeDocument/2006/relationships/slideLayout" Target="../slideLayouts/slideLayout2.xml"/><Relationship Id="rId6" Type="http://schemas.openxmlformats.org/officeDocument/2006/relationships/hyperlink" Target="https://www.jeffbullas.com/6-powerful-reasons-why-you-should-include-images-in-your-marketing-infographic/" TargetMode="External"/><Relationship Id="rId5" Type="http://schemas.openxmlformats.org/officeDocument/2006/relationships/hyperlink" Target="https://philpapers.org/s/David%20Buckingham" TargetMode="External"/><Relationship Id="rId4" Type="http://schemas.openxmlformats.org/officeDocument/2006/relationships/hyperlink" Target="https://philpapers.org/rec/BUCEEA-3"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file:///C:\Users\user\Downloads\6940-12497-1-PB.pdf" TargetMode="External"/><Relationship Id="rId2" Type="http://schemas.openxmlformats.org/officeDocument/2006/relationships/hyperlink" Target="http://www.komvos.edu.gr/periodiko/periodiko2nd/thematikes/new_print/3/1.htm" TargetMode="External"/><Relationship Id="rId1" Type="http://schemas.openxmlformats.org/officeDocument/2006/relationships/slideLayout" Target="../slideLayouts/slideLayout2.xml"/><Relationship Id="rId6" Type="http://schemas.openxmlformats.org/officeDocument/2006/relationships/hyperlink" Target="https://www.youtube.com/watch?v=-Z-Mzj4aqMo&amp;ab_channel=PietroMilan" TargetMode="External"/><Relationship Id="rId5" Type="http://schemas.openxmlformats.org/officeDocument/2006/relationships/hyperlink" Target="https://www.greek-language.gr/greekLang/studies/guide/thema_e12/index.html" TargetMode="External"/><Relationship Id="rId4" Type="http://schemas.openxmlformats.org/officeDocument/2006/relationships/hyperlink" Target="https://members.aect.org/edtech/ed1/16/index.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l.wikipedia.org/wiki" TargetMode="External"/><Relationship Id="rId2" Type="http://schemas.openxmlformats.org/officeDocument/2006/relationships/hyperlink" Target="https://www.photofestival.gr/home-g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algn="l"/>
            <a:r>
              <a:rPr lang="el-GR" b="0" dirty="0" smtClean="0">
                <a:latin typeface="Comic Sans MS" pitchFamily="66" charset="0"/>
              </a:rPr>
              <a:t>Η εικονα στην εκπαιδευτικη διαδικασια</a:t>
            </a:r>
            <a:endParaRPr lang="el-GR" b="0" dirty="0">
              <a:latin typeface="Comic Sans MS" pitchFamily="66" charset="0"/>
            </a:endParaRPr>
          </a:p>
        </p:txBody>
      </p:sp>
      <p:sp>
        <p:nvSpPr>
          <p:cNvPr id="3" name="2 - Υπότιτλος"/>
          <p:cNvSpPr>
            <a:spLocks noGrp="1"/>
          </p:cNvSpPr>
          <p:nvPr>
            <p:ph type="subTitle" idx="1"/>
          </p:nvPr>
        </p:nvSpPr>
        <p:spPr/>
        <p:txBody>
          <a:bodyPr>
            <a:normAutofit fontScale="55000" lnSpcReduction="20000"/>
          </a:bodyPr>
          <a:lstStyle/>
          <a:p>
            <a:endParaRPr lang="el-GR" dirty="0" smtClean="0">
              <a:latin typeface="Comic Sans MS" pitchFamily="66" charset="0"/>
            </a:endParaRPr>
          </a:p>
          <a:p>
            <a:r>
              <a:rPr lang="el-GR" dirty="0" smtClean="0">
                <a:latin typeface="Comic Sans MS" pitchFamily="66" charset="0"/>
              </a:rPr>
              <a:t>Αθηνά Γκριτζάλα, </a:t>
            </a:r>
          </a:p>
          <a:p>
            <a:r>
              <a:rPr lang="el-GR" dirty="0" smtClean="0">
                <a:latin typeface="Comic Sans MS" pitchFamily="66" charset="0"/>
              </a:rPr>
              <a:t>ΜΑ Φιλοσοφία ΕΚΠΑ</a:t>
            </a:r>
          </a:p>
          <a:p>
            <a:r>
              <a:rPr lang="el-GR" dirty="0" smtClean="0">
                <a:latin typeface="Comic Sans MS" pitchFamily="66" charset="0"/>
              </a:rPr>
              <a:t>Πρόγραμμα Επιμορφωτικών Πρωτοβουλιών</a:t>
            </a:r>
          </a:p>
          <a:p>
            <a:r>
              <a:rPr lang="el-GR" dirty="0" smtClean="0">
                <a:latin typeface="Comic Sans MS" pitchFamily="66" charset="0"/>
              </a:rPr>
              <a:t>3</a:t>
            </a:r>
            <a:r>
              <a:rPr lang="el-GR" baseline="30000" dirty="0" smtClean="0">
                <a:latin typeface="Comic Sans MS" pitchFamily="66" charset="0"/>
              </a:rPr>
              <a:t>ο</a:t>
            </a:r>
            <a:r>
              <a:rPr lang="el-GR" dirty="0" smtClean="0">
                <a:latin typeface="Comic Sans MS" pitchFamily="66" charset="0"/>
              </a:rPr>
              <a:t> ΓΕΛ Γλυφάδας, Απρίλιος 2022</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b="0" dirty="0" smtClean="0">
                <a:latin typeface="Comic Sans MS" pitchFamily="66" charset="0"/>
              </a:rPr>
              <a:t>ι. δαμασκηνοσ, Κ. παλαμαΣ</a:t>
            </a:r>
            <a:endParaRPr lang="el-GR" sz="3200" b="0" dirty="0">
              <a:latin typeface="Comic Sans MS" pitchFamily="66" charset="0"/>
            </a:endParaRPr>
          </a:p>
        </p:txBody>
      </p:sp>
      <p:sp>
        <p:nvSpPr>
          <p:cNvPr id="4" name="3 - Θέση περιεχομένου"/>
          <p:cNvSpPr>
            <a:spLocks noGrp="1"/>
          </p:cNvSpPr>
          <p:nvPr>
            <p:ph sz="half" idx="2"/>
          </p:nvPr>
        </p:nvSpPr>
        <p:spPr/>
        <p:txBody>
          <a:bodyPr>
            <a:normAutofit lnSpcReduction="10000"/>
          </a:bodyPr>
          <a:lstStyle/>
          <a:p>
            <a:pPr algn="ctr">
              <a:buNone/>
            </a:pPr>
            <a:endParaRPr lang="el-GR" sz="1800" dirty="0" smtClean="0">
              <a:latin typeface="Comic Sans MS" pitchFamily="66" charset="0"/>
            </a:endParaRPr>
          </a:p>
          <a:p>
            <a:pPr algn="r">
              <a:buNone/>
            </a:pPr>
            <a:r>
              <a:rPr lang="el-GR" sz="1800" dirty="0" smtClean="0"/>
              <a:t/>
            </a:r>
            <a:br>
              <a:rPr lang="el-GR" sz="1800" dirty="0" smtClean="0"/>
            </a:br>
            <a:r>
              <a:rPr lang="el-GR" sz="1800" dirty="0" smtClean="0">
                <a:latin typeface="Comic Sans MS" pitchFamily="66" charset="0"/>
              </a:rPr>
              <a:t>«Ὑπόμνημα γάρ ἐστίν ἡ εἰκών, καί ὅπερ τοῖς γράμμασι μεμυημένοις ἡ βίβλος, τοῦτο καί τοῖς ἀγραμμάτοις ἡ εἰκών∙ καί ὅπερ τῇ ἀκοῇ ὁ λόγος, τοῦτο τῇ ὁράσει ἡ εἰκών»</a:t>
            </a:r>
          </a:p>
          <a:p>
            <a:pPr algn="ctr">
              <a:buNone/>
            </a:pPr>
            <a:endParaRPr lang="el-GR" sz="1800" dirty="0" smtClean="0">
              <a:latin typeface="Comic Sans MS" pitchFamily="66" charset="0"/>
            </a:endParaRPr>
          </a:p>
          <a:p>
            <a:pPr algn="ctr">
              <a:buNone/>
            </a:pPr>
            <a:endParaRPr lang="el-GR" sz="1800" dirty="0" smtClean="0">
              <a:latin typeface="Comic Sans MS" pitchFamily="66" charset="0"/>
            </a:endParaRPr>
          </a:p>
          <a:p>
            <a:pPr>
              <a:buNone/>
            </a:pPr>
            <a:r>
              <a:rPr lang="el-GR" sz="1800" dirty="0" smtClean="0">
                <a:latin typeface="Comic Sans MS" pitchFamily="66" charset="0"/>
              </a:rPr>
              <a:t>«Τρομάζει πολύ ακόμα του ματιού η επιρροή στη λέξη […]</a:t>
            </a:r>
          </a:p>
          <a:p>
            <a:pPr>
              <a:buNone/>
            </a:pPr>
            <a:r>
              <a:rPr lang="el-GR" sz="1800" dirty="0" smtClean="0">
                <a:latin typeface="Comic Sans MS" pitchFamily="66" charset="0"/>
              </a:rPr>
              <a:t> η γλώσσα κινδυνεύει […] να μένει σε πολλά παιχνίδι του ματιού, αντί να είναι σε όλα δούλεμα του λόγου.»</a:t>
            </a:r>
          </a:p>
          <a:p>
            <a:pPr algn="ctr">
              <a:buNone/>
            </a:pPr>
            <a:endParaRPr lang="el-GR" sz="1800" dirty="0">
              <a:latin typeface="Comic Sans MS" pitchFamily="66" charset="0"/>
            </a:endParaRPr>
          </a:p>
        </p:txBody>
      </p:sp>
      <p:pic>
        <p:nvPicPr>
          <p:cNvPr id="5" name="4 - Θέση περιεχομένου" descr="DSC_0611 (2).jpg"/>
          <p:cNvPicPr>
            <a:picLocks noGrp="1" noChangeAspect="1"/>
          </p:cNvPicPr>
          <p:nvPr>
            <p:ph sz="half" idx="1"/>
          </p:nvPr>
        </p:nvPicPr>
        <p:blipFill>
          <a:blip r:embed="rId2" cstate="print"/>
          <a:stretch>
            <a:fillRect/>
          </a:stretch>
        </p:blipFill>
        <p:spPr>
          <a:xfrm>
            <a:off x="395536" y="2348881"/>
            <a:ext cx="3382777" cy="27033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0" dirty="0" smtClean="0">
                <a:latin typeface="Comic Sans MS" pitchFamily="66" charset="0"/>
              </a:rPr>
              <a:t>Θερμεσ ευχαριστιεσ!</a:t>
            </a:r>
            <a:endParaRPr lang="el-GR" b="0"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latin typeface="Comic Sans MS" pitchFamily="66" charset="0"/>
              </a:rPr>
              <a:t>βιβλιογραφια</a:t>
            </a:r>
            <a:endParaRPr lang="el-GR" dirty="0">
              <a:latin typeface="Comic Sans MS" pitchFamily="66" charset="0"/>
            </a:endParaRPr>
          </a:p>
        </p:txBody>
      </p:sp>
      <p:sp>
        <p:nvSpPr>
          <p:cNvPr id="3" name="2 - Θέση περιεχομένου"/>
          <p:cNvSpPr>
            <a:spLocks noGrp="1"/>
          </p:cNvSpPr>
          <p:nvPr>
            <p:ph idx="1"/>
          </p:nvPr>
        </p:nvSpPr>
        <p:spPr/>
        <p:txBody>
          <a:bodyPr>
            <a:normAutofit fontScale="77500" lnSpcReduction="20000"/>
          </a:bodyPr>
          <a:lstStyle/>
          <a:p>
            <a:pPr algn="just"/>
            <a:r>
              <a:rPr lang="en-US" sz="1800" dirty="0" smtClean="0">
                <a:latin typeface="Comic Sans MS" pitchFamily="66" charset="0"/>
              </a:rPr>
              <a:t>Algeo, John,Why Johnny Can’t Spell, </a:t>
            </a:r>
            <a:r>
              <a:rPr lang="en-US" sz="1800" i="1" dirty="0" smtClean="0">
                <a:latin typeface="Comic Sans MS" pitchFamily="66" charset="0"/>
              </a:rPr>
              <a:t>The English Journal, </a:t>
            </a:r>
            <a:r>
              <a:rPr lang="en-US" sz="1800" i="1" dirty="0" smtClean="0">
                <a:latin typeface="Comic Sans MS" pitchFamily="66" charset="0"/>
                <a:hlinkClick r:id="rId2"/>
              </a:rPr>
              <a:t>Vol. 54, No. 3 (Mar., 1965)</a:t>
            </a:r>
            <a:r>
              <a:rPr lang="en-US" sz="1800" i="1" dirty="0" smtClean="0">
                <a:latin typeface="Comic Sans MS" pitchFamily="66" charset="0"/>
              </a:rPr>
              <a:t>, pp. 209-213, </a:t>
            </a:r>
            <a:r>
              <a:rPr lang="en-US" sz="1800" dirty="0" smtClean="0">
                <a:latin typeface="Comic Sans MS" pitchFamily="66" charset="0"/>
                <a:hlinkClick r:id="rId3"/>
              </a:rPr>
              <a:t>https://www.jstor.org/stable/811345</a:t>
            </a:r>
            <a:r>
              <a:rPr lang="en-US" sz="1800" dirty="0" smtClean="0">
                <a:latin typeface="Comic Sans MS" pitchFamily="66" charset="0"/>
              </a:rPr>
              <a:t>, </a:t>
            </a:r>
            <a:r>
              <a:rPr lang="el-GR" sz="1800" dirty="0" smtClean="0">
                <a:latin typeface="Comic Sans MS" pitchFamily="66" charset="0"/>
              </a:rPr>
              <a:t>τελευταία επίσκεψη: </a:t>
            </a:r>
            <a:r>
              <a:rPr lang="en-US" sz="1800" dirty="0" smtClean="0">
                <a:latin typeface="Comic Sans MS" pitchFamily="66" charset="0"/>
              </a:rPr>
              <a:t>5</a:t>
            </a:r>
            <a:r>
              <a:rPr lang="el-GR" sz="1800" dirty="0" smtClean="0">
                <a:latin typeface="Comic Sans MS" pitchFamily="66" charset="0"/>
              </a:rPr>
              <a:t>/4/2022.</a:t>
            </a:r>
            <a:r>
              <a:rPr lang="en-US" sz="1800" dirty="0" smtClean="0">
                <a:latin typeface="Comic Sans MS" pitchFamily="66" charset="0"/>
              </a:rPr>
              <a:t>  </a:t>
            </a:r>
          </a:p>
          <a:p>
            <a:pPr algn="just"/>
            <a:r>
              <a:rPr lang="el-GR" sz="1800" dirty="0" smtClean="0">
                <a:latin typeface="Comic Sans MS" pitchFamily="66" charset="0"/>
              </a:rPr>
              <a:t>Αντωνιάδης, Κωστής, </a:t>
            </a:r>
            <a:r>
              <a:rPr lang="el-GR" sz="1800" i="1" dirty="0" smtClean="0">
                <a:latin typeface="Comic Sans MS" pitchFamily="66" charset="0"/>
              </a:rPr>
              <a:t>Λανθάνουσα εικόνα, </a:t>
            </a:r>
            <a:r>
              <a:rPr lang="el-GR" sz="1800" dirty="0" smtClean="0">
                <a:latin typeface="Comic Sans MS" pitchFamily="66" charset="0"/>
              </a:rPr>
              <a:t>Αθήνα: πόντιξ ΜΟΝΟΠΡΟΣΩΠΗ, 1999.</a:t>
            </a:r>
            <a:endParaRPr lang="en-US" sz="1800" dirty="0" smtClean="0">
              <a:latin typeface="Comic Sans MS" pitchFamily="66" charset="0"/>
            </a:endParaRPr>
          </a:p>
          <a:p>
            <a:pPr lvl="0" algn="just"/>
            <a:r>
              <a:rPr lang="en-US" sz="1800" dirty="0" smtClean="0">
                <a:latin typeface="Comic Sans MS" pitchFamily="66" charset="0"/>
              </a:rPr>
              <a:t>Benjamin</a:t>
            </a:r>
            <a:r>
              <a:rPr lang="el-GR" sz="1800" dirty="0" smtClean="0">
                <a:latin typeface="Comic Sans MS" pitchFamily="66" charset="0"/>
              </a:rPr>
              <a:t>, </a:t>
            </a:r>
            <a:r>
              <a:rPr lang="en-US" sz="1800" dirty="0" smtClean="0">
                <a:latin typeface="Comic Sans MS" pitchFamily="66" charset="0"/>
              </a:rPr>
              <a:t>Walter</a:t>
            </a:r>
            <a:r>
              <a:rPr lang="el-GR" sz="1800" dirty="0" smtClean="0">
                <a:latin typeface="Comic Sans MS" pitchFamily="66" charset="0"/>
              </a:rPr>
              <a:t>, </a:t>
            </a:r>
            <a:r>
              <a:rPr lang="el-GR" sz="1800" i="1" dirty="0" smtClean="0">
                <a:latin typeface="Comic Sans MS" pitchFamily="66" charset="0"/>
              </a:rPr>
              <a:t>Δοκίμια για την Τέχνη, </a:t>
            </a:r>
            <a:r>
              <a:rPr lang="el-GR" sz="1800" dirty="0" smtClean="0">
                <a:latin typeface="Comic Sans MS" pitchFamily="66" charset="0"/>
              </a:rPr>
              <a:t>μτφρ. Δημοσθένης Κούρτοβικ, Αθήνα: κάλβος, 1978.</a:t>
            </a:r>
          </a:p>
          <a:p>
            <a:pPr algn="just"/>
            <a:r>
              <a:rPr lang="en-US" sz="1800" dirty="0" smtClean="0">
                <a:latin typeface="Comic Sans MS" pitchFamily="66" charset="0"/>
              </a:rPr>
              <a:t>Buckingham, David &amp; Scanlon, Margaret, </a:t>
            </a:r>
            <a:r>
              <a:rPr lang="en-US" sz="1900" dirty="0" smtClean="0">
                <a:latin typeface="Comic Sans MS" pitchFamily="66" charset="0"/>
              </a:rPr>
              <a:t>Education, Entertainment and Learning in the Home, </a:t>
            </a:r>
            <a:r>
              <a:rPr lang="en-US" sz="1900" i="1" dirty="0" smtClean="0">
                <a:latin typeface="Comic Sans MS" pitchFamily="66" charset="0"/>
              </a:rPr>
              <a:t>British Journal of Educational Studies</a:t>
            </a:r>
            <a:r>
              <a:rPr lang="en-US" sz="1900" dirty="0" smtClean="0">
                <a:latin typeface="Comic Sans MS" pitchFamily="66" charset="0"/>
              </a:rPr>
              <a:t> </a:t>
            </a:r>
            <a:r>
              <a:rPr lang="en-US" sz="1800" dirty="0" smtClean="0">
                <a:latin typeface="Comic Sans MS" pitchFamily="66" charset="0"/>
              </a:rPr>
              <a:t>52 (1):97-98 (2004), </a:t>
            </a:r>
            <a:r>
              <a:rPr lang="en-US" sz="1800" dirty="0" smtClean="0">
                <a:latin typeface="Comic Sans MS" pitchFamily="66" charset="0"/>
                <a:hlinkClick r:id="rId4"/>
              </a:rPr>
              <a:t>https://philpapers.org/rec/BUCEEA-3</a:t>
            </a:r>
            <a:r>
              <a:rPr lang="en-US" sz="1800" dirty="0" smtClean="0">
                <a:latin typeface="Comic Sans MS" pitchFamily="66" charset="0"/>
              </a:rPr>
              <a:t>, </a:t>
            </a:r>
            <a:r>
              <a:rPr lang="el-GR" sz="1900" dirty="0" smtClean="0">
                <a:latin typeface="Comic Sans MS" pitchFamily="66" charset="0"/>
              </a:rPr>
              <a:t>τελευταία επίσκεψη: </a:t>
            </a:r>
            <a:r>
              <a:rPr lang="en-US" sz="1900" dirty="0" smtClean="0">
                <a:latin typeface="Comic Sans MS" pitchFamily="66" charset="0"/>
              </a:rPr>
              <a:t>4</a:t>
            </a:r>
            <a:r>
              <a:rPr lang="el-GR" sz="1900" dirty="0" smtClean="0">
                <a:latin typeface="Comic Sans MS" pitchFamily="66" charset="0"/>
              </a:rPr>
              <a:t>/4/2022.</a:t>
            </a:r>
            <a:endParaRPr lang="en-US" sz="1800" dirty="0" smtClean="0">
              <a:latin typeface="Comic Sans MS" pitchFamily="66" charset="0"/>
              <a:hlinkClick r:id="rId5" tooltip="View other works by David Buckingham"/>
            </a:endParaRPr>
          </a:p>
          <a:p>
            <a:pPr algn="just"/>
            <a:r>
              <a:rPr lang="en-US" sz="1800" dirty="0" smtClean="0">
                <a:latin typeface="Comic Sans MS" pitchFamily="66" charset="0"/>
                <a:cs typeface="Arial" pitchFamily="34" charset="0"/>
              </a:rPr>
              <a:t>Bullas, Jeff, Six Powerful </a:t>
            </a:r>
            <a:r>
              <a:rPr lang="en-US" sz="1800" dirty="0" smtClean="0">
                <a:latin typeface="Comic Sans MS" pitchFamily="66" charset="0"/>
              </a:rPr>
              <a:t>Reasons Why you Should include Images in your Marketing – Infographic,</a:t>
            </a:r>
            <a:r>
              <a:rPr lang="el-GR" sz="1800" dirty="0" smtClean="0">
                <a:latin typeface="Comic Sans MS" pitchFamily="66" charset="0"/>
              </a:rPr>
              <a:t> 21/10/2017,</a:t>
            </a:r>
            <a:r>
              <a:rPr lang="en-US" sz="1800" dirty="0" smtClean="0">
                <a:latin typeface="Comic Sans MS" pitchFamily="66" charset="0"/>
              </a:rPr>
              <a:t> </a:t>
            </a:r>
            <a:r>
              <a:rPr lang="en-US" sz="1800" dirty="0" smtClean="0">
                <a:latin typeface="Comic Sans MS" pitchFamily="66" charset="0"/>
                <a:hlinkClick r:id="rId6"/>
              </a:rPr>
              <a:t>https://www.jeffbullas.com/6-powerful-reasons-why-you-should-include-images-in-your-marketing-infographic/</a:t>
            </a:r>
            <a:r>
              <a:rPr lang="el-GR" sz="1800" dirty="0" smtClean="0">
                <a:latin typeface="Comic Sans MS" pitchFamily="66" charset="0"/>
              </a:rPr>
              <a:t> τελευταία επίσκεψη: 3/4/2022.</a:t>
            </a:r>
            <a:endParaRPr lang="en-US" sz="1800" dirty="0" smtClean="0">
              <a:latin typeface="Comic Sans MS" pitchFamily="66" charset="0"/>
            </a:endParaRPr>
          </a:p>
          <a:p>
            <a:pPr algn="just"/>
            <a:r>
              <a:rPr lang="en-US" sz="1800" dirty="0" smtClean="0">
                <a:latin typeface="Comic Sans MS" pitchFamily="66" charset="0"/>
              </a:rPr>
              <a:t>Flusser, </a:t>
            </a:r>
            <a:r>
              <a:rPr lang="en-US" sz="1800" dirty="0" err="1" smtClean="0">
                <a:latin typeface="Comic Sans MS" pitchFamily="66" charset="0"/>
              </a:rPr>
              <a:t>Vilem</a:t>
            </a:r>
            <a:r>
              <a:rPr lang="en-US" sz="1800" dirty="0" smtClean="0">
                <a:latin typeface="Comic Sans MS" pitchFamily="66" charset="0"/>
              </a:rPr>
              <a:t>, </a:t>
            </a:r>
            <a:r>
              <a:rPr lang="el-GR" sz="1800" i="1" dirty="0" smtClean="0">
                <a:latin typeface="Comic Sans MS" pitchFamily="66" charset="0"/>
              </a:rPr>
              <a:t>Προς μία Φιλοσοφία της Φωτογραφίας, </a:t>
            </a:r>
            <a:r>
              <a:rPr lang="el-GR" sz="1800" dirty="0" smtClean="0">
                <a:latin typeface="Comic Sans MS" pitchFamily="66" charset="0"/>
              </a:rPr>
              <a:t>μτφρ. </a:t>
            </a:r>
            <a:r>
              <a:rPr lang="en-US" sz="1800" dirty="0" smtClean="0">
                <a:latin typeface="Comic Sans MS" pitchFamily="66" charset="0"/>
              </a:rPr>
              <a:t>Ingo Dunnebier &amp;</a:t>
            </a:r>
            <a:r>
              <a:rPr lang="el-GR" sz="1800" dirty="0" smtClean="0">
                <a:latin typeface="Comic Sans MS" pitchFamily="66" charset="0"/>
              </a:rPr>
              <a:t> Ηρακλής Παπαϊωάννου, Θεσσαλονίκη:</a:t>
            </a:r>
            <a:r>
              <a:rPr lang="en-US" sz="1800" dirty="0" smtClean="0">
                <a:latin typeface="Comic Sans MS" pitchFamily="66" charset="0"/>
              </a:rPr>
              <a:t> University Studio Press, 2015.</a:t>
            </a:r>
            <a:endParaRPr lang="el-GR" sz="1800" i="1" dirty="0" smtClean="0">
              <a:latin typeface="Comic Sans MS" pitchFamily="66" charset="0"/>
            </a:endParaRPr>
          </a:p>
          <a:p>
            <a:pPr algn="just"/>
            <a:r>
              <a:rPr lang="en-US" sz="1800" dirty="0" smtClean="0">
                <a:latin typeface="Comic Sans MS" pitchFamily="66" charset="0"/>
              </a:rPr>
              <a:t>Hart, Andrew &amp; Hicks, Alun, </a:t>
            </a:r>
            <a:r>
              <a:rPr lang="en-US" sz="1800" i="1" dirty="0" smtClean="0">
                <a:latin typeface="Comic Sans MS" pitchFamily="66" charset="0"/>
              </a:rPr>
              <a:t>Teaching Media in the English Curriculum</a:t>
            </a:r>
            <a:r>
              <a:rPr lang="en-US" sz="1800" dirty="0" smtClean="0">
                <a:latin typeface="Comic Sans MS" pitchFamily="66" charset="0"/>
              </a:rPr>
              <a:t>,</a:t>
            </a:r>
            <a:r>
              <a:rPr lang="en-US" sz="1600" dirty="0" smtClean="0">
                <a:latin typeface="Comic Sans MS" pitchFamily="66" charset="0"/>
              </a:rPr>
              <a:t> Trentham Books, 2001.</a:t>
            </a:r>
            <a:endParaRPr lang="el-GR" sz="1800" dirty="0" smtClean="0">
              <a:latin typeface="Comic Sans MS" pitchFamily="66" charset="0"/>
              <a:cs typeface="Arial" pitchFamily="34" charset="0"/>
            </a:endParaRPr>
          </a:p>
          <a:p>
            <a:pPr algn="just"/>
            <a:r>
              <a:rPr lang="el-GR" sz="1800" dirty="0" smtClean="0">
                <a:latin typeface="Comic Sans MS" pitchFamily="66" charset="0"/>
                <a:cs typeface="Arial" pitchFamily="34" charset="0"/>
              </a:rPr>
              <a:t>Ιωαννίδης, Κώστας, </a:t>
            </a:r>
            <a:r>
              <a:rPr lang="el-GR" sz="1800" i="1" dirty="0" smtClean="0">
                <a:latin typeface="Comic Sans MS" pitchFamily="66" charset="0"/>
                <a:cs typeface="Arial" pitchFamily="34" charset="0"/>
              </a:rPr>
              <a:t>Μια «υπερόχως νόθος» τέχνη: ποιητικές της φωτογραφίας. Τέλη 19</a:t>
            </a:r>
            <a:r>
              <a:rPr lang="el-GR" sz="1800" i="1" baseline="30000" dirty="0" smtClean="0">
                <a:latin typeface="Comic Sans MS" pitchFamily="66" charset="0"/>
                <a:cs typeface="Arial" pitchFamily="34" charset="0"/>
              </a:rPr>
              <a:t>ου</a:t>
            </a:r>
            <a:r>
              <a:rPr lang="el-GR" sz="1800" i="1" dirty="0" smtClean="0">
                <a:latin typeface="Comic Sans MS" pitchFamily="66" charset="0"/>
                <a:cs typeface="Arial" pitchFamily="34" charset="0"/>
              </a:rPr>
              <a:t>-αρχές 20</a:t>
            </a:r>
            <a:r>
              <a:rPr lang="el-GR" sz="1800" i="1" baseline="30000" dirty="0" smtClean="0">
                <a:latin typeface="Comic Sans MS" pitchFamily="66" charset="0"/>
                <a:cs typeface="Arial" pitchFamily="34" charset="0"/>
              </a:rPr>
              <a:t>ου</a:t>
            </a:r>
            <a:r>
              <a:rPr lang="el-GR" sz="1800" i="1" dirty="0" smtClean="0">
                <a:latin typeface="Comic Sans MS" pitchFamily="66" charset="0"/>
                <a:cs typeface="Arial" pitchFamily="34" charset="0"/>
              </a:rPr>
              <a:t> αιώνα</a:t>
            </a:r>
            <a:r>
              <a:rPr lang="el-GR" sz="1800" dirty="0" smtClean="0">
                <a:latin typeface="Comic Sans MS" pitchFamily="66" charset="0"/>
                <a:cs typeface="Arial" pitchFamily="34" charset="0"/>
              </a:rPr>
              <a:t>, Αθήνα:</a:t>
            </a:r>
            <a:r>
              <a:rPr lang="en-US" sz="1800" dirty="0" smtClean="0">
                <a:latin typeface="Comic Sans MS" pitchFamily="66" charset="0"/>
                <a:cs typeface="Arial" pitchFamily="34" charset="0"/>
              </a:rPr>
              <a:t> futura, 2019.</a:t>
            </a:r>
            <a:r>
              <a:rPr lang="el-GR" sz="1800" dirty="0" smtClean="0">
                <a:latin typeface="Comic Sans MS" pitchFamily="66" charset="0"/>
                <a:cs typeface="Arial" pitchFamily="34" charset="0"/>
              </a:rPr>
              <a:t> </a:t>
            </a:r>
            <a:endParaRPr lang="el-GR" sz="1800" dirty="0" smtClean="0">
              <a:latin typeface="Comic Sans MS" pitchFamily="66" charset="0"/>
              <a:cs typeface="Arial" pitchFamily="34" charset="0"/>
            </a:endParaRPr>
          </a:p>
          <a:p>
            <a:pPr algn="just"/>
            <a:r>
              <a:rPr lang="el-GR" sz="1800" dirty="0" smtClean="0">
                <a:latin typeface="Comic Sans MS" pitchFamily="66" charset="0"/>
                <a:cs typeface="Arial" pitchFamily="34" charset="0"/>
              </a:rPr>
              <a:t>Ίων (Χρήστος Δαραλέξης), «Παρά τω Συλλόγω Παρνασσώ», </a:t>
            </a:r>
            <a:r>
              <a:rPr lang="el-GR" sz="1800" i="1" dirty="0" smtClean="0">
                <a:latin typeface="Comic Sans MS" pitchFamily="66" charset="0"/>
                <a:cs typeface="Arial" pitchFamily="34" charset="0"/>
              </a:rPr>
              <a:t>Εμπρός, </a:t>
            </a:r>
            <a:r>
              <a:rPr lang="el-GR" sz="1800" dirty="0" smtClean="0">
                <a:latin typeface="Comic Sans MS" pitchFamily="66" charset="0"/>
                <a:cs typeface="Arial" pitchFamily="34" charset="0"/>
              </a:rPr>
              <a:t>19/4/1900.</a:t>
            </a:r>
          </a:p>
          <a:p>
            <a:pPr algn="just">
              <a:buNone/>
            </a:pPr>
            <a:endParaRPr lang="el-GR" sz="1800" dirty="0" smtClean="0">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latin typeface="Comic Sans MS" pitchFamily="66" charset="0"/>
              </a:rPr>
              <a:t>βιβλιογραφια</a:t>
            </a:r>
            <a:endParaRPr lang="el-GR" dirty="0"/>
          </a:p>
        </p:txBody>
      </p:sp>
      <p:sp>
        <p:nvSpPr>
          <p:cNvPr id="3" name="2 - Θέση περιεχομένου"/>
          <p:cNvSpPr>
            <a:spLocks noGrp="1"/>
          </p:cNvSpPr>
          <p:nvPr>
            <p:ph idx="1"/>
          </p:nvPr>
        </p:nvSpPr>
        <p:spPr/>
        <p:txBody>
          <a:bodyPr>
            <a:normAutofit lnSpcReduction="10000"/>
          </a:bodyPr>
          <a:lstStyle/>
          <a:p>
            <a:pPr algn="just"/>
            <a:r>
              <a:rPr lang="el-GR" sz="1400" dirty="0" smtClean="0">
                <a:latin typeface="Comic Sans MS" pitchFamily="66" charset="0"/>
                <a:cs typeface="Arial" pitchFamily="34" charset="0"/>
              </a:rPr>
              <a:t>Μεταξιώτης</a:t>
            </a:r>
            <a:r>
              <a:rPr lang="el-GR" sz="1400" dirty="0" smtClean="0">
                <a:latin typeface="Comic Sans MS" pitchFamily="66" charset="0"/>
                <a:cs typeface="Arial" pitchFamily="34" charset="0"/>
              </a:rPr>
              <a:t>, Γιώργος, </a:t>
            </a:r>
            <a:r>
              <a:rPr lang="el-GR" sz="1400" i="1" dirty="0" smtClean="0">
                <a:latin typeface="Comic Sans MS" pitchFamily="66" charset="0"/>
                <a:cs typeface="Arial" pitchFamily="34" charset="0"/>
              </a:rPr>
              <a:t>Η εικόνα στην εκπαίδευση, </a:t>
            </a:r>
            <a:r>
              <a:rPr lang="el-GR" sz="1400" dirty="0" smtClean="0">
                <a:latin typeface="Comic Sans MS" pitchFamily="66" charset="0"/>
                <a:cs typeface="Arial" pitchFamily="34" charset="0"/>
              </a:rPr>
              <a:t>(2009), </a:t>
            </a:r>
            <a:r>
              <a:rPr lang="en-US" sz="1400" dirty="0" smtClean="0">
                <a:latin typeface="Comic Sans MS" pitchFamily="66" charset="0"/>
                <a:cs typeface="Arial" pitchFamily="34" charset="0"/>
                <a:hlinkClick r:id="rId2"/>
              </a:rPr>
              <a:t>http://www.komvos.edu.gr/periodiko/periodiko2nd/thematikes/new_print/3/1.htm</a:t>
            </a:r>
            <a:r>
              <a:rPr lang="el-GR" sz="1400" dirty="0" smtClean="0">
                <a:latin typeface="Comic Sans MS" pitchFamily="66" charset="0"/>
                <a:cs typeface="Arial" pitchFamily="34" charset="0"/>
              </a:rPr>
              <a:t>, </a:t>
            </a:r>
            <a:r>
              <a:rPr lang="el-GR" sz="1400" dirty="0" smtClean="0">
                <a:latin typeface="Comic Sans MS" pitchFamily="66" charset="0"/>
              </a:rPr>
              <a:t>τελευταία</a:t>
            </a:r>
            <a:r>
              <a:rPr lang="en-US" sz="1400" dirty="0" smtClean="0">
                <a:latin typeface="Comic Sans MS" pitchFamily="66" charset="0"/>
              </a:rPr>
              <a:t> </a:t>
            </a:r>
            <a:r>
              <a:rPr lang="el-GR" sz="1400" dirty="0" smtClean="0">
                <a:latin typeface="Comic Sans MS" pitchFamily="66" charset="0"/>
              </a:rPr>
              <a:t>επίσκεψη: 5/4/2022.</a:t>
            </a:r>
          </a:p>
          <a:p>
            <a:pPr algn="just"/>
            <a:r>
              <a:rPr lang="el-GR" sz="1400" dirty="0" smtClean="0">
                <a:latin typeface="Comic Sans MS" pitchFamily="66" charset="0"/>
                <a:cs typeface="Arial" pitchFamily="34" charset="0"/>
              </a:rPr>
              <a:t>Παλαμάς, Κωστής, «Η γλώσσα μας. Έρευνα ψυχολογική και πρακτική», </a:t>
            </a:r>
            <a:r>
              <a:rPr lang="el-GR" sz="1400" i="1" dirty="0" smtClean="0">
                <a:latin typeface="Comic Sans MS" pitchFamily="66" charset="0"/>
                <a:cs typeface="Arial" pitchFamily="34" charset="0"/>
              </a:rPr>
              <a:t>Παναθήναια 64, </a:t>
            </a:r>
            <a:r>
              <a:rPr lang="el-GR" sz="1400" dirty="0" smtClean="0">
                <a:latin typeface="Comic Sans MS" pitchFamily="66" charset="0"/>
                <a:cs typeface="Arial" pitchFamily="34" charset="0"/>
              </a:rPr>
              <a:t>31/5/1903, 489 &amp; 491. </a:t>
            </a:r>
            <a:endParaRPr lang="en-US" sz="1400" dirty="0" smtClean="0">
              <a:latin typeface="Comic Sans MS" pitchFamily="66" charset="0"/>
              <a:cs typeface="Arial" pitchFamily="34" charset="0"/>
            </a:endParaRPr>
          </a:p>
          <a:p>
            <a:pPr algn="just"/>
            <a:r>
              <a:rPr lang="el-GR" sz="1400" dirty="0" smtClean="0">
                <a:latin typeface="Comic Sans MS" pitchFamily="66" charset="0"/>
                <a:cs typeface="Arial" pitchFamily="34" charset="0"/>
              </a:rPr>
              <a:t>Παπαδημητρίου, Έφη, Μαρμαρινός, Ιωάννης, Ρενζούλα, Ελένη, «Η επίδραση της επεξεργασίας οπτικών συστημάτων στην ανάπτυξη της ικανότητας για κατανόηση και παραγωγή διαφορετικών ειδών κειμένων από μαθητές της Δευτεροβάθμιας Εκπαίδευσης» </a:t>
            </a:r>
            <a:r>
              <a:rPr lang="en-US" sz="1400" dirty="0" smtClean="0">
                <a:latin typeface="Comic Sans MS" pitchFamily="66" charset="0"/>
                <a:cs typeface="Arial" pitchFamily="34" charset="0"/>
                <a:hlinkClick r:id="rId3" action="ppaction://hlinkfile"/>
              </a:rPr>
              <a:t>file:///C:/Users/user/Downloads/6940-12497-1-PB.pdf</a:t>
            </a:r>
            <a:r>
              <a:rPr lang="el-GR" sz="1400" dirty="0" smtClean="0">
                <a:latin typeface="Comic Sans MS" pitchFamily="66" charset="0"/>
                <a:cs typeface="Arial" pitchFamily="34" charset="0"/>
              </a:rPr>
              <a:t> </a:t>
            </a:r>
            <a:r>
              <a:rPr lang="el-GR" sz="1400" dirty="0" smtClean="0">
                <a:latin typeface="Comic Sans MS" pitchFamily="66" charset="0"/>
              </a:rPr>
              <a:t>τελευταία</a:t>
            </a:r>
            <a:r>
              <a:rPr lang="en-US" sz="1400" dirty="0" smtClean="0">
                <a:latin typeface="Comic Sans MS" pitchFamily="66" charset="0"/>
              </a:rPr>
              <a:t> </a:t>
            </a:r>
            <a:r>
              <a:rPr lang="el-GR" sz="1400" dirty="0" smtClean="0">
                <a:latin typeface="Comic Sans MS" pitchFamily="66" charset="0"/>
              </a:rPr>
              <a:t>επίσκεψη: </a:t>
            </a:r>
            <a:r>
              <a:rPr lang="en-US" sz="1400" dirty="0" smtClean="0">
                <a:latin typeface="Comic Sans MS" pitchFamily="66" charset="0"/>
              </a:rPr>
              <a:t>4</a:t>
            </a:r>
            <a:r>
              <a:rPr lang="el-GR" sz="1400" dirty="0" smtClean="0">
                <a:latin typeface="Comic Sans MS" pitchFamily="66" charset="0"/>
              </a:rPr>
              <a:t>/4/2022.</a:t>
            </a:r>
          </a:p>
          <a:p>
            <a:pPr lvl="0" algn="just"/>
            <a:r>
              <a:rPr lang="en-US" sz="1400" dirty="0" smtClean="0">
                <a:latin typeface="Comic Sans MS" pitchFamily="66" charset="0"/>
              </a:rPr>
              <a:t>Roberts A. Braden, Visual Literacy,</a:t>
            </a:r>
            <a:r>
              <a:rPr lang="el-GR" sz="1400" dirty="0" smtClean="0">
                <a:latin typeface="Comic Sans MS" pitchFamily="66" charset="0"/>
              </a:rPr>
              <a:t>  </a:t>
            </a:r>
            <a:r>
              <a:rPr lang="en-US" sz="1400" dirty="0" smtClean="0">
                <a:latin typeface="Comic Sans MS" pitchFamily="66" charset="0"/>
                <a:cs typeface="Arial" pitchFamily="34" charset="0"/>
                <a:hlinkClick r:id="rId4"/>
              </a:rPr>
              <a:t>https://members.aect.org/edtech/ed1/16/index.html</a:t>
            </a:r>
            <a:r>
              <a:rPr lang="en-US" sz="1400" dirty="0" smtClean="0">
                <a:latin typeface="Comic Sans MS" pitchFamily="66" charset="0"/>
                <a:cs typeface="Arial" pitchFamily="34" charset="0"/>
              </a:rPr>
              <a:t> </a:t>
            </a:r>
            <a:r>
              <a:rPr lang="el-GR" sz="1400" dirty="0" smtClean="0">
                <a:latin typeface="Comic Sans MS" pitchFamily="66" charset="0"/>
              </a:rPr>
              <a:t>τελευταία</a:t>
            </a:r>
            <a:r>
              <a:rPr lang="en-US" sz="1400" dirty="0" smtClean="0">
                <a:latin typeface="Comic Sans MS" pitchFamily="66" charset="0"/>
              </a:rPr>
              <a:t> </a:t>
            </a:r>
            <a:r>
              <a:rPr lang="el-GR" sz="1400" dirty="0" smtClean="0">
                <a:latin typeface="Comic Sans MS" pitchFamily="66" charset="0"/>
              </a:rPr>
              <a:t>επίσκεψη: </a:t>
            </a:r>
            <a:r>
              <a:rPr lang="en-US" sz="1400" dirty="0" smtClean="0">
                <a:latin typeface="Comic Sans MS" pitchFamily="66" charset="0"/>
              </a:rPr>
              <a:t>4</a:t>
            </a:r>
            <a:r>
              <a:rPr lang="el-GR" sz="1400" dirty="0" smtClean="0">
                <a:latin typeface="Comic Sans MS" pitchFamily="66" charset="0"/>
              </a:rPr>
              <a:t>/4/2022.</a:t>
            </a:r>
          </a:p>
          <a:p>
            <a:pPr lvl="0" algn="just"/>
            <a:r>
              <a:rPr lang="el-GR" sz="1400" dirty="0" smtClean="0">
                <a:latin typeface="Comic Sans MS" pitchFamily="66" charset="0"/>
              </a:rPr>
              <a:t>Σέμογλου, Ουρανία, «Γλώσσα της εικόνας και εκπαίδευση»</a:t>
            </a:r>
            <a:r>
              <a:rPr lang="el-GR" sz="1400" i="1" dirty="0" smtClean="0">
                <a:latin typeface="Comic Sans MS" pitchFamily="66" charset="0"/>
              </a:rPr>
              <a:t>, </a:t>
            </a:r>
            <a:r>
              <a:rPr lang="el-GR" sz="1400" dirty="0" smtClean="0">
                <a:latin typeface="Comic Sans MS" pitchFamily="66" charset="0"/>
              </a:rPr>
              <a:t>(2001), </a:t>
            </a:r>
            <a:r>
              <a:rPr lang="en-US" sz="1400" dirty="0" smtClean="0">
                <a:latin typeface="Comic Sans MS" pitchFamily="66" charset="0"/>
                <a:hlinkClick r:id="rId5"/>
              </a:rPr>
              <a:t>https://www.greek-language.gr/greekLang/studies/guide/thema_e12/index.html</a:t>
            </a:r>
            <a:r>
              <a:rPr lang="el-GR" sz="1400" dirty="0" smtClean="0">
                <a:latin typeface="Comic Sans MS" pitchFamily="66" charset="0"/>
              </a:rPr>
              <a:t>, τελευταία</a:t>
            </a:r>
            <a:r>
              <a:rPr lang="en-US" sz="1400" dirty="0" smtClean="0">
                <a:latin typeface="Comic Sans MS" pitchFamily="66" charset="0"/>
              </a:rPr>
              <a:t> </a:t>
            </a:r>
            <a:r>
              <a:rPr lang="el-GR" sz="1400" dirty="0" smtClean="0">
                <a:latin typeface="Comic Sans MS" pitchFamily="66" charset="0"/>
              </a:rPr>
              <a:t>επίσκεψη: 5/4/2022.</a:t>
            </a:r>
            <a:endParaRPr lang="en-US" sz="1400" dirty="0" smtClean="0">
              <a:latin typeface="Comic Sans MS" pitchFamily="66" charset="0"/>
              <a:cs typeface="Arial" pitchFamily="34" charset="0"/>
            </a:endParaRPr>
          </a:p>
          <a:p>
            <a:pPr lvl="0" algn="just"/>
            <a:r>
              <a:rPr lang="en-US" sz="1400" dirty="0" smtClean="0">
                <a:latin typeface="Comic Sans MS" pitchFamily="66" charset="0"/>
              </a:rPr>
              <a:t>Stallabrass</a:t>
            </a:r>
            <a:r>
              <a:rPr lang="el-GR" sz="1400" dirty="0" smtClean="0">
                <a:latin typeface="Comic Sans MS" pitchFamily="66" charset="0"/>
              </a:rPr>
              <a:t>, </a:t>
            </a:r>
            <a:r>
              <a:rPr lang="en-US" sz="1400" dirty="0" smtClean="0">
                <a:latin typeface="Comic Sans MS" pitchFamily="66" charset="0"/>
              </a:rPr>
              <a:t>Julian</a:t>
            </a:r>
            <a:r>
              <a:rPr lang="el-GR" sz="1400" dirty="0" smtClean="0">
                <a:latin typeface="Comic Sans MS" pitchFamily="66" charset="0"/>
              </a:rPr>
              <a:t>, </a:t>
            </a:r>
            <a:r>
              <a:rPr lang="el-GR" sz="1400" i="1" dirty="0" smtClean="0">
                <a:latin typeface="Comic Sans MS" pitchFamily="66" charset="0"/>
              </a:rPr>
              <a:t>Ριζοσπαστικές πραγματικότητες.</a:t>
            </a:r>
            <a:r>
              <a:rPr lang="en-US" sz="1400" i="1" dirty="0" smtClean="0">
                <a:latin typeface="Comic Sans MS" pitchFamily="66" charset="0"/>
              </a:rPr>
              <a:t> </a:t>
            </a:r>
            <a:r>
              <a:rPr lang="el-GR" sz="1400" i="1" dirty="0" smtClean="0">
                <a:latin typeface="Comic Sans MS" pitchFamily="66" charset="0"/>
              </a:rPr>
              <a:t>Η φωτογραφία ως πολιτική πρακτική</a:t>
            </a:r>
            <a:r>
              <a:rPr lang="el-GR" sz="1400" dirty="0" smtClean="0">
                <a:latin typeface="Comic Sans MS" pitchFamily="66" charset="0"/>
              </a:rPr>
              <a:t>, μτφρ. Ηρακλής Παπαϊωάννου, Θεσσαλονίκη: </a:t>
            </a:r>
            <a:r>
              <a:rPr lang="en-US" sz="1400" dirty="0" smtClean="0">
                <a:latin typeface="Comic Sans MS" pitchFamily="66" charset="0"/>
              </a:rPr>
              <a:t>University Studio Press, 2018</a:t>
            </a:r>
            <a:r>
              <a:rPr lang="en-US" sz="1400" dirty="0" smtClean="0">
                <a:latin typeface="Comic Sans MS" pitchFamily="66" charset="0"/>
              </a:rPr>
              <a:t>.</a:t>
            </a:r>
            <a:endParaRPr lang="el-GR" sz="1400" dirty="0" smtClean="0">
              <a:latin typeface="Comic Sans MS" pitchFamily="66" charset="0"/>
            </a:endParaRPr>
          </a:p>
          <a:p>
            <a:pPr algn="just"/>
            <a:r>
              <a:rPr lang="en-US" sz="1400" dirty="0" smtClean="0">
                <a:latin typeface="Comic Sans MS" pitchFamily="66" charset="0"/>
              </a:rPr>
              <a:t>Varda, Agnès, </a:t>
            </a:r>
            <a:r>
              <a:rPr lang="pt-BR" sz="1400" i="1" dirty="0" smtClean="0">
                <a:latin typeface="Comic Sans MS" pitchFamily="66" charset="0"/>
              </a:rPr>
              <a:t>Um minuto para uma imagem, </a:t>
            </a:r>
            <a:r>
              <a:rPr lang="pt-BR" sz="1400" i="1" dirty="0" smtClean="0">
                <a:latin typeface="Comic Sans MS" pitchFamily="66" charset="0"/>
                <a:hlinkClick r:id="rId6"/>
              </a:rPr>
              <a:t>https://www.youtube.com/watch?v=-Z-Mzj4aqMo&amp;ab_channel=PietroMilan</a:t>
            </a:r>
            <a:r>
              <a:rPr lang="pt-BR" sz="1400" i="1" dirty="0" smtClean="0">
                <a:latin typeface="Comic Sans MS" pitchFamily="66" charset="0"/>
              </a:rPr>
              <a:t>, </a:t>
            </a:r>
            <a:r>
              <a:rPr lang="pt-BR" sz="1400" dirty="0" smtClean="0">
                <a:latin typeface="Comic Sans MS" pitchFamily="66" charset="0"/>
              </a:rPr>
              <a:t>1961.</a:t>
            </a:r>
            <a:endParaRPr lang="el-GR" sz="1400" dirty="0" smtClean="0">
              <a:latin typeface="Comic Sans MS" pitchFamily="66" charset="0"/>
            </a:endParaRPr>
          </a:p>
          <a:p>
            <a:pPr lvl="0" algn="just"/>
            <a:endParaRPr lang="en-US" sz="1400" dirty="0" smtClean="0">
              <a:latin typeface="Comic Sans MS" pitchFamily="66" charset="0"/>
            </a:endParaRPr>
          </a:p>
          <a:p>
            <a:pPr>
              <a:buNone/>
            </a:pP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err="1" smtClean="0">
                <a:latin typeface="Comic Sans MS" pitchFamily="66" charset="0"/>
              </a:rPr>
              <a:t>ιστοσελιδεσ</a:t>
            </a:r>
            <a:endParaRPr lang="el-GR" dirty="0">
              <a:latin typeface="Comic Sans MS" pitchFamily="66" charset="0"/>
            </a:endParaRPr>
          </a:p>
        </p:txBody>
      </p:sp>
      <p:sp>
        <p:nvSpPr>
          <p:cNvPr id="3" name="2 - Θέση περιεχομένου"/>
          <p:cNvSpPr>
            <a:spLocks noGrp="1"/>
          </p:cNvSpPr>
          <p:nvPr>
            <p:ph idx="1"/>
          </p:nvPr>
        </p:nvSpPr>
        <p:spPr/>
        <p:txBody>
          <a:bodyPr/>
          <a:lstStyle/>
          <a:p>
            <a:pPr algn="just"/>
            <a:r>
              <a:rPr lang="en-US" sz="1800" dirty="0" smtClean="0">
                <a:latin typeface="Comic Sans MS" pitchFamily="66" charset="0"/>
                <a:hlinkClick r:id="rId2"/>
              </a:rPr>
              <a:t>https</a:t>
            </a:r>
            <a:r>
              <a:rPr lang="el-GR" sz="1800" dirty="0" smtClean="0">
                <a:latin typeface="Comic Sans MS" pitchFamily="66" charset="0"/>
                <a:hlinkClick r:id="rId2"/>
              </a:rPr>
              <a:t>://</a:t>
            </a:r>
            <a:r>
              <a:rPr lang="en-US" sz="1800" dirty="0" smtClean="0">
                <a:latin typeface="Comic Sans MS" pitchFamily="66" charset="0"/>
                <a:hlinkClick r:id="rId2"/>
              </a:rPr>
              <a:t>www</a:t>
            </a:r>
            <a:r>
              <a:rPr lang="el-GR" sz="1800" dirty="0" smtClean="0">
                <a:latin typeface="Comic Sans MS" pitchFamily="66" charset="0"/>
                <a:hlinkClick r:id="rId2"/>
              </a:rPr>
              <a:t>.</a:t>
            </a:r>
            <a:r>
              <a:rPr lang="en-US" sz="1800" dirty="0" smtClean="0">
                <a:latin typeface="Comic Sans MS" pitchFamily="66" charset="0"/>
                <a:hlinkClick r:id="rId2"/>
              </a:rPr>
              <a:t>photofestival</a:t>
            </a:r>
            <a:r>
              <a:rPr lang="el-GR" sz="1800" dirty="0" smtClean="0">
                <a:latin typeface="Comic Sans MS" pitchFamily="66" charset="0"/>
                <a:hlinkClick r:id="rId2"/>
              </a:rPr>
              <a:t>.</a:t>
            </a:r>
            <a:r>
              <a:rPr lang="en-US" sz="1800" dirty="0" smtClean="0">
                <a:latin typeface="Comic Sans MS" pitchFamily="66" charset="0"/>
                <a:hlinkClick r:id="rId2"/>
              </a:rPr>
              <a:t>gr</a:t>
            </a:r>
            <a:r>
              <a:rPr lang="el-GR" sz="1800" dirty="0" smtClean="0">
                <a:latin typeface="Comic Sans MS" pitchFamily="66" charset="0"/>
                <a:hlinkClick r:id="rId2"/>
              </a:rPr>
              <a:t>/</a:t>
            </a:r>
            <a:r>
              <a:rPr lang="en-US" sz="1800" dirty="0" smtClean="0">
                <a:latin typeface="Comic Sans MS" pitchFamily="66" charset="0"/>
                <a:hlinkClick r:id="rId2"/>
              </a:rPr>
              <a:t>home</a:t>
            </a:r>
            <a:r>
              <a:rPr lang="el-GR" sz="1800" dirty="0" smtClean="0">
                <a:latin typeface="Comic Sans MS" pitchFamily="66" charset="0"/>
                <a:hlinkClick r:id="rId2"/>
              </a:rPr>
              <a:t>-</a:t>
            </a:r>
            <a:r>
              <a:rPr lang="en-US" sz="1800" dirty="0" smtClean="0">
                <a:latin typeface="Comic Sans MS" pitchFamily="66" charset="0"/>
                <a:hlinkClick r:id="rId2"/>
              </a:rPr>
              <a:t>gr</a:t>
            </a:r>
            <a:r>
              <a:rPr lang="el-GR" sz="1800" dirty="0" smtClean="0">
                <a:latin typeface="Comic Sans MS" pitchFamily="66" charset="0"/>
              </a:rPr>
              <a:t>,                         τελευταία επίσκεψη: 3/4/2022.</a:t>
            </a:r>
            <a:endParaRPr lang="el-GR" sz="1800" dirty="0" smtClean="0">
              <a:latin typeface="Comic Sans MS" pitchFamily="66" charset="0"/>
              <a:cs typeface="Arial" pitchFamily="34" charset="0"/>
            </a:endParaRPr>
          </a:p>
          <a:p>
            <a:pPr algn="just"/>
            <a:r>
              <a:rPr lang="en-US" sz="1800" dirty="0" smtClean="0">
                <a:latin typeface="Comic Sans MS" pitchFamily="66" charset="0"/>
                <a:cs typeface="Arial" pitchFamily="34" charset="0"/>
                <a:hlinkClick r:id="rId3"/>
              </a:rPr>
              <a:t>https://el.wikipedia.org/wiki</a:t>
            </a:r>
            <a:r>
              <a:rPr lang="el-GR" sz="1800" dirty="0" smtClean="0">
                <a:latin typeface="Comic Sans MS" pitchFamily="66" charset="0"/>
                <a:cs typeface="Arial" pitchFamily="34" charset="0"/>
              </a:rPr>
              <a:t> </a:t>
            </a:r>
            <a:r>
              <a:rPr lang="el-GR" sz="1800" dirty="0" smtClean="0">
                <a:latin typeface="Comic Sans MS" pitchFamily="66" charset="0"/>
              </a:rPr>
              <a:t>τελευταία επίσκεψη: 3/4/2022.</a:t>
            </a:r>
            <a:endParaRPr lang="el-GR" sz="1800" dirty="0" smtClean="0">
              <a:latin typeface="Comic Sans MS" pitchFamily="66" charset="0"/>
              <a:cs typeface="Arial" pitchFamily="34" charset="0"/>
            </a:endParaRP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2000" b="0" dirty="0" smtClean="0">
                <a:latin typeface="Comic Sans MS" pitchFamily="66" charset="0"/>
              </a:rPr>
              <a:t>«Γοητευμενη απο την επιδραση του λογου στην εικονα και τηΣ εικονασ στον λογο» </a:t>
            </a:r>
            <a:r>
              <a:rPr lang="en-US" sz="2000" b="0" dirty="0" smtClean="0">
                <a:latin typeface="Comic Sans MS" pitchFamily="66" charset="0"/>
              </a:rPr>
              <a:t/>
            </a:r>
            <a:br>
              <a:rPr lang="en-US" sz="2000" b="0" dirty="0" smtClean="0">
                <a:latin typeface="Comic Sans MS" pitchFamily="66" charset="0"/>
              </a:rPr>
            </a:br>
            <a:r>
              <a:rPr lang="en-US" sz="2000" b="0" dirty="0" smtClean="0">
                <a:latin typeface="Comic Sans MS" pitchFamily="66" charset="0"/>
              </a:rPr>
              <a:t>Agnes varda</a:t>
            </a:r>
            <a:r>
              <a:rPr lang="el-GR" sz="2000" b="0" dirty="0" smtClean="0">
                <a:latin typeface="Comic Sans MS" pitchFamily="66" charset="0"/>
              </a:rPr>
              <a:t> </a:t>
            </a:r>
            <a:r>
              <a:rPr lang="en-US" sz="2000" b="0" dirty="0" smtClean="0">
                <a:latin typeface="Comic Sans MS" pitchFamily="66" charset="0"/>
              </a:rPr>
              <a:t/>
            </a:r>
            <a:br>
              <a:rPr lang="en-US" sz="2000" b="0" dirty="0" smtClean="0">
                <a:latin typeface="Comic Sans MS" pitchFamily="66" charset="0"/>
              </a:rPr>
            </a:br>
            <a:r>
              <a:rPr lang="en-US" sz="2000" b="0" dirty="0" smtClean="0">
                <a:latin typeface="Comic Sans MS" pitchFamily="66" charset="0"/>
              </a:rPr>
              <a:t/>
            </a:r>
            <a:br>
              <a:rPr lang="en-US" sz="2000" b="0" dirty="0" smtClean="0">
                <a:latin typeface="Comic Sans MS" pitchFamily="66" charset="0"/>
              </a:rPr>
            </a:br>
            <a:r>
              <a:rPr lang="el-GR" sz="1600" b="0" dirty="0" smtClean="0">
                <a:latin typeface="Comic Sans MS" pitchFamily="66" charset="0"/>
              </a:rPr>
              <a:t>Α.Γ., 2014</a:t>
            </a:r>
            <a:endParaRPr lang="el-GR" sz="2000" b="0" dirty="0">
              <a:latin typeface="Comic Sans MS" pitchFamily="66" charset="0"/>
            </a:endParaRPr>
          </a:p>
        </p:txBody>
      </p:sp>
      <p:pic>
        <p:nvPicPr>
          <p:cNvPr id="4" name="3 - Θέση περιεχομένου" descr="Athina_Gritzala_ΒΛΕΜΜΑ.JPG"/>
          <p:cNvPicPr>
            <a:picLocks noGrp="1" noChangeAspect="1"/>
          </p:cNvPicPr>
          <p:nvPr>
            <p:ph idx="1"/>
          </p:nvPr>
        </p:nvPicPr>
        <p:blipFill>
          <a:blip r:embed="rId2" cstate="print"/>
          <a:stretch>
            <a:fillRect/>
          </a:stretch>
        </p:blipFill>
        <p:spPr>
          <a:xfrm>
            <a:off x="457200" y="1746114"/>
            <a:ext cx="7239000" cy="45738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Νικηφοροσ νιεπσ,1826</a:t>
            </a:r>
            <a:endParaRPr lang="el-GR" dirty="0">
              <a:latin typeface="Comic Sans MS" pitchFamily="66" charset="0"/>
            </a:endParaRPr>
          </a:p>
        </p:txBody>
      </p:sp>
      <p:sp>
        <p:nvSpPr>
          <p:cNvPr id="3" name="2 - Θέση κειμένου"/>
          <p:cNvSpPr>
            <a:spLocks noGrp="1"/>
          </p:cNvSpPr>
          <p:nvPr>
            <p:ph type="body" sz="half" idx="2"/>
          </p:nvPr>
        </p:nvSpPr>
        <p:spPr/>
        <p:txBody>
          <a:bodyPr/>
          <a:lstStyle/>
          <a:p>
            <a:endParaRPr lang="el-GR" dirty="0" smtClean="0">
              <a:latin typeface="Comic Sans MS" pitchFamily="66" charset="0"/>
            </a:endParaRPr>
          </a:p>
          <a:p>
            <a:r>
              <a:rPr lang="el-GR" dirty="0" smtClean="0">
                <a:latin typeface="Comic Sans MS" pitchFamily="66" charset="0"/>
              </a:rPr>
              <a:t>Όσοι έχουν αφιερωθεί «εις την </a:t>
            </a:r>
            <a:r>
              <a:rPr lang="el-GR" b="1" dirty="0" smtClean="0">
                <a:latin typeface="Comic Sans MS" pitchFamily="66" charset="0"/>
              </a:rPr>
              <a:t>υπερόχως νόθον </a:t>
            </a:r>
            <a:r>
              <a:rPr lang="el-GR" dirty="0" smtClean="0">
                <a:latin typeface="Comic Sans MS" pitchFamily="66" charset="0"/>
              </a:rPr>
              <a:t>ταύτην</a:t>
            </a:r>
            <a:r>
              <a:rPr lang="el-GR" b="1" dirty="0" smtClean="0">
                <a:latin typeface="Comic Sans MS" pitchFamily="66" charset="0"/>
              </a:rPr>
              <a:t> τέχνην</a:t>
            </a:r>
            <a:r>
              <a:rPr lang="el-GR" dirty="0" smtClean="0">
                <a:latin typeface="Comic Sans MS" pitchFamily="66" charset="0"/>
              </a:rPr>
              <a:t>», όταν φωτογραφίζουν τον Ερμή του Πραξιτέλη, καταλήγουν συχνά να θεωρούν τους εαυτούς τους ισάξιους του Πραξιτέλη.</a:t>
            </a:r>
          </a:p>
          <a:p>
            <a:pPr algn="r"/>
            <a:r>
              <a:rPr lang="el-GR" dirty="0" smtClean="0">
                <a:latin typeface="Comic Sans MS" pitchFamily="66" charset="0"/>
              </a:rPr>
              <a:t>Ίων (Χρ. Δαραλέξης), 1900</a:t>
            </a:r>
            <a:endParaRPr lang="el-GR" dirty="0">
              <a:latin typeface="Comic Sans MS" pitchFamily="66" charset="0"/>
            </a:endParaRPr>
          </a:p>
        </p:txBody>
      </p:sp>
      <p:pic>
        <p:nvPicPr>
          <p:cNvPr id="5" name="4 - Θέση εικόνας" descr="E9Kk_nVXoAMhRYB.jpg"/>
          <p:cNvPicPr>
            <a:picLocks noGrp="1" noChangeAspect="1"/>
          </p:cNvPicPr>
          <p:nvPr>
            <p:ph type="pic" idx="1"/>
          </p:nvPr>
        </p:nvPicPr>
        <p:blipFill>
          <a:blip r:embed="rId2" cstate="print"/>
          <a:srcRect l="22959" r="22959"/>
          <a:stretch>
            <a:fillRect/>
          </a:stretch>
        </p:blipFill>
        <p:spPr>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ΣΗΜΕΡΑ</a:t>
            </a:r>
            <a:endParaRPr lang="el-GR" dirty="0">
              <a:latin typeface="Comic Sans MS" pitchFamily="66" charset="0"/>
            </a:endParaRPr>
          </a:p>
        </p:txBody>
      </p:sp>
      <p:sp>
        <p:nvSpPr>
          <p:cNvPr id="3" name="2 - Θέση περιεχομένου"/>
          <p:cNvSpPr>
            <a:spLocks noGrp="1"/>
          </p:cNvSpPr>
          <p:nvPr>
            <p:ph idx="1"/>
          </p:nvPr>
        </p:nvSpPr>
        <p:spPr/>
        <p:txBody>
          <a:bodyPr>
            <a:normAutofit/>
          </a:bodyPr>
          <a:lstStyle/>
          <a:p>
            <a:pPr algn="just"/>
            <a:r>
              <a:rPr lang="el-GR" sz="1800" dirty="0" smtClean="0">
                <a:latin typeface="Comic Sans MS" pitchFamily="66" charset="0"/>
              </a:rPr>
              <a:t>Φακοί υψηλής ευκρίνειας, </a:t>
            </a:r>
            <a:r>
              <a:rPr lang="en-US" sz="1800" dirty="0" smtClean="0">
                <a:latin typeface="Comic Sans MS" pitchFamily="66" charset="0"/>
              </a:rPr>
              <a:t>drones</a:t>
            </a:r>
            <a:r>
              <a:rPr lang="el-GR" sz="1800" dirty="0" smtClean="0">
                <a:latin typeface="Comic Sans MS" pitchFamily="66" charset="0"/>
              </a:rPr>
              <a:t>, τεχνικές επεξεργασίας εικόνας, ψηφιακές εκτυπώσεις, πολυμεσικοί τρόποι παρουσίασης και έκθεσης, δράσεις, κείμενα τεκμηρίωσης κλπ. </a:t>
            </a:r>
          </a:p>
          <a:p>
            <a:pPr algn="just"/>
            <a:r>
              <a:rPr lang="el-GR" sz="1800" dirty="0" smtClean="0">
                <a:latin typeface="Comic Sans MS" pitchFamily="66" charset="0"/>
              </a:rPr>
              <a:t>«μεγάλη αύξηση στο μέγεθος της εκτύπωσης, στη φωτογραφική ευκρίνεια (την πυκνότητα και αδιατάρακτη συνέχεια δεδομένων) και πάνω από όλα στο χρώμα. Με άλλα λόγια, η υποκειμενική, δημιουργική επιλογή έχει υποταχθεί στη μεγαλύτερη ευκρίνεια και το βάθος χρώματος, σε μια υπολογίσιμη αύξηση της ποσότητας των δεδομένων» (</a:t>
            </a:r>
            <a:r>
              <a:rPr lang="en-US" sz="1800" dirty="0" smtClean="0">
                <a:latin typeface="Comic Sans MS" pitchFamily="66" charset="0"/>
              </a:rPr>
              <a:t>Stallabrass</a:t>
            </a:r>
            <a:r>
              <a:rPr lang="el-GR" sz="1800" dirty="0" smtClean="0">
                <a:latin typeface="Comic Sans MS" pitchFamily="66" charset="0"/>
              </a:rPr>
              <a:t>,</a:t>
            </a:r>
            <a:r>
              <a:rPr lang="en-US" sz="1800" dirty="0" smtClean="0">
                <a:latin typeface="Comic Sans MS" pitchFamily="66" charset="0"/>
              </a:rPr>
              <a:t> </a:t>
            </a:r>
            <a:r>
              <a:rPr lang="el-GR" sz="1800" dirty="0" smtClean="0">
                <a:latin typeface="Comic Sans MS" pitchFamily="66" charset="0"/>
              </a:rPr>
              <a:t>2018). </a:t>
            </a:r>
          </a:p>
          <a:p>
            <a:pPr algn="just"/>
            <a:r>
              <a:rPr lang="el-GR" sz="1800" dirty="0" smtClean="0">
                <a:latin typeface="Comic Sans MS" pitchFamily="66" charset="0"/>
              </a:rPr>
              <a:t>«Η εφεύρεση της φωτογραφίας αποτελεί εξίσου αποφασιστικό ιστορικό σημείο καμπής με την εφεύρεση της γραφής. Με τη γραφή ξεκινάει η ιστορία με τη στενότερη έννοια και μάλιστα σαν αγώνας ενάντια στην ειδωλολατρία. Με τη φωτογραφία αρχίζει η ‘μεταϊστορία’ και μάλιστα σαν αγώνας ενάντια στην κειμενολατρία.»</a:t>
            </a:r>
          </a:p>
          <a:p>
            <a:pPr algn="r">
              <a:buNone/>
            </a:pPr>
            <a:r>
              <a:rPr lang="el-GR" sz="1800" dirty="0" smtClean="0">
                <a:latin typeface="Comic Sans MS" pitchFamily="66" charset="0"/>
              </a:rPr>
              <a:t>(</a:t>
            </a:r>
            <a:r>
              <a:rPr lang="en-US" sz="1800" dirty="0" smtClean="0">
                <a:latin typeface="Comic Sans MS" pitchFamily="66" charset="0"/>
              </a:rPr>
              <a:t>Flusser, 1983)</a:t>
            </a:r>
            <a:endParaRPr lang="el-GR" sz="1800" dirty="0" smtClean="0">
              <a:latin typeface="Comic Sans MS" pitchFamily="66" charset="0"/>
            </a:endParaRPr>
          </a:p>
          <a:p>
            <a:pPr algn="just"/>
            <a:endParaRPr lang="el-GR" sz="2000"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latin typeface="Comic Sans MS" pitchFamily="66" charset="0"/>
              </a:rPr>
              <a:t>εκπαιδευση</a:t>
            </a:r>
            <a:endParaRPr lang="el-GR" dirty="0">
              <a:latin typeface="Comic Sans MS" pitchFamily="66" charset="0"/>
            </a:endParaRPr>
          </a:p>
        </p:txBody>
      </p:sp>
      <p:pic>
        <p:nvPicPr>
          <p:cNvPr id="5" name="4 - Θέση περιεχομένου" descr="IMG_20190611_183557 (2).jpg"/>
          <p:cNvPicPr>
            <a:picLocks noGrp="1" noChangeAspect="1"/>
          </p:cNvPicPr>
          <p:nvPr>
            <p:ph sz="half" idx="1"/>
          </p:nvPr>
        </p:nvPicPr>
        <p:blipFill>
          <a:blip r:embed="rId2" cstate="print"/>
          <a:stretch>
            <a:fillRect/>
          </a:stretch>
        </p:blipFill>
        <p:spPr>
          <a:xfrm>
            <a:off x="323528" y="2420888"/>
            <a:ext cx="3654746" cy="30243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3 - Θέση περιεχομένου"/>
          <p:cNvSpPr>
            <a:spLocks noGrp="1"/>
          </p:cNvSpPr>
          <p:nvPr>
            <p:ph sz="half" idx="2"/>
          </p:nvPr>
        </p:nvSpPr>
        <p:spPr/>
        <p:txBody>
          <a:bodyPr>
            <a:normAutofit/>
          </a:bodyPr>
          <a:lstStyle/>
          <a:p>
            <a:r>
              <a:rPr lang="el-GR" sz="2000" dirty="0" smtClean="0">
                <a:latin typeface="Comic Sans MS" pitchFamily="66" charset="0"/>
              </a:rPr>
              <a:t>Η κάμερα βρίσκεται στην τσέπη κάθε μαθητή και εκπαιδευτικού</a:t>
            </a:r>
          </a:p>
          <a:p>
            <a:r>
              <a:rPr lang="el-GR" sz="2000" dirty="0" smtClean="0">
                <a:latin typeface="Comic Sans MS" pitchFamily="66" charset="0"/>
              </a:rPr>
              <a:t>Η εικόνα αποτελεί ένα από τα κυριότερα μέσα εποπτικής διδασκαλίας </a:t>
            </a:r>
            <a:r>
              <a:rPr lang="el-GR" sz="1800" dirty="0" smtClean="0">
                <a:latin typeface="Comic Sans MS" pitchFamily="66" charset="0"/>
              </a:rPr>
              <a:t>(</a:t>
            </a:r>
            <a:r>
              <a:rPr lang="en-US" sz="1800" dirty="0" smtClean="0">
                <a:latin typeface="Comic Sans MS" pitchFamily="66" charset="0"/>
              </a:rPr>
              <a:t>Comenius, Rousseau</a:t>
            </a:r>
            <a:r>
              <a:rPr lang="en-US" sz="1800" i="1" dirty="0" smtClean="0">
                <a:latin typeface="Comic Sans MS" pitchFamily="66" charset="0"/>
              </a:rPr>
              <a:t>, </a:t>
            </a:r>
            <a:r>
              <a:rPr lang="en-US" sz="1800" dirty="0" smtClean="0">
                <a:latin typeface="Comic Sans MS" pitchFamily="66" charset="0"/>
              </a:rPr>
              <a:t>Pestalozzi</a:t>
            </a:r>
            <a:r>
              <a:rPr lang="en-US" sz="1800" i="1" dirty="0" smtClean="0">
                <a:latin typeface="Comic Sans MS" pitchFamily="66" charset="0"/>
              </a:rPr>
              <a:t>)</a:t>
            </a:r>
          </a:p>
          <a:p>
            <a:r>
              <a:rPr lang="el-GR" sz="2000" dirty="0" smtClean="0">
                <a:latin typeface="Comic Sans MS" pitchFamily="66" charset="0"/>
              </a:rPr>
              <a:t>«Εξεικονισμός» της εκπαίδευσης: </a:t>
            </a:r>
            <a:r>
              <a:rPr lang="el-GR" sz="1800" dirty="0" smtClean="0">
                <a:latin typeface="Comic Sans MS" pitchFamily="66" charset="0"/>
              </a:rPr>
              <a:t>σκίτσα, φωτογραφίες, σχεδιαγράμματα, ηλεκτρονικοί υπολογιστές, διαδίκτυο, εκπαιδευτική τηλεόραση  </a:t>
            </a:r>
            <a:endParaRPr lang="el-GR" sz="1800"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Οπτικοσ γραμματισμοσ</a:t>
            </a:r>
            <a:endParaRPr lang="el-GR" dirty="0"/>
          </a:p>
        </p:txBody>
      </p:sp>
      <p:sp>
        <p:nvSpPr>
          <p:cNvPr id="3" name="2 - Θέση περιεχομένου"/>
          <p:cNvSpPr>
            <a:spLocks noGrp="1"/>
          </p:cNvSpPr>
          <p:nvPr>
            <p:ph sz="half" idx="1"/>
          </p:nvPr>
        </p:nvSpPr>
        <p:spPr/>
        <p:txBody>
          <a:bodyPr>
            <a:normAutofit fontScale="92500" lnSpcReduction="20000"/>
          </a:bodyPr>
          <a:lstStyle/>
          <a:p>
            <a:r>
              <a:rPr lang="el-GR" sz="2400" b="1" dirty="0" smtClean="0">
                <a:latin typeface="Comic Sans MS" pitchFamily="66" charset="0"/>
              </a:rPr>
              <a:t>«‘Ο αναλφάβητος του μέλλοντος’, έχει λεχθεί, ‘δεν θα είναι αυτός που δεν ξέρει από γραφή, αλλά αυτός που δεν ξέρει από φωτογραφία’. Αλλά δεν πρέπει να θεωρηθεί λιγότερο και από αναλφάβητος ένας φωτογράφος, που δεν ξέρει να διαβάσει τις ίδιες του τις φωτογραφίες;» </a:t>
            </a:r>
          </a:p>
          <a:p>
            <a:pPr algn="r">
              <a:buNone/>
            </a:pPr>
            <a:r>
              <a:rPr lang="el-GR" sz="1900" dirty="0" smtClean="0">
                <a:latin typeface="Comic Sans MS" pitchFamily="66" charset="0"/>
              </a:rPr>
              <a:t>Walter Benjamin</a:t>
            </a:r>
          </a:p>
          <a:p>
            <a:endParaRPr lang="el-GR" dirty="0"/>
          </a:p>
        </p:txBody>
      </p:sp>
      <p:sp>
        <p:nvSpPr>
          <p:cNvPr id="4" name="3 - Θέση περιεχομένου"/>
          <p:cNvSpPr>
            <a:spLocks noGrp="1"/>
          </p:cNvSpPr>
          <p:nvPr>
            <p:ph sz="half" idx="2"/>
          </p:nvPr>
        </p:nvSpPr>
        <p:spPr>
          <a:xfrm>
            <a:off x="4067944" y="1556792"/>
            <a:ext cx="3520440" cy="4525963"/>
          </a:xfrm>
        </p:spPr>
        <p:txBody>
          <a:bodyPr>
            <a:normAutofit fontScale="92500" lnSpcReduction="20000"/>
          </a:bodyPr>
          <a:lstStyle/>
          <a:p>
            <a:r>
              <a:rPr lang="el-GR" sz="1800" dirty="0" smtClean="0">
                <a:latin typeface="Comic Sans MS" pitchFamily="66" charset="0"/>
              </a:rPr>
              <a:t>Στόχος: η εικόνα και η οπτική εκπαίδευση να αποτελέσουν μέσα παροχής γνώσης, πληροφόρησης, επικοινωνίας και δημιουργίας</a:t>
            </a:r>
          </a:p>
          <a:p>
            <a:r>
              <a:rPr lang="el-GR" sz="1800" dirty="0" smtClean="0">
                <a:latin typeface="Comic Sans MS" pitchFamily="66" charset="0"/>
              </a:rPr>
              <a:t>Να καταστούμε ικανοί να σκεφτόμαστε και να εκφραζόμαστε με όρους εικόνων </a:t>
            </a:r>
            <a:r>
              <a:rPr lang="en-US" sz="1800" dirty="0" smtClean="0">
                <a:latin typeface="Comic Sans MS" pitchFamily="66" charset="0"/>
              </a:rPr>
              <a:t>(Roberts, 2001)</a:t>
            </a:r>
            <a:endParaRPr lang="el-GR" sz="1800" dirty="0" smtClean="0">
              <a:latin typeface="Comic Sans MS" pitchFamily="66" charset="0"/>
            </a:endParaRPr>
          </a:p>
          <a:p>
            <a:r>
              <a:rPr lang="el-GR" sz="1800" dirty="0" smtClean="0">
                <a:latin typeface="Comic Sans MS" pitchFamily="66" charset="0"/>
              </a:rPr>
              <a:t>Προαπαιτούμενες ικανότητες: εσωτερική οπτικοποίηση, δημιουργία οπτικών εικόνων, ανάγνωση των εικόνων αυτών (</a:t>
            </a:r>
            <a:r>
              <a:rPr lang="el-GR" sz="1800" dirty="0" smtClean="0">
                <a:latin typeface="Comic Sans MS" pitchFamily="66" charset="0"/>
                <a:cs typeface="Arial" pitchFamily="34" charset="0"/>
              </a:rPr>
              <a:t>Παπαδημητρίου, Μαρμαρινός, Ρενζούλα, </a:t>
            </a:r>
            <a:r>
              <a:rPr lang="el-GR" sz="1800" dirty="0" smtClean="0">
                <a:latin typeface="Comic Sans MS" pitchFamily="66" charset="0"/>
              </a:rPr>
              <a:t>2006) </a:t>
            </a:r>
          </a:p>
          <a:p>
            <a:r>
              <a:rPr lang="el-GR" sz="1800" dirty="0" smtClean="0">
                <a:latin typeface="Comic Sans MS" pitchFamily="66" charset="0"/>
              </a:rPr>
              <a:t>Δυνατότητα ενεργοποίησης γνωστικών και μεταγνωστικών στρατηγικών</a:t>
            </a:r>
          </a:p>
          <a:p>
            <a:endParaRPr lang="el-GR" sz="1800" dirty="0" smtClean="0">
              <a:latin typeface="Comic Sans MS" pitchFamily="66" charset="0"/>
            </a:endParaRPr>
          </a:p>
          <a:p>
            <a:endParaRPr lang="el-GR" sz="1800" dirty="0" smtClean="0">
              <a:latin typeface="Comic Sans MS" pitchFamily="66" charset="0"/>
            </a:endParaRPr>
          </a:p>
          <a:p>
            <a:endParaRPr lang="el-GR" sz="1800"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Οπτικοσ αναλφαβητισμοσ</a:t>
            </a:r>
            <a:endParaRPr lang="el-GR" dirty="0"/>
          </a:p>
        </p:txBody>
      </p:sp>
      <p:sp>
        <p:nvSpPr>
          <p:cNvPr id="3" name="2 - Θέση περιεχομένου"/>
          <p:cNvSpPr>
            <a:spLocks noGrp="1"/>
          </p:cNvSpPr>
          <p:nvPr>
            <p:ph idx="1"/>
          </p:nvPr>
        </p:nvSpPr>
        <p:spPr/>
        <p:txBody>
          <a:bodyPr>
            <a:normAutofit/>
          </a:bodyPr>
          <a:lstStyle/>
          <a:p>
            <a:r>
              <a:rPr lang="el-GR" sz="2000" dirty="0" smtClean="0">
                <a:latin typeface="Comic Sans MS" pitchFamily="66" charset="0"/>
              </a:rPr>
              <a:t>Απουσία συστηματικής προσπάθειας εξοικείωσης με τα οπτικά μέσα (</a:t>
            </a:r>
            <a:r>
              <a:rPr lang="el-GR" sz="2000" dirty="0" smtClean="0">
                <a:latin typeface="Comic Sans MS" pitchFamily="66" charset="0"/>
                <a:cs typeface="Arial" pitchFamily="34" charset="0"/>
              </a:rPr>
              <a:t>Παπαδημητρίου, Μαρμαρινός, Ρενζούλα, </a:t>
            </a:r>
            <a:r>
              <a:rPr lang="el-GR" sz="2000" dirty="0" smtClean="0">
                <a:latin typeface="Comic Sans MS" pitchFamily="66" charset="0"/>
              </a:rPr>
              <a:t>2006) </a:t>
            </a:r>
          </a:p>
          <a:p>
            <a:r>
              <a:rPr lang="el-GR" sz="2000" dirty="0" smtClean="0">
                <a:latin typeface="Comic Sans MS" pitchFamily="66" charset="0"/>
              </a:rPr>
              <a:t>Περιορισμένη χρήση εικόνων και  εποπτικών μέσων κατά τη διδασκαλία</a:t>
            </a:r>
          </a:p>
          <a:p>
            <a:r>
              <a:rPr lang="el-GR" sz="2000" dirty="0" smtClean="0">
                <a:latin typeface="Comic Sans MS" pitchFamily="66" charset="0"/>
              </a:rPr>
              <a:t>Ακατάλληλη επιλογή οπτικού υλικού</a:t>
            </a:r>
            <a:r>
              <a:rPr lang="en-US" sz="2000" dirty="0" smtClean="0">
                <a:latin typeface="Comic Sans MS" pitchFamily="66" charset="0"/>
              </a:rPr>
              <a:t> (Hart &amp; Hicks</a:t>
            </a:r>
            <a:r>
              <a:rPr lang="en-US" sz="1800" dirty="0" smtClean="0">
                <a:latin typeface="Comic Sans MS" pitchFamily="66" charset="0"/>
              </a:rPr>
              <a:t> 2001)</a:t>
            </a:r>
          </a:p>
          <a:p>
            <a:r>
              <a:rPr lang="el-GR" sz="2000" dirty="0" smtClean="0">
                <a:latin typeface="Comic Sans MS" pitchFamily="66" charset="0"/>
              </a:rPr>
              <a:t>Αδυναμία υιοθέτησης και εφαρμογής εναλλακτικών διδακτικών προσεγγίσεων και συμμετοχικών μορφών διδασκαλίας</a:t>
            </a:r>
          </a:p>
          <a:p>
            <a:r>
              <a:rPr lang="el-GR" sz="2000" dirty="0" smtClean="0">
                <a:latin typeface="Comic Sans MS" pitchFamily="66" charset="0"/>
              </a:rPr>
              <a:t>Δυσκολία αναμόρφωσης του υλικού διδασκαλίας </a:t>
            </a:r>
          </a:p>
          <a:p>
            <a:r>
              <a:rPr lang="el-GR" sz="2000" dirty="0" smtClean="0">
                <a:latin typeface="Comic Sans MS" pitchFamily="66" charset="0"/>
              </a:rPr>
              <a:t>Περιορισμένη πρόσβαση στις Νέες Τεχνολογίες</a:t>
            </a:r>
          </a:p>
          <a:p>
            <a:r>
              <a:rPr lang="el-GR" sz="2000" dirty="0" smtClean="0">
                <a:latin typeface="Comic Sans MS" pitchFamily="66" charset="0"/>
              </a:rPr>
              <a:t>Ελλιπής επιμόρφωση </a:t>
            </a:r>
            <a:r>
              <a:rPr lang="el-GR" sz="1800" dirty="0" smtClean="0">
                <a:latin typeface="Comic Sans MS" pitchFamily="66" charset="0"/>
              </a:rPr>
              <a:t> </a:t>
            </a:r>
            <a:endParaRPr lang="el-GR" sz="2000" dirty="0" smtClean="0">
              <a:latin typeface="Comic Sans MS" pitchFamily="66" charset="0"/>
            </a:endParaRPr>
          </a:p>
          <a:p>
            <a:pPr>
              <a:buNone/>
            </a:pPr>
            <a:endParaRPr lang="el-GR" sz="2000" dirty="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αποτελεσματα</a:t>
            </a:r>
            <a:endParaRPr lang="el-GR" dirty="0"/>
          </a:p>
        </p:txBody>
      </p:sp>
      <p:sp>
        <p:nvSpPr>
          <p:cNvPr id="3" name="2 - Θέση κειμένου"/>
          <p:cNvSpPr>
            <a:spLocks noGrp="1"/>
          </p:cNvSpPr>
          <p:nvPr>
            <p:ph type="body" sz="half" idx="2"/>
          </p:nvPr>
        </p:nvSpPr>
        <p:spPr/>
        <p:txBody>
          <a:bodyPr>
            <a:normAutofit fontScale="77500" lnSpcReduction="20000"/>
          </a:bodyPr>
          <a:lstStyle/>
          <a:p>
            <a:pPr>
              <a:buFont typeface="Wingdings" pitchFamily="2" charset="2"/>
              <a:buChar char="q"/>
            </a:pPr>
            <a:r>
              <a:rPr lang="el-GR" sz="1600" dirty="0" smtClean="0">
                <a:latin typeface="Comic Sans MS" pitchFamily="66" charset="0"/>
              </a:rPr>
              <a:t> </a:t>
            </a:r>
            <a:r>
              <a:rPr lang="en-US" sz="2000" dirty="0" smtClean="0">
                <a:latin typeface="Comic Sans MS" pitchFamily="66" charset="0"/>
              </a:rPr>
              <a:t>“Johnny Can’t Spell”</a:t>
            </a:r>
          </a:p>
          <a:p>
            <a:pPr>
              <a:buFont typeface="Wingdings" pitchFamily="2" charset="2"/>
              <a:buChar char="q"/>
            </a:pPr>
            <a:r>
              <a:rPr lang="el-GR" sz="2000" dirty="0" smtClean="0">
                <a:latin typeface="Comic Sans MS" pitchFamily="66" charset="0"/>
              </a:rPr>
              <a:t> «Γλωσσικός διχασμός» (Μεταξιώτης 2009)</a:t>
            </a:r>
          </a:p>
          <a:p>
            <a:pPr>
              <a:buFont typeface="Wingdings" pitchFamily="2" charset="2"/>
              <a:buChar char="q"/>
            </a:pPr>
            <a:r>
              <a:rPr lang="el-GR" sz="2000" dirty="0" smtClean="0">
                <a:latin typeface="Comic Sans MS" pitchFamily="66" charset="0"/>
              </a:rPr>
              <a:t> Παθητικότητα (Σέμογλου,  2001)</a:t>
            </a:r>
          </a:p>
          <a:p>
            <a:pPr>
              <a:buFont typeface="Wingdings" pitchFamily="2" charset="2"/>
              <a:buChar char="q"/>
            </a:pPr>
            <a:r>
              <a:rPr lang="el-GR" sz="2000" dirty="0" smtClean="0">
                <a:latin typeface="Comic Sans MS" pitchFamily="66" charset="0"/>
              </a:rPr>
              <a:t> Εξάρτηση από το διαδίκτυο</a:t>
            </a:r>
          </a:p>
          <a:p>
            <a:pPr>
              <a:buFont typeface="Wingdings" pitchFamily="2" charset="2"/>
              <a:buChar char="q"/>
            </a:pPr>
            <a:r>
              <a:rPr lang="el-GR" sz="2000" dirty="0" smtClean="0">
                <a:latin typeface="Comic Sans MS" pitchFamily="66" charset="0"/>
              </a:rPr>
              <a:t> Διαδικτυακή θυματοποίηση</a:t>
            </a:r>
          </a:p>
          <a:p>
            <a:pPr>
              <a:buFont typeface="Wingdings" pitchFamily="2" charset="2"/>
              <a:buChar char="q"/>
            </a:pPr>
            <a:r>
              <a:rPr lang="el-GR" sz="2000" dirty="0" smtClean="0">
                <a:latin typeface="Comic Sans MS" pitchFamily="66" charset="0"/>
              </a:rPr>
              <a:t> Άγνοια ζητημάτων πνευματικής ιδιοκτησίας &amp; ασφάλειας του διαδικτύου</a:t>
            </a:r>
          </a:p>
          <a:p>
            <a:pPr>
              <a:buFont typeface="Wingdings" pitchFamily="2" charset="2"/>
              <a:buChar char="q"/>
            </a:pPr>
            <a:endParaRPr lang="el-GR" sz="1600" dirty="0">
              <a:latin typeface="Comic Sans MS" pitchFamily="66" charset="0"/>
            </a:endParaRPr>
          </a:p>
        </p:txBody>
      </p:sp>
      <p:pic>
        <p:nvPicPr>
          <p:cNvPr id="5" name="4 - Θέση εικόνας" descr="DSC_0070 - Αντιγραφή.JPG"/>
          <p:cNvPicPr>
            <a:picLocks noGrp="1" noChangeAspect="1"/>
          </p:cNvPicPr>
          <p:nvPr>
            <p:ph type="pic" idx="1"/>
          </p:nvPr>
        </p:nvPicPr>
        <p:blipFill>
          <a:blip r:embed="rId2" cstate="print"/>
          <a:srcRect l="9996" r="9996"/>
          <a:stretch>
            <a:fillRect/>
          </a:stretch>
        </p:blipFill>
        <p:spPr>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dirty="0" smtClean="0">
                <a:latin typeface="Comic Sans MS" pitchFamily="66" charset="0"/>
              </a:rPr>
              <a:t>Διδασκαλια του εικονιστικου περιεχομενου</a:t>
            </a:r>
            <a:endParaRPr lang="el-GR" sz="3200" dirty="0">
              <a:latin typeface="Comic Sans MS" pitchFamily="66" charset="0"/>
            </a:endParaRPr>
          </a:p>
        </p:txBody>
      </p:sp>
      <p:sp>
        <p:nvSpPr>
          <p:cNvPr id="3" name="2 - Θέση περιεχομένου"/>
          <p:cNvSpPr>
            <a:spLocks noGrp="1"/>
          </p:cNvSpPr>
          <p:nvPr>
            <p:ph sz="half" idx="1"/>
          </p:nvPr>
        </p:nvSpPr>
        <p:spPr/>
        <p:txBody>
          <a:bodyPr>
            <a:normAutofit lnSpcReduction="10000"/>
          </a:bodyPr>
          <a:lstStyle/>
          <a:p>
            <a:r>
              <a:rPr lang="el-GR" sz="2000" b="1" dirty="0" smtClean="0">
                <a:latin typeface="Comic Sans MS" pitchFamily="66" charset="0"/>
              </a:rPr>
              <a:t>«Οι τεχνικές εικόνες αποτυγχάνουν να αποτελέσουν έναν κοινό παρονομαστή ικανό να επανενώσει τον πολιτισμό, όπως υποτίθεται πως θα έκαναν ∙ αντιθέτως, αλέθουν αυτόν τον πολιτισμό σε μια άμορφη μάζα. Το αποτέλεσμα είναι ο μαζικός πολιτισμός.»</a:t>
            </a:r>
          </a:p>
          <a:p>
            <a:pPr algn="r">
              <a:buNone/>
            </a:pPr>
            <a:r>
              <a:rPr lang="el-GR" sz="1800" b="1" dirty="0" smtClean="0">
                <a:latin typeface="Comic Sans MS" pitchFamily="66" charset="0"/>
              </a:rPr>
              <a:t>(</a:t>
            </a:r>
            <a:r>
              <a:rPr lang="en-US" sz="1800" b="1" dirty="0" smtClean="0">
                <a:latin typeface="Comic Sans MS" pitchFamily="66" charset="0"/>
              </a:rPr>
              <a:t>Flusser, 1983)</a:t>
            </a:r>
            <a:endParaRPr lang="el-GR" sz="1800" b="1" dirty="0" smtClean="0">
              <a:latin typeface="Comic Sans MS" pitchFamily="66" charset="0"/>
            </a:endParaRPr>
          </a:p>
          <a:p>
            <a:pPr algn="r">
              <a:buNone/>
            </a:pPr>
            <a:endParaRPr lang="el-GR" sz="2000" dirty="0">
              <a:latin typeface="Comic Sans MS" pitchFamily="66" charset="0"/>
            </a:endParaRPr>
          </a:p>
        </p:txBody>
      </p:sp>
      <p:sp>
        <p:nvSpPr>
          <p:cNvPr id="4" name="3 - Θέση περιεχομένου"/>
          <p:cNvSpPr>
            <a:spLocks noGrp="1"/>
          </p:cNvSpPr>
          <p:nvPr>
            <p:ph sz="half" idx="2"/>
          </p:nvPr>
        </p:nvSpPr>
        <p:spPr/>
        <p:txBody>
          <a:bodyPr>
            <a:normAutofit lnSpcReduction="10000"/>
          </a:bodyPr>
          <a:lstStyle/>
          <a:p>
            <a:r>
              <a:rPr lang="el-GR" sz="2000" dirty="0" smtClean="0">
                <a:latin typeface="Comic Sans MS" pitchFamily="66" charset="0"/>
              </a:rPr>
              <a:t>Εξοικείωση του μαθητή με τα εικονιστικά σημαίνοντα του πομπού (πχ φωτεινότητα, χρώμα, πλάνο, φόντο, κάδρο)</a:t>
            </a:r>
          </a:p>
          <a:p>
            <a:r>
              <a:rPr lang="el-GR" sz="2000" dirty="0" smtClean="0">
                <a:latin typeface="Comic Sans MS" pitchFamily="66" charset="0"/>
              </a:rPr>
              <a:t>Ανάδειξη των ιδιαιτεροτήτων που παρουσιάζει κάθε μέσο μορφοποίησης και παρουσίασης μιας εικονιστικής πληροφορίας</a:t>
            </a:r>
          </a:p>
          <a:p>
            <a:r>
              <a:rPr lang="el-GR" sz="2000" dirty="0" smtClean="0">
                <a:latin typeface="Comic Sans MS" pitchFamily="66" charset="0"/>
              </a:rPr>
              <a:t>Εστίαση στον συμβολικό χαρακτήρα του εικονιστικού μηνύματος </a:t>
            </a:r>
          </a:p>
          <a:p>
            <a:pPr algn="r">
              <a:buNone/>
            </a:pPr>
            <a:r>
              <a:rPr lang="el-GR" sz="1800" dirty="0" smtClean="0">
                <a:latin typeface="Comic Sans MS" pitchFamily="66" charset="0"/>
              </a:rPr>
              <a:t>(Σέμογλου, 2001)                                                                                                                                          </a:t>
            </a:r>
            <a:endParaRPr lang="el-GR" sz="1800" dirty="0">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1445</TotalTime>
  <Words>824</Words>
  <Application>Microsoft Office PowerPoint</Application>
  <PresentationFormat>Προβολή στην οθόνη (4:3)</PresentationFormat>
  <Paragraphs>79</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Αφθονία</vt:lpstr>
      <vt:lpstr>Η εικονα στην εκπαιδευτικη διαδικασια</vt:lpstr>
      <vt:lpstr>«Γοητευμενη απο την επιδραση του λογου στην εικονα και τηΣ εικονασ στον λογο»  Agnes varda   Α.Γ., 2014</vt:lpstr>
      <vt:lpstr>Νικηφοροσ νιεπσ,1826</vt:lpstr>
      <vt:lpstr>ΣΗΜΕΡΑ</vt:lpstr>
      <vt:lpstr>εκπαιδευση</vt:lpstr>
      <vt:lpstr>Οπτικοσ γραμματισμοσ</vt:lpstr>
      <vt:lpstr>Οπτικοσ αναλφαβητισμοσ</vt:lpstr>
      <vt:lpstr>αποτελεσματα</vt:lpstr>
      <vt:lpstr>Διδασκαλια του εικονιστικου περιεχομενου</vt:lpstr>
      <vt:lpstr>ι. δαμασκηνοσ, Κ. παλαμαΣ</vt:lpstr>
      <vt:lpstr>Θερμεσ ευχαριστιεσ!</vt:lpstr>
      <vt:lpstr>βιβλιογραφια</vt:lpstr>
      <vt:lpstr>βιβλιογραφια</vt:lpstr>
      <vt:lpstr>ιστοσελιδεσ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148</cp:revision>
  <dcterms:created xsi:type="dcterms:W3CDTF">2022-04-02T06:29:02Z</dcterms:created>
  <dcterms:modified xsi:type="dcterms:W3CDTF">2022-04-10T08:15:53Z</dcterms:modified>
</cp:coreProperties>
</file>