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8" r:id="rId4"/>
    <p:sldId id="266" r:id="rId5"/>
    <p:sldId id="263" r:id="rId6"/>
    <p:sldId id="261" r:id="rId7"/>
    <p:sldId id="264" r:id="rId8"/>
    <p:sldId id="25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6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24/2/2025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VENETO  2025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4</a:t>
            </a:r>
            <a:r>
              <a:rPr lang="el-GR" sz="3600" baseline="30000" dirty="0" smtClean="0"/>
              <a:t>ο</a:t>
            </a:r>
            <a:r>
              <a:rPr lang="el-GR" sz="3600" dirty="0" smtClean="0"/>
              <a:t>  ΓΕΛ ΓΛΥΦΑΔΑΣ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pic>
        <p:nvPicPr>
          <p:cNvPr id="4" name="Picture 2" descr="G:\ΕΚΠΑΙΔΕΥΤΙΚΕΣ  ΕΚΔΡΟΜΕΣ\VENETO 2025\Flag_of_Venet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2664296" cy="2808312"/>
          </a:xfrm>
          <a:prstGeom prst="rect">
            <a:avLst/>
          </a:prstGeom>
          <a:noFill/>
        </p:spPr>
      </p:pic>
      <p:pic>
        <p:nvPicPr>
          <p:cNvPr id="1026" name="Picture 2" descr="G:\ΕΚΠΑΙΔΕΥΤΙΚΕΣ  ΕΚΔΡΟΜΕΣ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2457450" cy="15240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499992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Pax tibi Marce Evangelista meus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6848" cy="4926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 μέρα - Πάδοβα</a:t>
            </a:r>
            <a:endParaRPr lang="el-GR" dirty="0"/>
          </a:p>
        </p:txBody>
      </p:sp>
      <p:pic>
        <p:nvPicPr>
          <p:cNvPr id="11266" name="Picture 2" descr="G:\ΕΚΠΑΙΔΕΥΤΙΚΕΣ  ΕΚΔΡΟΜΕΣ\20190618-170558-large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800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467544" y="1484784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Prato </a:t>
            </a:r>
            <a:r>
              <a:rPr lang="en-US" sz="1200" dirty="0" err="1" smtClean="0">
                <a:latin typeface="+mj-lt"/>
              </a:rPr>
              <a:t>della</a:t>
            </a:r>
            <a:r>
              <a:rPr lang="en-US" sz="1200" dirty="0" smtClean="0">
                <a:latin typeface="+mj-lt"/>
              </a:rPr>
              <a:t>  Valle </a:t>
            </a:r>
            <a:r>
              <a:rPr lang="el-GR" sz="1200" dirty="0" smtClean="0">
                <a:latin typeface="+mj-lt"/>
              </a:rPr>
              <a:t> (λιβάδι  της  Κοιλάδας) </a:t>
            </a:r>
            <a:r>
              <a:rPr lang="en-US" sz="1200" dirty="0" smtClean="0">
                <a:latin typeface="+mj-lt"/>
              </a:rPr>
              <a:t>(88.000.sm</a:t>
            </a:r>
            <a:r>
              <a:rPr lang="el-GR" sz="1200" dirty="0" smtClean="0">
                <a:latin typeface="+mj-lt"/>
              </a:rPr>
              <a:t> + </a:t>
            </a:r>
            <a:r>
              <a:rPr lang="en-US" sz="1200" dirty="0" err="1" smtClean="0">
                <a:latin typeface="+mj-lt"/>
              </a:rPr>
              <a:t>Isola</a:t>
            </a:r>
            <a:r>
              <a:rPr lang="en-US" sz="1200" dirty="0" smtClean="0">
                <a:latin typeface="+mj-lt"/>
              </a:rPr>
              <a:t>  </a:t>
            </a:r>
            <a:r>
              <a:rPr lang="el-GR" sz="1200" dirty="0" smtClean="0">
                <a:latin typeface="+mj-lt"/>
              </a:rPr>
              <a:t>Μ</a:t>
            </a:r>
            <a:r>
              <a:rPr lang="en-US" sz="1200" dirty="0" err="1" smtClean="0">
                <a:latin typeface="+mj-lt"/>
              </a:rPr>
              <a:t>emmia</a:t>
            </a:r>
            <a:r>
              <a:rPr lang="en-US" sz="1200" dirty="0" smtClean="0">
                <a:latin typeface="+mj-lt"/>
              </a:rPr>
              <a:t> </a:t>
            </a:r>
            <a:r>
              <a:rPr lang="el-GR" sz="1200" dirty="0" smtClean="0">
                <a:latin typeface="+mj-lt"/>
              </a:rPr>
              <a:t>/ περιβάλλεται από  κανάλι νερού με 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78  </a:t>
            </a:r>
            <a:r>
              <a:rPr lang="el-GR" sz="1200" dirty="0" smtClean="0">
                <a:latin typeface="+mj-lt"/>
              </a:rPr>
              <a:t>αγάλματα/  η μ</a:t>
            </a:r>
            <a:r>
              <a:rPr lang="el-GR" sz="1200" b="1" dirty="0" smtClean="0">
                <a:latin typeface="+mj-lt"/>
              </a:rPr>
              <a:t>εγαλύτερη </a:t>
            </a:r>
            <a:r>
              <a:rPr lang="el-GR" sz="1200" b="1" dirty="0" smtClean="0">
                <a:latin typeface="+mj-lt"/>
              </a:rPr>
              <a:t>πλατεία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 smtClean="0">
                <a:latin typeface="+mj-lt"/>
              </a:rPr>
              <a:t>με  ελλειψοειδές  στην </a:t>
            </a:r>
            <a:r>
              <a:rPr lang="el-GR" sz="1200" b="1" dirty="0" smtClean="0">
                <a:latin typeface="+mj-lt"/>
              </a:rPr>
              <a:t>Πάδοβα</a:t>
            </a:r>
            <a:r>
              <a:rPr lang="el-GR" sz="1200" dirty="0" smtClean="0">
                <a:latin typeface="+mj-lt"/>
              </a:rPr>
              <a:t> και μία από τις μεγαλύτερες σε ολόκληρη την Ευρώπη, με έκταση περίπου </a:t>
            </a:r>
            <a:r>
              <a:rPr lang="el-GR" sz="1200" b="1" dirty="0" smtClean="0">
                <a:latin typeface="+mj-lt"/>
              </a:rPr>
              <a:t>90.000 τετραγωνικά μέτρα</a:t>
            </a:r>
            <a:r>
              <a:rPr lang="el-GR" sz="1200" dirty="0" smtClean="0">
                <a:latin typeface="+mj-lt"/>
              </a:rPr>
              <a:t>.</a:t>
            </a:r>
            <a:endParaRPr lang="el-GR" sz="1200" dirty="0">
              <a:latin typeface="+mj-lt"/>
            </a:endParaRPr>
          </a:p>
        </p:txBody>
      </p:sp>
      <p:pic>
        <p:nvPicPr>
          <p:cNvPr id="11267" name="Picture 3" descr="E:\Desktop\ΕΓΓΡΑΦΑ\ΧΙΟΥ 88 - ΝΟΕΜ. 2023\ΔΕΗ\prato-della-va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63072" cy="492664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 </a:t>
            </a:r>
            <a:r>
              <a:rPr lang="el-GR" sz="1400" b="1" dirty="0" smtClean="0">
                <a:solidFill>
                  <a:srgbClr val="C00000"/>
                </a:solidFill>
              </a:rPr>
              <a:t>Βοτανικός  κήπος- 16</a:t>
            </a:r>
            <a:r>
              <a:rPr lang="el-GR" sz="1400" b="1" baseline="30000" dirty="0" smtClean="0">
                <a:solidFill>
                  <a:srgbClr val="C00000"/>
                </a:solidFill>
              </a:rPr>
              <a:t>ος  αι.</a:t>
            </a:r>
            <a:r>
              <a:rPr lang="el-GR" sz="1400" b="1" dirty="0" smtClean="0">
                <a:solidFill>
                  <a:srgbClr val="C00000"/>
                </a:solidFill>
              </a:rPr>
              <a:t> – Μνημείο  Παγκόσμιας  </a:t>
            </a:r>
            <a:r>
              <a:rPr lang="el-GR" sz="1400" b="1" dirty="0" smtClean="0">
                <a:solidFill>
                  <a:srgbClr val="C00000"/>
                </a:solidFill>
              </a:rPr>
              <a:t>κληρονομιάς-  </a:t>
            </a:r>
            <a:r>
              <a:rPr lang="el-GR" sz="1400" dirty="0" smtClean="0"/>
              <a:t>Ένα </a:t>
            </a:r>
            <a:r>
              <a:rPr lang="el-GR" sz="1400" dirty="0" smtClean="0"/>
              <a:t>σύγχρονο </a:t>
            </a:r>
            <a:r>
              <a:rPr lang="el-GR" sz="1400" b="1" dirty="0" err="1" smtClean="0"/>
              <a:t>βιοποικιλιακό</a:t>
            </a:r>
            <a:r>
              <a:rPr lang="el-GR" sz="1400" b="1" dirty="0" smtClean="0"/>
              <a:t> κέντρο</a:t>
            </a:r>
            <a:r>
              <a:rPr lang="el-GR" sz="1400" dirty="0" smtClean="0"/>
              <a:t>, που προωθεί τη διατήρηση των φυτών και τη βιωσιμότητα.</a:t>
            </a:r>
            <a:br>
              <a:rPr lang="el-GR" sz="1400" dirty="0" smtClean="0"/>
            </a:br>
            <a:endParaRPr lang="el-GR" sz="1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G:\ΕΚΠΑΙΔΕΥΤΙΚΕΣ  ΕΚΔΡΟΜΕΣ\DSC_0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15151"/>
            <a:ext cx="2612223" cy="2909993"/>
          </a:xfrm>
          <a:prstGeom prst="rect">
            <a:avLst/>
          </a:prstGeom>
          <a:noFill/>
        </p:spPr>
      </p:pic>
      <p:pic>
        <p:nvPicPr>
          <p:cNvPr id="12291" name="Picture 3" descr="G:\ΕΚΠΑΙΔΕΥΤΙΚΕΣ  ΕΚΔΡΟΜΕΣ\l-orto-antico-visto-d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2862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704088"/>
            <a:ext cx="2808312" cy="708688"/>
          </a:xfrm>
        </p:spPr>
        <p:txBody>
          <a:bodyPr>
            <a:normAutofit/>
          </a:bodyPr>
          <a:lstStyle/>
          <a:p>
            <a:r>
              <a:rPr lang="el-GR" sz="1400" b="1" dirty="0" smtClean="0">
                <a:solidFill>
                  <a:srgbClr val="C00000"/>
                </a:solidFill>
              </a:rPr>
              <a:t>3</a:t>
            </a:r>
            <a:r>
              <a:rPr lang="el-GR" sz="1400" b="1" baseline="30000" dirty="0" smtClean="0">
                <a:solidFill>
                  <a:srgbClr val="C00000"/>
                </a:solidFill>
              </a:rPr>
              <a:t>η</a:t>
            </a:r>
            <a:r>
              <a:rPr lang="el-GR" sz="1400" b="1" dirty="0" smtClean="0">
                <a:solidFill>
                  <a:srgbClr val="C00000"/>
                </a:solidFill>
              </a:rPr>
              <a:t>  μέρα – 5/3/25- </a:t>
            </a:r>
            <a:r>
              <a:rPr lang="el-GR" sz="1400" b="1" dirty="0" smtClean="0">
                <a:solidFill>
                  <a:srgbClr val="C00000"/>
                </a:solidFill>
              </a:rPr>
              <a:t>ΒΕΝΕΤΙΑ:</a:t>
            </a:r>
            <a:r>
              <a:rPr lang="el-GR" sz="1400" b="1" dirty="0" smtClean="0"/>
              <a:t> κανάλια</a:t>
            </a:r>
            <a:r>
              <a:rPr lang="el-GR" sz="1400" dirty="0" smtClean="0"/>
              <a:t>, τα </a:t>
            </a:r>
            <a:r>
              <a:rPr lang="el-GR" sz="1400" b="1" dirty="0" smtClean="0"/>
              <a:t>μεσαιωνικά κτίρια</a:t>
            </a:r>
            <a:r>
              <a:rPr lang="el-GR" sz="1400" dirty="0" smtClean="0"/>
              <a:t> και την </a:t>
            </a:r>
            <a:r>
              <a:rPr lang="el-GR" sz="1400" b="1" dirty="0" smtClean="0"/>
              <a:t>πλωτή αρχιτεκτονική</a:t>
            </a:r>
            <a:r>
              <a:rPr lang="el-GR" sz="1400" dirty="0" smtClean="0"/>
              <a:t>.</a:t>
            </a:r>
            <a:endParaRPr lang="el-GR" sz="1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G:\ΕΚΠΑΙΔΕΥΤΙΚΕΣ  ΕΚΔΡΟΜΕΣ\venecia-vaporettos-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254194" cy="2141909"/>
          </a:xfrm>
          <a:prstGeom prst="rect">
            <a:avLst/>
          </a:prstGeom>
          <a:noFill/>
        </p:spPr>
      </p:pic>
      <p:pic>
        <p:nvPicPr>
          <p:cNvPr id="13315" name="Picture 3" descr="G:\ΕΚΠΑΙΔΕΥΤΙΚΕΣ  ΕΚΔΡΟΜΕΣ\Aerial_photographs_of_Venice_2013,_Anton_Nossik,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5976664" cy="573442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11560" y="4293096"/>
            <a:ext cx="18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ΚΑΣΤΕΛΟ </a:t>
            </a:r>
            <a:r>
              <a:rPr lang="el-GR" b="1" dirty="0" smtClean="0">
                <a:solidFill>
                  <a:srgbClr val="C00000"/>
                </a:solidFill>
              </a:rPr>
              <a:t>(</a:t>
            </a:r>
            <a:r>
              <a:rPr lang="el-GR" sz="1400" b="1" dirty="0" smtClean="0">
                <a:solidFill>
                  <a:srgbClr val="C00000"/>
                </a:solidFill>
              </a:rPr>
              <a:t>η ανατολικότερη  </a:t>
            </a:r>
            <a:r>
              <a:rPr lang="el-GR" sz="1400" b="1" dirty="0" smtClean="0">
                <a:solidFill>
                  <a:srgbClr val="C00000"/>
                </a:solidFill>
              </a:rPr>
              <a:t>συνοικία  Βενετίας)</a:t>
            </a:r>
            <a:endParaRPr lang="el-GR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4680520" cy="648072"/>
          </a:xfrm>
        </p:spPr>
        <p:txBody>
          <a:bodyPr>
            <a:noAutofit/>
          </a:bodyPr>
          <a:lstStyle/>
          <a:p>
            <a:r>
              <a:rPr lang="el-GR" sz="1400" b="1" dirty="0" smtClean="0">
                <a:solidFill>
                  <a:srgbClr val="C00000"/>
                </a:solidFill>
              </a:rPr>
              <a:t>Βασιλική  του Αγίου  </a:t>
            </a:r>
            <a:r>
              <a:rPr lang="el-GR" sz="1400" b="1" dirty="0" smtClean="0">
                <a:solidFill>
                  <a:srgbClr val="C00000"/>
                </a:solidFill>
              </a:rPr>
              <a:t>Μάρκου – 9</a:t>
            </a:r>
            <a:r>
              <a:rPr lang="el-GR" sz="1400" b="1" baseline="30000" dirty="0" smtClean="0">
                <a:solidFill>
                  <a:srgbClr val="C00000"/>
                </a:solidFill>
              </a:rPr>
              <a:t>ος</a:t>
            </a:r>
            <a:r>
              <a:rPr lang="el-GR" sz="1400" b="1" dirty="0" smtClean="0">
                <a:solidFill>
                  <a:srgbClr val="C00000"/>
                </a:solidFill>
              </a:rPr>
              <a:t> -11</a:t>
            </a:r>
            <a:r>
              <a:rPr lang="el-GR" sz="1400" b="1" baseline="30000" dirty="0" smtClean="0">
                <a:solidFill>
                  <a:srgbClr val="C00000"/>
                </a:solidFill>
              </a:rPr>
              <a:t>ος</a:t>
            </a:r>
            <a:r>
              <a:rPr lang="el-GR" sz="1400" b="1" dirty="0" smtClean="0">
                <a:solidFill>
                  <a:srgbClr val="C00000"/>
                </a:solidFill>
              </a:rPr>
              <a:t> αι. / </a:t>
            </a:r>
            <a:r>
              <a:rPr lang="el-GR" sz="1400" b="1" dirty="0" err="1" smtClean="0">
                <a:solidFill>
                  <a:srgbClr val="C00000"/>
                </a:solidFill>
              </a:rPr>
              <a:t>βυζαντινη</a:t>
            </a:r>
            <a:r>
              <a:rPr lang="el-GR" sz="1400" b="1" dirty="0" smtClean="0">
                <a:solidFill>
                  <a:srgbClr val="C00000"/>
                </a:solidFill>
              </a:rPr>
              <a:t>  αρχιτεκτονική/ επιρροές γοτθικού/</a:t>
            </a:r>
            <a:r>
              <a:rPr lang="el-GR" sz="1400" b="1" dirty="0" err="1" smtClean="0">
                <a:solidFill>
                  <a:srgbClr val="C00000"/>
                </a:solidFill>
              </a:rPr>
              <a:t>ρομανικου</a:t>
            </a:r>
            <a:r>
              <a:rPr lang="el-GR" sz="1400" b="1" dirty="0" smtClean="0">
                <a:solidFill>
                  <a:srgbClr val="C00000"/>
                </a:solidFill>
              </a:rPr>
              <a:t>  ρυθμού/  χρυσά  ψηφιδωτά καλύπτουν  8.000.τ.μ/  4  χρυσά  </a:t>
            </a:r>
            <a:r>
              <a:rPr lang="el-GR" sz="1400" b="1" dirty="0" smtClean="0">
                <a:solidFill>
                  <a:srgbClr val="C00000"/>
                </a:solidFill>
              </a:rPr>
              <a:t>ά</a:t>
            </a:r>
            <a:r>
              <a:rPr lang="el-GR" sz="1400" b="1" dirty="0" smtClean="0">
                <a:solidFill>
                  <a:srgbClr val="C00000"/>
                </a:solidFill>
              </a:rPr>
              <a:t>λογα  από  </a:t>
            </a:r>
            <a:r>
              <a:rPr lang="el-GR" sz="1400" b="1" dirty="0" smtClean="0">
                <a:solidFill>
                  <a:srgbClr val="C00000"/>
                </a:solidFill>
              </a:rPr>
              <a:t>Κ</a:t>
            </a:r>
            <a:r>
              <a:rPr lang="el-GR" sz="1400" b="1" dirty="0" smtClean="0">
                <a:solidFill>
                  <a:srgbClr val="C00000"/>
                </a:solidFill>
              </a:rPr>
              <a:t>ων/</a:t>
            </a:r>
            <a:r>
              <a:rPr lang="el-GR" sz="1400" b="1" dirty="0" err="1" smtClean="0">
                <a:solidFill>
                  <a:srgbClr val="C00000"/>
                </a:solidFill>
              </a:rPr>
              <a:t>πολη</a:t>
            </a:r>
            <a:endParaRPr lang="el-GR" sz="14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G:\ΕΚΠΑΙΔΕΥΤΙΚΕΣ  ΕΚΔΡΟΜΕΣ\Venice_-_St._Marc's_Basilica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084295" cy="237744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932040" y="1052737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Το </a:t>
            </a:r>
            <a:r>
              <a:rPr lang="el-GR" sz="1400" b="1" dirty="0" err="1" smtClean="0"/>
              <a:t>Torre</a:t>
            </a:r>
            <a:r>
              <a:rPr lang="el-GR" sz="1400" b="1" dirty="0" smtClean="0"/>
              <a:t> </a:t>
            </a:r>
            <a:r>
              <a:rPr lang="el-GR" sz="1400" b="1" dirty="0" err="1" smtClean="0"/>
              <a:t>dell’Orologio</a:t>
            </a:r>
            <a:r>
              <a:rPr lang="el-GR" sz="1400" b="1" dirty="0" smtClean="0"/>
              <a:t> (Πύργος του </a:t>
            </a:r>
            <a:r>
              <a:rPr lang="el-GR" sz="1400" b="1" dirty="0" smtClean="0"/>
              <a:t>Ρολογιού</a:t>
            </a:r>
            <a:r>
              <a:rPr lang="en-US" sz="1400" b="1" dirty="0" smtClean="0"/>
              <a:t> 15o</a:t>
            </a:r>
            <a:r>
              <a:rPr lang="el-GR" sz="1400" b="1" dirty="0" smtClean="0"/>
              <a:t>ς αι.</a:t>
            </a:r>
            <a:r>
              <a:rPr lang="el-GR" sz="1400" b="1" dirty="0" smtClean="0"/>
              <a:t>)</a:t>
            </a:r>
            <a:r>
              <a:rPr lang="el-GR" sz="1400" dirty="0" smtClean="0"/>
              <a:t> </a:t>
            </a:r>
            <a:r>
              <a:rPr lang="el-GR" sz="1400" dirty="0" smtClean="0"/>
              <a:t>στην Πλατεία του Αγίου Μάρκου, που έχει διακοσμητικά στοιχεία που θυμίζουν ανατολίτικη τέχνη.</a:t>
            </a:r>
            <a:endParaRPr lang="el-GR" sz="1400" dirty="0"/>
          </a:p>
        </p:txBody>
      </p:sp>
      <p:pic>
        <p:nvPicPr>
          <p:cNvPr id="14342" name="Picture 6" descr="G:\ΕΚΠΑΙΔΕΥΤΙΚΕΣ  ΕΚΔΡΟΜΕΣ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509120"/>
            <a:ext cx="4032448" cy="2348880"/>
          </a:xfrm>
          <a:prstGeom prst="rect">
            <a:avLst/>
          </a:prstGeom>
          <a:noFill/>
        </p:spPr>
      </p:pic>
      <p:pic>
        <p:nvPicPr>
          <p:cNvPr id="14344" name="Picture 8" descr="G:\ΕΚΠΑΙΔΕΥΤΙΚΕΣ  ΕΚΔΡΟΜΕΣ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2143125" cy="2143125"/>
          </a:xfrm>
          <a:prstGeom prst="rect">
            <a:avLst/>
          </a:prstGeom>
          <a:noFill/>
        </p:spPr>
      </p:pic>
      <p:pic>
        <p:nvPicPr>
          <p:cNvPr id="14345" name="Picture 9" descr="G:\ΕΚΠΑΙΔΕΥΤΙΚΕΣ  ΕΚΔΡΟΜΕΣ\dsc043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3024336" cy="2780928"/>
          </a:xfrm>
          <a:prstGeom prst="rect">
            <a:avLst/>
          </a:prstGeom>
          <a:noFill/>
        </p:spPr>
      </p:pic>
      <p:pic>
        <p:nvPicPr>
          <p:cNvPr id="1026" name="Picture 2" descr="G:\ΕΚΠΑΙΔΕΥΤΙΚΕΣ  ΕΚΔΡΟΜΕΣ\VENETO 2025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556792"/>
            <a:ext cx="2190750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ΕΚΠΑΙΔΕΥΤΙΚΕΣ  ΕΚΔΡΟΜΕ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242667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 descr="G:\ΕΚΠΑΙΔΕΥΤΙΚΕΣ  ΕΚΔΡΟΜΕΣ\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468880" cy="1645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251520" y="1700808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solidFill>
                  <a:srgbClr val="C00000"/>
                </a:solidFill>
              </a:rPr>
              <a:t>Η γέφυρα  των  </a:t>
            </a:r>
            <a:r>
              <a:rPr lang="el-GR" sz="1000" b="1" dirty="0" smtClean="0"/>
              <a:t>στεναγμών/Σ</a:t>
            </a:r>
            <a:r>
              <a:rPr lang="el-GR" sz="1000" dirty="0" smtClean="0"/>
              <a:t>υνδέει </a:t>
            </a:r>
            <a:r>
              <a:rPr lang="el-GR" sz="1000" dirty="0" smtClean="0"/>
              <a:t>το </a:t>
            </a:r>
            <a:r>
              <a:rPr lang="el-GR" sz="1000" b="1" dirty="0" smtClean="0"/>
              <a:t>Παλάτι των Δόγηδων</a:t>
            </a:r>
            <a:r>
              <a:rPr lang="el-GR" sz="1000" dirty="0" smtClean="0"/>
              <a:t> με τη φυλακή και οι θρύλοι λένε ότι οι κρατούμενοι την περνούσαν ενώ </a:t>
            </a:r>
            <a:r>
              <a:rPr lang="el-GR" sz="1000" dirty="0" smtClean="0"/>
              <a:t>αναστέναζαν</a:t>
            </a:r>
            <a:r>
              <a:rPr lang="el-GR" sz="1000" dirty="0" smtClean="0"/>
              <a:t>, καθώς έριχναν την τελευταία τους ματιά στην πόλη</a:t>
            </a:r>
            <a:r>
              <a:rPr lang="el-GR" sz="1000" dirty="0" smtClean="0"/>
              <a:t>.</a:t>
            </a:r>
            <a:r>
              <a:rPr lang="el-GR" sz="1000" b="1" dirty="0" smtClean="0">
                <a:solidFill>
                  <a:srgbClr val="C00000"/>
                </a:solidFill>
              </a:rPr>
              <a:t>(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44008" y="39330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 smtClean="0">
                <a:solidFill>
                  <a:srgbClr val="C00000"/>
                </a:solidFill>
              </a:rPr>
              <a:t>Εργαστήριο κατασκευής Μ</a:t>
            </a:r>
            <a:r>
              <a:rPr lang="en-US" sz="900" b="1" dirty="0" err="1" smtClean="0">
                <a:solidFill>
                  <a:srgbClr val="C00000"/>
                </a:solidFill>
              </a:rPr>
              <a:t>urano</a:t>
            </a:r>
            <a:r>
              <a:rPr lang="el-GR" sz="900" b="1" dirty="0" smtClean="0">
                <a:solidFill>
                  <a:srgbClr val="C00000"/>
                </a:solidFill>
              </a:rPr>
              <a:t>  (χειροποίητο γυαλί)</a:t>
            </a:r>
            <a:endParaRPr lang="el-GR" sz="9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ΕΚΠΑΙΔΕΥΤΙΚΕΣ  ΕΚΔΡΟΜΕΣ\VENETO 2025\Rialto-bridge-in-Venice-Italy-1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3657600" cy="243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TextBox"/>
          <p:cNvSpPr txBox="1"/>
          <p:nvPr/>
        </p:nvSpPr>
        <p:spPr>
          <a:xfrm>
            <a:off x="539552" y="260648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C00000"/>
                </a:solidFill>
              </a:rPr>
              <a:t>Γέφυρα  Ριάλτο/ περνά πάνω  από το Μεγάλο Κανάλι</a:t>
            </a:r>
            <a:endParaRPr lang="el-GR" sz="11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G:\ΕΚΠΑΙΔΕΥΤΙΚΕΣ  ΕΚΔΡΟΜΕΣ\VENETO 2025\italy-6735336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3200400" cy="213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- TextBox"/>
          <p:cNvSpPr txBox="1"/>
          <p:nvPr/>
        </p:nvSpPr>
        <p:spPr>
          <a:xfrm>
            <a:off x="6156176" y="47667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Palazzo </a:t>
            </a:r>
            <a:r>
              <a:rPr lang="en-US" sz="1200" b="1" dirty="0" err="1" smtClean="0">
                <a:solidFill>
                  <a:srgbClr val="C00000"/>
                </a:solidFill>
              </a:rPr>
              <a:t>Ducale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</a:rPr>
              <a:t>– 9</a:t>
            </a:r>
            <a:r>
              <a:rPr lang="el-GR" sz="1200" b="1" baseline="30000" dirty="0" smtClean="0">
                <a:solidFill>
                  <a:srgbClr val="C00000"/>
                </a:solidFill>
              </a:rPr>
              <a:t>ος</a:t>
            </a:r>
            <a:r>
              <a:rPr lang="el-GR" sz="1200" b="1" dirty="0" smtClean="0">
                <a:solidFill>
                  <a:srgbClr val="C00000"/>
                </a:solidFill>
              </a:rPr>
              <a:t> </a:t>
            </a:r>
            <a:r>
              <a:rPr lang="el-GR" sz="1200" b="1" dirty="0" err="1" smtClean="0">
                <a:solidFill>
                  <a:srgbClr val="C00000"/>
                </a:solidFill>
              </a:rPr>
              <a:t>αι.</a:t>
            </a:r>
            <a:r>
              <a:rPr lang="el-GR" sz="1200" dirty="0" err="1" smtClean="0"/>
              <a:t>Παλάτι</a:t>
            </a:r>
            <a:r>
              <a:rPr lang="el-GR" sz="1200" dirty="0" smtClean="0"/>
              <a:t> </a:t>
            </a:r>
            <a:r>
              <a:rPr lang="el-GR" sz="1200" dirty="0" smtClean="0"/>
              <a:t>των Δόγηδων δρα της κυβέρνησης της Βενετίας και του </a:t>
            </a:r>
            <a:r>
              <a:rPr lang="el-GR" sz="1200" b="1" dirty="0" smtClean="0"/>
              <a:t>Δόγη</a:t>
            </a:r>
            <a:r>
              <a:rPr lang="el-GR" sz="1200" dirty="0" smtClean="0"/>
              <a:t>, του ηγέτη της Δημοκρατίας της Βενετίας.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3178696" cy="1340768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4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η</a:t>
            </a:r>
            <a:r>
              <a:rPr lang="el-GR" sz="2800" b="1" dirty="0" smtClean="0">
                <a:solidFill>
                  <a:srgbClr val="C00000"/>
                </a:solidFill>
              </a:rPr>
              <a:t> μέρα-  6/3/25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Padova</a:t>
            </a:r>
            <a:r>
              <a:rPr lang="en-US" sz="2800" b="1" dirty="0" smtClean="0">
                <a:solidFill>
                  <a:srgbClr val="C00000"/>
                </a:solidFill>
              </a:rPr>
              <a:t> Congress Center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16387" name="Picture 3" descr="G:\ΕΚΠΑΙΔΕΥΤΙΚΕΣ  ΕΚΔΡΟΜΕ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744416" cy="3456384"/>
          </a:xfrm>
          <a:prstGeom prst="rect">
            <a:avLst/>
          </a:prstGeom>
          <a:noFill/>
        </p:spPr>
      </p:pic>
      <p:pic>
        <p:nvPicPr>
          <p:cNvPr id="16388" name="Picture 4" descr="G:\ΕΚΠΑΙΔΕΥΤΙΚΕΣ  ΕΚΔΡΟΜΕΣ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88432" cy="3861048"/>
          </a:xfrm>
          <a:prstGeom prst="rect">
            <a:avLst/>
          </a:prstGeom>
          <a:noFill/>
        </p:spPr>
      </p:pic>
      <p:pic>
        <p:nvPicPr>
          <p:cNvPr id="16389" name="Picture 5" descr="G:\ΕΚΠΑΙΔΕΥΤΙΚΕΣ  ΕΚΔΡΟΜΕΣ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4032448" cy="27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</a:rPr>
              <a:t>4</a:t>
            </a:r>
            <a:r>
              <a:rPr lang="el-GR" sz="1800" b="1" baseline="30000" dirty="0" smtClean="0">
                <a:solidFill>
                  <a:srgbClr val="C00000"/>
                </a:solidFill>
              </a:rPr>
              <a:t>η</a:t>
            </a:r>
            <a:r>
              <a:rPr lang="el-GR" sz="1800" b="1" dirty="0" smtClean="0">
                <a:solidFill>
                  <a:srgbClr val="C00000"/>
                </a:solidFill>
              </a:rPr>
              <a:t>  μέρα – ΤΡΕΒΙΖΟ- η  πόλη του νερού</a:t>
            </a:r>
            <a:endParaRPr lang="el-GR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G:\ΕΚΠΑΙΔΕΥΤΙΚΕΣ  ΕΚΔΡΟΜΕΣ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2676525" cy="1714500"/>
          </a:xfrm>
          <a:prstGeom prst="rect">
            <a:avLst/>
          </a:prstGeom>
          <a:noFill/>
        </p:spPr>
      </p:pic>
      <p:pic>
        <p:nvPicPr>
          <p:cNvPr id="17411" name="Picture 3" descr="G:\ΕΚΠΑΙΔΕΥΤΙΚΕΣ  ΕΚΔΡΟΜΕΣ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2619375" cy="1743075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5220072" y="12687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C00000"/>
                </a:solidFill>
              </a:rPr>
              <a:t>Καθεδρικός  ναός  </a:t>
            </a:r>
            <a:r>
              <a:rPr lang="en-US" sz="1400" b="1" dirty="0" err="1" smtClean="0">
                <a:solidFill>
                  <a:srgbClr val="C00000"/>
                </a:solidFill>
              </a:rPr>
              <a:t>il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Duomo</a:t>
            </a:r>
            <a:endParaRPr lang="el-GR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</a:rPr>
              <a:t>Η  γόνδολα-</a:t>
            </a:r>
            <a:r>
              <a:rPr lang="en-US" sz="1800" b="1" i="1" dirty="0" smtClean="0">
                <a:solidFill>
                  <a:srgbClr val="C00000"/>
                </a:solidFill>
              </a:rPr>
              <a:t> gondola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endParaRPr lang="el-GR" sz="1800" b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427984" y="1124744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Μήκος</a:t>
            </a:r>
            <a:r>
              <a:rPr lang="el-GR" sz="1100" dirty="0" smtClean="0"/>
              <a:t>: Περίπου 10-11 μέτρα.</a:t>
            </a:r>
            <a:br>
              <a:rPr lang="el-GR" sz="1100" dirty="0" smtClean="0"/>
            </a:br>
            <a:r>
              <a:rPr lang="el-GR" sz="1100" dirty="0" smtClean="0"/>
              <a:t>✔ </a:t>
            </a:r>
            <a:r>
              <a:rPr lang="el-GR" sz="1100" b="1" dirty="0" smtClean="0"/>
              <a:t>Χρώμα</a:t>
            </a:r>
            <a:r>
              <a:rPr lang="el-GR" sz="1100" dirty="0" smtClean="0"/>
              <a:t>: Όλες οι γόνδολες είναι </a:t>
            </a:r>
            <a:r>
              <a:rPr lang="el-GR" sz="1100" b="1" dirty="0" smtClean="0"/>
              <a:t>μαύρες</a:t>
            </a:r>
            <a:r>
              <a:rPr lang="el-GR" sz="1100" dirty="0" smtClean="0"/>
              <a:t>, βάσει νόμου, για να διατηρείται η παράδοση και η ομοιομορφία.</a:t>
            </a:r>
            <a:br>
              <a:rPr lang="el-GR" sz="1100" dirty="0" smtClean="0"/>
            </a:br>
            <a:r>
              <a:rPr lang="el-GR" sz="1100" dirty="0" smtClean="0"/>
              <a:t>✔ </a:t>
            </a:r>
            <a:r>
              <a:rPr lang="el-GR" sz="1100" b="1" dirty="0" smtClean="0"/>
              <a:t>Ασύμμετρη κατασκευή</a:t>
            </a:r>
            <a:r>
              <a:rPr lang="el-GR" sz="1100" dirty="0" smtClean="0"/>
              <a:t>: Η γόνδολα είναι ελαφρώς ασύμμετρη ώστε να μπορεί να κινείται ευκολότερα στα κανάλια με έναν μόνο </a:t>
            </a:r>
            <a:r>
              <a:rPr lang="el-GR" sz="1100" dirty="0" err="1" smtClean="0"/>
              <a:t>κουπηλάτη</a:t>
            </a:r>
            <a:r>
              <a:rPr lang="el-GR" sz="1100" dirty="0" smtClean="0"/>
              <a:t>.</a:t>
            </a:r>
            <a:br>
              <a:rPr lang="el-GR" sz="1100" dirty="0" smtClean="0"/>
            </a:br>
            <a:r>
              <a:rPr lang="el-GR" sz="1100" dirty="0" smtClean="0"/>
              <a:t>✔ </a:t>
            </a:r>
            <a:r>
              <a:rPr lang="el-GR" sz="1100" b="1" dirty="0" err="1" smtClean="0"/>
              <a:t>Ferò</a:t>
            </a:r>
            <a:r>
              <a:rPr lang="el-GR" sz="1100" b="1" dirty="0" smtClean="0"/>
              <a:t> </a:t>
            </a:r>
            <a:r>
              <a:rPr lang="el-GR" sz="1100" b="1" dirty="0" err="1" smtClean="0"/>
              <a:t>da</a:t>
            </a:r>
            <a:r>
              <a:rPr lang="el-GR" sz="1100" b="1" dirty="0" smtClean="0"/>
              <a:t> </a:t>
            </a:r>
            <a:r>
              <a:rPr lang="el-GR" sz="1100" b="1" dirty="0" err="1" smtClean="0"/>
              <a:t>prora</a:t>
            </a:r>
            <a:r>
              <a:rPr lang="el-GR" sz="1100" dirty="0" smtClean="0"/>
              <a:t>: Το </a:t>
            </a:r>
            <a:r>
              <a:rPr lang="el-GR" sz="1100" b="1" dirty="0" smtClean="0"/>
              <a:t>διακοσμητικό μεταλλικό στοιχείο</a:t>
            </a:r>
            <a:r>
              <a:rPr lang="el-GR" sz="1100" dirty="0" smtClean="0"/>
              <a:t> στο μπροστινό μέρος της γόνδολας, το οποίο έχει έξι δόντια που συμβολίζουν τις έξι γειτονιές της Βενετίας (</a:t>
            </a:r>
            <a:r>
              <a:rPr lang="el-GR" sz="1100" dirty="0" err="1" smtClean="0"/>
              <a:t>Sestieri</a:t>
            </a:r>
            <a:r>
              <a:rPr lang="el-GR" sz="1100" dirty="0" smtClean="0"/>
              <a:t>).</a:t>
            </a:r>
          </a:p>
          <a:p>
            <a:r>
              <a:rPr lang="el-GR" sz="1100" b="1" dirty="0" smtClean="0"/>
              <a:t>Ο Γονδολιέρης</a:t>
            </a:r>
          </a:p>
          <a:p>
            <a:r>
              <a:rPr lang="el-GR" sz="1100" dirty="0" smtClean="0"/>
              <a:t>Ο </a:t>
            </a:r>
            <a:r>
              <a:rPr lang="el-GR" sz="1100" b="1" dirty="0" smtClean="0"/>
              <a:t>γονδολιέρης</a:t>
            </a:r>
            <a:r>
              <a:rPr lang="el-GR" sz="1100" dirty="0" smtClean="0"/>
              <a:t> είναι ο οδηγός της γόνδολας.</a:t>
            </a:r>
          </a:p>
          <a:p>
            <a:r>
              <a:rPr lang="el-GR" sz="1100" dirty="0" smtClean="0"/>
              <a:t>Φορά παραδοσιακή </a:t>
            </a:r>
            <a:r>
              <a:rPr lang="el-GR" sz="1100" b="1" dirty="0" smtClean="0"/>
              <a:t>ριγέ μπλούζα και καπέλο</a:t>
            </a:r>
            <a:r>
              <a:rPr lang="el-GR" sz="1100" dirty="0" smtClean="0"/>
              <a:t>.</a:t>
            </a:r>
          </a:p>
          <a:p>
            <a:r>
              <a:rPr lang="el-GR" sz="1100" dirty="0" smtClean="0"/>
              <a:t>Χρησιμοποιεί ένα </a:t>
            </a:r>
            <a:r>
              <a:rPr lang="el-GR" sz="1100" b="1" dirty="0" smtClean="0"/>
              <a:t>μοναδικό κουπί</a:t>
            </a:r>
            <a:r>
              <a:rPr lang="el-GR" sz="1100" dirty="0" smtClean="0"/>
              <a:t>, με τεχνική που του επιτρέπει να πλοηγεί τη γόνδολα με ακρίβεια.</a:t>
            </a:r>
          </a:p>
          <a:p>
            <a:r>
              <a:rPr lang="el-GR" sz="1100" dirty="0" smtClean="0"/>
              <a:t>Για να γίνει κάποιος γονδολιέρης, πρέπει να περάσει </a:t>
            </a:r>
            <a:r>
              <a:rPr lang="el-GR" sz="1100" b="1" dirty="0" smtClean="0"/>
              <a:t>ειδική εκπαίδευση και εξετάσεις</a:t>
            </a:r>
            <a:r>
              <a:rPr lang="el-GR" sz="1100" dirty="0" smtClean="0"/>
              <a:t>.</a:t>
            </a:r>
            <a:endParaRPr lang="el-GR" sz="1100" dirty="0"/>
          </a:p>
        </p:txBody>
      </p:sp>
      <p:pic>
        <p:nvPicPr>
          <p:cNvPr id="3075" name="Picture 3" descr="G:\ΕΚΠΑΙΔΕΥΤΙΚΕΣ  ΕΚΔΡΟΜΕΣ\VENETO 2025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240360" cy="1817365"/>
          </a:xfrm>
          <a:prstGeom prst="rect">
            <a:avLst/>
          </a:prstGeom>
          <a:noFill/>
        </p:spPr>
      </p:pic>
      <p:pic>
        <p:nvPicPr>
          <p:cNvPr id="3076" name="Picture 4" descr="G:\ΕΚΠΑΙΔΕΥΤΙΚΕΣ  ΕΚΔΡΟΜΕΣ\VENETO 2025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4176464" cy="72008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ΜΙΛΑΝΟ- περιφέρεια  Λομβαρδίας</a:t>
            </a: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ΕΚΠΑΙΔΕΥΤΙΚΕΣ  ΕΚΔΡΟΜΕΣ\20110725_Castello_Sforzesco_Milan_55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707904" cy="384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92080" y="1196752"/>
            <a:ext cx="3384376" cy="864096"/>
          </a:xfrm>
        </p:spPr>
        <p:txBody>
          <a:bodyPr/>
          <a:lstStyle/>
          <a:p>
            <a:r>
              <a:rPr lang="el-GR" sz="1200" dirty="0" smtClean="0">
                <a:solidFill>
                  <a:srgbClr val="C00000"/>
                </a:solidFill>
              </a:rPr>
              <a:t>ΚΑΣΤΡΟ (οικ. </a:t>
            </a:r>
            <a:r>
              <a:rPr lang="el-GR" sz="1200" dirty="0" err="1" smtClean="0">
                <a:solidFill>
                  <a:srgbClr val="C00000"/>
                </a:solidFill>
              </a:rPr>
              <a:t>Βισκόντι</a:t>
            </a:r>
            <a:r>
              <a:rPr lang="el-GR" sz="1200" dirty="0" smtClean="0">
                <a:solidFill>
                  <a:srgbClr val="C00000"/>
                </a:solidFill>
              </a:rPr>
              <a:t> – 1368)</a:t>
            </a:r>
          </a:p>
          <a:p>
            <a:r>
              <a:rPr lang="el-GR" sz="1200" dirty="0" smtClean="0">
                <a:solidFill>
                  <a:srgbClr val="C00000"/>
                </a:solidFill>
              </a:rPr>
              <a:t>1450 </a:t>
            </a:r>
            <a:r>
              <a:rPr lang="el-GR" sz="1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1200" dirty="0" smtClean="0">
                <a:solidFill>
                  <a:srgbClr val="C00000"/>
                </a:solidFill>
              </a:rPr>
              <a:t>  ΣΦΟΡΤΣΑ – μετατροπή σε  ένα από τα  μεγαλύτερα  φρούρια  της Ευρώπης)</a:t>
            </a:r>
            <a:endParaRPr lang="el-GR" sz="1200" dirty="0">
              <a:solidFill>
                <a:srgbClr val="C00000"/>
              </a:solidFill>
            </a:endParaRPr>
          </a:p>
        </p:txBody>
      </p:sp>
      <p:pic>
        <p:nvPicPr>
          <p:cNvPr id="9" name="Picture 2" descr="G:\ΕΚΠΑΙΔΕΥΤΙΚΕΣ  ΕΚΔΡΟΜΕΣ\χάρτης-του-μιλάνου-στην-ιταλία-και-τη-γύρω-περιοχ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81536"/>
            <a:ext cx="4608512" cy="417646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475656" y="3212976"/>
            <a:ext cx="1512168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ΕΚΠΑΙΔΕΥΤΙΚΕΣ  ΕΚΔΡΟΜΕΣ\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750" y="188640"/>
            <a:ext cx="18859500" cy="562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4040188" cy="1605880"/>
          </a:xfrm>
        </p:spPr>
        <p:txBody>
          <a:bodyPr/>
          <a:lstStyle/>
          <a:p>
            <a:r>
              <a:rPr lang="el-GR" dirty="0" err="1" smtClean="0"/>
              <a:t>Διοικητικη</a:t>
            </a:r>
            <a:r>
              <a:rPr lang="el-GR" dirty="0" smtClean="0"/>
              <a:t>  περιφέρεια  </a:t>
            </a:r>
            <a:r>
              <a:rPr lang="en-US" dirty="0" smtClean="0"/>
              <a:t>VENETO </a:t>
            </a:r>
            <a:endParaRPr lang="el-GR" dirty="0"/>
          </a:p>
        </p:txBody>
      </p:sp>
      <p:pic>
        <p:nvPicPr>
          <p:cNvPr id="2050" name="Picture 2" descr="G:\ΕΚΠΑΙΔΕΥΤΙΚΕΣ  ΕΚΔΡΟΜΕΣ\VENETO 2025\800px-Veneto_in_Italy.svg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844824"/>
            <a:ext cx="2415316" cy="2160240"/>
          </a:xfrm>
          <a:prstGeom prst="rect">
            <a:avLst/>
          </a:prstGeom>
          <a:noFill/>
        </p:spPr>
      </p:pic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842392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Κάτοικοι  :  5  εκατομμύρια  περίπου</a:t>
            </a:r>
          </a:p>
          <a:p>
            <a:r>
              <a:rPr lang="el-GR" dirty="0" smtClean="0"/>
              <a:t> πρωτεύουσα  :  Βενετία </a:t>
            </a:r>
            <a:endParaRPr lang="el-GR" dirty="0"/>
          </a:p>
        </p:txBody>
      </p:sp>
      <p:pic>
        <p:nvPicPr>
          <p:cNvPr id="7" name="Picture 2" descr="G:\ΕΚΠΑΙΔΕΥΤΙΚΕΣ  ΕΚΔΡΟΜΕΣ\VENETO 2025\Provinces_of_Veneto_map-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3573016"/>
            <a:ext cx="3714750" cy="310515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539552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οικονομία της περιφέρειας Βενετίας βασίζεται στη </a:t>
            </a:r>
            <a:r>
              <a:rPr lang="el-GR" b="1" dirty="0" smtClean="0"/>
              <a:t>βιομηχανία</a:t>
            </a:r>
            <a:r>
              <a:rPr lang="el-GR" dirty="0" smtClean="0"/>
              <a:t> και στον </a:t>
            </a:r>
            <a:r>
              <a:rPr lang="el-GR" b="1" dirty="0" smtClean="0"/>
              <a:t>τουρισμό</a:t>
            </a:r>
            <a:r>
              <a:rPr lang="el-GR" dirty="0" smtClean="0"/>
              <a:t> (</a:t>
            </a:r>
            <a:r>
              <a:rPr lang="el-GR" b="1" dirty="0" smtClean="0">
                <a:solidFill>
                  <a:srgbClr val="C00000"/>
                </a:solidFill>
              </a:rPr>
              <a:t>Βενετία, Βερόνα,  Πάδοβα</a:t>
            </a:r>
            <a:r>
              <a:rPr lang="el-GR" dirty="0" smtClean="0"/>
              <a:t>). Σημαντικές είναι και οι καλλιέργειες καλαμποκιού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G:\ΕΚΠΑΙΔΕΥΤΙΚΕΣ  ΕΚΔΡΟΜΕΣ\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4041775" cy="269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 descr="G:\ΕΚΠΑΙΔΕΥΤΙΚΕΣ  ΕΚΔΡΟΜΕΣ\14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3143631" cy="1624216"/>
          </a:xfrm>
          <a:prstGeom prst="rect">
            <a:avLst/>
          </a:prstGeom>
          <a:noFill/>
        </p:spPr>
      </p:pic>
      <p:sp>
        <p:nvSpPr>
          <p:cNvPr id="13" name="3 - Θέση κειμένου"/>
          <p:cNvSpPr>
            <a:spLocks noGrp="1"/>
          </p:cNvSpPr>
          <p:nvPr>
            <p:ph type="title"/>
          </p:nvPr>
        </p:nvSpPr>
        <p:spPr>
          <a:xfrm>
            <a:off x="467544" y="476672"/>
            <a:ext cx="3610744" cy="492664"/>
          </a:xfrm>
        </p:spPr>
        <p:txBody>
          <a:bodyPr>
            <a:normAutofit fontScale="90000"/>
          </a:bodyPr>
          <a:lstStyle/>
          <a:p>
            <a:r>
              <a:rPr lang="el-GR" sz="1800" b="1" dirty="0" smtClean="0">
                <a:solidFill>
                  <a:srgbClr val="C00000"/>
                </a:solidFill>
              </a:rPr>
              <a:t>ΚΑΘΕΔΡΙΚΟΣ  ΝΑΟΣ ΜΙΛΑΝΟΥ (ΝΤΟΥΟΜΟ) 14</a:t>
            </a:r>
            <a:r>
              <a:rPr lang="el-GR" sz="1800" b="1" baseline="30000" dirty="0" smtClean="0">
                <a:solidFill>
                  <a:srgbClr val="C00000"/>
                </a:solidFill>
              </a:rPr>
              <a:t>ος</a:t>
            </a:r>
            <a:r>
              <a:rPr lang="el-GR" sz="1800" b="1" dirty="0" smtClean="0">
                <a:solidFill>
                  <a:srgbClr val="C00000"/>
                </a:solidFill>
              </a:rPr>
              <a:t> -19</a:t>
            </a:r>
            <a:r>
              <a:rPr lang="el-GR" sz="1800" b="1" baseline="30000" dirty="0" smtClean="0">
                <a:solidFill>
                  <a:srgbClr val="C00000"/>
                </a:solidFill>
              </a:rPr>
              <a:t>ος</a:t>
            </a:r>
            <a:r>
              <a:rPr lang="el-GR" sz="1800" b="1" dirty="0" smtClean="0">
                <a:solidFill>
                  <a:srgbClr val="C00000"/>
                </a:solidFill>
              </a:rPr>
              <a:t> αι. / 3.400 αγάλματα/  40.000 άτομα)</a:t>
            </a:r>
            <a:endParaRPr lang="el-GR" sz="18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G:\ΕΚΠΑΙΔΕΥΤΙΚΕΣ  ΕΚΔΡΟΜΕΣ\145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692696"/>
            <a:ext cx="2592288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G:\ΕΚΠΑΙΔΕΥΤΙΚΕΣ  ΕΚΔΡΟΜΕΣ\145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2178736" cy="293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G:\ΕΚΠΑΙΔΕΥΤΙΚΕΣ  ΕΚΔΡΟΜΕΣ\depositphotos_175155216-stock-photo-statue-of-bartholomew-the-apos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780928"/>
            <a:ext cx="2995017" cy="314053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7020272" y="90872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ΜΑ</a:t>
            </a:r>
            <a:r>
              <a:rPr lang="en-US" sz="1200" b="1" dirty="0" smtClean="0">
                <a:solidFill>
                  <a:srgbClr val="FF0000"/>
                </a:solidFill>
              </a:rPr>
              <a:t>DONNINA </a:t>
            </a:r>
            <a:r>
              <a:rPr lang="el-GR" sz="1200" b="1" dirty="0" smtClean="0">
                <a:solidFill>
                  <a:srgbClr val="FF0000"/>
                </a:solidFill>
              </a:rPr>
              <a:t>/ επίχρυσο  άγαλμα 4,16  μ/ στην κορυφή)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76056" y="2348880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 smtClean="0"/>
              <a:t>Άγαλμα  Αγ. Βαρθολομαίου/ 1</a:t>
            </a:r>
            <a:r>
              <a:rPr lang="el-GR" sz="900" b="1" baseline="30000" dirty="0" smtClean="0"/>
              <a:t>ος</a:t>
            </a:r>
            <a:r>
              <a:rPr lang="el-GR" sz="900" b="1" dirty="0" smtClean="0"/>
              <a:t>  αι. </a:t>
            </a:r>
            <a:endParaRPr lang="el-G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3250704" cy="420656"/>
          </a:xfrm>
        </p:spPr>
        <p:txBody>
          <a:bodyPr>
            <a:noAutofit/>
          </a:bodyPr>
          <a:lstStyle/>
          <a:p>
            <a:r>
              <a:rPr lang="el-GR" sz="1400" b="1" dirty="0" smtClean="0">
                <a:solidFill>
                  <a:srgbClr val="C00000"/>
                </a:solidFill>
              </a:rPr>
              <a:t>ΣΤΟΑ </a:t>
            </a:r>
            <a:r>
              <a:rPr lang="el-G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GALLERIA</a:t>
            </a:r>
            <a:r>
              <a:rPr lang="el-G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VITTORIO </a:t>
            </a:r>
            <a:r>
              <a:rPr lang="en-US" sz="1400" b="1" dirty="0" smtClean="0">
                <a:solidFill>
                  <a:srgbClr val="C00000"/>
                </a:solidFill>
              </a:rPr>
              <a:t>EMANUELE II/ </a:t>
            </a:r>
            <a:r>
              <a:rPr lang="el-GR" sz="1400" b="1" dirty="0" smtClean="0">
                <a:solidFill>
                  <a:srgbClr val="C00000"/>
                </a:solidFill>
              </a:rPr>
              <a:t> 1865-1877 -«Το  σαλόνι του  Μιλάνου»/ γυάλινη  οροφή+ μεταλλικές  λεπτομέρειες</a:t>
            </a:r>
            <a:endParaRPr lang="el-GR" sz="1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ΕΚΠΑΙΔΕΥΤΙΚΕΣ  ΕΚΔΡΟΜΕΣ\galleria-vittorio-emanu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44416" cy="39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ΕΚΠΑΙΔΕΥΤΙΚΕΣ  ΕΚΔΡΟΜΕΣ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023015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G:\ΕΚΠΑΙΔΕΥΤΙΚΕΣ  ΕΚΔΡΟΜΕΣ\img_brera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403244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3635896" y="188640"/>
            <a:ext cx="2304256" cy="432048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ΣΚΑΛΑ  ΤΟΥ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ΜΙΛΑΝΟΥ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Teatro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alla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Scala</a:t>
            </a:r>
            <a:r>
              <a:rPr lang="en-US" sz="2000" dirty="0" smtClean="0"/>
              <a:t>)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1778/  2000 άτομα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652120" y="29969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Via  BRERO  </a:t>
            </a:r>
            <a:r>
              <a:rPr lang="el-GR" sz="1200" b="1" dirty="0" smtClean="0">
                <a:solidFill>
                  <a:srgbClr val="C00000"/>
                </a:solidFill>
              </a:rPr>
              <a:t>:</a:t>
            </a:r>
            <a:r>
              <a:rPr lang="el-GR" sz="1200" dirty="0" smtClean="0"/>
              <a:t>διάσημη </a:t>
            </a:r>
            <a:r>
              <a:rPr lang="el-GR" sz="1200" dirty="0" smtClean="0"/>
              <a:t>για τη γραφική της ατμόσφαιρα και τα καλλιτεχνικά της </a:t>
            </a:r>
            <a:r>
              <a:rPr lang="el-GR" sz="1200" dirty="0" smtClean="0"/>
              <a:t>στοιχεία «</a:t>
            </a:r>
            <a:r>
              <a:rPr lang="en-US" sz="1200" b="1" dirty="0" smtClean="0">
                <a:solidFill>
                  <a:srgbClr val="C00000"/>
                </a:solidFill>
              </a:rPr>
              <a:t>To  SOHO </a:t>
            </a:r>
            <a:r>
              <a:rPr lang="el-GR" sz="1200" b="1" dirty="0" smtClean="0">
                <a:solidFill>
                  <a:srgbClr val="C00000"/>
                </a:solidFill>
              </a:rPr>
              <a:t>του  </a:t>
            </a:r>
            <a:r>
              <a:rPr lang="el-GR" sz="1200" b="1" dirty="0" smtClean="0">
                <a:solidFill>
                  <a:srgbClr val="C00000"/>
                </a:solidFill>
              </a:rPr>
              <a:t>Μιλάνου»</a:t>
            </a:r>
            <a:endParaRPr lang="el-GR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3-3-2025- </a:t>
            </a:r>
            <a:r>
              <a:rPr lang="en-US" sz="2400" b="1" dirty="0" smtClean="0">
                <a:solidFill>
                  <a:srgbClr val="C00000"/>
                </a:solidFill>
              </a:rPr>
              <a:t>MESTRE</a:t>
            </a:r>
            <a:r>
              <a:rPr lang="el-GR" sz="2400" b="1" dirty="0" smtClean="0">
                <a:solidFill>
                  <a:srgbClr val="C00000"/>
                </a:solidFill>
              </a:rPr>
              <a:t> – ξενοδοχείο </a:t>
            </a:r>
            <a:r>
              <a:rPr lang="en-US" sz="2400" b="1" dirty="0" smtClean="0">
                <a:solidFill>
                  <a:srgbClr val="C00000"/>
                </a:solidFill>
              </a:rPr>
              <a:t>– STAYCITY  HOTEL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ΕΚΠΑΙΔΕΥΤΙΚΕΣ  ΕΚΔΡΟΜΕΣ\staycity-aparthote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203" y="1484313"/>
            <a:ext cx="3635593" cy="484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μέρα - 4/3/25 - </a:t>
            </a:r>
            <a:r>
              <a:rPr lang="en-US" dirty="0" smtClean="0"/>
              <a:t>VERONA</a:t>
            </a:r>
            <a:endParaRPr lang="el-GR" dirty="0"/>
          </a:p>
        </p:txBody>
      </p:sp>
      <p:pic>
        <p:nvPicPr>
          <p:cNvPr id="6148" name="Picture 4" descr="G:\ΕΚΠΑΙΔΕΥΤΙΚΕΣ  ΕΚΔΡΟΜΕΣ\220px-Etsch_vero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794000" cy="1574800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611560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Ποταμός  ΑΔΙΓΗΣ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G:\ΕΚΠΑΙΔΕΥΤΙΚΕΣ  ΕΚΔΡΟΜΕΣ\Dimitrios-S-Chatziemmanouil36657808_10205155069033621_26210335565073612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571874" cy="2304256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4860032" y="20608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Piazza </a:t>
            </a:r>
            <a:r>
              <a:rPr lang="el-GR" b="1" dirty="0" smtClean="0">
                <a:solidFill>
                  <a:srgbClr val="C00000"/>
                </a:solidFill>
              </a:rPr>
              <a:t> (πλατεία)</a:t>
            </a:r>
            <a:r>
              <a:rPr lang="en-US" b="1" dirty="0" smtClean="0">
                <a:solidFill>
                  <a:srgbClr val="C00000"/>
                </a:solidFill>
              </a:rPr>
              <a:t> BRA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151" name="Picture 7" descr="G:\ΕΚΠΑΙΔΕΥΤΙΚΕΣ  ΕΚΔΡΟΜΕΣ\Verona_arena_2009_wiki-Cop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2646040" cy="1656184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1331640" y="45811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Ρωμαϊκή  Αρένα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3754760" cy="504056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Το  αρχοντικό  των  </a:t>
            </a:r>
            <a:r>
              <a:rPr lang="el-GR" sz="2000" b="1" dirty="0" err="1" smtClean="0">
                <a:solidFill>
                  <a:srgbClr val="C00000"/>
                </a:solidFill>
              </a:rPr>
              <a:t>Καπουλέτων</a:t>
            </a:r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G:\ΕΚΠΑΙΔΕΥΤΙΚΕΣ  ΕΚΔΡΟΜΕΣ\74458_01.width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3650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G:\ΕΚΠΑΙΔΕΥΤΙΚΕΣ  ΕΚΔΡΟΜΕΣ\casa-di-giulietta-verona-visita.width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1556792"/>
            <a:ext cx="4248472" cy="4759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431</Words>
  <Application>Microsoft Office PowerPoint</Application>
  <PresentationFormat>Προβολή στην οθόνη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Ροή</vt:lpstr>
      <vt:lpstr>VENETO  2025 4ο  ΓΕΛ ΓΛΥΦΑΔΑΣ </vt:lpstr>
      <vt:lpstr>ΜΙΛΑΝΟ- περιφέρεια  Λομβαρδίας</vt:lpstr>
      <vt:lpstr>Διαφάνεια 3</vt:lpstr>
      <vt:lpstr>Διαφάνεια 4</vt:lpstr>
      <vt:lpstr>ΚΑΘΕΔΡΙΚΟΣ  ΝΑΟΣ ΜΙΛΑΝΟΥ (ΝΤΟΥΟΜΟ) 14ος -19ος αι. / 3.400 αγάλματα/  40.000 άτομα)</vt:lpstr>
      <vt:lpstr>ΣΤΟΑ  GALLERIA VITTORIO EMANUELE II/  1865-1877 -«Το  σαλόνι του  Μιλάνου»/ γυάλινη  οροφή+ μεταλλικές  λεπτομέρειες</vt:lpstr>
      <vt:lpstr>3-3-2025- MESTRE – ξενοδοχείο – STAYCITY  HOTEL</vt:lpstr>
      <vt:lpstr>2η μέρα - 4/3/25 - VERONA</vt:lpstr>
      <vt:lpstr>Το  αρχοντικό  των  Καπουλέτων</vt:lpstr>
      <vt:lpstr>2η  μέρα - Πάδοβα</vt:lpstr>
      <vt:lpstr>O Βοτανικός  κήπος- 16ος  αι. – Μνημείο  Παγκόσμιας  κληρονομιάς-  Ένα σύγχρονο βιοποικιλιακό κέντρο, που προωθεί τη διατήρηση των φυτών και τη βιωσιμότητα. </vt:lpstr>
      <vt:lpstr>3η  μέρα – 5/3/25- ΒΕΝΕΤΙΑ: κανάλια, τα μεσαιωνικά κτίρια και την πλωτή αρχιτεκτονική.</vt:lpstr>
      <vt:lpstr>Βασιλική  του Αγίου  Μάρκου – 9ος -11ος αι. / βυζαντινη  αρχιτεκτονική/ επιρροές γοτθικού/ρομανικου  ρυθμού/  χρυσά  ψηφιδωτά καλύπτουν  8.000.τ.μ/  4  χρυσά  άλογα  από  Κων/πολη</vt:lpstr>
      <vt:lpstr>Διαφάνεια 14</vt:lpstr>
      <vt:lpstr>4η μέρα-  6/3/25  Padova Congress Center </vt:lpstr>
      <vt:lpstr>4η  μέρα – ΤΡΕΒΙΖΟ- η  πόλη του νερού</vt:lpstr>
      <vt:lpstr>Η  γόνδολα- gondola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VENETO  2025 </dc:title>
  <dc:creator>JENNY</dc:creator>
  <cp:lastModifiedBy>admin</cp:lastModifiedBy>
  <cp:revision>18</cp:revision>
  <dcterms:created xsi:type="dcterms:W3CDTF">2025-02-13T14:16:06Z</dcterms:created>
  <dcterms:modified xsi:type="dcterms:W3CDTF">2025-02-24T21:17:20Z</dcterms:modified>
</cp:coreProperties>
</file>