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4" r:id="rId10"/>
    <p:sldId id="265" r:id="rId11"/>
    <p:sldId id="266" r:id="rId12"/>
    <p:sldId id="268" r:id="rId13"/>
    <p:sldId id="271" r:id="rId14"/>
    <p:sldId id="269" r:id="rId15"/>
    <p:sldId id="272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/>
          <a:lstStyle/>
          <a:p>
            <a:r>
              <a:rPr lang="el-GR" b="1" dirty="0" smtClean="0"/>
              <a:t>Χρήσιμες Συμβουλές  για  το ταξίδι  μας! 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4o </a:t>
            </a:r>
            <a:r>
              <a:rPr lang="el-GR" b="1" dirty="0" smtClean="0">
                <a:solidFill>
                  <a:srgbClr val="FF0000"/>
                </a:solidFill>
              </a:rPr>
              <a:t>ΓΕΛ  </a:t>
            </a:r>
            <a:r>
              <a:rPr lang="el-GR" b="1" dirty="0" smtClean="0">
                <a:solidFill>
                  <a:srgbClr val="FF0000"/>
                </a:solidFill>
              </a:rPr>
              <a:t>ΓΛΥΦΑΔΑΣ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 – 6 M</a:t>
            </a:r>
            <a:r>
              <a:rPr lang="el-GR" b="1" dirty="0" smtClean="0">
                <a:solidFill>
                  <a:srgbClr val="FF0000"/>
                </a:solidFill>
              </a:rPr>
              <a:t>αρτίου  2025 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ΕΚΠΑΙΔΕΥΤΙΚΕΣ  ΕΚΔΡΟΜΕΣ\VENETO 2025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60648"/>
            <a:ext cx="1895475" cy="2409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 smtClean="0"/>
              <a:t>3.  Τήρηση των κανόνων ασφαλείας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μην απομακρυνόμαστε  από το ξενοδοχείο χωρίς άδεια των συνοδών καθηγητών.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μην αφήνουμε  τα δωμάτια τους ανοιχτά ή αφύλακτα.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αποφεύγουμε  επικίνδυνες συμπεριφορές (π.χ. να μην ανεβαίνουμε  στα μπαλκόνια ή να τρέχουμε  στους διαδρόμους).</a:t>
            </a:r>
          </a:p>
          <a:p>
            <a:pPr>
              <a:buNone/>
            </a:pPr>
            <a:r>
              <a:rPr lang="el-GR" b="1" dirty="0" smtClean="0"/>
              <a:t>4. Συμμόρφωση με τους κανόνες του σχολείου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ακολουθούμε   τις οδηγίες των καθηγητών μας 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αποφύγουμε  ακατάλληλες συμπεριφορές, όπως χρήση αλκοόλ, κάπνισμα ή φθορές.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</a:t>
            </a:r>
            <a:r>
              <a:rPr lang="el-GR" dirty="0" smtClean="0"/>
              <a:t>βρισκόμαστε  στα δωμάτιά μας  την συμφωνημένη   με  τους  καθηγητές  μας  ώρα.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>
                <a:solidFill>
                  <a:srgbClr val="FF0000"/>
                </a:solidFill>
              </a:rPr>
              <a:t>ΠΡΟΣΟΧΗ!!!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</a:t>
            </a:r>
            <a:r>
              <a:rPr lang="el-GR" dirty="0" smtClean="0"/>
              <a:t>ίναι </a:t>
            </a:r>
            <a:r>
              <a:rPr lang="el-GR" dirty="0" smtClean="0"/>
              <a:t>πολύ σημαντικό κατά την άφιξή </a:t>
            </a:r>
            <a:r>
              <a:rPr lang="el-GR" dirty="0" smtClean="0"/>
              <a:t>μας  στο </a:t>
            </a:r>
            <a:r>
              <a:rPr lang="el-GR" dirty="0" smtClean="0"/>
              <a:t>δωμάτιο του ξενοδοχείου </a:t>
            </a:r>
            <a:r>
              <a:rPr lang="el-GR" b="1" dirty="0" smtClean="0">
                <a:solidFill>
                  <a:srgbClr val="FF0000"/>
                </a:solidFill>
              </a:rPr>
              <a:t>να κάνουμε  έναν έλεγχο για τυχόν φθορές ή ελλείψεις</a:t>
            </a:r>
            <a:r>
              <a:rPr lang="el-GR" dirty="0" smtClean="0"/>
              <a:t>. Αυτό βοηθά </a:t>
            </a:r>
            <a:r>
              <a:rPr lang="el-GR" b="1" dirty="0" smtClean="0"/>
              <a:t>ώστε να αποφύγουμε  τυχόν ευθύνες </a:t>
            </a:r>
            <a:r>
              <a:rPr lang="el-GR" dirty="0" smtClean="0"/>
              <a:t>ή </a:t>
            </a:r>
            <a:r>
              <a:rPr lang="el-GR" b="1" dirty="0" smtClean="0"/>
              <a:t>χρεώσεις</a:t>
            </a:r>
            <a:r>
              <a:rPr lang="el-GR" dirty="0" smtClean="0"/>
              <a:t> για ζημιές που δεν έχουμε προκαλέσει. </a:t>
            </a:r>
          </a:p>
          <a:p>
            <a:endParaRPr lang="el-GR" dirty="0" smtClean="0"/>
          </a:p>
          <a:p>
            <a:r>
              <a:rPr lang="el-GR" b="1" dirty="0" smtClean="0"/>
              <a:t>Αποφεύγουμε</a:t>
            </a:r>
            <a:r>
              <a:rPr lang="el-GR" dirty="0" smtClean="0"/>
              <a:t>  να πάρουμε   σνακ και ποτά από το ψυγείο του δωματίου  </a:t>
            </a:r>
            <a:r>
              <a:rPr lang="el-GR" b="1" dirty="0" smtClean="0">
                <a:solidFill>
                  <a:srgbClr val="FF0000"/>
                </a:solidFill>
              </a:rPr>
              <a:t>γιατί  έχουν αρκετά υψηλές χρεώσεις </a:t>
            </a:r>
            <a:r>
              <a:rPr lang="el-GR" dirty="0" smtClean="0"/>
              <a:t>σε σύγκριση με τα ίδια προϊόντα που μπορούμε  να βρούμε   σε ένα σούπερ μάρκετ ή περίπτερο.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>
                <a:solidFill>
                  <a:srgbClr val="FF0000"/>
                </a:solidFill>
              </a:rPr>
              <a:t>Στο αεροπλάνο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</a:t>
            </a:r>
            <a:r>
              <a:rPr lang="el-GR" b="1" dirty="0" smtClean="0"/>
              <a:t>τσίχλες</a:t>
            </a:r>
            <a:r>
              <a:rPr lang="el-GR" dirty="0" smtClean="0"/>
              <a:t> για </a:t>
            </a:r>
            <a:r>
              <a:rPr lang="el-GR" b="1" dirty="0" smtClean="0"/>
              <a:t>ναυτία</a:t>
            </a:r>
            <a:r>
              <a:rPr lang="el-GR" dirty="0" smtClean="0"/>
              <a:t> ανακουφίζουν το στομάχι, είτε  στο  αεροπλάνο, είτε  στο πούλμαν, ειδικά  αν   έχουμε την αίσθηση του ζαλίσματος.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Οι </a:t>
            </a:r>
            <a:r>
              <a:rPr lang="el-GR" b="1" dirty="0" smtClean="0"/>
              <a:t>καραμέλες</a:t>
            </a:r>
            <a:r>
              <a:rPr lang="el-GR" dirty="0" smtClean="0"/>
              <a:t> για τα </a:t>
            </a:r>
            <a:r>
              <a:rPr lang="el-GR" b="1" dirty="0" smtClean="0"/>
              <a:t>αυτιά</a:t>
            </a:r>
            <a:r>
              <a:rPr lang="el-GR" dirty="0" smtClean="0"/>
              <a:t> είναι επίσης χρήσιμες, καθώς </a:t>
            </a:r>
            <a:r>
              <a:rPr lang="el-GR" u="sng" dirty="0" smtClean="0"/>
              <a:t>βοηθούν </a:t>
            </a:r>
            <a:r>
              <a:rPr lang="el-GR" u="sng" dirty="0" smtClean="0"/>
              <a:t>στην εξίσωση της πίεσης </a:t>
            </a:r>
            <a:r>
              <a:rPr lang="el-GR" dirty="0" smtClean="0"/>
              <a:t>κατά </a:t>
            </a:r>
            <a:r>
              <a:rPr lang="el-GR" dirty="0" smtClean="0"/>
              <a:t>την απογείωση και την προσγείωση, κάτι που μπορεί να κάνει τα αυτιά μας   να "μπλοκάρουν" λόγω αλλαγής ύψους.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3178696" cy="3284984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/>
            </a:r>
            <a:br>
              <a:rPr lang="el-GR" sz="2800" b="1" dirty="0" smtClean="0">
                <a:solidFill>
                  <a:srgbClr val="C00000"/>
                </a:solidFill>
              </a:rPr>
            </a:br>
            <a:r>
              <a:rPr lang="en-US" sz="2800" b="1" dirty="0" err="1" smtClean="0">
                <a:solidFill>
                  <a:srgbClr val="C00000"/>
                </a:solidFill>
              </a:rPr>
              <a:t>Padova</a:t>
            </a:r>
            <a:r>
              <a:rPr lang="en-US" sz="2800" b="1" dirty="0" smtClean="0">
                <a:solidFill>
                  <a:srgbClr val="C00000"/>
                </a:solidFill>
              </a:rPr>
              <a:t> Congress </a:t>
            </a:r>
            <a:r>
              <a:rPr lang="en-US" sz="2800" b="1" dirty="0" smtClean="0">
                <a:solidFill>
                  <a:srgbClr val="C00000"/>
                </a:solidFill>
              </a:rPr>
              <a:t>Center</a:t>
            </a:r>
            <a:r>
              <a:rPr lang="el-GR" sz="2400" dirty="0" smtClean="0"/>
              <a:t> 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Η </a:t>
            </a:r>
            <a:r>
              <a:rPr lang="el-GR" sz="2400" dirty="0" smtClean="0"/>
              <a:t>συμπεριφορά </a:t>
            </a:r>
            <a:r>
              <a:rPr lang="el-GR" sz="2400" dirty="0" smtClean="0"/>
              <a:t>μας στο μαθητικό </a:t>
            </a:r>
            <a:r>
              <a:rPr lang="el-GR" sz="2400" dirty="0" smtClean="0"/>
              <a:t>συνέδριο είναι σημαντική </a:t>
            </a:r>
            <a:r>
              <a:rPr lang="el-GR" sz="2400" dirty="0" smtClean="0"/>
              <a:t>ώστε  η εμπειρία  να  μας  μείνει  αξέχαστη!</a:t>
            </a:r>
            <a:endParaRPr lang="el-GR" sz="2800" b="1" dirty="0">
              <a:solidFill>
                <a:srgbClr val="C00000"/>
              </a:solidFill>
            </a:endParaRPr>
          </a:p>
        </p:txBody>
      </p:sp>
      <p:pic>
        <p:nvPicPr>
          <p:cNvPr id="16387" name="Picture 3" descr="G:\ΕΚΠΑΙΔΕΥΤΙΚΕΣ  ΕΚΔΡΟΜΕΣ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0"/>
            <a:ext cx="3744416" cy="3456384"/>
          </a:xfrm>
          <a:prstGeom prst="rect">
            <a:avLst/>
          </a:prstGeom>
          <a:noFill/>
        </p:spPr>
      </p:pic>
      <p:pic>
        <p:nvPicPr>
          <p:cNvPr id="16388" name="Picture 4" descr="G:\ΕΚΠΑΙΔΕΥΤΙΚΕΣ  ΕΚΔΡΟΜΕΣ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73016"/>
            <a:ext cx="3888432" cy="2852936"/>
          </a:xfrm>
          <a:prstGeom prst="rect">
            <a:avLst/>
          </a:prstGeom>
          <a:noFill/>
        </p:spPr>
      </p:pic>
      <p:pic>
        <p:nvPicPr>
          <p:cNvPr id="16389" name="Picture 5" descr="G:\ΕΚΠΑΙΔΕΥΤΙΚΕΣ  ΕΚΔΡΟΜΕΣ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645024"/>
            <a:ext cx="4032448" cy="2751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>
                <a:solidFill>
                  <a:srgbClr val="FF0000"/>
                </a:solidFill>
              </a:rPr>
              <a:t>Στο  </a:t>
            </a:r>
            <a:r>
              <a:rPr lang="el-GR" b="1" dirty="0" smtClean="0">
                <a:solidFill>
                  <a:srgbClr val="FF0000"/>
                </a:solidFill>
              </a:rPr>
              <a:t>συνέδριο  έχουμε  υπεύθυνη  στάση…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ΑΚΟΛΟΥΘΟΥΜΕ  ΤΙΣ ΟΔΗΓΙΕΣ   ΓΙΑ ΤΗΝ  ΟΜΑΛΗ  ΔΙΕΞΑΓΩΓΗ  ΤΟΥ ΣΥΝΕΔΡΙΟΥ </a:t>
            </a:r>
          </a:p>
          <a:p>
            <a:r>
              <a:rPr lang="el-GR" b="1" dirty="0" smtClean="0"/>
              <a:t>Σ</a:t>
            </a:r>
            <a:r>
              <a:rPr lang="el-GR" b="1" dirty="0" smtClean="0"/>
              <a:t>εβόμαστε   τους  μαθητές  των  άλλων  σχολείων  και έχουμε ομαδικό  πνεύμα!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b="1" dirty="0" smtClean="0"/>
              <a:t>Ακούμε  με προσοχή  </a:t>
            </a:r>
            <a:r>
              <a:rPr lang="el-GR" dirty="0" smtClean="0"/>
              <a:t>τις παρουσιάσεις    και  δείχνουμε  ενδιαφέρον </a:t>
            </a:r>
            <a:r>
              <a:rPr lang="el-GR" dirty="0" smtClean="0"/>
              <a:t>για τις </a:t>
            </a:r>
            <a:r>
              <a:rPr lang="el-GR" dirty="0" smtClean="0"/>
              <a:t>παρουσιάσεις  των άλλων  σχολείων.</a:t>
            </a:r>
          </a:p>
          <a:p>
            <a:endParaRPr lang="el-GR" dirty="0" smtClean="0"/>
          </a:p>
          <a:p>
            <a:r>
              <a:rPr lang="el-GR" b="1" dirty="0" smtClean="0"/>
              <a:t>Τηρούμε  τους  κανόνες  :</a:t>
            </a:r>
            <a:r>
              <a:rPr lang="el-GR" dirty="0" smtClean="0"/>
              <a:t>  ΔΕΝ  κάνουμε   </a:t>
            </a:r>
            <a:r>
              <a:rPr lang="el-GR" dirty="0" smtClean="0"/>
              <a:t>θόρυβο κατά τη διάρκεια των </a:t>
            </a:r>
            <a:r>
              <a:rPr lang="el-GR" dirty="0" smtClean="0"/>
              <a:t>ομιλιών</a:t>
            </a:r>
            <a:r>
              <a:rPr lang="el-GR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>
                <a:solidFill>
                  <a:srgbClr val="FF0000"/>
                </a:solidFill>
              </a:rPr>
              <a:t>Σχετικά  με  το </a:t>
            </a:r>
            <a:r>
              <a:rPr lang="el-GR" b="1" smtClean="0">
                <a:solidFill>
                  <a:srgbClr val="FF0000"/>
                </a:solidFill>
              </a:rPr>
              <a:t>νερό </a:t>
            </a:r>
            <a:r>
              <a:rPr lang="el-GR" b="1" smtClean="0">
                <a:solidFill>
                  <a:srgbClr val="FF0000"/>
                </a:solidFill>
              </a:rPr>
              <a:t>….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 smtClean="0"/>
              <a:t>Tip</a:t>
            </a:r>
            <a:r>
              <a:rPr lang="el-GR" dirty="0" smtClean="0"/>
              <a:t>: μπορούμε  να ζητάμε:</a:t>
            </a:r>
          </a:p>
          <a:p>
            <a:r>
              <a:rPr lang="el-GR" b="1" dirty="0" smtClean="0"/>
              <a:t>"</a:t>
            </a:r>
            <a:r>
              <a:rPr lang="el-GR" b="1" dirty="0" err="1" smtClean="0"/>
              <a:t>Acqua</a:t>
            </a:r>
            <a:r>
              <a:rPr lang="el-GR" b="1" dirty="0" smtClean="0"/>
              <a:t>  </a:t>
            </a:r>
            <a:r>
              <a:rPr lang="en-US" b="1" dirty="0" err="1" smtClean="0"/>
              <a:t>minerale</a:t>
            </a:r>
            <a:r>
              <a:rPr lang="en-US" b="1" dirty="0" smtClean="0"/>
              <a:t>  </a:t>
            </a:r>
            <a:r>
              <a:rPr lang="el-GR" b="1" dirty="0" err="1" smtClean="0"/>
              <a:t>naturale</a:t>
            </a:r>
            <a:r>
              <a:rPr lang="el-GR" b="1" dirty="0" smtClean="0"/>
              <a:t>"</a:t>
            </a:r>
            <a:r>
              <a:rPr lang="el-GR" dirty="0" smtClean="0"/>
              <a:t> = Απλό φυσικό  μεταλλικό  νερό (χωρίς ανθρακικό)</a:t>
            </a:r>
          </a:p>
          <a:p>
            <a:r>
              <a:rPr lang="el-GR" b="1" dirty="0" smtClean="0"/>
              <a:t>"</a:t>
            </a:r>
            <a:r>
              <a:rPr lang="el-GR" b="1" dirty="0" err="1" smtClean="0"/>
              <a:t>Acqua</a:t>
            </a:r>
            <a:r>
              <a:rPr lang="el-GR" b="1" dirty="0" smtClean="0"/>
              <a:t> </a:t>
            </a:r>
            <a:r>
              <a:rPr lang="el-GR" b="1" dirty="0" err="1" smtClean="0"/>
              <a:t>frizzante</a:t>
            </a:r>
            <a:r>
              <a:rPr lang="el-GR" b="1" dirty="0" smtClean="0"/>
              <a:t>" ή "</a:t>
            </a:r>
            <a:r>
              <a:rPr lang="el-GR" b="1" dirty="0" err="1" smtClean="0"/>
              <a:t>Acqua</a:t>
            </a:r>
            <a:r>
              <a:rPr lang="el-GR" b="1" dirty="0" smtClean="0"/>
              <a:t> </a:t>
            </a:r>
            <a:r>
              <a:rPr lang="el-GR" b="1" dirty="0" err="1" smtClean="0"/>
              <a:t>gassata</a:t>
            </a:r>
            <a:r>
              <a:rPr lang="el-GR" b="1" dirty="0" smtClean="0"/>
              <a:t>"</a:t>
            </a:r>
            <a:r>
              <a:rPr lang="el-GR" dirty="0" smtClean="0"/>
              <a:t> = Ανθρακούχο νερό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Η σωστή προετοιμασία και η υπευθυνότητα είναι το κλειδί για μια ασφαλή και ευχάριστη σχολική εκδρομή στο εξωτερικό!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 πρέπει να προσέχουμε :</a:t>
            </a:r>
          </a:p>
          <a:p>
            <a:endParaRPr lang="el-GR" dirty="0" smtClean="0"/>
          </a:p>
          <a:p>
            <a:r>
              <a:rPr lang="el-GR" b="1" dirty="0" smtClean="0"/>
              <a:t>1. Ταξιδιωτικά </a:t>
            </a:r>
            <a:r>
              <a:rPr lang="el-GR" b="1" dirty="0" smtClean="0"/>
              <a:t>Έγγραφα</a:t>
            </a:r>
            <a:endParaRPr lang="el-GR" b="1" dirty="0" smtClean="0"/>
          </a:p>
          <a:p>
            <a:r>
              <a:rPr lang="el-GR" b="1" dirty="0" smtClean="0"/>
              <a:t>2. Ασφάλεια &amp; Προσωπικά Αντικείμενα</a:t>
            </a:r>
          </a:p>
          <a:p>
            <a:r>
              <a:rPr lang="el-GR" b="1" dirty="0" smtClean="0"/>
              <a:t>3. Υγεία &amp; Διατροφή</a:t>
            </a:r>
          </a:p>
          <a:p>
            <a:r>
              <a:rPr lang="el-GR" b="1" dirty="0" smtClean="0"/>
              <a:t>4. Συμπεριφορά &amp; Επικοινωνία</a:t>
            </a:r>
          </a:p>
          <a:p>
            <a:r>
              <a:rPr lang="el-GR" b="1" dirty="0" smtClean="0"/>
              <a:t>5. Πρόγραμμα &amp; </a:t>
            </a:r>
            <a:r>
              <a:rPr lang="el-GR" b="1" dirty="0" smtClean="0"/>
              <a:t>Τήρηση </a:t>
            </a:r>
            <a:r>
              <a:rPr lang="el-GR" b="1" dirty="0" smtClean="0"/>
              <a:t>Κανόνων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1. Ταξιδιωτικά </a:t>
            </a:r>
            <a:r>
              <a:rPr lang="el-GR" b="1" dirty="0" smtClean="0"/>
              <a:t>Έγγραφα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</a:t>
            </a:r>
            <a:r>
              <a:rPr lang="el-GR" dirty="0" smtClean="0"/>
              <a:t>α </a:t>
            </a:r>
            <a:r>
              <a:rPr lang="el-GR" dirty="0" smtClean="0"/>
              <a:t>έχουμε μαζί μας  ταυτότητα  ή  </a:t>
            </a:r>
            <a:r>
              <a:rPr lang="el-GR" dirty="0" smtClean="0"/>
              <a:t>το  διαβατήριο  μας   (</a:t>
            </a:r>
            <a:r>
              <a:rPr lang="el-GR" dirty="0" err="1" smtClean="0"/>
              <a:t>ό,τι</a:t>
            </a:r>
            <a:r>
              <a:rPr lang="el-GR" dirty="0" smtClean="0"/>
              <a:t>  έχουμε  δηλώσει  στο σχολείο μας)</a:t>
            </a:r>
            <a:endParaRPr lang="el-GR" dirty="0" smtClean="0"/>
          </a:p>
          <a:p>
            <a:r>
              <a:rPr lang="el-GR" dirty="0" smtClean="0"/>
              <a:t>να  έχουμε  μαζί μας την Ευρωπαϊκή Κάρτα Ασφάλισης Υγείας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2. Ασφάλεια &amp; Προσωπικά Αντικείμενα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να μην απομακρυνόμαστε   από την ομάδα </a:t>
            </a:r>
            <a:r>
              <a:rPr lang="el-GR" dirty="0" smtClean="0"/>
              <a:t>του σχολείου μας </a:t>
            </a:r>
            <a:endParaRPr lang="el-GR" dirty="0" smtClean="0"/>
          </a:p>
          <a:p>
            <a:r>
              <a:rPr lang="el-GR" dirty="0" smtClean="0"/>
              <a:t> να ακολουθούμε  τις οδηγίες των συνοδών </a:t>
            </a:r>
            <a:r>
              <a:rPr lang="el-GR" dirty="0" smtClean="0"/>
              <a:t>–καθηγητών μας </a:t>
            </a:r>
            <a:endParaRPr lang="el-GR" dirty="0" smtClean="0"/>
          </a:p>
          <a:p>
            <a:r>
              <a:rPr lang="el-GR" dirty="0" smtClean="0"/>
              <a:t>να φυλάμε τα προσωπικά </a:t>
            </a:r>
            <a:r>
              <a:rPr lang="el-GR" dirty="0" smtClean="0"/>
              <a:t>μας  αντικείμενα </a:t>
            </a:r>
            <a:r>
              <a:rPr lang="el-GR" dirty="0" smtClean="0"/>
              <a:t>(διαβατήριο, χρήματα, τηλέφωνο) σε ασφαλές μέρος.</a:t>
            </a:r>
          </a:p>
          <a:p>
            <a:r>
              <a:rPr lang="el-GR" dirty="0" smtClean="0"/>
              <a:t>να μην κουβαλάμε μεγάλα χρηματικά ποσά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3. Υγεία &amp; Διατροφή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να ενημερώσουμε τους συνοδούς </a:t>
            </a:r>
            <a:r>
              <a:rPr lang="el-GR" b="1" dirty="0" smtClean="0"/>
              <a:t>για τυχόν αλλεργίες</a:t>
            </a:r>
            <a:r>
              <a:rPr lang="el-GR" dirty="0" smtClean="0"/>
              <a:t> ή ιατρικά προβλήματα  (φαρμακευτική  αγωγή  που  λαμβάνουμε  αυτή  την περίοδο)</a:t>
            </a:r>
          </a:p>
          <a:p>
            <a:r>
              <a:rPr lang="el-GR" dirty="0" smtClean="0"/>
              <a:t>να </a:t>
            </a:r>
            <a:r>
              <a:rPr lang="el-GR" b="1" dirty="0" smtClean="0"/>
              <a:t>προσέχουμε</a:t>
            </a:r>
            <a:r>
              <a:rPr lang="el-GR" dirty="0" smtClean="0"/>
              <a:t>  τι τρώμε   και  τι  πίνουμε </a:t>
            </a:r>
          </a:p>
          <a:p>
            <a:r>
              <a:rPr lang="el-GR" dirty="0" smtClean="0"/>
              <a:t>να  αποφύγουμε  άγνωστης  ή αμφίβολης ποιότητας φαγητά.</a:t>
            </a:r>
          </a:p>
          <a:p>
            <a:r>
              <a:rPr lang="el-GR" dirty="0" smtClean="0"/>
              <a:t>να </a:t>
            </a:r>
            <a:r>
              <a:rPr lang="el-GR" dirty="0" smtClean="0"/>
              <a:t>τηρούμε βασικούς κανόνες υγιεινής (πλύσιμο χεριών, χρήση αντισηπτικού</a:t>
            </a:r>
            <a:r>
              <a:rPr lang="el-GR" dirty="0" smtClean="0"/>
              <a:t>). </a:t>
            </a:r>
            <a:endParaRPr lang="el-GR" dirty="0" smtClean="0"/>
          </a:p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ΠΡΟΣΟΧΗ</a:t>
            </a:r>
            <a:r>
              <a:rPr lang="el-GR" dirty="0" smtClean="0"/>
              <a:t>!   Σε  καμία  περίπτωση  δεν  καταναλώνουμε  </a:t>
            </a:r>
            <a:r>
              <a:rPr lang="el-GR" dirty="0" smtClean="0"/>
              <a:t>αλκοόλ!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4. Συμπεριφορά &amp; Επικοινωνία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να είμαστε   ευγενικοί </a:t>
            </a:r>
            <a:r>
              <a:rPr lang="el-GR" dirty="0" smtClean="0"/>
              <a:t>και να </a:t>
            </a:r>
            <a:r>
              <a:rPr lang="el-GR" b="1" dirty="0" smtClean="0">
                <a:solidFill>
                  <a:srgbClr val="FF0000"/>
                </a:solidFill>
              </a:rPr>
              <a:t>σεβαστούμε</a:t>
            </a:r>
            <a:r>
              <a:rPr lang="el-GR" dirty="0" smtClean="0"/>
              <a:t>  τον πολιτισμό και τα έθιμα της χώρας που επισκεπτόμαστε.</a:t>
            </a:r>
          </a:p>
          <a:p>
            <a:r>
              <a:rPr lang="el-GR" dirty="0" smtClean="0"/>
              <a:t>να έχουμε μαζί τους τα </a:t>
            </a:r>
            <a:r>
              <a:rPr lang="el-GR" b="1" dirty="0" smtClean="0"/>
              <a:t>τηλέφωνα ανάγκης </a:t>
            </a:r>
            <a:r>
              <a:rPr lang="el-GR" dirty="0" smtClean="0"/>
              <a:t>(ξενοδοχείο, συνοδοί, πρεσβεία).</a:t>
            </a:r>
          </a:p>
          <a:p>
            <a:r>
              <a:rPr lang="el-GR" dirty="0" smtClean="0"/>
              <a:t>να  έχουμε 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 μαζί  </a:t>
            </a:r>
            <a:r>
              <a:rPr lang="el-GR" dirty="0" smtClean="0"/>
              <a:t>μας  το κινητό  μας   τηλέφωνο  φορτισμένο    (να  έχουμε  </a:t>
            </a:r>
            <a:r>
              <a:rPr lang="en-US" dirty="0" smtClean="0"/>
              <a:t>power  bank  </a:t>
            </a:r>
            <a:r>
              <a:rPr lang="el-GR" dirty="0" smtClean="0"/>
              <a:t>φορτισμένο  μαζί μας) </a:t>
            </a:r>
          </a:p>
          <a:p>
            <a:r>
              <a:rPr lang="el-GR" dirty="0" smtClean="0"/>
              <a:t>να μην χρησιμοποιήσουμε  </a:t>
            </a:r>
            <a:r>
              <a:rPr lang="el-GR" b="1" dirty="0" smtClean="0">
                <a:solidFill>
                  <a:srgbClr val="FF0000"/>
                </a:solidFill>
              </a:rPr>
              <a:t>ΚΑΝΕΝΑ</a:t>
            </a:r>
            <a:r>
              <a:rPr lang="el-GR" dirty="0" smtClean="0"/>
              <a:t>  από  τα  μέσα μεταφοράς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5. Πρόγραμμα &amp; Τήρηση Κανόνων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να  </a:t>
            </a:r>
            <a:r>
              <a:rPr lang="el-GR" b="1" dirty="0" smtClean="0">
                <a:solidFill>
                  <a:srgbClr val="FF0000"/>
                </a:solidFill>
              </a:rPr>
              <a:t>γνωρίζουμε</a:t>
            </a:r>
            <a:r>
              <a:rPr lang="el-GR" dirty="0" smtClean="0"/>
              <a:t>  και να </a:t>
            </a:r>
            <a:r>
              <a:rPr lang="el-GR" b="1" dirty="0" smtClean="0">
                <a:solidFill>
                  <a:srgbClr val="FF0000"/>
                </a:solidFill>
              </a:rPr>
              <a:t>τηρούμε</a:t>
            </a:r>
            <a:r>
              <a:rPr lang="el-GR" dirty="0" smtClean="0"/>
              <a:t> το πρόγραμμα της εκδρομής.</a:t>
            </a:r>
          </a:p>
          <a:p>
            <a:r>
              <a:rPr lang="el-GR" dirty="0" smtClean="0"/>
              <a:t>να  </a:t>
            </a:r>
            <a:r>
              <a:rPr lang="el-GR" b="1" dirty="0" smtClean="0">
                <a:solidFill>
                  <a:srgbClr val="FF0000"/>
                </a:solidFill>
              </a:rPr>
              <a:t>μην  απομακρυνόμαστε  από τα  σημεία  συνάντησης</a:t>
            </a:r>
          </a:p>
          <a:p>
            <a:r>
              <a:rPr lang="el-GR" dirty="0" smtClean="0"/>
              <a:t>να είμαστε  </a:t>
            </a:r>
            <a:r>
              <a:rPr lang="el-GR" b="1" dirty="0" smtClean="0">
                <a:solidFill>
                  <a:srgbClr val="FF0000"/>
                </a:solidFill>
              </a:rPr>
              <a:t>συνεπείς</a:t>
            </a:r>
            <a:r>
              <a:rPr lang="el-GR" dirty="0" smtClean="0"/>
              <a:t> στα ραντεβού και να ακολουθούμε το πρόγραμμα των δραστηριοτήτων.</a:t>
            </a:r>
          </a:p>
          <a:p>
            <a:r>
              <a:rPr lang="el-GR" dirty="0" smtClean="0"/>
              <a:t>να </a:t>
            </a:r>
            <a:r>
              <a:rPr lang="el-GR" b="1" dirty="0" smtClean="0"/>
              <a:t>ενημερώσουμε</a:t>
            </a:r>
            <a:r>
              <a:rPr lang="el-GR" dirty="0" smtClean="0"/>
              <a:t> τους συνοδούς σε </a:t>
            </a:r>
            <a:r>
              <a:rPr lang="el-GR" b="1" dirty="0" smtClean="0">
                <a:solidFill>
                  <a:srgbClr val="FF0000"/>
                </a:solidFill>
              </a:rPr>
              <a:t>περίπτωση ανάγκης ή αν νιώσουμε αδιαθεσία.</a:t>
            </a:r>
          </a:p>
          <a:p>
            <a:r>
              <a:rPr lang="el-GR" dirty="0" smtClean="0"/>
              <a:t>σε </a:t>
            </a:r>
            <a:r>
              <a:rPr lang="el-GR" b="1" dirty="0" smtClean="0">
                <a:solidFill>
                  <a:srgbClr val="FF0000"/>
                </a:solidFill>
              </a:rPr>
              <a:t>ΚΑΜΙΑ</a:t>
            </a:r>
            <a:r>
              <a:rPr lang="el-GR" dirty="0" smtClean="0"/>
              <a:t>  περίπτωση  </a:t>
            </a:r>
            <a:r>
              <a:rPr lang="el-GR" b="1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 απομακρυνόμαστε  </a:t>
            </a:r>
            <a:r>
              <a:rPr lang="el-GR" dirty="0" smtClean="0"/>
              <a:t>από  την παρέα  μας 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b="1" dirty="0" smtClean="0"/>
              <a:t>Η σωστή συμπεριφορά μας  στο </a:t>
            </a:r>
            <a:r>
              <a:rPr lang="el-GR" sz="2000" b="1" dirty="0" smtClean="0">
                <a:solidFill>
                  <a:srgbClr val="FF0000"/>
                </a:solidFill>
              </a:rPr>
              <a:t>ΞΕΝΟΔΟΧΕΙΟ-  </a:t>
            </a:r>
            <a:r>
              <a:rPr lang="en-US" sz="2000" b="1" dirty="0" smtClean="0">
                <a:solidFill>
                  <a:srgbClr val="C00000"/>
                </a:solidFill>
              </a:rPr>
              <a:t>STAYCITY  </a:t>
            </a:r>
            <a:r>
              <a:rPr lang="en-US" sz="2000" b="1" dirty="0" smtClean="0">
                <a:solidFill>
                  <a:srgbClr val="C00000"/>
                </a:solidFill>
              </a:rPr>
              <a:t>HOTEL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/>
              <a:t> κατά τη διάρκεια μιας σχολικής εκδρομής είναι πολύ σημαντική για την ασφάλεια, την ομαλή διεξαγωγή της εκδρομής και τον σεβασμό προς τους υπόλοιπους επισκέπτες. </a:t>
            </a:r>
            <a:r>
              <a:rPr lang="el-GR" sz="2000" b="1" dirty="0" smtClean="0">
                <a:solidFill>
                  <a:srgbClr val="FF0000"/>
                </a:solidFill>
              </a:rPr>
              <a:t>Η  ΣΩΣΤΗ  ΣΥΜΠΕΡΙΦΟΡΑ ΜΑΣ    ΣΤΟ ΞΕΝΟΔΟΧΕΙΟ   ΘΑ  ΑΠΟΤΕΛΕΣΕΙ  ΘΕΤΙΚΗ ΕΙΚΟΝΑ  ΓΙΑ ΤΟ ΣΧΟΛΕΙΟ ΜΑΣ</a:t>
            </a:r>
            <a:endParaRPr lang="el-GR" sz="2000" dirty="0"/>
          </a:p>
        </p:txBody>
      </p:sp>
      <p:pic>
        <p:nvPicPr>
          <p:cNvPr id="4" name="Picture 2" descr="G:\ΕΚΠΑΙΔΕΥΤΙΚΕΣ  ΕΚΔΡΟΜΕΣ\staycity-aparthote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16832"/>
            <a:ext cx="496855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pPr>
              <a:buNone/>
            </a:pPr>
            <a:r>
              <a:rPr lang="el-GR" b="1" dirty="0" smtClean="0"/>
              <a:t>1. Σεβασμός προς το προσωπικό και τους άλλους επισκέπτες</a:t>
            </a:r>
          </a:p>
          <a:p>
            <a:pPr>
              <a:buFont typeface="Wingdings" pitchFamily="2" charset="2"/>
              <a:buChar char="ü"/>
            </a:pPr>
            <a:r>
              <a:rPr lang="el-GR" b="1" dirty="0" smtClean="0"/>
              <a:t>αποφεύγουμε</a:t>
            </a:r>
            <a:r>
              <a:rPr lang="el-GR" dirty="0" smtClean="0"/>
              <a:t>  </a:t>
            </a:r>
            <a:r>
              <a:rPr lang="el-GR" dirty="0" smtClean="0"/>
              <a:t>τις φωνές, τη δυνατή μουσική και τις </a:t>
            </a:r>
            <a:r>
              <a:rPr lang="el-GR" b="1" dirty="0" smtClean="0"/>
              <a:t>ενοχλητικές συμπεριφορές </a:t>
            </a:r>
            <a:r>
              <a:rPr lang="el-GR" dirty="0" smtClean="0"/>
              <a:t>στους διαδρόμους και στα δωμάτια.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 τηρούμε   </a:t>
            </a:r>
            <a:r>
              <a:rPr lang="el-GR" dirty="0" smtClean="0"/>
              <a:t>τις ώρες κοινής ησυχίας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2. Προσοχή στη διατήρηση της καθαριότητας και της τάξης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 διατηρούμε </a:t>
            </a:r>
            <a:r>
              <a:rPr lang="el-GR" dirty="0" smtClean="0"/>
              <a:t>το δωμάτιό τους καθαρό και </a:t>
            </a:r>
            <a:r>
              <a:rPr lang="el-GR" dirty="0" smtClean="0"/>
              <a:t>τακτοποιημένο.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δεν </a:t>
            </a:r>
            <a:r>
              <a:rPr lang="el-GR" dirty="0" smtClean="0"/>
              <a:t>πετάμε  </a:t>
            </a:r>
            <a:r>
              <a:rPr lang="el-GR" dirty="0" smtClean="0"/>
              <a:t>σκουπίδια στο πάτωμα ή στους κοινόχρηστους </a:t>
            </a:r>
            <a:r>
              <a:rPr lang="el-GR" dirty="0" smtClean="0"/>
              <a:t>χώρους.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Σεβόμαστε  τις </a:t>
            </a:r>
            <a:r>
              <a:rPr lang="el-GR" dirty="0" smtClean="0"/>
              <a:t>παροχές του ξενοδοχείου (π.χ. πετσέτες, έπιπλα, ηλεκτρικές συσκευές).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766</Words>
  <Application>Microsoft Office PowerPoint</Application>
  <PresentationFormat>Προβολή στην οθόνη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Χρήσιμες Συμβουλές  για  το ταξίδι  μας! </vt:lpstr>
      <vt:lpstr>Η σωστή προετοιμασία και η υπευθυνότητα είναι το κλειδί για μια ασφαλή και ευχάριστη σχολική εκδρομή στο εξωτερικό! </vt:lpstr>
      <vt:lpstr>1. Ταξιδιωτικά Έγγραφα </vt:lpstr>
      <vt:lpstr>2. Ασφάλεια &amp; Προσωπικά Αντικείμενα </vt:lpstr>
      <vt:lpstr>3. Υγεία &amp; Διατροφή </vt:lpstr>
      <vt:lpstr>4. Συμπεριφορά &amp; Επικοινωνία </vt:lpstr>
      <vt:lpstr>5. Πρόγραμμα &amp; Τήρηση Κανόνων </vt:lpstr>
      <vt:lpstr>Η σωστή συμπεριφορά μας  στο ΞΕΝΟΔΟΧΕΙΟ-  STAYCITY  HOTEL   κατά τη διάρκεια μιας σχολικής εκδρομής είναι πολύ σημαντική για την ασφάλεια, την ομαλή διεξαγωγή της εκδρομής και τον σεβασμό προς τους υπόλοιπους επισκέπτες. Η  ΣΩΣΤΗ  ΣΥΜΠΕΡΙΦΟΡΑ ΜΑΣ    ΣΤΟ ΞΕΝΟΔΟΧΕΙΟ   ΘΑ  ΑΠΟΤΕΛΕΣΕΙ  ΘΕΤΙΚΗ ΕΙΚΟΝΑ  ΓΙΑ ΤΟ ΣΧΟΛΕΙΟ ΜΑΣ</vt:lpstr>
      <vt:lpstr>Διαφάνεια 9</vt:lpstr>
      <vt:lpstr>Διαφάνεια 10</vt:lpstr>
      <vt:lpstr>ΠΡΟΣΟΧΗ!!!</vt:lpstr>
      <vt:lpstr>Στο αεροπλάνο</vt:lpstr>
      <vt:lpstr> Padova Congress Center  Η συμπεριφορά μας στο μαθητικό συνέδριο είναι σημαντική ώστε  η εμπειρία  να  μας  μείνει  αξέχαστη!</vt:lpstr>
      <vt:lpstr>Στο  συνέδριο  έχουμε  υπεύθυνη  στάση…</vt:lpstr>
      <vt:lpstr>Σχετικά  με  το νερό 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JENNY</dc:creator>
  <cp:lastModifiedBy>admin</cp:lastModifiedBy>
  <cp:revision>8</cp:revision>
  <dcterms:created xsi:type="dcterms:W3CDTF">2025-02-20T18:02:14Z</dcterms:created>
  <dcterms:modified xsi:type="dcterms:W3CDTF">2025-02-24T19:12:14Z</dcterms:modified>
</cp:coreProperties>
</file>