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Default Extension="WAV" ContentType="audio/x-wav"/>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 id="2147483687" r:id="rId3"/>
    <p:sldMasterId id="2147483700" r:id="rId4"/>
    <p:sldMasterId id="2147483713" r:id="rId5"/>
  </p:sldMasterIdLst>
  <p:sldIdLst>
    <p:sldId id="296" r:id="rId6"/>
    <p:sldId id="25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98" r:id="rId33"/>
    <p:sldId id="299" r:id="rId34"/>
    <p:sldId id="300" r:id="rId35"/>
    <p:sldId id="287" r:id="rId36"/>
    <p:sldId id="288" r:id="rId37"/>
    <p:sldId id="289" r:id="rId38"/>
    <p:sldId id="290" r:id="rId39"/>
    <p:sldId id="291" r:id="rId40"/>
    <p:sldId id="292" r:id="rId41"/>
    <p:sldId id="295" r:id="rId42"/>
  </p:sldIdLst>
  <p:sldSz cx="12192000" cy="6858000"/>
  <p:notesSz cx="7559675" cy="106918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03" autoAdjust="0"/>
  </p:normalViewPr>
  <p:slideViewPr>
    <p:cSldViewPr>
      <p:cViewPr varScale="1">
        <p:scale>
          <a:sx n="63" d="100"/>
          <a:sy n="63" d="100"/>
        </p:scale>
        <p:origin x="-822" y="-10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418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C4CD12AB-9229-4063-A09C-D89ED16D3BC3}" type="slidenum">
              <a:rPr/>
              <a:pPr/>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7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507334DF-6710-48EF-9279-B73C04DAD96F}" type="slidenum">
              <a:rPr/>
              <a:pPr/>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8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8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8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8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D05CBE86-7751-4FAF-B70D-9E1DA26C1BB2}" type="slidenum">
              <a:rPr/>
              <a:pPr/>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8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8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8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8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9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9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03A2D2FB-4ABD-4FA6-A0AE-1BB43DA45693}" type="slidenum">
              <a:rPr/>
              <a:pPr/>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4AEF85A8-2BF4-420B-9B7F-CA86C7C7526E}" type="slidenum">
              <a:rPr/>
              <a:pPr/>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0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l-GR" sz="3200" b="0" strike="noStrike" spc="-1">
              <a:solidFill>
                <a:srgbClr val="000000"/>
              </a:solidFill>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D909B8C5-3011-4966-9269-C8E315CBD306}" type="slidenum">
              <a:rPr/>
              <a:pPr/>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0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4D0149EC-3934-4F8F-B4D8-54717158B78B}" type="slidenum">
              <a:rPr/>
              <a:pPr/>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0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D627233B-CE55-44FB-BE4D-17A3F65E2CF4}" type="slidenum">
              <a:rPr/>
              <a:pPr/>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53E5AE0F-2368-42ED-8501-8069D97C3181}" type="slidenum">
              <a:rPr/>
              <a:pPr/>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0"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l-GR" sz="3200" b="0" strike="noStrike" spc="-1">
              <a:solidFill>
                <a:srgbClr val="000000"/>
              </a:solidFill>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D2E672D2-0257-4126-96D1-5866C1CCAF07}" type="slidenum">
              <a:rPr/>
              <a:pPr/>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1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92F0EC81-391E-424E-A02A-9FEF4CE02DEE}" type="slidenum">
              <a:rPr/>
              <a:pPr/>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5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l-GR"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5F27A46A-0F0D-47F7-A85C-07B8C209F09A}" type="slidenum">
              <a:rPr/>
              <a:pPr/>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1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1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1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A80BF00A-9433-4185-90C8-A9C628B34247}" type="slidenum">
              <a:rPr/>
              <a:pPr/>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2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2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3520CA61-0E9D-4C02-8C63-FF361BDB2774}" type="slidenum">
              <a:rPr/>
              <a:pPr/>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24"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25"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BCA97534-8EC9-43BB-A379-41DF63C4CE82}" type="slidenum">
              <a:rPr/>
              <a:pPr/>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2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2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2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3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673BD0E6-B14A-4E0C-A223-C442E265A89C}" type="slidenum">
              <a:rPr/>
              <a:pPr/>
              <a:t>‹#›</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32"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33"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34"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35"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36"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37"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4476EF8D-2C92-4C60-BD73-D4D91686A951}" type="slidenum">
              <a:rPr/>
              <a:pPr/>
              <a:t>‹#›</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2A4CCBCC-43B5-4E0A-819A-5C09E216B72E}" type="slidenum">
              <a:rPr/>
              <a:pPr/>
              <a:t>‹#›</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4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l-GR" sz="3200" b="0" strike="noStrike" spc="-1">
              <a:solidFill>
                <a:srgbClr val="000000"/>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FE94D3AB-40C9-4AEA-822F-FF210448359A}" type="slidenum">
              <a:rPr/>
              <a:pPr/>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4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E130D5AB-ADC9-4E61-83BD-C981AD5049CC}" type="slidenum">
              <a:rPr/>
              <a:pPr/>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5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5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94D4BFE5-7110-4757-8B66-C0DD3B710C7F}" type="slidenum">
              <a:rPr/>
              <a:pPr/>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CB84E3A3-D314-4D56-85BD-FC99C171B9B1}" type="slidenum">
              <a:rPr/>
              <a:pPr/>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5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76EFFFF6-472B-4226-96B2-F783ECDAE5B5}" type="slidenum">
              <a:rPr/>
              <a:pPr/>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l-GR" sz="3200" b="0" strike="noStrike" spc="-1">
              <a:solidFill>
                <a:srgbClr val="000000"/>
              </a:solidFill>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8A2124E7-9A0F-4CAD-86BE-C85FD20B8979}" type="slidenum">
              <a:rPr/>
              <a:pPr/>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5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5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5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006273D1-952C-42EA-B132-F3A59D9C6ADA}" type="slidenum">
              <a:rPr/>
              <a:pPr/>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5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6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6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B6A39884-C882-4DF7-BB4B-0821E721EADE}" type="slidenum">
              <a:rPr/>
              <a:pPr/>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6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6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6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A2D2D018-B1AA-4473-8F8B-7D402946B258}" type="slidenum">
              <a:rPr/>
              <a:pPr/>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6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6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144129EC-DCDD-499E-8396-B0893F40D65C}" type="slidenum">
              <a:rPr/>
              <a:pPr/>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7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7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7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7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312B77DA-8B04-43FB-9035-C4CBF82165D3}" type="slidenum">
              <a:rPr/>
              <a:pPr/>
              <a:t>‹#›</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7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7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7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7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7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8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6EB44A0B-13C6-49E2-87DB-A9EFDD1020A2}" type="slidenum">
              <a:rPr/>
              <a:pPr/>
              <a:t>‹#›</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13CAF35B-2FF7-4C4E-8688-FBCC9B85DEB2}" type="slidenum">
              <a:rPr/>
              <a:pPr/>
              <a:t>‹#›</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89"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l-GR" sz="3200" b="0" strike="noStrike" spc="-1">
              <a:solidFill>
                <a:srgbClr val="000000"/>
              </a:solidFill>
              <a:latin typeface="Arial"/>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06D301D3-4EC9-45C9-A566-D26422CD9A30}" type="slidenum">
              <a:rPr/>
              <a:pPr/>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9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73A5D561-9346-4739-85E9-44E275E8FD0A}" type="slidenum">
              <a:rPr/>
              <a:pPr/>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E68E45C1-00DB-4A1D-B05D-70E955DDABCA}" type="slidenum">
              <a:rPr/>
              <a:pPr/>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9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9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29BC0829-C084-48B0-A3E4-2963EFBA64E0}" type="slidenum">
              <a:rPr/>
              <a:pPr/>
              <a:t>‹#›</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54281AE9-DD1A-49E4-8762-EA1288F165E8}" type="slidenum">
              <a:rPr/>
              <a:pPr/>
              <a:t>‹#›</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6"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l-GR" sz="3200" b="0" strike="noStrike" spc="-1">
              <a:solidFill>
                <a:srgbClr val="000000"/>
              </a:solidFill>
              <a:latin typeface="Arial"/>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8CA026D5-933F-4F6D-B73A-35B75905E824}" type="slidenum">
              <a:rPr/>
              <a:pPr/>
              <a:t>‹#›</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9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19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0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8DDF0F55-4DF5-48AF-92E1-4A119DE00C5B}" type="slidenum">
              <a:rPr/>
              <a:pPr/>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20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0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0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CA58685D-A261-4405-9B04-7E09954E5F57}" type="slidenum">
              <a:rPr/>
              <a:pPr/>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20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0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0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A4CD1A40-E692-4976-8B77-6E567E2D4BD5}" type="slidenum">
              <a:rPr/>
              <a:pPr/>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21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1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31D9DE29-C12C-4BF2-AE8F-664B1F41462D}" type="slidenum">
              <a:rPr/>
              <a:pPr/>
              <a:t>‹#›</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21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1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1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16"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 name="PlaceHolder 6"/>
          <p:cNvSpPr>
            <a:spLocks noGrp="1"/>
          </p:cNvSpPr>
          <p:nvPr>
            <p:ph type="ftr" idx="14"/>
          </p:nvPr>
        </p:nvSpPr>
        <p:spPr/>
        <p:txBody>
          <a:bodyPr/>
          <a:lstStyle/>
          <a:p>
            <a:r>
              <a:t>Footer</a:t>
            </a:r>
          </a:p>
        </p:txBody>
      </p:sp>
      <p:sp>
        <p:nvSpPr>
          <p:cNvPr id="8" name="PlaceHolder 7"/>
          <p:cNvSpPr>
            <a:spLocks noGrp="1"/>
          </p:cNvSpPr>
          <p:nvPr>
            <p:ph type="sldNum" idx="15"/>
          </p:nvPr>
        </p:nvSpPr>
        <p:spPr/>
        <p:txBody>
          <a:bodyPr/>
          <a:lstStyle/>
          <a:p>
            <a:fld id="{84C8D0F4-7DC3-4314-BCC5-48EA8024F94C}" type="slidenum">
              <a:rPr/>
              <a:pPr/>
              <a:t>‹#›</a:t>
            </a:fld>
            <a:endParaRPr/>
          </a:p>
        </p:txBody>
      </p:sp>
      <p:sp>
        <p:nvSpPr>
          <p:cNvPr id="9" name="PlaceHolder 8"/>
          <p:cNvSpPr>
            <a:spLocks noGrp="1"/>
          </p:cNvSpPr>
          <p:nvPr>
            <p:ph type="dt" idx="13"/>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218"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19"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20"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21"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22"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223"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9" name="PlaceHolder 8"/>
          <p:cNvSpPr>
            <a:spLocks noGrp="1"/>
          </p:cNvSpPr>
          <p:nvPr>
            <p:ph type="ftr" idx="14"/>
          </p:nvPr>
        </p:nvSpPr>
        <p:spPr/>
        <p:txBody>
          <a:bodyPr/>
          <a:lstStyle/>
          <a:p>
            <a:r>
              <a:t>Footer</a:t>
            </a:r>
          </a:p>
        </p:txBody>
      </p:sp>
      <p:sp>
        <p:nvSpPr>
          <p:cNvPr id="10" name="PlaceHolder 9"/>
          <p:cNvSpPr>
            <a:spLocks noGrp="1"/>
          </p:cNvSpPr>
          <p:nvPr>
            <p:ph type="sldNum" idx="15"/>
          </p:nvPr>
        </p:nvSpPr>
        <p:spPr/>
        <p:txBody>
          <a:bodyPr/>
          <a:lstStyle/>
          <a:p>
            <a:fld id="{DD77A74A-0E31-47D5-9CC6-2847BA34CCDF}" type="slidenum">
              <a:rPr/>
              <a:pPr/>
              <a:t>‹#›</a:t>
            </a:fld>
            <a:endParaRPr/>
          </a:p>
        </p:txBody>
      </p:sp>
      <p:sp>
        <p:nvSpPr>
          <p:cNvPr id="11" name="PlaceHolder 10"/>
          <p:cNvSpPr>
            <a:spLocks noGrp="1"/>
          </p:cNvSpPr>
          <p:nvPr>
            <p:ph type="dt" idx="13"/>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8"/>
            <a:ext cx="103632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5" name="4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6" name="5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A93C360E-D43B-44FA-88D2-D1566A42CA07}" type="slidenum">
              <a:rPr/>
              <a:pPr/>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5" name="4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6" name="5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3"/>
            <a:ext cx="103632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5" name="4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6" name="5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6" name="5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7" name="6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8" name="7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9" name="8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4" name="3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5" name="4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3" name="2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4" name="3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2" y="273050"/>
            <a:ext cx="4011084"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6" name="5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7" name="6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6" name="5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7" name="6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5" name="4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6" name="5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1785600" y="274641"/>
            <a:ext cx="36576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812800" y="274641"/>
            <a:ext cx="107696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5" name="4 - Θέση υποσέλιδου"/>
          <p:cNvSpPr>
            <a:spLocks noGrp="1"/>
          </p:cNvSpPr>
          <p:nvPr>
            <p:ph type="ftr" sz="quarter" idx="11"/>
          </p:nvPr>
        </p:nvSpPr>
        <p:spPr/>
        <p:txBody>
          <a:body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6" name="5 - Θέση αριθμού διαφάνειας"/>
          <p:cNvSpPr>
            <a:spLocks noGrp="1"/>
          </p:cNvSpPr>
          <p:nvPr>
            <p:ph type="sldNum" sz="quarter" idx="12"/>
          </p:nvPr>
        </p:nvSpPr>
        <p:spPr/>
        <p:txBody>
          <a:body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el-GR" sz="32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B4A47A2D-1E23-4F2E-99B1-DA5A98A38BF9}" type="slidenum">
              <a:rPr/>
              <a:pPr/>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1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l-GR"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65723290-F1BF-4913-B581-5D7A39718918}" type="slidenum">
              <a:rPr/>
              <a:pPr/>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6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AA538FE0-C0DB-46ED-B094-F8F95003B4B0}" type="slidenum">
              <a:rPr/>
              <a:p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7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0AD63132-33B4-4D27-BFCF-0F4E009C26D1}" type="slidenum">
              <a:rPr/>
              <a:p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en-US" sz="4000" b="0" strike="noStrike" spc="-1">
              <a:solidFill>
                <a:srgbClr val="000000"/>
              </a:solidFill>
              <a:latin typeface="Calibri"/>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7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en-US" sz="2600" b="0" strike="noStrike" spc="-1">
              <a:solidFill>
                <a:srgbClr val="000000"/>
              </a:solidFill>
              <a:latin typeface="Perpetua"/>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5B23D176-6D75-4D68-A1A1-08B2EF463255}" type="slidenum">
              <a:rPr/>
              <a:pPr/>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48" name="8 - Ορθογώνιο"/>
          <p:cNvSpPr/>
          <p:nvPr/>
        </p:nvSpPr>
        <p:spPr>
          <a:xfrm>
            <a:off x="0" y="0"/>
            <a:ext cx="12191760" cy="6857640"/>
          </a:xfrm>
          <a:prstGeom prst="rect">
            <a:avLst/>
          </a:prstGeom>
          <a:solidFill>
            <a:srgbClr val="FFFFFF"/>
          </a:solidFill>
          <a:ln>
            <a:noFill/>
          </a:ln>
        </p:spPr>
        <p:style>
          <a:lnRef idx="2">
            <a:schemeClr val="accent1"/>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 useBgFill="1">
        <p:nvSpPr>
          <p:cNvPr id="49" name="7 - Στρογγυλεμένο ορθογώνιο"/>
          <p:cNvSpPr/>
          <p:nvPr/>
        </p:nvSpPr>
        <p:spPr>
          <a:xfrm>
            <a:off x="85320" y="69840"/>
            <a:ext cx="12017520" cy="6693120"/>
          </a:xfrm>
          <a:prstGeom prst="roundRect">
            <a:avLst>
              <a:gd name="adj" fmla="val 4929"/>
            </a:avLst>
          </a:prstGeom>
          <a:ln w="6350" cap="sq">
            <a:solidFill>
              <a:srgbClr val="000000">
                <a:alpha val="100000"/>
              </a:srgbClr>
            </a:solidFill>
            <a:round/>
          </a:ln>
          <a:effectLst>
            <a:outerShdw blurRad="38160" dist="25560" dir="5400000" algn="t" rotWithShape="0">
              <a:srgbClr val="000000">
                <a:alpha val="50000"/>
              </a:srgbClr>
            </a:outerShdw>
          </a:effectLst>
        </p:spPr>
        <p:style>
          <a:lnRef idx="3">
            <a:schemeClr val="lt1"/>
          </a:lnRef>
          <a:fillRef idx="1001">
            <a:schemeClr val="lt1"/>
          </a:fillRef>
          <a:effectRef idx="1">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
        <p:nvSpPr>
          <p:cNvPr id="50"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Autofit/>
          </a:bodyPr>
          <a:lstStyle/>
          <a:p>
            <a:pPr indent="0">
              <a:lnSpc>
                <a:spcPct val="100000"/>
              </a:lnSpc>
              <a:buNone/>
            </a:pPr>
            <a:r>
              <a:rPr lang="el-GR" sz="4000" b="0" strike="noStrike" spc="-1">
                <a:solidFill>
                  <a:srgbClr val="464646"/>
                </a:solidFill>
                <a:latin typeface="Franklin Gothic Book"/>
              </a:rPr>
              <a:t>Kλικ για επεξεργασία του τίτλου</a:t>
            </a:r>
            <a:endParaRPr lang="en-US" sz="4000" b="0" strike="noStrike" spc="-1">
              <a:solidFill>
                <a:srgbClr val="000000"/>
              </a:solidFill>
              <a:latin typeface="Calibri"/>
            </a:endParaRPr>
          </a:p>
        </p:txBody>
      </p:sp>
      <p:sp>
        <p:nvSpPr>
          <p:cNvPr id="51" name="PlaceHolder 2"/>
          <p:cNvSpPr>
            <a:spLocks noGrp="1"/>
          </p:cNvSpPr>
          <p:nvPr>
            <p:ph type="dt" idx="4"/>
          </p:nvPr>
        </p:nvSpPr>
        <p:spPr>
          <a:xfrm>
            <a:off x="8229600" y="6191280"/>
            <a:ext cx="3301560" cy="475920"/>
          </a:xfrm>
          <a:prstGeom prst="rect">
            <a:avLst/>
          </a:prstGeom>
          <a:noFill/>
          <a:ln w="0">
            <a:noFill/>
          </a:ln>
        </p:spPr>
        <p:txBody>
          <a:bodyPr lIns="90000" tIns="45000" rIns="90000" bIns="45000" anchor="ctr">
            <a:noAutofit/>
          </a:bodyPr>
          <a:lstStyle>
            <a:lvl1pPr indent="0" algn="r">
              <a:lnSpc>
                <a:spcPct val="100000"/>
              </a:lnSpc>
              <a:buNone/>
              <a:defRPr lang="el-GR" sz="1400" b="0" strike="noStrike" spc="-1">
                <a:solidFill>
                  <a:srgbClr val="464646"/>
                </a:solidFill>
                <a:latin typeface="Calibri"/>
              </a:defRPr>
            </a:lvl1pPr>
          </a:lstStyle>
          <a:p>
            <a:pPr indent="0" algn="r">
              <a:lnSpc>
                <a:spcPct val="100000"/>
              </a:lnSpc>
              <a:buNone/>
            </a:pPr>
            <a:r>
              <a:rPr lang="el-GR" sz="1400" b="0" strike="noStrike" spc="-1">
                <a:solidFill>
                  <a:srgbClr val="464646"/>
                </a:solidFill>
                <a:latin typeface="Calibri"/>
              </a:rPr>
              <a:t>&lt;ημερομηνία/ώρα&gt;</a:t>
            </a:r>
            <a:endParaRPr lang="el-GR" sz="1400" b="0" strike="noStrike" spc="-1">
              <a:solidFill>
                <a:srgbClr val="000000"/>
              </a:solidFill>
              <a:latin typeface="Times New Roman"/>
            </a:endParaRPr>
          </a:p>
        </p:txBody>
      </p:sp>
      <p:sp>
        <p:nvSpPr>
          <p:cNvPr id="52" name="PlaceHolder 3"/>
          <p:cNvSpPr>
            <a:spLocks noGrp="1"/>
          </p:cNvSpPr>
          <p:nvPr>
            <p:ph type="ftr" idx="5"/>
          </p:nvPr>
        </p:nvSpPr>
        <p:spPr>
          <a:xfrm>
            <a:off x="1219320" y="6172200"/>
            <a:ext cx="5283000" cy="456840"/>
          </a:xfrm>
          <a:prstGeom prst="rect">
            <a:avLst/>
          </a:prstGeom>
          <a:noFill/>
          <a:ln w="0">
            <a:noFill/>
          </a:ln>
        </p:spPr>
        <p:txBody>
          <a:bodyPr lIns="90000" tIns="45000" rIns="90000" bIns="45000" anchor="ctr">
            <a:noAutofit/>
          </a:bodyPr>
          <a:lstStyle>
            <a:lvl1pPr indent="0" algn="ctr">
              <a:buNone/>
              <a:defRPr lang="el-GR" sz="1400" b="0" strike="noStrike" spc="-1">
                <a:solidFill>
                  <a:srgbClr val="000000"/>
                </a:solidFill>
                <a:latin typeface="Times New Roman"/>
              </a:defRPr>
            </a:lvl1pPr>
          </a:lstStyle>
          <a:p>
            <a:pPr indent="0" algn="ctr">
              <a:buNone/>
            </a:pPr>
            <a:r>
              <a:rPr lang="el-GR" sz="1400" b="0" strike="noStrike" spc="-1">
                <a:solidFill>
                  <a:srgbClr val="000000"/>
                </a:solidFill>
                <a:latin typeface="Times New Roman"/>
              </a:rPr>
              <a:t>&lt;υποσέλιδο&gt;</a:t>
            </a:r>
          </a:p>
        </p:txBody>
      </p:sp>
      <p:sp>
        <p:nvSpPr>
          <p:cNvPr id="53" name="PlaceHolder 4"/>
          <p:cNvSpPr>
            <a:spLocks noGrp="1"/>
          </p:cNvSpPr>
          <p:nvPr>
            <p:ph type="sldNum" idx="6"/>
          </p:nvPr>
        </p:nvSpPr>
        <p:spPr>
          <a:xfrm>
            <a:off x="195120" y="6210360"/>
            <a:ext cx="609120" cy="456840"/>
          </a:xfrm>
          <a:prstGeom prst="rect">
            <a:avLst/>
          </a:prstGeom>
          <a:solidFill>
            <a:schemeClr val="accent1"/>
          </a:solidFill>
          <a:ln w="0">
            <a:noFill/>
          </a:ln>
        </p:spPr>
        <p:txBody>
          <a:bodyPr lIns="0" tIns="0" rIns="0" bIns="0" anchor="ctr" anchorCtr="1">
            <a:noAutofit/>
          </a:bodyPr>
          <a:lstStyle>
            <a:lvl1pPr indent="0" algn="ctr">
              <a:lnSpc>
                <a:spcPct val="100000"/>
              </a:lnSpc>
              <a:buNone/>
              <a:defRPr lang="en-GB" sz="1400" b="0" strike="noStrike" spc="-1">
                <a:solidFill>
                  <a:srgbClr val="FFFFFF"/>
                </a:solidFill>
                <a:latin typeface="Franklin Gothic Book"/>
              </a:defRPr>
            </a:lvl1pPr>
          </a:lstStyle>
          <a:p>
            <a:pPr indent="0" algn="ctr">
              <a:lnSpc>
                <a:spcPct val="100000"/>
              </a:lnSpc>
              <a:buNone/>
            </a:pPr>
            <a:fld id="{08DD491F-456D-40A1-87A4-5BB930ED653F}" type="slidenum">
              <a:rPr lang="en-GB" sz="1400" b="0" strike="noStrike" spc="-1">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
        <p:nvSpPr>
          <p:cNvPr id="54" name="PlaceHolder 5"/>
          <p:cNvSpPr>
            <a:spLocks noGrp="1"/>
          </p:cNvSpPr>
          <p:nvPr>
            <p:ph type="body"/>
          </p:nvPr>
        </p:nvSpPr>
        <p:spPr>
          <a:xfrm>
            <a:off x="1219320" y="1447920"/>
            <a:ext cx="4998240" cy="45716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l-GR" sz="2600" b="0" strike="noStrike" spc="-1">
                <a:solidFill>
                  <a:srgbClr val="000000"/>
                </a:solidFill>
                <a:latin typeface="Perpetua"/>
              </a:rPr>
              <a:t>Kλικ για επεξεργασία των στυλ του υποδείγματος</a:t>
            </a:r>
            <a:endParaRPr lang="en-US" sz="2600" b="0" strike="noStrike" spc="-1">
              <a:solidFill>
                <a:srgbClr val="000000"/>
              </a:solidFill>
              <a:latin typeface="Perpetua"/>
            </a:endParaRPr>
          </a:p>
          <a:p>
            <a:pPr marL="548640" lvl="1" indent="-228600">
              <a:lnSpc>
                <a:spcPct val="100000"/>
              </a:lnSpc>
              <a:spcBef>
                <a:spcPts val="371"/>
              </a:spcBef>
              <a:buClr>
                <a:srgbClr val="DA1F28"/>
              </a:buClr>
              <a:buSzPct val="85000"/>
              <a:buFont typeface="Wingdings 2" charset="2"/>
              <a:buChar char=""/>
            </a:pPr>
            <a:r>
              <a:rPr lang="el-GR" sz="2400" b="0" strike="noStrike" spc="-1">
                <a:solidFill>
                  <a:srgbClr val="000000"/>
                </a:solidFill>
                <a:latin typeface="Perpetua"/>
              </a:rPr>
              <a:t>Δεύτερου επιπέδου</a:t>
            </a:r>
            <a:endParaRPr lang="en-US" sz="2400" b="0" strike="noStrike" spc="-1">
              <a:solidFill>
                <a:srgbClr val="000000"/>
              </a:solidFill>
              <a:latin typeface="Perpetua"/>
            </a:endParaRPr>
          </a:p>
          <a:p>
            <a:pPr marL="822960" lvl="2" indent="-228600">
              <a:lnSpc>
                <a:spcPct val="100000"/>
              </a:lnSpc>
              <a:spcBef>
                <a:spcPts val="371"/>
              </a:spcBef>
              <a:buClr>
                <a:srgbClr val="ADCDDB"/>
              </a:buClr>
              <a:buSzPct val="85000"/>
              <a:buFont typeface="Wingdings 2" charset="2"/>
              <a:buChar char=""/>
            </a:pPr>
            <a:r>
              <a:rPr lang="el-GR" sz="2000" b="0" strike="noStrike" spc="-1">
                <a:solidFill>
                  <a:srgbClr val="000000"/>
                </a:solidFill>
                <a:latin typeface="Perpetua"/>
              </a:rPr>
              <a:t>Τρίτου επιπέδου</a:t>
            </a:r>
            <a:endParaRPr lang="en-US" sz="2000" b="0" strike="noStrike" spc="-1">
              <a:solidFill>
                <a:srgbClr val="000000"/>
              </a:solidFill>
              <a:latin typeface="Perpetua"/>
            </a:endParaRPr>
          </a:p>
          <a:p>
            <a:pPr marL="1097280" lvl="3" indent="-228600">
              <a:lnSpc>
                <a:spcPct val="100000"/>
              </a:lnSpc>
              <a:spcBef>
                <a:spcPts val="371"/>
              </a:spcBef>
              <a:buClr>
                <a:srgbClr val="EB641B"/>
              </a:buClr>
              <a:buSzPct val="80000"/>
              <a:buFont typeface="Wingdings 2" charset="2"/>
              <a:buChar char=""/>
            </a:pPr>
            <a:r>
              <a:rPr lang="el-GR" sz="2000" b="0" strike="noStrike" spc="-1">
                <a:solidFill>
                  <a:srgbClr val="000000"/>
                </a:solidFill>
                <a:latin typeface="Perpetua"/>
              </a:rPr>
              <a:t>Τέταρτου επιπέδου</a:t>
            </a:r>
            <a:endParaRPr lang="en-US" sz="2000" b="0" strike="noStrike" spc="-1">
              <a:solidFill>
                <a:srgbClr val="000000"/>
              </a:solidFill>
              <a:latin typeface="Perpetua"/>
            </a:endParaRPr>
          </a:p>
          <a:p>
            <a:pPr marL="1371600" lvl="4" indent="-228600">
              <a:lnSpc>
                <a:spcPct val="100000"/>
              </a:lnSpc>
              <a:spcBef>
                <a:spcPts val="371"/>
              </a:spcBef>
              <a:buClr>
                <a:srgbClr val="EB641B"/>
              </a:buClr>
              <a:buFont typeface="StarSymbol"/>
              <a:buChar char="o"/>
            </a:pPr>
            <a:r>
              <a:rPr lang="el-GR" sz="2000" b="0" strike="noStrike" spc="-1">
                <a:solidFill>
                  <a:srgbClr val="000000"/>
                </a:solidFill>
                <a:latin typeface="Perpetua"/>
              </a:rPr>
              <a:t>Πέμπτου επιπέδου</a:t>
            </a:r>
            <a:endParaRPr lang="en-US" sz="2000" b="0" strike="noStrike" spc="-1">
              <a:solidFill>
                <a:srgbClr val="000000"/>
              </a:solidFill>
              <a:latin typeface="Perpetua"/>
            </a:endParaRPr>
          </a:p>
        </p:txBody>
      </p:sp>
      <p:sp>
        <p:nvSpPr>
          <p:cNvPr id="55" name="PlaceHolder 6"/>
          <p:cNvSpPr>
            <a:spLocks noGrp="1"/>
          </p:cNvSpPr>
          <p:nvPr>
            <p:ph type="body"/>
          </p:nvPr>
        </p:nvSpPr>
        <p:spPr>
          <a:xfrm>
            <a:off x="6578640" y="1447920"/>
            <a:ext cx="4998240" cy="45716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l-GR" sz="2600" b="0" strike="noStrike" spc="-1">
                <a:solidFill>
                  <a:srgbClr val="000000"/>
                </a:solidFill>
                <a:latin typeface="Perpetua"/>
              </a:rPr>
              <a:t>Kλικ για επεξεργασία των στυλ του υποδείγματος</a:t>
            </a:r>
            <a:endParaRPr lang="en-US" sz="2600" b="0" strike="noStrike" spc="-1">
              <a:solidFill>
                <a:srgbClr val="000000"/>
              </a:solidFill>
              <a:latin typeface="Perpetua"/>
            </a:endParaRPr>
          </a:p>
          <a:p>
            <a:pPr marL="548640" lvl="1" indent="-228600">
              <a:lnSpc>
                <a:spcPct val="100000"/>
              </a:lnSpc>
              <a:spcBef>
                <a:spcPts val="371"/>
              </a:spcBef>
              <a:buClr>
                <a:srgbClr val="DA1F28"/>
              </a:buClr>
              <a:buSzPct val="85000"/>
              <a:buFont typeface="Wingdings 2" charset="2"/>
              <a:buChar char=""/>
            </a:pPr>
            <a:r>
              <a:rPr lang="el-GR" sz="2400" b="0" strike="noStrike" spc="-1">
                <a:solidFill>
                  <a:srgbClr val="000000"/>
                </a:solidFill>
                <a:latin typeface="Perpetua"/>
              </a:rPr>
              <a:t>Δεύτερου επιπέδου</a:t>
            </a:r>
            <a:endParaRPr lang="en-US" sz="2400" b="0" strike="noStrike" spc="-1">
              <a:solidFill>
                <a:srgbClr val="000000"/>
              </a:solidFill>
              <a:latin typeface="Perpetua"/>
            </a:endParaRPr>
          </a:p>
          <a:p>
            <a:pPr marL="822960" lvl="2" indent="-228600">
              <a:lnSpc>
                <a:spcPct val="100000"/>
              </a:lnSpc>
              <a:spcBef>
                <a:spcPts val="371"/>
              </a:spcBef>
              <a:buClr>
                <a:srgbClr val="ADCDDB"/>
              </a:buClr>
              <a:buSzPct val="85000"/>
              <a:buFont typeface="Wingdings 2" charset="2"/>
              <a:buChar char=""/>
            </a:pPr>
            <a:r>
              <a:rPr lang="el-GR" sz="2000" b="0" strike="noStrike" spc="-1">
                <a:solidFill>
                  <a:srgbClr val="000000"/>
                </a:solidFill>
                <a:latin typeface="Perpetua"/>
              </a:rPr>
              <a:t>Τρίτου επιπέδου</a:t>
            </a:r>
            <a:endParaRPr lang="en-US" sz="2000" b="0" strike="noStrike" spc="-1">
              <a:solidFill>
                <a:srgbClr val="000000"/>
              </a:solidFill>
              <a:latin typeface="Perpetua"/>
            </a:endParaRPr>
          </a:p>
          <a:p>
            <a:pPr marL="1097280" lvl="3" indent="-228600">
              <a:lnSpc>
                <a:spcPct val="100000"/>
              </a:lnSpc>
              <a:spcBef>
                <a:spcPts val="371"/>
              </a:spcBef>
              <a:buClr>
                <a:srgbClr val="EB641B"/>
              </a:buClr>
              <a:buSzPct val="80000"/>
              <a:buFont typeface="Wingdings 2" charset="2"/>
              <a:buChar char=""/>
            </a:pPr>
            <a:r>
              <a:rPr lang="el-GR" sz="2000" b="0" strike="noStrike" spc="-1">
                <a:solidFill>
                  <a:srgbClr val="000000"/>
                </a:solidFill>
                <a:latin typeface="Perpetua"/>
              </a:rPr>
              <a:t>Τέταρτου επιπέδου</a:t>
            </a:r>
            <a:endParaRPr lang="en-US" sz="2000" b="0" strike="noStrike" spc="-1">
              <a:solidFill>
                <a:srgbClr val="000000"/>
              </a:solidFill>
              <a:latin typeface="Perpetua"/>
            </a:endParaRPr>
          </a:p>
          <a:p>
            <a:pPr marL="1371600" lvl="4" indent="-228600">
              <a:lnSpc>
                <a:spcPct val="100000"/>
              </a:lnSpc>
              <a:spcBef>
                <a:spcPts val="371"/>
              </a:spcBef>
              <a:buClr>
                <a:srgbClr val="EB641B"/>
              </a:buClr>
              <a:buFont typeface="StarSymbol"/>
              <a:buChar char="o"/>
            </a:pPr>
            <a:r>
              <a:rPr lang="el-GR" sz="2000" b="0" strike="noStrike" spc="-1">
                <a:solidFill>
                  <a:srgbClr val="000000"/>
                </a:solidFill>
                <a:latin typeface="Perpetua"/>
              </a:rPr>
              <a:t>Πέμπτου επιπέδου</a:t>
            </a:r>
            <a:endParaRPr lang="en-US" sz="2000" b="0" strike="noStrike" spc="-1">
              <a:solidFill>
                <a:srgbClr val="000000"/>
              </a:solidFill>
              <a:latin typeface="Perpetua"/>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92" name="8 - Ορθογώνιο"/>
          <p:cNvSpPr/>
          <p:nvPr/>
        </p:nvSpPr>
        <p:spPr>
          <a:xfrm>
            <a:off x="0" y="0"/>
            <a:ext cx="12191760" cy="6857640"/>
          </a:xfrm>
          <a:prstGeom prst="rect">
            <a:avLst/>
          </a:prstGeom>
          <a:solidFill>
            <a:srgbClr val="FFFFFF"/>
          </a:solidFill>
          <a:ln>
            <a:noFill/>
          </a:ln>
        </p:spPr>
        <p:style>
          <a:lnRef idx="2">
            <a:schemeClr val="accent1"/>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 useBgFill="1">
        <p:nvSpPr>
          <p:cNvPr id="93" name="7 - Στρογγυλεμένο ορθογώνιο"/>
          <p:cNvSpPr/>
          <p:nvPr/>
        </p:nvSpPr>
        <p:spPr>
          <a:xfrm>
            <a:off x="85320" y="69840"/>
            <a:ext cx="12017520" cy="6693120"/>
          </a:xfrm>
          <a:prstGeom prst="roundRect">
            <a:avLst>
              <a:gd name="adj" fmla="val 4929"/>
            </a:avLst>
          </a:prstGeom>
          <a:ln w="6350" cap="sq">
            <a:solidFill>
              <a:srgbClr val="000000">
                <a:alpha val="100000"/>
              </a:srgbClr>
            </a:solidFill>
            <a:round/>
          </a:ln>
          <a:effectLst>
            <a:outerShdw blurRad="38160" dist="25560" dir="5400000" algn="t" rotWithShape="0">
              <a:srgbClr val="000000">
                <a:alpha val="50000"/>
              </a:srgbClr>
            </a:outerShdw>
          </a:effectLst>
        </p:spPr>
        <p:style>
          <a:lnRef idx="3">
            <a:schemeClr val="lt1"/>
          </a:lnRef>
          <a:fillRef idx="1001">
            <a:schemeClr val="lt1"/>
          </a:fillRef>
          <a:effectRef idx="1">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
        <p:nvSpPr>
          <p:cNvPr id="94" name="PlaceHolder 1"/>
          <p:cNvSpPr>
            <a:spLocks noGrp="1"/>
          </p:cNvSpPr>
          <p:nvPr>
            <p:ph type="title"/>
          </p:nvPr>
        </p:nvSpPr>
        <p:spPr>
          <a:xfrm>
            <a:off x="1219320" y="272880"/>
            <a:ext cx="10362960" cy="1142640"/>
          </a:xfrm>
          <a:prstGeom prst="rect">
            <a:avLst/>
          </a:prstGeom>
          <a:noFill/>
          <a:ln w="0">
            <a:noFill/>
          </a:ln>
        </p:spPr>
        <p:txBody>
          <a:bodyPr lIns="90000" tIns="45000" rIns="90000" bIns="91440" anchor="b">
            <a:noAutofit/>
          </a:bodyPr>
          <a:lstStyle/>
          <a:p>
            <a:pPr indent="0">
              <a:lnSpc>
                <a:spcPct val="100000"/>
              </a:lnSpc>
              <a:buNone/>
            </a:pPr>
            <a:r>
              <a:rPr lang="el-GR" sz="4000" b="0" strike="noStrike" spc="-1">
                <a:solidFill>
                  <a:srgbClr val="464646"/>
                </a:solidFill>
                <a:latin typeface="Franklin Gothic Book"/>
              </a:rPr>
              <a:t>Kλικ για επεξεργασία του τίτλου</a:t>
            </a:r>
            <a:endParaRPr lang="en-US" sz="4000" b="0" strike="noStrike" spc="-1">
              <a:solidFill>
                <a:srgbClr val="000000"/>
              </a:solidFill>
              <a:latin typeface="Calibri"/>
            </a:endParaRPr>
          </a:p>
        </p:txBody>
      </p:sp>
      <p:sp>
        <p:nvSpPr>
          <p:cNvPr id="95" name="PlaceHolder 2"/>
          <p:cNvSpPr>
            <a:spLocks noGrp="1"/>
          </p:cNvSpPr>
          <p:nvPr>
            <p:ph type="body"/>
          </p:nvPr>
        </p:nvSpPr>
        <p:spPr>
          <a:xfrm>
            <a:off x="1219320" y="1447920"/>
            <a:ext cx="4978080" cy="761760"/>
          </a:xfrm>
          <a:prstGeom prst="rect">
            <a:avLst/>
          </a:prstGeom>
          <a:noFill/>
          <a:ln w="12600">
            <a:noFill/>
          </a:ln>
        </p:spPr>
        <p:txBody>
          <a:bodyPr tIns="45000" rIns="90000" bIns="45000" anchor="b">
            <a:noAutofit/>
          </a:bodyPr>
          <a:lstStyle/>
          <a:p>
            <a:pPr indent="0">
              <a:lnSpc>
                <a:spcPct val="100000"/>
              </a:lnSpc>
              <a:spcBef>
                <a:spcPts val="581"/>
              </a:spcBef>
              <a:buNone/>
              <a:tabLst>
                <a:tab pos="0" algn="l"/>
              </a:tabLst>
            </a:pPr>
            <a:r>
              <a:rPr lang="el-GR" sz="2400" b="1" strike="noStrike" spc="-1">
                <a:solidFill>
                  <a:schemeClr val="accent1"/>
                </a:solidFill>
                <a:latin typeface="Franklin Gothic Book"/>
              </a:rPr>
              <a:t>Kλικ για επεξεργασία των στυλ του υποδείγματος</a:t>
            </a:r>
            <a:endParaRPr lang="en-US" sz="2400" b="0" strike="noStrike" spc="-1">
              <a:solidFill>
                <a:srgbClr val="000000"/>
              </a:solidFill>
              <a:latin typeface="Perpetua"/>
            </a:endParaRPr>
          </a:p>
        </p:txBody>
      </p:sp>
      <p:sp>
        <p:nvSpPr>
          <p:cNvPr id="96" name="PlaceHolder 3"/>
          <p:cNvSpPr>
            <a:spLocks noGrp="1"/>
          </p:cNvSpPr>
          <p:nvPr>
            <p:ph type="body"/>
          </p:nvPr>
        </p:nvSpPr>
        <p:spPr>
          <a:xfrm>
            <a:off x="6603840" y="1447920"/>
            <a:ext cx="4978080" cy="761760"/>
          </a:xfrm>
          <a:prstGeom prst="rect">
            <a:avLst/>
          </a:prstGeom>
          <a:noFill/>
          <a:ln w="12600">
            <a:noFill/>
          </a:ln>
        </p:spPr>
        <p:txBody>
          <a:bodyPr tIns="45000" rIns="90000" bIns="45000" anchor="b">
            <a:noAutofit/>
          </a:bodyPr>
          <a:lstStyle/>
          <a:p>
            <a:pPr indent="0">
              <a:lnSpc>
                <a:spcPct val="100000"/>
              </a:lnSpc>
              <a:spcBef>
                <a:spcPts val="581"/>
              </a:spcBef>
              <a:buNone/>
              <a:tabLst>
                <a:tab pos="0" algn="l"/>
              </a:tabLst>
            </a:pPr>
            <a:r>
              <a:rPr lang="el-GR" sz="2400" b="1" strike="noStrike" spc="-1">
                <a:solidFill>
                  <a:schemeClr val="accent1"/>
                </a:solidFill>
                <a:latin typeface="Franklin Gothic Book"/>
              </a:rPr>
              <a:t>Kλικ για επεξεργασία των στυλ του υποδείγματος</a:t>
            </a:r>
            <a:endParaRPr lang="en-US" sz="2400" b="0" strike="noStrike" spc="-1">
              <a:solidFill>
                <a:srgbClr val="000000"/>
              </a:solidFill>
              <a:latin typeface="Perpetua"/>
            </a:endParaRPr>
          </a:p>
        </p:txBody>
      </p:sp>
      <p:sp>
        <p:nvSpPr>
          <p:cNvPr id="97" name="PlaceHolder 4"/>
          <p:cNvSpPr>
            <a:spLocks noGrp="1"/>
          </p:cNvSpPr>
          <p:nvPr>
            <p:ph type="dt" idx="7"/>
          </p:nvPr>
        </p:nvSpPr>
        <p:spPr>
          <a:xfrm>
            <a:off x="8229600" y="6191280"/>
            <a:ext cx="3301560" cy="475920"/>
          </a:xfrm>
          <a:prstGeom prst="rect">
            <a:avLst/>
          </a:prstGeom>
          <a:noFill/>
          <a:ln w="0">
            <a:noFill/>
          </a:ln>
        </p:spPr>
        <p:txBody>
          <a:bodyPr lIns="90000" tIns="45000" rIns="90000" bIns="45000" anchor="ctr">
            <a:noAutofit/>
          </a:bodyPr>
          <a:lstStyle>
            <a:lvl1pPr indent="0" algn="r">
              <a:lnSpc>
                <a:spcPct val="100000"/>
              </a:lnSpc>
              <a:buNone/>
              <a:defRPr lang="el-GR" sz="1400" b="0" strike="noStrike" spc="-1">
                <a:solidFill>
                  <a:srgbClr val="464646"/>
                </a:solidFill>
                <a:latin typeface="Calibri"/>
              </a:defRPr>
            </a:lvl1pPr>
          </a:lstStyle>
          <a:p>
            <a:pPr indent="0" algn="r">
              <a:lnSpc>
                <a:spcPct val="100000"/>
              </a:lnSpc>
              <a:buNone/>
            </a:pPr>
            <a:r>
              <a:rPr lang="el-GR" sz="1400" b="0" strike="noStrike" spc="-1">
                <a:solidFill>
                  <a:srgbClr val="464646"/>
                </a:solidFill>
                <a:latin typeface="Calibri"/>
              </a:rPr>
              <a:t>&lt;ημερομηνία/ώρα&gt;</a:t>
            </a:r>
            <a:endParaRPr lang="el-GR" sz="1400" b="0" strike="noStrike" spc="-1">
              <a:solidFill>
                <a:srgbClr val="000000"/>
              </a:solidFill>
              <a:latin typeface="Times New Roman"/>
            </a:endParaRPr>
          </a:p>
        </p:txBody>
      </p:sp>
      <p:sp>
        <p:nvSpPr>
          <p:cNvPr id="98" name="PlaceHolder 5"/>
          <p:cNvSpPr>
            <a:spLocks noGrp="1"/>
          </p:cNvSpPr>
          <p:nvPr>
            <p:ph type="ftr" idx="8"/>
          </p:nvPr>
        </p:nvSpPr>
        <p:spPr>
          <a:xfrm>
            <a:off x="1219320" y="6172200"/>
            <a:ext cx="5283000" cy="456840"/>
          </a:xfrm>
          <a:prstGeom prst="rect">
            <a:avLst/>
          </a:prstGeom>
          <a:noFill/>
          <a:ln w="0">
            <a:noFill/>
          </a:ln>
        </p:spPr>
        <p:txBody>
          <a:bodyPr lIns="90000" tIns="45000" rIns="90000" bIns="45000" anchor="ctr">
            <a:noAutofit/>
          </a:bodyPr>
          <a:lstStyle>
            <a:lvl1pPr indent="0" algn="ctr">
              <a:buNone/>
              <a:defRPr lang="el-GR" sz="1400" b="0" strike="noStrike" spc="-1">
                <a:solidFill>
                  <a:srgbClr val="000000"/>
                </a:solidFill>
                <a:latin typeface="Times New Roman"/>
              </a:defRPr>
            </a:lvl1pPr>
          </a:lstStyle>
          <a:p>
            <a:pPr indent="0" algn="ctr">
              <a:buNone/>
            </a:pPr>
            <a:r>
              <a:rPr lang="el-GR" sz="1400" b="0" strike="noStrike" spc="-1">
                <a:solidFill>
                  <a:srgbClr val="000000"/>
                </a:solidFill>
                <a:latin typeface="Times New Roman"/>
              </a:rPr>
              <a:t>&lt;υποσέλιδο&gt;</a:t>
            </a:r>
          </a:p>
        </p:txBody>
      </p:sp>
      <p:sp>
        <p:nvSpPr>
          <p:cNvPr id="99" name="PlaceHolder 6"/>
          <p:cNvSpPr>
            <a:spLocks noGrp="1"/>
          </p:cNvSpPr>
          <p:nvPr>
            <p:ph type="sldNum" idx="9"/>
          </p:nvPr>
        </p:nvSpPr>
        <p:spPr>
          <a:xfrm>
            <a:off x="195120" y="6210360"/>
            <a:ext cx="609120" cy="456840"/>
          </a:xfrm>
          <a:prstGeom prst="rect">
            <a:avLst/>
          </a:prstGeom>
          <a:solidFill>
            <a:schemeClr val="accent1"/>
          </a:solidFill>
          <a:ln w="0">
            <a:noFill/>
          </a:ln>
        </p:spPr>
        <p:txBody>
          <a:bodyPr lIns="0" tIns="0" rIns="0" bIns="0" anchor="ctr" anchorCtr="1">
            <a:noAutofit/>
          </a:bodyPr>
          <a:lstStyle>
            <a:lvl1pPr indent="0" algn="ctr">
              <a:lnSpc>
                <a:spcPct val="100000"/>
              </a:lnSpc>
              <a:buNone/>
              <a:defRPr lang="en-GB" sz="1400" b="0" strike="noStrike" spc="-1">
                <a:solidFill>
                  <a:srgbClr val="FFFFFF"/>
                </a:solidFill>
                <a:latin typeface="Franklin Gothic Book"/>
              </a:defRPr>
            </a:lvl1pPr>
          </a:lstStyle>
          <a:p>
            <a:pPr indent="0" algn="ctr">
              <a:lnSpc>
                <a:spcPct val="100000"/>
              </a:lnSpc>
              <a:buNone/>
            </a:pPr>
            <a:fld id="{A87EF34D-264F-4F4C-8001-3406BCB406D3}" type="slidenum">
              <a:rPr lang="en-GB" sz="1400" b="0" strike="noStrike" spc="-1">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
        <p:nvSpPr>
          <p:cNvPr id="100" name="PlaceHolder 7"/>
          <p:cNvSpPr>
            <a:spLocks noGrp="1"/>
          </p:cNvSpPr>
          <p:nvPr>
            <p:ph type="body"/>
          </p:nvPr>
        </p:nvSpPr>
        <p:spPr>
          <a:xfrm>
            <a:off x="1219320" y="2247840"/>
            <a:ext cx="4978080" cy="38858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l-GR" sz="2600" b="0" strike="noStrike" spc="-1">
                <a:solidFill>
                  <a:srgbClr val="000000"/>
                </a:solidFill>
                <a:latin typeface="Perpetua"/>
              </a:rPr>
              <a:t>Kλικ για επεξεργασία των στυλ του υποδείγματος</a:t>
            </a:r>
            <a:endParaRPr lang="en-US" sz="2600" b="0" strike="noStrike" spc="-1">
              <a:solidFill>
                <a:srgbClr val="000000"/>
              </a:solidFill>
              <a:latin typeface="Perpetua"/>
            </a:endParaRPr>
          </a:p>
          <a:p>
            <a:pPr marL="548640" lvl="1" indent="-228600">
              <a:lnSpc>
                <a:spcPct val="100000"/>
              </a:lnSpc>
              <a:spcBef>
                <a:spcPts val="371"/>
              </a:spcBef>
              <a:buClr>
                <a:srgbClr val="DA1F28"/>
              </a:buClr>
              <a:buSzPct val="85000"/>
              <a:buFont typeface="Wingdings 2" charset="2"/>
              <a:buChar char=""/>
            </a:pPr>
            <a:r>
              <a:rPr lang="el-GR" sz="2400" b="0" strike="noStrike" spc="-1">
                <a:solidFill>
                  <a:srgbClr val="000000"/>
                </a:solidFill>
                <a:latin typeface="Perpetua"/>
              </a:rPr>
              <a:t>Δεύτερου επιπέδου</a:t>
            </a:r>
            <a:endParaRPr lang="en-US" sz="2400" b="0" strike="noStrike" spc="-1">
              <a:solidFill>
                <a:srgbClr val="000000"/>
              </a:solidFill>
              <a:latin typeface="Perpetua"/>
            </a:endParaRPr>
          </a:p>
          <a:p>
            <a:pPr marL="822960" lvl="2" indent="-228600">
              <a:lnSpc>
                <a:spcPct val="100000"/>
              </a:lnSpc>
              <a:spcBef>
                <a:spcPts val="371"/>
              </a:spcBef>
              <a:buClr>
                <a:srgbClr val="ADCDDB"/>
              </a:buClr>
              <a:buSzPct val="85000"/>
              <a:buFont typeface="Wingdings 2" charset="2"/>
              <a:buChar char=""/>
            </a:pPr>
            <a:r>
              <a:rPr lang="el-GR" sz="2000" b="0" strike="noStrike" spc="-1">
                <a:solidFill>
                  <a:srgbClr val="000000"/>
                </a:solidFill>
                <a:latin typeface="Perpetua"/>
              </a:rPr>
              <a:t>Τρίτου επιπέδου</a:t>
            </a:r>
            <a:endParaRPr lang="en-US" sz="2000" b="0" strike="noStrike" spc="-1">
              <a:solidFill>
                <a:srgbClr val="000000"/>
              </a:solidFill>
              <a:latin typeface="Perpetua"/>
            </a:endParaRPr>
          </a:p>
          <a:p>
            <a:pPr marL="1097280" lvl="3" indent="-228600">
              <a:lnSpc>
                <a:spcPct val="100000"/>
              </a:lnSpc>
              <a:spcBef>
                <a:spcPts val="371"/>
              </a:spcBef>
              <a:buClr>
                <a:srgbClr val="EB641B"/>
              </a:buClr>
              <a:buSzPct val="80000"/>
              <a:buFont typeface="Wingdings 2" charset="2"/>
              <a:buChar char=""/>
            </a:pPr>
            <a:r>
              <a:rPr lang="el-GR" sz="2000" b="0" strike="noStrike" spc="-1">
                <a:solidFill>
                  <a:srgbClr val="000000"/>
                </a:solidFill>
                <a:latin typeface="Perpetua"/>
              </a:rPr>
              <a:t>Τέταρτου επιπέδου</a:t>
            </a:r>
            <a:endParaRPr lang="en-US" sz="2000" b="0" strike="noStrike" spc="-1">
              <a:solidFill>
                <a:srgbClr val="000000"/>
              </a:solidFill>
              <a:latin typeface="Perpetua"/>
            </a:endParaRPr>
          </a:p>
          <a:p>
            <a:pPr marL="1371600" lvl="4" indent="-228600">
              <a:lnSpc>
                <a:spcPct val="100000"/>
              </a:lnSpc>
              <a:spcBef>
                <a:spcPts val="371"/>
              </a:spcBef>
              <a:buClr>
                <a:srgbClr val="EB641B"/>
              </a:buClr>
              <a:buFont typeface="StarSymbol"/>
              <a:buChar char="o"/>
            </a:pPr>
            <a:r>
              <a:rPr lang="el-GR" sz="2000" b="0" strike="noStrike" spc="-1">
                <a:solidFill>
                  <a:srgbClr val="000000"/>
                </a:solidFill>
                <a:latin typeface="Perpetua"/>
              </a:rPr>
              <a:t>Πέμπτου επιπέδου</a:t>
            </a:r>
            <a:endParaRPr lang="en-US" sz="2000" b="0" strike="noStrike" spc="-1">
              <a:solidFill>
                <a:srgbClr val="000000"/>
              </a:solidFill>
              <a:latin typeface="Perpetua"/>
            </a:endParaRPr>
          </a:p>
        </p:txBody>
      </p:sp>
      <p:sp>
        <p:nvSpPr>
          <p:cNvPr id="101" name="PlaceHolder 8"/>
          <p:cNvSpPr>
            <a:spLocks noGrp="1"/>
          </p:cNvSpPr>
          <p:nvPr>
            <p:ph type="body"/>
          </p:nvPr>
        </p:nvSpPr>
        <p:spPr>
          <a:xfrm>
            <a:off x="6603840" y="2247840"/>
            <a:ext cx="4978080" cy="38858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l-GR" sz="2600" b="0" strike="noStrike" spc="-1">
                <a:solidFill>
                  <a:srgbClr val="000000"/>
                </a:solidFill>
                <a:latin typeface="Perpetua"/>
              </a:rPr>
              <a:t>Kλικ για επεξεργασία των στυλ του υποδείγματος</a:t>
            </a:r>
            <a:endParaRPr lang="en-US" sz="2600" b="0" strike="noStrike" spc="-1">
              <a:solidFill>
                <a:srgbClr val="000000"/>
              </a:solidFill>
              <a:latin typeface="Perpetua"/>
            </a:endParaRPr>
          </a:p>
          <a:p>
            <a:pPr marL="548640" lvl="1" indent="-228600">
              <a:lnSpc>
                <a:spcPct val="100000"/>
              </a:lnSpc>
              <a:spcBef>
                <a:spcPts val="371"/>
              </a:spcBef>
              <a:buClr>
                <a:srgbClr val="DA1F28"/>
              </a:buClr>
              <a:buSzPct val="85000"/>
              <a:buFont typeface="Wingdings 2" charset="2"/>
              <a:buChar char=""/>
            </a:pPr>
            <a:r>
              <a:rPr lang="el-GR" sz="2400" b="0" strike="noStrike" spc="-1">
                <a:solidFill>
                  <a:srgbClr val="000000"/>
                </a:solidFill>
                <a:latin typeface="Perpetua"/>
              </a:rPr>
              <a:t>Δεύτερου επιπέδου</a:t>
            </a:r>
            <a:endParaRPr lang="en-US" sz="2400" b="0" strike="noStrike" spc="-1">
              <a:solidFill>
                <a:srgbClr val="000000"/>
              </a:solidFill>
              <a:latin typeface="Perpetua"/>
            </a:endParaRPr>
          </a:p>
          <a:p>
            <a:pPr marL="822960" lvl="2" indent="-228600">
              <a:lnSpc>
                <a:spcPct val="100000"/>
              </a:lnSpc>
              <a:spcBef>
                <a:spcPts val="371"/>
              </a:spcBef>
              <a:buClr>
                <a:srgbClr val="ADCDDB"/>
              </a:buClr>
              <a:buSzPct val="85000"/>
              <a:buFont typeface="Wingdings 2" charset="2"/>
              <a:buChar char=""/>
            </a:pPr>
            <a:r>
              <a:rPr lang="el-GR" sz="2000" b="0" strike="noStrike" spc="-1">
                <a:solidFill>
                  <a:srgbClr val="000000"/>
                </a:solidFill>
                <a:latin typeface="Perpetua"/>
              </a:rPr>
              <a:t>Τρίτου επιπέδου</a:t>
            </a:r>
            <a:endParaRPr lang="en-US" sz="2000" b="0" strike="noStrike" spc="-1">
              <a:solidFill>
                <a:srgbClr val="000000"/>
              </a:solidFill>
              <a:latin typeface="Perpetua"/>
            </a:endParaRPr>
          </a:p>
          <a:p>
            <a:pPr marL="1097280" lvl="3" indent="-228600">
              <a:lnSpc>
                <a:spcPct val="100000"/>
              </a:lnSpc>
              <a:spcBef>
                <a:spcPts val="371"/>
              </a:spcBef>
              <a:buClr>
                <a:srgbClr val="EB641B"/>
              </a:buClr>
              <a:buSzPct val="80000"/>
              <a:buFont typeface="Wingdings 2" charset="2"/>
              <a:buChar char=""/>
            </a:pPr>
            <a:r>
              <a:rPr lang="el-GR" sz="2000" b="0" strike="noStrike" spc="-1">
                <a:solidFill>
                  <a:srgbClr val="000000"/>
                </a:solidFill>
                <a:latin typeface="Perpetua"/>
              </a:rPr>
              <a:t>Τέταρτου επιπέδου</a:t>
            </a:r>
            <a:endParaRPr lang="en-US" sz="2000" b="0" strike="noStrike" spc="-1">
              <a:solidFill>
                <a:srgbClr val="000000"/>
              </a:solidFill>
              <a:latin typeface="Perpetua"/>
            </a:endParaRPr>
          </a:p>
          <a:p>
            <a:pPr marL="1371600" lvl="4" indent="-228600">
              <a:lnSpc>
                <a:spcPct val="100000"/>
              </a:lnSpc>
              <a:spcBef>
                <a:spcPts val="371"/>
              </a:spcBef>
              <a:buClr>
                <a:srgbClr val="EB641B"/>
              </a:buClr>
              <a:buFont typeface="StarSymbol"/>
              <a:buChar char="o"/>
            </a:pPr>
            <a:r>
              <a:rPr lang="el-GR" sz="2000" b="0" strike="noStrike" spc="-1">
                <a:solidFill>
                  <a:srgbClr val="000000"/>
                </a:solidFill>
                <a:latin typeface="Perpetua"/>
              </a:rPr>
              <a:t>Πέμπτου επιπέδου</a:t>
            </a:r>
            <a:endParaRPr lang="en-US" sz="2000" b="0" strike="noStrike" spc="-1">
              <a:solidFill>
                <a:srgbClr val="000000"/>
              </a:solidFill>
              <a:latin typeface="Perpetua"/>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38" name="8 - Ορθογώνιο"/>
          <p:cNvSpPr/>
          <p:nvPr/>
        </p:nvSpPr>
        <p:spPr>
          <a:xfrm>
            <a:off x="0" y="0"/>
            <a:ext cx="12191760" cy="6857640"/>
          </a:xfrm>
          <a:prstGeom prst="rect">
            <a:avLst/>
          </a:prstGeom>
          <a:solidFill>
            <a:srgbClr val="FFFFFF"/>
          </a:solidFill>
          <a:ln>
            <a:noFill/>
          </a:ln>
        </p:spPr>
        <p:style>
          <a:lnRef idx="2">
            <a:schemeClr val="accent1"/>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 useBgFill="1">
        <p:nvSpPr>
          <p:cNvPr id="139" name="7 - Στρογγυλεμένο ορθογώνιο"/>
          <p:cNvSpPr/>
          <p:nvPr/>
        </p:nvSpPr>
        <p:spPr>
          <a:xfrm>
            <a:off x="85320" y="69840"/>
            <a:ext cx="12017520" cy="6693120"/>
          </a:xfrm>
          <a:prstGeom prst="roundRect">
            <a:avLst>
              <a:gd name="adj" fmla="val 4929"/>
            </a:avLst>
          </a:prstGeom>
          <a:ln w="6350" cap="sq">
            <a:solidFill>
              <a:srgbClr val="000000">
                <a:alpha val="100000"/>
              </a:srgbClr>
            </a:solidFill>
            <a:round/>
          </a:ln>
          <a:effectLst>
            <a:outerShdw blurRad="38160" dist="25560" dir="5400000" algn="t" rotWithShape="0">
              <a:srgbClr val="000000">
                <a:alpha val="50000"/>
              </a:srgbClr>
            </a:outerShdw>
          </a:effectLst>
        </p:spPr>
        <p:style>
          <a:lnRef idx="3">
            <a:schemeClr val="lt1"/>
          </a:lnRef>
          <a:fillRef idx="1001">
            <a:schemeClr val="lt1"/>
          </a:fillRef>
          <a:effectRef idx="1">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
        <p:nvSpPr>
          <p:cNvPr id="140" name="PlaceHolder 1"/>
          <p:cNvSpPr>
            <a:spLocks noGrp="1"/>
          </p:cNvSpPr>
          <p:nvPr>
            <p:ph type="dt" idx="10"/>
          </p:nvPr>
        </p:nvSpPr>
        <p:spPr>
          <a:xfrm>
            <a:off x="8229600" y="6191280"/>
            <a:ext cx="3301560" cy="475920"/>
          </a:xfrm>
          <a:prstGeom prst="rect">
            <a:avLst/>
          </a:prstGeom>
          <a:noFill/>
          <a:ln w="0">
            <a:noFill/>
          </a:ln>
        </p:spPr>
        <p:txBody>
          <a:bodyPr lIns="90000" tIns="45000" rIns="90000" bIns="45000" anchor="ctr">
            <a:noAutofit/>
          </a:bodyPr>
          <a:lstStyle>
            <a:lvl1pPr indent="0" algn="r">
              <a:lnSpc>
                <a:spcPct val="100000"/>
              </a:lnSpc>
              <a:buNone/>
              <a:defRPr lang="el-GR" sz="1400" b="0" strike="noStrike" spc="-1">
                <a:solidFill>
                  <a:srgbClr val="464646"/>
                </a:solidFill>
                <a:latin typeface="Calibri"/>
              </a:defRPr>
            </a:lvl1pPr>
          </a:lstStyle>
          <a:p>
            <a:pPr indent="0" algn="r">
              <a:lnSpc>
                <a:spcPct val="100000"/>
              </a:lnSpc>
              <a:buNone/>
            </a:pPr>
            <a:r>
              <a:rPr lang="el-GR" sz="1400" b="0" strike="noStrike" spc="-1">
                <a:solidFill>
                  <a:srgbClr val="464646"/>
                </a:solidFill>
                <a:latin typeface="Calibri"/>
              </a:rPr>
              <a:t>&lt;ημερομηνία/ώρα&gt;</a:t>
            </a:r>
            <a:endParaRPr lang="el-GR" sz="1400" b="0" strike="noStrike" spc="-1">
              <a:solidFill>
                <a:srgbClr val="000000"/>
              </a:solidFill>
              <a:latin typeface="Times New Roman"/>
            </a:endParaRPr>
          </a:p>
        </p:txBody>
      </p:sp>
      <p:sp>
        <p:nvSpPr>
          <p:cNvPr id="141" name="PlaceHolder 2"/>
          <p:cNvSpPr>
            <a:spLocks noGrp="1"/>
          </p:cNvSpPr>
          <p:nvPr>
            <p:ph type="ftr" idx="11"/>
          </p:nvPr>
        </p:nvSpPr>
        <p:spPr>
          <a:xfrm>
            <a:off x="1219320" y="6172200"/>
            <a:ext cx="5283000" cy="456840"/>
          </a:xfrm>
          <a:prstGeom prst="rect">
            <a:avLst/>
          </a:prstGeom>
          <a:noFill/>
          <a:ln w="0">
            <a:noFill/>
          </a:ln>
        </p:spPr>
        <p:txBody>
          <a:bodyPr lIns="90000" tIns="45000" rIns="90000" bIns="45000" anchor="ctr">
            <a:noAutofit/>
          </a:bodyPr>
          <a:lstStyle>
            <a:lvl1pPr indent="0" algn="ctr">
              <a:buNone/>
              <a:defRPr lang="el-GR" sz="1400" b="0" strike="noStrike" spc="-1">
                <a:solidFill>
                  <a:srgbClr val="000000"/>
                </a:solidFill>
                <a:latin typeface="Times New Roman"/>
              </a:defRPr>
            </a:lvl1pPr>
          </a:lstStyle>
          <a:p>
            <a:pPr indent="0" algn="ctr">
              <a:buNone/>
            </a:pPr>
            <a:r>
              <a:rPr lang="el-GR" sz="1400" b="0" strike="noStrike" spc="-1">
                <a:solidFill>
                  <a:srgbClr val="000000"/>
                </a:solidFill>
                <a:latin typeface="Times New Roman"/>
              </a:rPr>
              <a:t>&lt;υποσέλιδο&gt;</a:t>
            </a:r>
          </a:p>
        </p:txBody>
      </p:sp>
      <p:sp>
        <p:nvSpPr>
          <p:cNvPr id="142" name="PlaceHolder 3"/>
          <p:cNvSpPr>
            <a:spLocks noGrp="1"/>
          </p:cNvSpPr>
          <p:nvPr>
            <p:ph type="sldNum" idx="12"/>
          </p:nvPr>
        </p:nvSpPr>
        <p:spPr>
          <a:xfrm>
            <a:off x="195120" y="6210360"/>
            <a:ext cx="609120" cy="456840"/>
          </a:xfrm>
          <a:prstGeom prst="rect">
            <a:avLst/>
          </a:prstGeom>
          <a:solidFill>
            <a:schemeClr val="accent1"/>
          </a:solidFill>
          <a:ln w="0">
            <a:noFill/>
          </a:ln>
        </p:spPr>
        <p:txBody>
          <a:bodyPr lIns="0" tIns="0" rIns="0" bIns="0" anchor="ctr" anchorCtr="1">
            <a:noAutofit/>
          </a:bodyPr>
          <a:lstStyle>
            <a:lvl1pPr indent="0" algn="ctr">
              <a:lnSpc>
                <a:spcPct val="100000"/>
              </a:lnSpc>
              <a:buNone/>
              <a:defRPr lang="en-GB" sz="1400" b="0" strike="noStrike" spc="-1">
                <a:solidFill>
                  <a:srgbClr val="FFFFFF"/>
                </a:solidFill>
                <a:latin typeface="Franklin Gothic Book"/>
              </a:defRPr>
            </a:lvl1pPr>
          </a:lstStyle>
          <a:p>
            <a:pPr indent="0" algn="ctr">
              <a:lnSpc>
                <a:spcPct val="100000"/>
              </a:lnSpc>
              <a:buNone/>
            </a:pPr>
            <a:fld id="{E3809422-B8AD-4B6A-85B0-4BAD4A204F84}" type="slidenum">
              <a:rPr lang="en-GB" sz="1400" b="0" strike="noStrike" spc="-1">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
        <p:nvSpPr>
          <p:cNvPr id="14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US" sz="4000" b="0" strike="noStrike" spc="-1">
                <a:solidFill>
                  <a:srgbClr val="000000"/>
                </a:solidFill>
                <a:latin typeface="Calibri"/>
              </a:rPr>
              <a:t>Πατήστε για επεξεργασία της μορφής κειμένου του τίτλου</a:t>
            </a:r>
          </a:p>
        </p:txBody>
      </p:sp>
      <p:sp>
        <p:nvSpPr>
          <p:cNvPr id="14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2600" b="0" strike="noStrike" spc="-1">
                <a:solidFill>
                  <a:srgbClr val="000000"/>
                </a:solidFill>
                <a:latin typeface="Perpetua"/>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Perpetua"/>
              </a:rPr>
              <a:t>Δεύτερο επίπεδο διάρθρωσης</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Perpetua"/>
              </a:rPr>
              <a:t>Τρίτο επίπεδο διάρθρωσης</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Perpetua"/>
              </a:rPr>
              <a:t>Τέταρτο επίπεδο διάρθρωσης</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Perpetua"/>
              </a:rPr>
              <a:t>Πέμπτο επίπεδο διάρθρωσης</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Perpetua"/>
              </a:rPr>
              <a:t>Έκτο επίπεδο διάρθρωσης</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Perpetua"/>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81" name="8 - Ορθογώνιο"/>
          <p:cNvSpPr/>
          <p:nvPr/>
        </p:nvSpPr>
        <p:spPr>
          <a:xfrm>
            <a:off x="0" y="0"/>
            <a:ext cx="12191760" cy="6857640"/>
          </a:xfrm>
          <a:prstGeom prst="rect">
            <a:avLst/>
          </a:prstGeom>
          <a:solidFill>
            <a:srgbClr val="FFFFFF"/>
          </a:solidFill>
          <a:ln>
            <a:noFill/>
          </a:ln>
        </p:spPr>
        <p:style>
          <a:lnRef idx="2">
            <a:schemeClr val="accent1"/>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 useBgFill="1">
        <p:nvSpPr>
          <p:cNvPr id="182" name="7 - Στρογγυλεμένο ορθογώνιο"/>
          <p:cNvSpPr/>
          <p:nvPr/>
        </p:nvSpPr>
        <p:spPr>
          <a:xfrm>
            <a:off x="85320" y="69840"/>
            <a:ext cx="12017520" cy="6693120"/>
          </a:xfrm>
          <a:prstGeom prst="roundRect">
            <a:avLst>
              <a:gd name="adj" fmla="val 4929"/>
            </a:avLst>
          </a:prstGeom>
          <a:ln w="6350" cap="sq">
            <a:solidFill>
              <a:srgbClr val="000000">
                <a:alpha val="100000"/>
              </a:srgbClr>
            </a:solidFill>
            <a:round/>
          </a:ln>
          <a:effectLst>
            <a:outerShdw blurRad="38160" dist="25560" dir="5400000" algn="t" rotWithShape="0">
              <a:srgbClr val="000000">
                <a:alpha val="50000"/>
              </a:srgbClr>
            </a:outerShdw>
          </a:effectLst>
        </p:spPr>
        <p:style>
          <a:lnRef idx="3">
            <a:schemeClr val="lt1"/>
          </a:lnRef>
          <a:fillRef idx="1001">
            <a:schemeClr val="lt1"/>
          </a:fillRef>
          <a:effectRef idx="1">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
        <p:nvSpPr>
          <p:cNvPr id="183"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Autofit/>
          </a:bodyPr>
          <a:lstStyle/>
          <a:p>
            <a:pPr indent="0">
              <a:lnSpc>
                <a:spcPct val="100000"/>
              </a:lnSpc>
              <a:buNone/>
            </a:pPr>
            <a:r>
              <a:rPr lang="el-GR" sz="4000" b="0" strike="noStrike" spc="-1">
                <a:solidFill>
                  <a:srgbClr val="464646"/>
                </a:solidFill>
                <a:latin typeface="Franklin Gothic Book"/>
              </a:rPr>
              <a:t>Kλικ για επεξεργασία του τίτλου</a:t>
            </a:r>
            <a:endParaRPr lang="en-US" sz="4000" b="0" strike="noStrike" spc="-1">
              <a:solidFill>
                <a:srgbClr val="000000"/>
              </a:solidFill>
              <a:latin typeface="Calibri"/>
            </a:endParaRPr>
          </a:p>
        </p:txBody>
      </p:sp>
      <p:sp>
        <p:nvSpPr>
          <p:cNvPr id="184" name="PlaceHolder 2"/>
          <p:cNvSpPr>
            <a:spLocks noGrp="1"/>
          </p:cNvSpPr>
          <p:nvPr>
            <p:ph type="dt" idx="13"/>
          </p:nvPr>
        </p:nvSpPr>
        <p:spPr>
          <a:xfrm>
            <a:off x="8229600" y="6191280"/>
            <a:ext cx="3301560" cy="475920"/>
          </a:xfrm>
          <a:prstGeom prst="rect">
            <a:avLst/>
          </a:prstGeom>
          <a:noFill/>
          <a:ln w="0">
            <a:noFill/>
          </a:ln>
        </p:spPr>
        <p:txBody>
          <a:bodyPr lIns="90000" tIns="45000" rIns="90000" bIns="45000" anchor="ctr">
            <a:noAutofit/>
          </a:bodyPr>
          <a:lstStyle>
            <a:lvl1pPr indent="0" algn="r">
              <a:lnSpc>
                <a:spcPct val="100000"/>
              </a:lnSpc>
              <a:buNone/>
              <a:defRPr lang="el-GR" sz="1400" b="0" strike="noStrike" spc="-1">
                <a:solidFill>
                  <a:srgbClr val="464646"/>
                </a:solidFill>
                <a:latin typeface="Calibri"/>
              </a:defRPr>
            </a:lvl1pPr>
          </a:lstStyle>
          <a:p>
            <a:pPr indent="0" algn="r">
              <a:lnSpc>
                <a:spcPct val="100000"/>
              </a:lnSpc>
              <a:buNone/>
            </a:pPr>
            <a:r>
              <a:rPr lang="el-GR" sz="1400" b="0" strike="noStrike" spc="-1">
                <a:solidFill>
                  <a:srgbClr val="464646"/>
                </a:solidFill>
                <a:latin typeface="Calibri"/>
              </a:rPr>
              <a:t>&lt;ημερομηνία/ώρα&gt;</a:t>
            </a:r>
            <a:endParaRPr lang="el-GR" sz="1400" b="0" strike="noStrike" spc="-1">
              <a:solidFill>
                <a:srgbClr val="000000"/>
              </a:solidFill>
              <a:latin typeface="Times New Roman"/>
            </a:endParaRPr>
          </a:p>
        </p:txBody>
      </p:sp>
      <p:sp>
        <p:nvSpPr>
          <p:cNvPr id="185" name="PlaceHolder 3"/>
          <p:cNvSpPr>
            <a:spLocks noGrp="1"/>
          </p:cNvSpPr>
          <p:nvPr>
            <p:ph type="ftr" idx="14"/>
          </p:nvPr>
        </p:nvSpPr>
        <p:spPr>
          <a:xfrm>
            <a:off x="1219320" y="6172200"/>
            <a:ext cx="5283000" cy="456840"/>
          </a:xfrm>
          <a:prstGeom prst="rect">
            <a:avLst/>
          </a:prstGeom>
          <a:noFill/>
          <a:ln w="0">
            <a:noFill/>
          </a:ln>
        </p:spPr>
        <p:txBody>
          <a:bodyPr lIns="90000" tIns="45000" rIns="90000" bIns="45000" anchor="ctr">
            <a:noAutofit/>
          </a:bodyPr>
          <a:lstStyle>
            <a:lvl1pPr indent="0" algn="ctr">
              <a:buNone/>
              <a:defRPr lang="el-GR" sz="1400" b="0" strike="noStrike" spc="-1">
                <a:solidFill>
                  <a:srgbClr val="000000"/>
                </a:solidFill>
                <a:latin typeface="Times New Roman"/>
              </a:defRPr>
            </a:lvl1pPr>
          </a:lstStyle>
          <a:p>
            <a:pPr indent="0" algn="ctr">
              <a:buNone/>
            </a:pPr>
            <a:r>
              <a:rPr lang="el-GR" sz="1400" b="0" strike="noStrike" spc="-1">
                <a:solidFill>
                  <a:srgbClr val="000000"/>
                </a:solidFill>
                <a:latin typeface="Times New Roman"/>
              </a:rPr>
              <a:t>&lt;υποσέλιδο&gt;</a:t>
            </a:r>
          </a:p>
        </p:txBody>
      </p:sp>
      <p:sp>
        <p:nvSpPr>
          <p:cNvPr id="186" name="PlaceHolder 4"/>
          <p:cNvSpPr>
            <a:spLocks noGrp="1"/>
          </p:cNvSpPr>
          <p:nvPr>
            <p:ph type="sldNum" idx="15"/>
          </p:nvPr>
        </p:nvSpPr>
        <p:spPr>
          <a:xfrm>
            <a:off x="195120" y="6210360"/>
            <a:ext cx="609120" cy="456840"/>
          </a:xfrm>
          <a:prstGeom prst="rect">
            <a:avLst/>
          </a:prstGeom>
          <a:solidFill>
            <a:schemeClr val="accent1"/>
          </a:solidFill>
          <a:ln w="0">
            <a:noFill/>
          </a:ln>
        </p:spPr>
        <p:txBody>
          <a:bodyPr lIns="0" tIns="0" rIns="0" bIns="0" anchor="ctr" anchorCtr="1">
            <a:noAutofit/>
          </a:bodyPr>
          <a:lstStyle>
            <a:lvl1pPr indent="0" algn="ctr">
              <a:lnSpc>
                <a:spcPct val="100000"/>
              </a:lnSpc>
              <a:buNone/>
              <a:defRPr lang="en-GB" sz="1400" b="0" strike="noStrike" spc="-1">
                <a:solidFill>
                  <a:srgbClr val="FFFFFF"/>
                </a:solidFill>
                <a:latin typeface="Franklin Gothic Book"/>
              </a:defRPr>
            </a:lvl1pPr>
          </a:lstStyle>
          <a:p>
            <a:pPr indent="0" algn="ctr">
              <a:lnSpc>
                <a:spcPct val="100000"/>
              </a:lnSpc>
              <a:buNone/>
            </a:pPr>
            <a:fld id="{9A5BD7AB-CD27-484B-AF74-897AE4E21BA7}" type="slidenum">
              <a:rPr lang="en-GB" sz="1400" b="0" strike="noStrike" spc="-1">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
        <p:nvSpPr>
          <p:cNvPr id="187" name="PlaceHolder 5"/>
          <p:cNvSpPr>
            <a:spLocks noGrp="1"/>
          </p:cNvSpPr>
          <p:nvPr>
            <p:ph type="body"/>
          </p:nvPr>
        </p:nvSpPr>
        <p:spPr>
          <a:xfrm>
            <a:off x="1219320" y="1447920"/>
            <a:ext cx="10362960" cy="45716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l-GR" sz="2600" b="0" strike="noStrike" spc="-1">
                <a:solidFill>
                  <a:srgbClr val="000000"/>
                </a:solidFill>
                <a:latin typeface="Perpetua"/>
              </a:rPr>
              <a:t>Kλικ για επεξεργασία των στυλ του υποδείγματος</a:t>
            </a:r>
            <a:endParaRPr lang="en-US" sz="2600" b="0" strike="noStrike" spc="-1">
              <a:solidFill>
                <a:srgbClr val="000000"/>
              </a:solidFill>
              <a:latin typeface="Perpetua"/>
            </a:endParaRPr>
          </a:p>
          <a:p>
            <a:pPr marL="548640" lvl="1" indent="-228600">
              <a:lnSpc>
                <a:spcPct val="100000"/>
              </a:lnSpc>
              <a:spcBef>
                <a:spcPts val="371"/>
              </a:spcBef>
              <a:buClr>
                <a:srgbClr val="DA1F28"/>
              </a:buClr>
              <a:buSzPct val="85000"/>
              <a:buFont typeface="Wingdings 2" charset="2"/>
              <a:buChar char=""/>
            </a:pPr>
            <a:r>
              <a:rPr lang="el-GR" sz="2400" b="0" strike="noStrike" spc="-1">
                <a:solidFill>
                  <a:srgbClr val="000000"/>
                </a:solidFill>
                <a:latin typeface="Perpetua"/>
              </a:rPr>
              <a:t>Δεύτερου επιπέδου</a:t>
            </a:r>
            <a:endParaRPr lang="en-US" sz="2400" b="0" strike="noStrike" spc="-1">
              <a:solidFill>
                <a:srgbClr val="000000"/>
              </a:solidFill>
              <a:latin typeface="Perpetua"/>
            </a:endParaRPr>
          </a:p>
          <a:p>
            <a:pPr marL="822960" lvl="2" indent="-228600">
              <a:lnSpc>
                <a:spcPct val="100000"/>
              </a:lnSpc>
              <a:spcBef>
                <a:spcPts val="371"/>
              </a:spcBef>
              <a:buClr>
                <a:srgbClr val="ADCDDB"/>
              </a:buClr>
              <a:buSzPct val="85000"/>
              <a:buFont typeface="Wingdings 2" charset="2"/>
              <a:buChar char=""/>
            </a:pPr>
            <a:r>
              <a:rPr lang="el-GR" sz="2000" b="0" strike="noStrike" spc="-1">
                <a:solidFill>
                  <a:srgbClr val="000000"/>
                </a:solidFill>
                <a:latin typeface="Perpetua"/>
              </a:rPr>
              <a:t>Τρίτου επιπέδου</a:t>
            </a:r>
            <a:endParaRPr lang="en-US" sz="2000" b="0" strike="noStrike" spc="-1">
              <a:solidFill>
                <a:srgbClr val="000000"/>
              </a:solidFill>
              <a:latin typeface="Perpetua"/>
            </a:endParaRPr>
          </a:p>
          <a:p>
            <a:pPr marL="1097280" lvl="3" indent="-228600">
              <a:lnSpc>
                <a:spcPct val="100000"/>
              </a:lnSpc>
              <a:spcBef>
                <a:spcPts val="371"/>
              </a:spcBef>
              <a:buClr>
                <a:srgbClr val="EB641B"/>
              </a:buClr>
              <a:buSzPct val="80000"/>
              <a:buFont typeface="Wingdings 2" charset="2"/>
              <a:buChar char=""/>
            </a:pPr>
            <a:r>
              <a:rPr lang="el-GR" sz="2000" b="0" strike="noStrike" spc="-1">
                <a:solidFill>
                  <a:srgbClr val="000000"/>
                </a:solidFill>
                <a:latin typeface="Perpetua"/>
              </a:rPr>
              <a:t>Τέταρτου επιπέδου</a:t>
            </a:r>
            <a:endParaRPr lang="en-US" sz="2000" b="0" strike="noStrike" spc="-1">
              <a:solidFill>
                <a:srgbClr val="000000"/>
              </a:solidFill>
              <a:latin typeface="Perpetua"/>
            </a:endParaRPr>
          </a:p>
          <a:p>
            <a:pPr marL="1371600" lvl="4" indent="-228600">
              <a:lnSpc>
                <a:spcPct val="100000"/>
              </a:lnSpc>
              <a:spcBef>
                <a:spcPts val="371"/>
              </a:spcBef>
              <a:buClr>
                <a:srgbClr val="EB641B"/>
              </a:buClr>
              <a:buFont typeface="StarSymbol"/>
              <a:buChar char="o"/>
            </a:pPr>
            <a:r>
              <a:rPr lang="el-GR" sz="2000" b="0" strike="noStrike" spc="-1">
                <a:solidFill>
                  <a:srgbClr val="000000"/>
                </a:solidFill>
                <a:latin typeface="Perpetua"/>
              </a:rPr>
              <a:t>Πέμπτου επιπέδου</a:t>
            </a:r>
            <a:endParaRPr lang="en-US" sz="2000" b="0" strike="noStrike" spc="-1">
              <a:solidFill>
                <a:srgbClr val="000000"/>
              </a:solidFill>
              <a:latin typeface="Perpetua"/>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indent="0" algn="r">
              <a:lnSpc>
                <a:spcPct val="100000"/>
              </a:lnSpc>
              <a:buNone/>
            </a:pPr>
            <a:r>
              <a:rPr lang="el-GR" sz="1400" b="0" strike="noStrike" spc="-1" smtClean="0">
                <a:solidFill>
                  <a:srgbClr val="464646"/>
                </a:solidFill>
                <a:latin typeface="Calibri"/>
              </a:rPr>
              <a:t>&lt;ημερομηνία/ώρα&gt;</a:t>
            </a:r>
            <a:endParaRPr lang="el-GR" sz="1400" b="0" strike="noStrike" spc="-1">
              <a:solidFill>
                <a:srgbClr val="000000"/>
              </a:solidFill>
              <a:latin typeface="Times New Roman"/>
            </a:endParaRPr>
          </a:p>
        </p:txBody>
      </p:sp>
      <p:sp>
        <p:nvSpPr>
          <p:cNvPr id="5" name="4 - Θέση υποσέλιδου"/>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indent="0" algn="ctr">
              <a:buNone/>
            </a:pPr>
            <a:r>
              <a:rPr lang="el-GR" sz="1400" b="0" strike="noStrike" spc="-1" smtClean="0">
                <a:solidFill>
                  <a:srgbClr val="000000"/>
                </a:solidFill>
                <a:latin typeface="Times New Roman"/>
              </a:rPr>
              <a:t>&lt;υποσέλιδο&gt;</a:t>
            </a:r>
            <a:endParaRPr lang="el-GR" sz="1400" b="0" strike="noStrike" spc="-1">
              <a:solidFill>
                <a:srgbClr val="000000"/>
              </a:solidFill>
              <a:latin typeface="Times New Roman"/>
            </a:endParaRPr>
          </a:p>
        </p:txBody>
      </p:sp>
      <p:sp>
        <p:nvSpPr>
          <p:cNvPr id="6" name="5 - Θέση αριθμού διαφάνειας"/>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indent="0" algn="ctr">
              <a:lnSpc>
                <a:spcPct val="100000"/>
              </a:lnSpc>
              <a:buNone/>
            </a:pPr>
            <a:fld id="{98159D5D-E752-420D-9F81-14280F4C06E7}" type="slidenum">
              <a:rPr lang="en-GB" sz="1400" b="0" strike="noStrike" spc="-1" smtClean="0">
                <a:solidFill>
                  <a:srgbClr val="FFFFFF"/>
                </a:solidFill>
                <a:latin typeface="Franklin Gothic Book"/>
              </a:rPr>
              <a:pPr indent="0" algn="ctr">
                <a:lnSpc>
                  <a:spcPct val="100000"/>
                </a:lnSpc>
                <a:buNone/>
              </a:pPr>
              <a:t>‹#›</a:t>
            </a:fld>
            <a:endParaRPr lang="el-G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prague-guide.co.uk/category/concerts/"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microsoft.com/office/2007/relationships/media" Target="../media/media1.WAV"/><Relationship Id="rId2" Type="http://schemas.openxmlformats.org/officeDocument/2006/relationships/slideLayout" Target="../slideLayouts/slideLayout26.xml"/><Relationship Id="rId1" Type="http://schemas.openxmlformats.org/officeDocument/2006/relationships/video" Target="NULL" TargetMode="Externa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28600"/>
            <a:ext cx="12192000" cy="6629400"/>
          </a:xfrm>
          <a:blipFill>
            <a:blip r:embed="rId2" cstate="print"/>
            <a:stretch>
              <a:fillRect/>
            </a:stretch>
          </a:blipFill>
        </p:spPr>
        <p:txBody>
          <a:bodyPr/>
          <a:lstStyle/>
          <a:p>
            <a:r>
              <a:rPr lang="en-US" sz="2400" dirty="0" smtClean="0"/>
              <a:t/>
            </a:r>
            <a:br>
              <a:rPr lang="en-US" sz="2400" dirty="0" smtClean="0"/>
            </a:br>
            <a:r>
              <a:rPr lang="en-US" sz="2400" dirty="0"/>
              <a:t/>
            </a:r>
            <a:br>
              <a:rPr lang="en-US" sz="2400" dirty="0"/>
            </a:br>
            <a:r>
              <a:rPr lang="en-US" sz="2400" dirty="0" smtClean="0"/>
              <a:t/>
            </a:r>
            <a:br>
              <a:rPr lang="en-US" sz="2400" dirty="0" smtClean="0"/>
            </a:br>
            <a:r>
              <a:rPr lang="en-US" sz="2000" b="1" dirty="0" smtClean="0">
                <a:latin typeface="Calibri" pitchFamily="34" charset="0"/>
                <a:cs typeface="Calibri" pitchFamily="34" charset="0"/>
              </a:rPr>
              <a:t>3o  </a:t>
            </a:r>
            <a:r>
              <a:rPr lang="el-GR" sz="2000" b="1" dirty="0" smtClean="0">
                <a:latin typeface="Calibri" pitchFamily="34" charset="0"/>
                <a:cs typeface="Calibri" pitchFamily="34" charset="0"/>
              </a:rPr>
              <a:t>Διεθνές  Μαθητικό Συνέδριο </a:t>
            </a:r>
            <a:r>
              <a:rPr lang="en-US" sz="2000" b="1" dirty="0">
                <a:latin typeface="Calibri" pitchFamily="34" charset="0"/>
                <a:cs typeface="Calibri" pitchFamily="34" charset="0"/>
              </a:rPr>
              <a:t/>
            </a:r>
            <a:br>
              <a:rPr lang="en-US" sz="2000" b="1" dirty="0">
                <a:latin typeface="Calibri" pitchFamily="34" charset="0"/>
                <a:cs typeface="Calibri" pitchFamily="34" charset="0"/>
              </a:rPr>
            </a:br>
            <a:r>
              <a:rPr lang="el-GR" sz="2000" b="1" dirty="0" smtClean="0">
                <a:latin typeface="Calibri" pitchFamily="34" charset="0"/>
                <a:cs typeface="Calibri" pitchFamily="34" charset="0"/>
              </a:rPr>
              <a:t>1-5 Μαρτίου 2024</a:t>
            </a:r>
            <a:r>
              <a:rPr lang="en-US" sz="2000" b="1" dirty="0" smtClean="0">
                <a:latin typeface="Calibri" pitchFamily="34" charset="0"/>
                <a:cs typeface="Calibri" pitchFamily="34" charset="0"/>
              </a:rPr>
              <a:t> - </a:t>
            </a:r>
            <a:r>
              <a:rPr lang="el-GR" sz="2000" b="1" dirty="0" smtClean="0">
                <a:latin typeface="Calibri" pitchFamily="34" charset="0"/>
                <a:cs typeface="Calibri" pitchFamily="34" charset="0"/>
              </a:rPr>
              <a:t>Πράγα</a:t>
            </a:r>
            <a:r>
              <a:rPr lang="en-US" sz="2000" b="1" dirty="0" smtClean="0">
                <a:latin typeface="Calibri" pitchFamily="34" charset="0"/>
                <a:cs typeface="Calibri" pitchFamily="34" charset="0"/>
              </a:rPr>
              <a:t/>
            </a:r>
            <a:br>
              <a:rPr lang="en-US" sz="2000" b="1" dirty="0" smtClean="0">
                <a:latin typeface="Calibri" pitchFamily="34" charset="0"/>
                <a:cs typeface="Calibri" pitchFamily="34" charset="0"/>
              </a:rPr>
            </a:br>
            <a:r>
              <a:rPr lang="en-US" sz="2000" b="1" dirty="0" smtClean="0">
                <a:latin typeface="Calibri" pitchFamily="34" charset="0"/>
                <a:cs typeface="Calibri" pitchFamily="34" charset="0"/>
              </a:rPr>
              <a:t> 4o  </a:t>
            </a:r>
            <a:r>
              <a:rPr lang="el-GR" sz="2000" b="1" dirty="0" smtClean="0">
                <a:latin typeface="Calibri" pitchFamily="34" charset="0"/>
                <a:cs typeface="Calibri" pitchFamily="34" charset="0"/>
              </a:rPr>
              <a:t>ΓΕΛ   ΓΛΥΦΑΔΑΣ </a:t>
            </a:r>
            <a:r>
              <a:rPr lang="en-US" sz="2000" b="1" dirty="0" smtClean="0">
                <a:latin typeface="Calibri" pitchFamily="34" charset="0"/>
                <a:cs typeface="Calibri" pitchFamily="34" charset="0"/>
              </a:rPr>
              <a:t/>
            </a:r>
            <a:br>
              <a:rPr lang="en-US" sz="2000" b="1" dirty="0" smtClean="0">
                <a:latin typeface="Calibri" pitchFamily="34" charset="0"/>
                <a:cs typeface="Calibri" pitchFamily="34" charset="0"/>
              </a:rPr>
            </a:br>
            <a:r>
              <a:rPr lang="en-US" sz="2000" b="1" dirty="0" smtClean="0">
                <a:latin typeface="Calibri" pitchFamily="34" charset="0"/>
                <a:cs typeface="Calibri" pitchFamily="34" charset="0"/>
              </a:rPr>
              <a:t/>
            </a:r>
            <a:br>
              <a:rPr lang="en-US" sz="2000" b="1" dirty="0" smtClean="0">
                <a:latin typeface="Calibri" pitchFamily="34" charset="0"/>
                <a:cs typeface="Calibri" pitchFamily="34" charset="0"/>
              </a:rPr>
            </a:br>
            <a:r>
              <a:rPr lang="el-GR" sz="2000" b="1" dirty="0" smtClean="0">
                <a:latin typeface="Calibri" pitchFamily="34" charset="0"/>
                <a:cs typeface="Calibri" pitchFamily="34" charset="0"/>
              </a:rPr>
              <a:t>3</a:t>
            </a:r>
            <a:r>
              <a:rPr lang="en-US" sz="2000" b="1" baseline="30000" dirty="0" smtClean="0">
                <a:latin typeface="Calibri" pitchFamily="34" charset="0"/>
                <a:cs typeface="Calibri" pitchFamily="34" charset="0"/>
              </a:rPr>
              <a:t>rd</a:t>
            </a:r>
            <a:r>
              <a:rPr lang="en-US" sz="2000" b="1" dirty="0" smtClean="0">
                <a:latin typeface="Calibri" pitchFamily="34" charset="0"/>
                <a:cs typeface="Calibri" pitchFamily="34" charset="0"/>
              </a:rPr>
              <a:t>  International Student Conference</a:t>
            </a:r>
            <a:br>
              <a:rPr lang="en-US" sz="2000" b="1" dirty="0" smtClean="0">
                <a:latin typeface="Calibri" pitchFamily="34" charset="0"/>
                <a:cs typeface="Calibri" pitchFamily="34" charset="0"/>
              </a:rPr>
            </a:br>
            <a:r>
              <a:rPr lang="en-US" sz="2000" b="1" dirty="0" smtClean="0">
                <a:latin typeface="Calibri" pitchFamily="34" charset="0"/>
                <a:cs typeface="Calibri" pitchFamily="34" charset="0"/>
              </a:rPr>
              <a:t>1-5 March 2024</a:t>
            </a:r>
            <a:r>
              <a:rPr lang="en-US" sz="2000" b="1" dirty="0">
                <a:latin typeface="Calibri" pitchFamily="34" charset="0"/>
                <a:cs typeface="Calibri" pitchFamily="34" charset="0"/>
              </a:rPr>
              <a:t> </a:t>
            </a:r>
            <a:r>
              <a:rPr lang="en-US" sz="2000" b="1" dirty="0" smtClean="0">
                <a:latin typeface="Calibri" pitchFamily="34" charset="0"/>
                <a:cs typeface="Calibri" pitchFamily="34" charset="0"/>
              </a:rPr>
              <a:t>-  Prague</a:t>
            </a:r>
            <a:r>
              <a:rPr lang="el-GR" sz="2000" b="1" dirty="0" smtClean="0">
                <a:latin typeface="Calibri" pitchFamily="34" charset="0"/>
                <a:cs typeface="Calibri" pitchFamily="34" charset="0"/>
              </a:rPr>
              <a:t/>
            </a:r>
            <a:br>
              <a:rPr lang="el-GR" sz="2000" b="1" dirty="0" smtClean="0">
                <a:latin typeface="Calibri" pitchFamily="34" charset="0"/>
                <a:cs typeface="Calibri" pitchFamily="34" charset="0"/>
              </a:rPr>
            </a:br>
            <a:r>
              <a:rPr lang="el-GR" sz="2000" b="1" dirty="0" smtClean="0">
                <a:latin typeface="Calibri" pitchFamily="34" charset="0"/>
                <a:cs typeface="Calibri" pitchFamily="34" charset="0"/>
              </a:rPr>
              <a:t>4</a:t>
            </a:r>
            <a:r>
              <a:rPr lang="en-US" sz="2000" b="1" baseline="30000" dirty="0" err="1" smtClean="0">
                <a:latin typeface="Calibri" pitchFamily="34" charset="0"/>
                <a:cs typeface="Calibri" pitchFamily="34" charset="0"/>
              </a:rPr>
              <a:t>th</a:t>
            </a:r>
            <a:r>
              <a:rPr lang="en-US" sz="2000" b="1" dirty="0" smtClean="0">
                <a:latin typeface="Calibri" pitchFamily="34" charset="0"/>
                <a:cs typeface="Calibri" pitchFamily="34" charset="0"/>
              </a:rPr>
              <a:t>  HIGH SCHOOL OF  GLYFADA</a:t>
            </a:r>
            <a:r>
              <a:rPr lang="el-GR" sz="2000" b="1" dirty="0" smtClean="0">
                <a:latin typeface="Calibri" pitchFamily="34" charset="0"/>
                <a:cs typeface="Calibri" pitchFamily="34" charset="0"/>
              </a:rPr>
              <a:t/>
            </a:r>
            <a:br>
              <a:rPr lang="el-GR" sz="2000" b="1" dirty="0" smtClean="0">
                <a:latin typeface="Calibri" pitchFamily="34" charset="0"/>
                <a:cs typeface="Calibri" pitchFamily="34" charset="0"/>
              </a:rPr>
            </a:br>
            <a:r>
              <a:rPr lang="en-US" sz="2000" b="1" dirty="0" smtClean="0">
                <a:latin typeface="Calibri" pitchFamily="34" charset="0"/>
                <a:cs typeface="Calibri" pitchFamily="34" charset="0"/>
              </a:rPr>
              <a:t/>
            </a:r>
            <a:br>
              <a:rPr lang="en-US" sz="2000" b="1" dirty="0" smtClean="0">
                <a:latin typeface="Calibri" pitchFamily="34" charset="0"/>
                <a:cs typeface="Calibri" pitchFamily="34" charset="0"/>
              </a:rPr>
            </a:br>
            <a:r>
              <a:rPr lang="en-US" sz="2000" b="1" dirty="0" smtClean="0">
                <a:latin typeface="Calibri" pitchFamily="34" charset="0"/>
                <a:cs typeface="Calibri" pitchFamily="34" charset="0"/>
              </a:rPr>
              <a:t>     </a:t>
            </a:r>
            <a:r>
              <a:rPr lang="el-GR" sz="2000" b="1" dirty="0" err="1" smtClean="0">
                <a:solidFill>
                  <a:srgbClr val="FF0000"/>
                </a:solidFill>
                <a:latin typeface="Calibri" pitchFamily="34" charset="0"/>
                <a:cs typeface="Calibri" pitchFamily="34" charset="0"/>
              </a:rPr>
              <a:t>Αρτ</a:t>
            </a:r>
            <a:r>
              <a:rPr lang="el-GR" sz="2000" b="1" dirty="0" smtClean="0">
                <a:solidFill>
                  <a:srgbClr val="FF0000"/>
                </a:solidFill>
                <a:latin typeface="Calibri" pitchFamily="34" charset="0"/>
                <a:cs typeface="Calibri" pitchFamily="34" charset="0"/>
              </a:rPr>
              <a:t> Νουβό: " Ταξίδι στον τόπο &amp; τον χρόνο: </a:t>
            </a:r>
            <a:r>
              <a:rPr lang="en-US" sz="2000" b="1" dirty="0" smtClean="0">
                <a:solidFill>
                  <a:srgbClr val="FF0000"/>
                </a:solidFill>
                <a:latin typeface="Calibri" pitchFamily="34" charset="0"/>
                <a:cs typeface="Calibri" pitchFamily="34" charset="0"/>
              </a:rPr>
              <a:t/>
            </a:r>
            <a:br>
              <a:rPr lang="en-US" sz="2000" b="1" dirty="0" smtClean="0">
                <a:solidFill>
                  <a:srgbClr val="FF0000"/>
                </a:solidFill>
                <a:latin typeface="Calibri" pitchFamily="34" charset="0"/>
                <a:cs typeface="Calibri" pitchFamily="34" charset="0"/>
              </a:rPr>
            </a:br>
            <a:r>
              <a:rPr lang="el-GR" sz="2000" b="1" dirty="0" smtClean="0">
                <a:solidFill>
                  <a:srgbClr val="FF0000"/>
                </a:solidFill>
                <a:latin typeface="Calibri" pitchFamily="34" charset="0"/>
                <a:cs typeface="Calibri" pitchFamily="34" charset="0"/>
              </a:rPr>
              <a:t>από τα " ξυστά" της Χίου στα </a:t>
            </a:r>
            <a:r>
              <a:rPr lang="el-GR" sz="2000" b="1" dirty="0" err="1" smtClean="0">
                <a:solidFill>
                  <a:srgbClr val="FF0000"/>
                </a:solidFill>
                <a:latin typeface="Calibri" pitchFamily="34" charset="0"/>
                <a:cs typeface="Calibri" pitchFamily="34" charset="0"/>
              </a:rPr>
              <a:t>sgraffiti</a:t>
            </a:r>
            <a:r>
              <a:rPr lang="el-GR" sz="2000" b="1" dirty="0" smtClean="0">
                <a:solidFill>
                  <a:srgbClr val="FF0000"/>
                </a:solidFill>
                <a:latin typeface="Calibri" pitchFamily="34" charset="0"/>
                <a:cs typeface="Calibri" pitchFamily="34" charset="0"/>
              </a:rPr>
              <a:t> της Πράγας“</a:t>
            </a:r>
            <a:r>
              <a:rPr lang="en-US" sz="2000" b="1" dirty="0" smtClean="0">
                <a:solidFill>
                  <a:srgbClr val="FF0000"/>
                </a:solidFill>
                <a:latin typeface="Calibri" pitchFamily="34" charset="0"/>
                <a:cs typeface="Calibri" pitchFamily="34" charset="0"/>
              </a:rPr>
              <a:t/>
            </a:r>
            <a:br>
              <a:rPr lang="en-US" sz="2000" b="1" dirty="0" smtClean="0">
                <a:solidFill>
                  <a:srgbClr val="FF0000"/>
                </a:solidFill>
                <a:latin typeface="Calibri" pitchFamily="34" charset="0"/>
                <a:cs typeface="Calibri" pitchFamily="34" charset="0"/>
              </a:rPr>
            </a:br>
            <a:r>
              <a:rPr lang="el-GR" sz="2000" b="1" dirty="0" smtClean="0">
                <a:solidFill>
                  <a:srgbClr val="FF0000"/>
                </a:solidFill>
                <a:latin typeface="Calibri" pitchFamily="34" charset="0"/>
                <a:cs typeface="Calibri" pitchFamily="34" charset="0"/>
              </a:rPr>
              <a:t/>
            </a:r>
            <a:br>
              <a:rPr lang="el-GR" sz="2000" b="1" dirty="0" smtClean="0">
                <a:solidFill>
                  <a:srgbClr val="FF0000"/>
                </a:solidFill>
                <a:latin typeface="Calibri" pitchFamily="34" charset="0"/>
                <a:cs typeface="Calibri" pitchFamily="34" charset="0"/>
              </a:rPr>
            </a:br>
            <a:r>
              <a:rPr lang="el-GR" sz="2000" b="1" dirty="0" smtClean="0">
                <a:solidFill>
                  <a:srgbClr val="FF0000"/>
                </a:solidFill>
                <a:latin typeface="Calibri" pitchFamily="34" charset="0"/>
                <a:cs typeface="Calibri" pitchFamily="34" charset="0"/>
              </a:rPr>
              <a:t>Α</a:t>
            </a:r>
            <a:r>
              <a:rPr lang="en-US" sz="2000" b="1" dirty="0" err="1" smtClean="0">
                <a:solidFill>
                  <a:srgbClr val="FF0000"/>
                </a:solidFill>
                <a:latin typeface="Calibri" pitchFamily="34" charset="0"/>
                <a:cs typeface="Calibri" pitchFamily="34" charset="0"/>
              </a:rPr>
              <a:t>rt</a:t>
            </a:r>
            <a:r>
              <a:rPr lang="en-US" sz="2000" b="1" dirty="0" smtClean="0">
                <a:solidFill>
                  <a:srgbClr val="FF0000"/>
                </a:solidFill>
                <a:latin typeface="Calibri" pitchFamily="34" charset="0"/>
                <a:cs typeface="Calibri" pitchFamily="34" charset="0"/>
              </a:rPr>
              <a:t>  Nouveau: " A journey through time &amp; space: </a:t>
            </a:r>
            <a:br>
              <a:rPr lang="en-US" sz="2000" b="1" dirty="0" smtClean="0">
                <a:solidFill>
                  <a:srgbClr val="FF0000"/>
                </a:solidFill>
                <a:latin typeface="Calibri" pitchFamily="34" charset="0"/>
                <a:cs typeface="Calibri" pitchFamily="34" charset="0"/>
              </a:rPr>
            </a:br>
            <a:r>
              <a:rPr lang="en-US" sz="2000" b="1" dirty="0" smtClean="0">
                <a:solidFill>
                  <a:srgbClr val="FF0000"/>
                </a:solidFill>
                <a:latin typeface="Calibri" pitchFamily="34" charset="0"/>
                <a:cs typeface="Calibri" pitchFamily="34" charset="0"/>
              </a:rPr>
              <a:t>from "</a:t>
            </a:r>
            <a:r>
              <a:rPr lang="en-US" sz="2000" b="1" dirty="0" err="1" smtClean="0">
                <a:solidFill>
                  <a:srgbClr val="FF0000"/>
                </a:solidFill>
                <a:latin typeface="Calibri" pitchFamily="34" charset="0"/>
                <a:cs typeface="Calibri" pitchFamily="34" charset="0"/>
              </a:rPr>
              <a:t>xysta</a:t>
            </a:r>
            <a:r>
              <a:rPr lang="en-US" sz="2000" b="1" dirty="0" smtClean="0">
                <a:solidFill>
                  <a:srgbClr val="FF0000"/>
                </a:solidFill>
                <a:latin typeface="Calibri" pitchFamily="34" charset="0"/>
                <a:cs typeface="Calibri" pitchFamily="34" charset="0"/>
              </a:rPr>
              <a:t>" of Chios to </a:t>
            </a:r>
            <a:r>
              <a:rPr lang="en-US" sz="2000" b="1" dirty="0" err="1" smtClean="0">
                <a:solidFill>
                  <a:srgbClr val="FF0000"/>
                </a:solidFill>
                <a:latin typeface="Calibri" pitchFamily="34" charset="0"/>
                <a:cs typeface="Calibri" pitchFamily="34" charset="0"/>
              </a:rPr>
              <a:t>sgraffiti</a:t>
            </a:r>
            <a:r>
              <a:rPr lang="en-US" sz="2000" b="1" dirty="0" smtClean="0">
                <a:solidFill>
                  <a:srgbClr val="FF0000"/>
                </a:solidFill>
                <a:latin typeface="Calibri" pitchFamily="34" charset="0"/>
                <a:cs typeface="Calibri" pitchFamily="34" charset="0"/>
              </a:rPr>
              <a:t> of Prague</a:t>
            </a:r>
            <a:r>
              <a:rPr lang="en-US" sz="1800" b="1" dirty="0" smtClean="0">
                <a:solidFill>
                  <a:srgbClr val="FF0000"/>
                </a:solidFill>
                <a:latin typeface="Comic Sans MS" pitchFamily="66" charset="0"/>
              </a:rPr>
              <a:t>"</a:t>
            </a:r>
            <a:r>
              <a:rPr lang="el-GR" sz="1800" b="1" dirty="0" smtClean="0">
                <a:solidFill>
                  <a:srgbClr val="FF0000"/>
                </a:solidFill>
                <a:latin typeface="Comic Sans MS" pitchFamily="66" charset="0"/>
              </a:rPr>
              <a:t/>
            </a:r>
            <a:br>
              <a:rPr lang="el-GR" sz="1800" b="1" dirty="0" smtClean="0">
                <a:solidFill>
                  <a:srgbClr val="FF0000"/>
                </a:solidFill>
                <a:latin typeface="Comic Sans MS" pitchFamily="66" charset="0"/>
              </a:rPr>
            </a:br>
            <a:r>
              <a:rPr lang="el-GR" dirty="0" smtClean="0"/>
              <a:t/>
            </a:r>
            <a:br>
              <a:rPr lang="el-GR" dirty="0" smtClean="0"/>
            </a:br>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p:cNvSpPr>
          <p:nvPr>
            <p:ph type="title"/>
          </p:nvPr>
        </p:nvSpPr>
        <p:spPr>
          <a:xfrm>
            <a:off x="833160" y="76200"/>
            <a:ext cx="10743720" cy="1571400"/>
          </a:xfrm>
          <a:prstGeom prst="rect">
            <a:avLst/>
          </a:prstGeom>
          <a:noFill/>
          <a:ln w="0">
            <a:noFill/>
          </a:ln>
        </p:spPr>
        <p:txBody>
          <a:bodyPr lIns="90000" tIns="45000" rIns="90000" bIns="91440" anchor="b">
            <a:normAutofit fontScale="90000"/>
          </a:bodyPr>
          <a:lstStyle/>
          <a:p>
            <a:pPr indent="0">
              <a:lnSpc>
                <a:spcPct val="100000"/>
              </a:lnSpc>
              <a:buNone/>
            </a:pPr>
            <a:r>
              <a:rPr sz="4000" dirty="0"/>
              <a:t/>
            </a:r>
            <a:br>
              <a:rPr sz="4000" dirty="0"/>
            </a:br>
            <a:r>
              <a:rPr lang="el-GR" sz="3600" b="0" strike="noStrike" spc="-1" dirty="0" smtClean="0">
                <a:solidFill>
                  <a:srgbClr val="FF0000"/>
                </a:solidFill>
                <a:latin typeface="Franklin Gothic Book"/>
              </a:rPr>
              <a:t>Κοινωνική </a:t>
            </a:r>
            <a:r>
              <a:rPr lang="el-GR" sz="3600" b="0" strike="noStrike" spc="-1" dirty="0">
                <a:solidFill>
                  <a:srgbClr val="FF0000"/>
                </a:solidFill>
                <a:latin typeface="Franklin Gothic Book"/>
              </a:rPr>
              <a:t>&amp; πολιτική  ερμηνεία  της </a:t>
            </a:r>
            <a:r>
              <a:rPr lang="en-US" sz="3600" b="0" strike="noStrike" spc="-1" dirty="0">
                <a:solidFill>
                  <a:srgbClr val="FF0000"/>
                </a:solidFill>
                <a:latin typeface="Franklin Gothic Book"/>
              </a:rPr>
              <a:t>Art Nouveau </a:t>
            </a:r>
            <a:r>
              <a:rPr lang="el-GR" sz="3600" b="0" strike="noStrike" spc="-1" dirty="0">
                <a:solidFill>
                  <a:srgbClr val="FF0000"/>
                </a:solidFill>
                <a:latin typeface="Franklin Gothic Book"/>
              </a:rPr>
              <a:t>στην  Πράγα</a:t>
            </a:r>
            <a:r>
              <a:rPr sz="3600" dirty="0"/>
              <a:t/>
            </a:r>
            <a:br>
              <a:rPr sz="3600" dirty="0"/>
            </a:br>
            <a:r>
              <a:rPr lang="en-US" sz="3600" b="0" strike="noStrike" spc="-1" dirty="0">
                <a:solidFill>
                  <a:srgbClr val="FF0000"/>
                </a:solidFill>
                <a:latin typeface="Franklin Gothic Book"/>
              </a:rPr>
              <a:t> Social and Political interpretation of Art Nouveau in Prague</a:t>
            </a:r>
            <a:endParaRPr lang="en-US" sz="3600" b="0" strike="noStrike" spc="-1" dirty="0">
              <a:solidFill>
                <a:srgbClr val="000000"/>
              </a:solidFill>
              <a:latin typeface="Calibri"/>
            </a:endParaRPr>
          </a:p>
        </p:txBody>
      </p:sp>
      <p:sp>
        <p:nvSpPr>
          <p:cNvPr id="256" name="PlaceHolder 2"/>
          <p:cNvSpPr>
            <a:spLocks noGrp="1"/>
          </p:cNvSpPr>
          <p:nvPr>
            <p:ph/>
          </p:nvPr>
        </p:nvSpPr>
        <p:spPr>
          <a:xfrm>
            <a:off x="900000" y="2100240"/>
            <a:ext cx="5317560" cy="2228400"/>
          </a:xfrm>
          <a:prstGeom prst="rect">
            <a:avLst/>
          </a:prstGeom>
          <a:noFill/>
          <a:ln w="0">
            <a:noFill/>
          </a:ln>
        </p:spPr>
        <p:txBody>
          <a:bodyPr lIns="90000" tIns="45000" rIns="90000" bIns="45000" anchor="t">
            <a:normAutofit fontScale="95000" lnSpcReduction="10000"/>
          </a:bodyPr>
          <a:lstStyle/>
          <a:p>
            <a:pPr marL="236880" indent="-23688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Η </a:t>
            </a:r>
            <a:r>
              <a:rPr lang="el-GR" sz="2600" b="1" strike="noStrike" spc="-1" dirty="0">
                <a:solidFill>
                  <a:srgbClr val="000000"/>
                </a:solidFill>
                <a:latin typeface="Calibri" pitchFamily="34" charset="0"/>
                <a:cs typeface="Calibri" pitchFamily="34" charset="0"/>
              </a:rPr>
              <a:t>εμφάνιση</a:t>
            </a:r>
            <a:r>
              <a:rPr lang="el-GR" sz="2600" b="0" strike="noStrike" spc="-1" dirty="0">
                <a:solidFill>
                  <a:srgbClr val="000000"/>
                </a:solidFill>
                <a:latin typeface="Calibri" pitchFamily="34" charset="0"/>
                <a:cs typeface="Calibri" pitchFamily="34" charset="0"/>
              </a:rPr>
              <a:t> της </a:t>
            </a:r>
            <a:r>
              <a:rPr lang="el-GR" sz="2600" b="0" strike="noStrike" spc="-1" dirty="0" err="1">
                <a:solidFill>
                  <a:srgbClr val="000000"/>
                </a:solidFill>
                <a:latin typeface="Calibri" pitchFamily="34" charset="0"/>
                <a:cs typeface="Calibri" pitchFamily="34" charset="0"/>
              </a:rPr>
              <a:t>Art</a:t>
            </a:r>
            <a:r>
              <a:rPr lang="el-GR" sz="2600" b="0" strike="noStrike" spc="-1" dirty="0">
                <a:solidFill>
                  <a:srgbClr val="000000"/>
                </a:solidFill>
                <a:latin typeface="Calibri" pitchFamily="34" charset="0"/>
                <a:cs typeface="Calibri" pitchFamily="34" charset="0"/>
              </a:rPr>
              <a:t> </a:t>
            </a:r>
            <a:r>
              <a:rPr lang="el-GR" sz="2600" b="0" strike="noStrike" spc="-1" dirty="0" err="1">
                <a:solidFill>
                  <a:srgbClr val="000000"/>
                </a:solidFill>
                <a:latin typeface="Calibri" pitchFamily="34" charset="0"/>
                <a:cs typeface="Calibri" pitchFamily="34" charset="0"/>
              </a:rPr>
              <a:t>Nouveau</a:t>
            </a:r>
            <a:r>
              <a:rPr lang="el-GR" sz="2600" b="0" strike="noStrike" spc="-1" dirty="0">
                <a:solidFill>
                  <a:srgbClr val="000000"/>
                </a:solidFill>
                <a:latin typeface="Calibri" pitchFamily="34" charset="0"/>
                <a:cs typeface="Calibri" pitchFamily="34" charset="0"/>
              </a:rPr>
              <a:t> στα τέλη της δεκαετίας του 1890, με την </a:t>
            </a:r>
            <a:r>
              <a:rPr lang="el-GR" sz="2600" b="0" strike="noStrike" spc="-1" dirty="0">
                <a:solidFill>
                  <a:srgbClr val="FF0000"/>
                </a:solidFill>
                <a:latin typeface="Calibri" pitchFamily="34" charset="0"/>
                <a:cs typeface="Calibri" pitchFamily="34" charset="0"/>
              </a:rPr>
              <a:t>καμπυλωτή γλυπτική διακόσμηση και τα φυτικά μοτίβα</a:t>
            </a:r>
            <a:r>
              <a:rPr lang="el-GR" sz="2600" b="0" strike="noStrike" spc="-1" dirty="0">
                <a:solidFill>
                  <a:srgbClr val="000000"/>
                </a:solidFill>
                <a:latin typeface="Calibri" pitchFamily="34" charset="0"/>
                <a:cs typeface="Calibri" pitchFamily="34" charset="0"/>
              </a:rPr>
              <a:t>, ε</a:t>
            </a:r>
            <a:r>
              <a:rPr lang="el-GR" sz="2600" b="1" strike="noStrike" spc="-1" dirty="0">
                <a:solidFill>
                  <a:srgbClr val="000000"/>
                </a:solidFill>
                <a:latin typeface="Calibri" pitchFamily="34" charset="0"/>
                <a:cs typeface="Calibri" pitchFamily="34" charset="0"/>
              </a:rPr>
              <a:t>ίχε τεράστιο αντίκτυπο</a:t>
            </a:r>
            <a:r>
              <a:rPr lang="el-GR" sz="2600" b="0" strike="noStrike" spc="-1" dirty="0">
                <a:solidFill>
                  <a:srgbClr val="000000"/>
                </a:solidFill>
                <a:latin typeface="Calibri" pitchFamily="34" charset="0"/>
                <a:cs typeface="Calibri" pitchFamily="34" charset="0"/>
              </a:rPr>
              <a:t> στην τέχνη και την αρχιτεκτονική της Πράγας</a:t>
            </a:r>
            <a:r>
              <a:rPr lang="el-GR" sz="2600" b="0" strike="noStrike" spc="-1" dirty="0">
                <a:solidFill>
                  <a:srgbClr val="000000"/>
                </a:solidFill>
                <a:latin typeface="Perpetua"/>
              </a:rPr>
              <a:t>.</a:t>
            </a:r>
            <a:endParaRPr lang="en-US" sz="2600" b="0" strike="noStrike" spc="-1" dirty="0">
              <a:solidFill>
                <a:srgbClr val="000000"/>
              </a:solidFill>
              <a:latin typeface="Perpetua"/>
            </a:endParaRPr>
          </a:p>
        </p:txBody>
      </p:sp>
      <p:sp>
        <p:nvSpPr>
          <p:cNvPr id="257" name="PlaceHolder 3"/>
          <p:cNvSpPr>
            <a:spLocks noGrp="1"/>
          </p:cNvSpPr>
          <p:nvPr>
            <p:ph/>
          </p:nvPr>
        </p:nvSpPr>
        <p:spPr>
          <a:xfrm>
            <a:off x="6578640" y="1814400"/>
            <a:ext cx="4998240" cy="1814040"/>
          </a:xfrm>
          <a:prstGeom prst="rect">
            <a:avLst/>
          </a:prstGeom>
          <a:noFill/>
          <a:ln w="0">
            <a:noFill/>
          </a:ln>
        </p:spPr>
        <p:txBody>
          <a:bodyPr lIns="90000" tIns="45000" rIns="90000" bIns="45000" anchor="t">
            <a:normAutofit fontScale="89500" lnSpcReduction="10000"/>
          </a:bodyPr>
          <a:lstStyle/>
          <a:p>
            <a:pPr marL="242640" indent="-242640">
              <a:lnSpc>
                <a:spcPct val="100000"/>
              </a:lnSpc>
              <a:spcBef>
                <a:spcPts val="581"/>
              </a:spcBef>
              <a:buClr>
                <a:srgbClr val="2DA2BF"/>
              </a:buClr>
              <a:buSzPct val="85000"/>
              <a:buFont typeface="Wingdings 2" charset="2"/>
              <a:buChar char=""/>
            </a:pPr>
            <a:r>
              <a:rPr lang="en-US" sz="2600" b="0" strike="noStrike" spc="-1" dirty="0">
                <a:solidFill>
                  <a:srgbClr val="000000"/>
                </a:solidFill>
                <a:latin typeface="Calibri" pitchFamily="34" charset="0"/>
                <a:cs typeface="Calibri" pitchFamily="34" charset="0"/>
              </a:rPr>
              <a:t>The </a:t>
            </a:r>
            <a:r>
              <a:rPr lang="en-US" sz="2600" b="1" strike="noStrike" spc="-1" dirty="0">
                <a:solidFill>
                  <a:srgbClr val="000000"/>
                </a:solidFill>
                <a:latin typeface="Calibri" pitchFamily="34" charset="0"/>
                <a:cs typeface="Calibri" pitchFamily="34" charset="0"/>
              </a:rPr>
              <a:t>emergence</a:t>
            </a:r>
            <a:r>
              <a:rPr lang="en-US" sz="2600" b="0" strike="noStrike" spc="-1" dirty="0">
                <a:solidFill>
                  <a:srgbClr val="000000"/>
                </a:solidFill>
                <a:latin typeface="Calibri" pitchFamily="34" charset="0"/>
                <a:cs typeface="Calibri" pitchFamily="34" charset="0"/>
              </a:rPr>
              <a:t> of Art Nouveau in the late 1890s, with its curved </a:t>
            </a:r>
            <a:r>
              <a:rPr lang="en-US" sz="2600" b="0" strike="noStrike" spc="-1" dirty="0">
                <a:solidFill>
                  <a:srgbClr val="FF0000"/>
                </a:solidFill>
                <a:latin typeface="Calibri" pitchFamily="34" charset="0"/>
                <a:cs typeface="Calibri" pitchFamily="34" charset="0"/>
              </a:rPr>
              <a:t>sculptural decoration and floral motifs,</a:t>
            </a:r>
            <a:r>
              <a:rPr lang="en-US" sz="2600" b="0" strike="noStrike" spc="-1" dirty="0">
                <a:solidFill>
                  <a:srgbClr val="000000"/>
                </a:solidFill>
                <a:latin typeface="Calibri" pitchFamily="34" charset="0"/>
                <a:cs typeface="Calibri" pitchFamily="34" charset="0"/>
              </a:rPr>
              <a:t> had a huge impact on the art and architecture of Prague.</a:t>
            </a:r>
          </a:p>
        </p:txBody>
      </p:sp>
      <p:pic>
        <p:nvPicPr>
          <p:cNvPr id="258" name="Picture 2" descr="C:\Users\admin\Desktop\ΠΡΑΓΑ  2024\ΕΡΓΑΣΙΕΣ\Capture.jpg"/>
          <p:cNvPicPr/>
          <p:nvPr/>
        </p:nvPicPr>
        <p:blipFill>
          <a:blip r:embed="rId2" cstate="print"/>
          <a:stretch/>
        </p:blipFill>
        <p:spPr>
          <a:xfrm>
            <a:off x="5715000" y="3505200"/>
            <a:ext cx="6279840" cy="3007800"/>
          </a:xfrm>
          <a:prstGeom prst="rect">
            <a:avLst/>
          </a:prstGeom>
          <a:ln w="0">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533400" y="274680"/>
            <a:ext cx="5938680" cy="1767960"/>
          </a:xfrm>
          <a:prstGeom prst="rect">
            <a:avLst/>
          </a:prstGeom>
          <a:noFill/>
          <a:ln w="0">
            <a:noFill/>
          </a:ln>
        </p:spPr>
        <p:txBody>
          <a:bodyPr lIns="90000" tIns="45000" rIns="90000" bIns="91440" anchor="b">
            <a:normAutofit fontScale="90000"/>
          </a:bodyPr>
          <a:lstStyle/>
          <a:p>
            <a:pPr indent="0">
              <a:lnSpc>
                <a:spcPct val="100000"/>
              </a:lnSpc>
              <a:buNone/>
            </a:pPr>
            <a:r>
              <a:rPr lang="en-US" sz="4000" b="1" strike="noStrike" spc="-1" dirty="0">
                <a:solidFill>
                  <a:srgbClr val="FF0000"/>
                </a:solidFill>
                <a:latin typeface="Calibri" pitchFamily="34" charset="0"/>
                <a:cs typeface="Calibri" pitchFamily="34" charset="0"/>
              </a:rPr>
              <a:t>H  Art  Nouveau  </a:t>
            </a:r>
            <a:r>
              <a:rPr lang="el-GR" sz="4000" b="1" strike="noStrike" spc="-1" dirty="0">
                <a:solidFill>
                  <a:srgbClr val="FF0000"/>
                </a:solidFill>
                <a:latin typeface="Calibri" pitchFamily="34" charset="0"/>
                <a:cs typeface="Calibri" pitchFamily="34" charset="0"/>
              </a:rPr>
              <a:t>στην Πράγα</a:t>
            </a:r>
            <a:r>
              <a:rPr sz="4000" dirty="0">
                <a:latin typeface="Calibri" pitchFamily="34" charset="0"/>
                <a:cs typeface="Calibri" pitchFamily="34" charset="0"/>
              </a:rPr>
              <a:t/>
            </a:r>
            <a:br>
              <a:rPr sz="4000" dirty="0">
                <a:latin typeface="Calibri" pitchFamily="34" charset="0"/>
                <a:cs typeface="Calibri" pitchFamily="34" charset="0"/>
              </a:rPr>
            </a:br>
            <a:r>
              <a:rPr lang="en-US" sz="4000" b="1" strike="noStrike" spc="-1" dirty="0">
                <a:solidFill>
                  <a:srgbClr val="FF0000"/>
                </a:solidFill>
                <a:latin typeface="Calibri" pitchFamily="34" charset="0"/>
                <a:cs typeface="Calibri" pitchFamily="34" charset="0"/>
              </a:rPr>
              <a:t> Art  Nouveau in Prague</a:t>
            </a:r>
            <a:endParaRPr lang="en-US" sz="4000" b="0" strike="noStrike" spc="-1" dirty="0">
              <a:solidFill>
                <a:srgbClr val="000000"/>
              </a:solidFill>
              <a:latin typeface="Calibri" pitchFamily="34" charset="0"/>
              <a:cs typeface="Calibri" pitchFamily="34" charset="0"/>
            </a:endParaRPr>
          </a:p>
        </p:txBody>
      </p:sp>
      <p:sp>
        <p:nvSpPr>
          <p:cNvPr id="260" name="PlaceHolder 2"/>
          <p:cNvSpPr>
            <a:spLocks noGrp="1"/>
          </p:cNvSpPr>
          <p:nvPr>
            <p:ph/>
          </p:nvPr>
        </p:nvSpPr>
        <p:spPr>
          <a:xfrm>
            <a:off x="1219320" y="2228760"/>
            <a:ext cx="4998240" cy="37904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Χάρη στην </a:t>
            </a:r>
            <a:r>
              <a:rPr lang="el-GR" sz="2600" b="1" strike="noStrike" spc="-1" dirty="0">
                <a:solidFill>
                  <a:srgbClr val="000000"/>
                </a:solidFill>
                <a:latin typeface="Calibri" pitchFamily="34" charset="0"/>
                <a:cs typeface="Calibri" pitchFamily="34" charset="0"/>
              </a:rPr>
              <a:t>έλλειψη πολεμικών ζημιών </a:t>
            </a:r>
            <a:r>
              <a:rPr lang="el-GR" sz="2600" b="0" strike="noStrike" spc="-1" dirty="0">
                <a:solidFill>
                  <a:srgbClr val="000000"/>
                </a:solidFill>
                <a:latin typeface="Calibri" pitchFamily="34" charset="0"/>
                <a:cs typeface="Calibri" pitchFamily="34" charset="0"/>
              </a:rPr>
              <a:t>και της μεταπολεμικής αναγέννησης, </a:t>
            </a:r>
            <a:r>
              <a:rPr lang="el-GR" sz="2600" b="0" strike="noStrike" spc="-1" dirty="0">
                <a:solidFill>
                  <a:srgbClr val="FF0000"/>
                </a:solidFill>
                <a:latin typeface="Calibri" pitchFamily="34" charset="0"/>
                <a:cs typeface="Calibri" pitchFamily="34" charset="0"/>
              </a:rPr>
              <a:t>η Πράγα έχει διατηρήσει μια εντυπωσιακή ποικιλία </a:t>
            </a:r>
            <a:r>
              <a:rPr lang="en-US" sz="2600" spc="-1" dirty="0" smtClean="0">
                <a:solidFill>
                  <a:srgbClr val="FF0000"/>
                </a:solidFill>
                <a:latin typeface="Calibri" pitchFamily="34" charset="0"/>
                <a:cs typeface="Calibri" pitchFamily="34" charset="0"/>
              </a:rPr>
              <a:t>Art  Nouveau</a:t>
            </a:r>
            <a:r>
              <a:rPr lang="el-GR" sz="2600" b="0" strike="noStrike" spc="-1" dirty="0" smtClean="0">
                <a:solidFill>
                  <a:srgbClr val="FF0000"/>
                </a:solidFill>
                <a:latin typeface="Calibri" pitchFamily="34" charset="0"/>
                <a:cs typeface="Calibri" pitchFamily="34" charset="0"/>
              </a:rPr>
              <a:t> </a:t>
            </a:r>
            <a:r>
              <a:rPr lang="el-GR" sz="2600" b="0" strike="noStrike" spc="-1" dirty="0">
                <a:solidFill>
                  <a:srgbClr val="FF0000"/>
                </a:solidFill>
                <a:latin typeface="Calibri" pitchFamily="34" charset="0"/>
                <a:cs typeface="Calibri" pitchFamily="34" charset="0"/>
              </a:rPr>
              <a:t>κτιρίων </a:t>
            </a:r>
            <a:r>
              <a:rPr lang="el-GR" sz="2600" b="0" strike="noStrike" spc="-1" dirty="0">
                <a:solidFill>
                  <a:srgbClr val="000000"/>
                </a:solidFill>
                <a:latin typeface="Calibri" pitchFamily="34" charset="0"/>
                <a:cs typeface="Calibri" pitchFamily="34" charset="0"/>
              </a:rPr>
              <a:t>με βασικά χαρακτηριστικά το φυσικό και ζωικό βασίλειο</a:t>
            </a:r>
            <a:endParaRPr lang="en-US" sz="2600" b="0" strike="noStrike" spc="-1" dirty="0">
              <a:solidFill>
                <a:srgbClr val="000000"/>
              </a:solidFill>
              <a:latin typeface="Calibri" pitchFamily="34" charset="0"/>
              <a:cs typeface="Calibri" pitchFamily="34" charset="0"/>
            </a:endParaRPr>
          </a:p>
        </p:txBody>
      </p:sp>
      <p:sp>
        <p:nvSpPr>
          <p:cNvPr id="261" name="PlaceHolder 3"/>
          <p:cNvSpPr>
            <a:spLocks noGrp="1"/>
          </p:cNvSpPr>
          <p:nvPr>
            <p:ph/>
          </p:nvPr>
        </p:nvSpPr>
        <p:spPr>
          <a:xfrm>
            <a:off x="6705600" y="585720"/>
            <a:ext cx="4871280" cy="276708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n-US" sz="2600" b="0" strike="noStrike" spc="-1" dirty="0">
                <a:solidFill>
                  <a:srgbClr val="000000"/>
                </a:solidFill>
                <a:latin typeface="Calibri" pitchFamily="34" charset="0"/>
                <a:cs typeface="Calibri" pitchFamily="34" charset="0"/>
              </a:rPr>
              <a:t>Thanks to </a:t>
            </a:r>
            <a:r>
              <a:rPr lang="en-US" sz="2600" b="1" strike="noStrike" spc="-1" dirty="0">
                <a:solidFill>
                  <a:srgbClr val="000000"/>
                </a:solidFill>
                <a:latin typeface="Calibri" pitchFamily="34" charset="0"/>
                <a:cs typeface="Calibri" pitchFamily="34" charset="0"/>
              </a:rPr>
              <a:t>the lack of war damage and postwar regeneration</a:t>
            </a:r>
            <a:r>
              <a:rPr lang="en-US" sz="2600" b="0" strike="noStrike" spc="-1" dirty="0">
                <a:solidFill>
                  <a:srgbClr val="000000"/>
                </a:solidFill>
                <a:latin typeface="Calibri" pitchFamily="34" charset="0"/>
                <a:cs typeface="Calibri" pitchFamily="34" charset="0"/>
              </a:rPr>
              <a:t>, Prague has preserved an impressive variety of art nouveau buildings with the natural and animal kingdom as key features</a:t>
            </a:r>
          </a:p>
        </p:txBody>
      </p:sp>
      <p:pic>
        <p:nvPicPr>
          <p:cNvPr id="262" name="Picture 2" descr="C:\Users\admin\Desktop\ΠΡΑΓΑ  2024\ΕΡΓΑΣΙΕΣ\800px-Prag_Hotel_Central_Detail_1.jpg"/>
          <p:cNvPicPr/>
          <p:nvPr/>
        </p:nvPicPr>
        <p:blipFill>
          <a:blip r:embed="rId2" cstate="print"/>
          <a:stretch/>
        </p:blipFill>
        <p:spPr>
          <a:xfrm>
            <a:off x="7086600" y="3505200"/>
            <a:ext cx="4343400" cy="2737920"/>
          </a:xfrm>
          <a:prstGeom prst="rect">
            <a:avLst/>
          </a:prstGeom>
          <a:ln w="0">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rmAutofit fontScale="90000"/>
          </a:bodyPr>
          <a:lstStyle/>
          <a:p>
            <a:pPr indent="0">
              <a:lnSpc>
                <a:spcPct val="100000"/>
              </a:lnSpc>
              <a:buNone/>
            </a:pPr>
            <a:r>
              <a:rPr lang="en-US" sz="4000" b="1" strike="noStrike" spc="-1" dirty="0">
                <a:solidFill>
                  <a:srgbClr val="FF0000"/>
                </a:solidFill>
                <a:latin typeface="Calibri" pitchFamily="34" charset="0"/>
                <a:cs typeface="Calibri" pitchFamily="34" charset="0"/>
              </a:rPr>
              <a:t>H  Art  Nouveau  </a:t>
            </a:r>
            <a:r>
              <a:rPr lang="el-GR" sz="4000" b="1" strike="noStrike" spc="-1" dirty="0">
                <a:solidFill>
                  <a:srgbClr val="FF0000"/>
                </a:solidFill>
                <a:latin typeface="Calibri" pitchFamily="34" charset="0"/>
                <a:cs typeface="Calibri" pitchFamily="34" charset="0"/>
              </a:rPr>
              <a:t>στην Πράγα</a:t>
            </a:r>
            <a:r>
              <a:rPr sz="4000" dirty="0">
                <a:latin typeface="Calibri" pitchFamily="34" charset="0"/>
                <a:cs typeface="Calibri" pitchFamily="34" charset="0"/>
              </a:rPr>
              <a:t/>
            </a:r>
            <a:br>
              <a:rPr sz="4000" dirty="0">
                <a:latin typeface="Calibri" pitchFamily="34" charset="0"/>
                <a:cs typeface="Calibri" pitchFamily="34" charset="0"/>
              </a:rPr>
            </a:br>
            <a:r>
              <a:rPr lang="en-US" sz="4000" b="1" strike="noStrike" spc="-1" dirty="0">
                <a:solidFill>
                  <a:srgbClr val="FF0000"/>
                </a:solidFill>
                <a:latin typeface="Calibri" pitchFamily="34" charset="0"/>
                <a:cs typeface="Calibri" pitchFamily="34" charset="0"/>
              </a:rPr>
              <a:t> Art  Nouveau in Prague</a:t>
            </a:r>
            <a:endParaRPr lang="en-US" sz="4000" b="0" strike="noStrike" spc="-1" dirty="0">
              <a:solidFill>
                <a:srgbClr val="000000"/>
              </a:solidFill>
              <a:latin typeface="Calibri" pitchFamily="34" charset="0"/>
              <a:cs typeface="Calibri" pitchFamily="34" charset="0"/>
            </a:endParaRPr>
          </a:p>
        </p:txBody>
      </p:sp>
      <p:sp>
        <p:nvSpPr>
          <p:cNvPr id="264" name="PlaceHolder 2"/>
          <p:cNvSpPr>
            <a:spLocks noGrp="1"/>
          </p:cNvSpPr>
          <p:nvPr>
            <p:ph/>
          </p:nvPr>
        </p:nvSpPr>
        <p:spPr>
          <a:xfrm>
            <a:off x="1219320" y="1447920"/>
            <a:ext cx="4998240" cy="45716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Perpetua"/>
              </a:rPr>
              <a:t>Οι εκπρόσωποι αυτού του </a:t>
            </a:r>
            <a:r>
              <a:rPr lang="el-GR" sz="2600" b="0" strike="noStrike" spc="-1" dirty="0">
                <a:solidFill>
                  <a:srgbClr val="000000"/>
                </a:solidFill>
                <a:latin typeface="Calibri" pitchFamily="34" charset="0"/>
                <a:cs typeface="Calibri" pitchFamily="34" charset="0"/>
              </a:rPr>
              <a:t>κινήματος </a:t>
            </a:r>
            <a:r>
              <a:rPr lang="el-GR" sz="2600" b="1" strike="noStrike" spc="-1" dirty="0">
                <a:solidFill>
                  <a:srgbClr val="000000"/>
                </a:solidFill>
                <a:latin typeface="Calibri" pitchFamily="34" charset="0"/>
                <a:cs typeface="Calibri" pitchFamily="34" charset="0"/>
              </a:rPr>
              <a:t>οραματίστηκαν</a:t>
            </a:r>
            <a:r>
              <a:rPr lang="el-GR" sz="2600" b="0" strike="noStrike" spc="-1" dirty="0">
                <a:solidFill>
                  <a:srgbClr val="000000"/>
                </a:solidFill>
                <a:latin typeface="Calibri" pitchFamily="34" charset="0"/>
                <a:cs typeface="Calibri" pitchFamily="34" charset="0"/>
              </a:rPr>
              <a:t> τη δημιουργία ενός </a:t>
            </a:r>
            <a:r>
              <a:rPr lang="el-GR" sz="2600" b="1" strike="noStrike" spc="-1" dirty="0">
                <a:solidFill>
                  <a:srgbClr val="000000"/>
                </a:solidFill>
                <a:latin typeface="Calibri" pitchFamily="34" charset="0"/>
                <a:cs typeface="Calibri" pitchFamily="34" charset="0"/>
              </a:rPr>
              <a:t>καλλιτεχνικού ρεύματος </a:t>
            </a:r>
            <a:r>
              <a:rPr lang="el-GR" sz="2600" b="0" strike="noStrike" spc="-1" dirty="0">
                <a:solidFill>
                  <a:srgbClr val="000000"/>
                </a:solidFill>
                <a:latin typeface="Calibri" pitchFamily="34" charset="0"/>
                <a:cs typeface="Calibri" pitchFamily="34" charset="0"/>
              </a:rPr>
              <a:t>που </a:t>
            </a:r>
            <a:r>
              <a:rPr lang="el-GR" sz="2600" b="1" strike="noStrike" spc="-1" dirty="0">
                <a:solidFill>
                  <a:srgbClr val="FF0000"/>
                </a:solidFill>
                <a:latin typeface="Calibri" pitchFamily="34" charset="0"/>
                <a:cs typeface="Calibri" pitchFamily="34" charset="0"/>
              </a:rPr>
              <a:t>θα αντιστάθμιζε την έντονη αστικοποίηση </a:t>
            </a:r>
            <a:r>
              <a:rPr lang="el-GR" sz="2600" b="0" strike="noStrike" spc="-1" dirty="0">
                <a:solidFill>
                  <a:srgbClr val="000000"/>
                </a:solidFill>
                <a:latin typeface="Calibri" pitchFamily="34" charset="0"/>
                <a:cs typeface="Calibri" pitchFamily="34" charset="0"/>
              </a:rPr>
              <a:t>που σταδιακά ανθούσε στα ευρωπαϊκά αστικά κέντρα.</a:t>
            </a:r>
            <a:endParaRPr lang="en-US" sz="2600" b="0"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Perpetua"/>
            </a:endParaRPr>
          </a:p>
          <a:p>
            <a:pPr indent="0">
              <a:lnSpc>
                <a:spcPct val="100000"/>
              </a:lnSpc>
              <a:spcBef>
                <a:spcPts val="581"/>
              </a:spcBef>
              <a:buNone/>
            </a:pPr>
            <a:endParaRPr lang="en-US" sz="2600" b="0" strike="noStrike" spc="-1" dirty="0">
              <a:solidFill>
                <a:srgbClr val="000000"/>
              </a:solidFill>
              <a:latin typeface="Perpetua"/>
            </a:endParaRPr>
          </a:p>
        </p:txBody>
      </p:sp>
      <p:sp>
        <p:nvSpPr>
          <p:cNvPr id="265" name="PlaceHolder 3"/>
          <p:cNvSpPr>
            <a:spLocks noGrp="1"/>
          </p:cNvSpPr>
          <p:nvPr>
            <p:ph/>
          </p:nvPr>
        </p:nvSpPr>
        <p:spPr>
          <a:xfrm>
            <a:off x="6578640" y="1447920"/>
            <a:ext cx="4998240" cy="45716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n-US" sz="2600" b="0" strike="noStrike" spc="-1" dirty="0">
                <a:solidFill>
                  <a:srgbClr val="000000"/>
                </a:solidFill>
                <a:latin typeface="Perpetua"/>
              </a:rPr>
              <a:t> </a:t>
            </a:r>
            <a:r>
              <a:rPr lang="en-US" sz="2600" b="0" strike="noStrike" spc="-1" dirty="0">
                <a:solidFill>
                  <a:srgbClr val="000000"/>
                </a:solidFill>
                <a:latin typeface="Calibri" pitchFamily="34" charset="0"/>
                <a:cs typeface="Calibri" pitchFamily="34" charset="0"/>
              </a:rPr>
              <a:t>The representatives of this movement </a:t>
            </a:r>
            <a:r>
              <a:rPr lang="en-US" sz="2600" b="1" strike="noStrike" spc="-1" dirty="0">
                <a:solidFill>
                  <a:srgbClr val="000000"/>
                </a:solidFill>
                <a:latin typeface="Calibri" pitchFamily="34" charset="0"/>
                <a:cs typeface="Calibri" pitchFamily="34" charset="0"/>
              </a:rPr>
              <a:t>envisioned</a:t>
            </a:r>
            <a:r>
              <a:rPr lang="en-US" sz="2600" b="0" strike="noStrike" spc="-1" dirty="0">
                <a:solidFill>
                  <a:srgbClr val="000000"/>
                </a:solidFill>
                <a:latin typeface="Calibri" pitchFamily="34" charset="0"/>
                <a:cs typeface="Calibri" pitchFamily="34" charset="0"/>
              </a:rPr>
              <a:t> the creation of an artistic current </a:t>
            </a:r>
            <a:r>
              <a:rPr lang="en-US" sz="2600" b="1" strike="noStrike" spc="-1" dirty="0">
                <a:solidFill>
                  <a:srgbClr val="FF0000"/>
                </a:solidFill>
                <a:latin typeface="Calibri" pitchFamily="34" charset="0"/>
                <a:cs typeface="Calibri" pitchFamily="34" charset="0"/>
              </a:rPr>
              <a:t>that would compensate for the intense urbanization </a:t>
            </a:r>
            <a:r>
              <a:rPr lang="en-US" sz="2600" b="0" strike="noStrike" spc="-1" dirty="0">
                <a:solidFill>
                  <a:srgbClr val="000000"/>
                </a:solidFill>
                <a:latin typeface="Calibri" pitchFamily="34" charset="0"/>
                <a:cs typeface="Calibri" pitchFamily="34" charset="0"/>
              </a:rPr>
              <a:t>that was gradually flourishing in European urban centers.</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p:nvPr>
        </p:nvSpPr>
        <p:spPr>
          <a:xfrm>
            <a:off x="6603840" y="457200"/>
            <a:ext cx="4978080" cy="2571480"/>
          </a:xfrm>
          <a:prstGeom prst="rect">
            <a:avLst/>
          </a:prstGeom>
          <a:noFill/>
          <a:ln w="12600">
            <a:noFill/>
          </a:ln>
        </p:spPr>
        <p:txBody>
          <a:bodyPr tIns="45000" rIns="90000" bIns="45000" anchor="b">
            <a:noAutofit/>
          </a:bodyPr>
          <a:lstStyle/>
          <a:p>
            <a:pPr indent="0">
              <a:lnSpc>
                <a:spcPct val="100000"/>
              </a:lnSpc>
              <a:spcBef>
                <a:spcPts val="581"/>
              </a:spcBef>
              <a:buNone/>
              <a:tabLst>
                <a:tab pos="0" algn="l"/>
              </a:tabLst>
            </a:pPr>
            <a:r>
              <a:rPr lang="en-US" sz="2400" b="1" strike="noStrike" spc="-1" dirty="0">
                <a:solidFill>
                  <a:schemeClr val="accent1"/>
                </a:solidFill>
                <a:latin typeface="Franklin Gothic Book"/>
              </a:rPr>
              <a:t>.</a:t>
            </a:r>
            <a:endParaRPr lang="en-US" sz="2400" b="0" strike="noStrike" spc="-1" dirty="0">
              <a:solidFill>
                <a:srgbClr val="000000"/>
              </a:solidFill>
              <a:latin typeface="Perpetua"/>
            </a:endParaRPr>
          </a:p>
          <a:p>
            <a:pPr indent="0">
              <a:lnSpc>
                <a:spcPct val="100000"/>
              </a:lnSpc>
              <a:spcBef>
                <a:spcPts val="581"/>
              </a:spcBef>
              <a:buNone/>
              <a:tabLst>
                <a:tab pos="0" algn="l"/>
              </a:tabLst>
            </a:pPr>
            <a:r>
              <a:rPr lang="en-US" sz="2000" b="1" strike="noStrike" spc="-1" dirty="0">
                <a:solidFill>
                  <a:schemeClr val="tx1"/>
                </a:solidFill>
                <a:latin typeface="Calibri" pitchFamily="34" charset="0"/>
                <a:cs typeface="Calibri" pitchFamily="34" charset="0"/>
              </a:rPr>
              <a:t>The </a:t>
            </a:r>
            <a:r>
              <a:rPr lang="en-US" sz="2000" b="1" strike="noStrike" spc="-1" dirty="0">
                <a:solidFill>
                  <a:srgbClr val="FF0000"/>
                </a:solidFill>
                <a:latin typeface="Calibri" pitchFamily="34" charset="0"/>
                <a:cs typeface="Calibri" pitchFamily="34" charset="0"/>
              </a:rPr>
              <a:t>Municipal House </a:t>
            </a:r>
            <a:r>
              <a:rPr lang="en-US" sz="2000" b="1" strike="noStrike" spc="-1" dirty="0">
                <a:solidFill>
                  <a:schemeClr val="tx1"/>
                </a:solidFill>
                <a:latin typeface="Calibri" pitchFamily="34" charset="0"/>
                <a:cs typeface="Calibri" pitchFamily="34" charset="0"/>
              </a:rPr>
              <a:t>is known mainly for its </a:t>
            </a:r>
            <a:r>
              <a:rPr lang="en-US" sz="2000" b="1" u="sng" strike="noStrike" spc="-1" dirty="0">
                <a:solidFill>
                  <a:schemeClr val="tx1"/>
                </a:solidFill>
                <a:uFillTx/>
                <a:latin typeface="Calibri" pitchFamily="34" charset="0"/>
                <a:cs typeface="Calibri" pitchFamily="34" charset="0"/>
                <a:hlinkClick r:id="rId2"/>
              </a:rPr>
              <a:t>Concert Hall</a:t>
            </a:r>
            <a:r>
              <a:rPr lang="en-US" sz="1600" b="1" strike="noStrike" spc="-1" dirty="0">
                <a:solidFill>
                  <a:schemeClr val="tx1"/>
                </a:solidFill>
                <a:latin typeface="Calibri" pitchFamily="34" charset="0"/>
                <a:cs typeface="Calibri" pitchFamily="34" charset="0"/>
              </a:rPr>
              <a:t>.</a:t>
            </a:r>
            <a:endParaRPr lang="en-US" sz="1600" b="0" strike="noStrike" spc="-1" dirty="0">
              <a:solidFill>
                <a:schemeClr val="tx1"/>
              </a:solidFill>
              <a:latin typeface="Calibri" pitchFamily="34" charset="0"/>
              <a:cs typeface="Calibri" pitchFamily="34" charset="0"/>
            </a:endParaRPr>
          </a:p>
          <a:p>
            <a:pPr indent="0">
              <a:lnSpc>
                <a:spcPct val="100000"/>
              </a:lnSpc>
              <a:spcBef>
                <a:spcPts val="581"/>
              </a:spcBef>
              <a:buNone/>
              <a:tabLst>
                <a:tab pos="0" algn="l"/>
              </a:tabLst>
            </a:pPr>
            <a:r>
              <a:rPr lang="en-US" sz="1600" b="1" strike="noStrike" spc="-1" dirty="0">
                <a:solidFill>
                  <a:schemeClr val="tx1"/>
                </a:solidFill>
                <a:latin typeface="Calibri" pitchFamily="34" charset="0"/>
                <a:cs typeface="Calibri" pitchFamily="34" charset="0"/>
              </a:rPr>
              <a:t>Prague’s most prominent Art Nouveau building was built between 1906 and 1912 and is situated on the former Royal Court Palace site. On 28 October 1918, the Municipal House was </a:t>
            </a:r>
            <a:r>
              <a:rPr lang="en-US" sz="1600" b="1" strike="noStrike" spc="-1" dirty="0">
                <a:solidFill>
                  <a:srgbClr val="FF0000"/>
                </a:solidFill>
                <a:latin typeface="Calibri" pitchFamily="34" charset="0"/>
                <a:cs typeface="Calibri" pitchFamily="34" charset="0"/>
              </a:rPr>
              <a:t>the scene of the proclamation of the independent state of Czechoslovakia</a:t>
            </a:r>
            <a:r>
              <a:rPr lang="en-US" sz="1600" b="1" strike="noStrike" spc="-1" dirty="0">
                <a:solidFill>
                  <a:schemeClr val="tx1"/>
                </a:solidFill>
                <a:latin typeface="Calibri" pitchFamily="34" charset="0"/>
                <a:cs typeface="Calibri" pitchFamily="34" charset="0"/>
              </a:rPr>
              <a:t>. In November 1989, meetings were held here between the Civic Forum and the communist regime</a:t>
            </a:r>
            <a:endParaRPr lang="en-US" sz="1600" b="0" strike="noStrike" spc="-1" dirty="0">
              <a:solidFill>
                <a:schemeClr val="tx1"/>
              </a:solidFill>
              <a:latin typeface="Calibri" pitchFamily="34" charset="0"/>
              <a:cs typeface="Calibri" pitchFamily="34" charset="0"/>
            </a:endParaRPr>
          </a:p>
        </p:txBody>
      </p:sp>
      <p:sp>
        <p:nvSpPr>
          <p:cNvPr id="267" name="PlaceHolder 2"/>
          <p:cNvSpPr>
            <a:spLocks noGrp="1"/>
          </p:cNvSpPr>
          <p:nvPr>
            <p:ph/>
          </p:nvPr>
        </p:nvSpPr>
        <p:spPr>
          <a:xfrm>
            <a:off x="1219320" y="671400"/>
            <a:ext cx="4978080" cy="4328640"/>
          </a:xfrm>
          <a:prstGeom prst="rect">
            <a:avLst/>
          </a:prstGeom>
          <a:noFill/>
          <a:ln w="0">
            <a:noFill/>
          </a:ln>
        </p:spPr>
        <p:txBody>
          <a:bodyPr lIns="90000" tIns="45000" rIns="90000" bIns="45000" anchor="t">
            <a:normAutofit fontScale="86000" lnSpcReduction="20000"/>
          </a:bodyPr>
          <a:lstStyle/>
          <a:p>
            <a:pPr marL="250920" indent="-25092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Το </a:t>
            </a:r>
            <a:r>
              <a:rPr lang="el-GR" sz="2600" b="1" strike="noStrike" spc="-1" dirty="0">
                <a:solidFill>
                  <a:srgbClr val="FF0000"/>
                </a:solidFill>
                <a:latin typeface="Calibri" pitchFamily="34" charset="0"/>
                <a:cs typeface="Calibri" pitchFamily="34" charset="0"/>
              </a:rPr>
              <a:t>Δημοτικό Μέγαρο </a:t>
            </a:r>
            <a:r>
              <a:rPr lang="el-GR" sz="2600" b="0" strike="noStrike" spc="-1" dirty="0">
                <a:solidFill>
                  <a:srgbClr val="000000"/>
                </a:solidFill>
                <a:latin typeface="Calibri" pitchFamily="34" charset="0"/>
                <a:cs typeface="Calibri" pitchFamily="34" charset="0"/>
              </a:rPr>
              <a:t>είναι γνωστό κυρίως για το Μέγαρο Μουσικής του.</a:t>
            </a:r>
            <a:endParaRPr lang="en-US" sz="2600" b="0" strike="noStrike" spc="-1" dirty="0">
              <a:solidFill>
                <a:srgbClr val="000000"/>
              </a:solidFill>
              <a:latin typeface="Calibri" pitchFamily="34" charset="0"/>
              <a:cs typeface="Calibri" pitchFamily="34" charset="0"/>
            </a:endParaRPr>
          </a:p>
          <a:p>
            <a:pPr marL="250920" indent="-250920">
              <a:lnSpc>
                <a:spcPct val="100000"/>
              </a:lnSpc>
              <a:spcBef>
                <a:spcPts val="581"/>
              </a:spcBef>
              <a:buClr>
                <a:srgbClr val="2DA2BF"/>
              </a:buClr>
              <a:buSzPct val="85000"/>
              <a:buFont typeface="Wingdings 2" charset="2"/>
              <a:buChar char=""/>
            </a:pPr>
            <a:r>
              <a:rPr lang="el-GR" sz="2600" b="1" strike="noStrike" spc="-1" dirty="0">
                <a:solidFill>
                  <a:srgbClr val="000000"/>
                </a:solidFill>
                <a:latin typeface="Calibri" pitchFamily="34" charset="0"/>
                <a:cs typeface="Calibri" pitchFamily="34" charset="0"/>
              </a:rPr>
              <a:t>Το πιο σημαντικό αρ νουβό κτήριο της Πράγας χτίστηκε μεταξύ 1906 και 1912 και βρίσκεται στο πρώην παλάτι </a:t>
            </a:r>
            <a:r>
              <a:rPr lang="el-GR" sz="2600" b="1" strike="noStrike" spc="-1" dirty="0" err="1">
                <a:solidFill>
                  <a:srgbClr val="000000"/>
                </a:solidFill>
                <a:latin typeface="Calibri" pitchFamily="34" charset="0"/>
                <a:cs typeface="Calibri" pitchFamily="34" charset="0"/>
              </a:rPr>
              <a:t>Royal</a:t>
            </a:r>
            <a:r>
              <a:rPr lang="el-GR" sz="2600" b="1" strike="noStrike" spc="-1" dirty="0">
                <a:solidFill>
                  <a:srgbClr val="000000"/>
                </a:solidFill>
                <a:latin typeface="Calibri" pitchFamily="34" charset="0"/>
                <a:cs typeface="Calibri" pitchFamily="34" charset="0"/>
              </a:rPr>
              <a:t> </a:t>
            </a:r>
            <a:r>
              <a:rPr lang="el-GR" sz="2600" b="1" strike="noStrike" spc="-1" dirty="0" err="1">
                <a:solidFill>
                  <a:srgbClr val="000000"/>
                </a:solidFill>
                <a:latin typeface="Calibri" pitchFamily="34" charset="0"/>
                <a:cs typeface="Calibri" pitchFamily="34" charset="0"/>
              </a:rPr>
              <a:t>Court</a:t>
            </a:r>
            <a:r>
              <a:rPr lang="el-GR" sz="2600" b="1" strike="noStrike" spc="-1" dirty="0">
                <a:solidFill>
                  <a:srgbClr val="000000"/>
                </a:solidFill>
                <a:latin typeface="Calibri" pitchFamily="34" charset="0"/>
                <a:cs typeface="Calibri" pitchFamily="34" charset="0"/>
              </a:rPr>
              <a:t>. </a:t>
            </a:r>
            <a:endParaRPr lang="en-US" sz="2600" b="0" strike="noStrike" spc="-1" dirty="0">
              <a:solidFill>
                <a:srgbClr val="000000"/>
              </a:solidFill>
              <a:latin typeface="Calibri" pitchFamily="34" charset="0"/>
              <a:cs typeface="Calibri" pitchFamily="34" charset="0"/>
            </a:endParaRPr>
          </a:p>
          <a:p>
            <a:pPr marL="250920" indent="-25092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Στις 28 Οκτωβρίου 1918, το Δημοτικό Μέγαρο ήταν το σκηνικό της </a:t>
            </a:r>
            <a:r>
              <a:rPr lang="el-GR" sz="2600" b="1" strike="noStrike" spc="-1" dirty="0">
                <a:solidFill>
                  <a:srgbClr val="000000"/>
                </a:solidFill>
                <a:latin typeface="Calibri" pitchFamily="34" charset="0"/>
                <a:cs typeface="Calibri" pitchFamily="34" charset="0"/>
              </a:rPr>
              <a:t>ανακήρυξης του ανεξάρτητου κράτους της Τσεχοσλοβακίας. </a:t>
            </a:r>
            <a:endParaRPr lang="en-US" sz="2600" b="1" strike="noStrike" spc="-1" dirty="0">
              <a:solidFill>
                <a:srgbClr val="000000"/>
              </a:solidFill>
              <a:latin typeface="Calibri" pitchFamily="34" charset="0"/>
              <a:cs typeface="Calibri" pitchFamily="34" charset="0"/>
            </a:endParaRPr>
          </a:p>
          <a:p>
            <a:pPr marL="250920" indent="-25092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Τον Νοέμβριο του 1989, πραγματοποιήθηκαν εδώ συναντήσεις μεταξύ του Φόρουμ Πολιτών και του κομμουνιστικού καθεστώτος</a:t>
            </a:r>
            <a:endParaRPr lang="en-US" sz="2600" b="0" strike="noStrike" spc="-1" dirty="0">
              <a:solidFill>
                <a:srgbClr val="000000"/>
              </a:solidFill>
              <a:latin typeface="Calibri" pitchFamily="34" charset="0"/>
              <a:cs typeface="Calibri" pitchFamily="34" charset="0"/>
            </a:endParaRPr>
          </a:p>
        </p:txBody>
      </p:sp>
      <p:pic>
        <p:nvPicPr>
          <p:cNvPr id="268" name="Picture 2" descr="C:\Users\admin\Desktop\ΠΡΑΓΑ  2024\ΕΡΓΑΣΙΕΣ\municipal_house_prague.jpg"/>
          <p:cNvPicPr/>
          <p:nvPr/>
        </p:nvPicPr>
        <p:blipFill>
          <a:blip r:embed="rId3" cstate="print"/>
          <a:stretch/>
        </p:blipFill>
        <p:spPr>
          <a:xfrm>
            <a:off x="6603840" y="3124200"/>
            <a:ext cx="4978080" cy="3139560"/>
          </a:xfrm>
          <a:prstGeom prst="rect">
            <a:avLst/>
          </a:prstGeom>
          <a:ln w="0">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p:cNvSpPr>
          <p:nvPr>
            <p:ph type="title"/>
          </p:nvPr>
        </p:nvSpPr>
        <p:spPr>
          <a:xfrm>
            <a:off x="1219200" y="152400"/>
            <a:ext cx="4852920" cy="1047120"/>
          </a:xfrm>
          <a:prstGeom prst="rect">
            <a:avLst/>
          </a:prstGeom>
          <a:noFill/>
          <a:ln w="0">
            <a:noFill/>
          </a:ln>
        </p:spPr>
        <p:txBody>
          <a:bodyPr lIns="90000" tIns="45000" rIns="90000" bIns="91440" anchor="b">
            <a:normAutofit fontScale="90000"/>
          </a:bodyPr>
          <a:lstStyle/>
          <a:p>
            <a:pPr indent="0" algn="ctr">
              <a:lnSpc>
                <a:spcPct val="100000"/>
              </a:lnSpc>
              <a:buNone/>
            </a:pPr>
            <a:r>
              <a:rPr lang="en-US" sz="4000" b="1" strike="noStrike" spc="-1" dirty="0">
                <a:solidFill>
                  <a:srgbClr val="FF0000"/>
                </a:solidFill>
                <a:latin typeface="Calibri" pitchFamily="34" charset="0"/>
                <a:cs typeface="Calibri" pitchFamily="34" charset="0"/>
              </a:rPr>
              <a:t>O </a:t>
            </a:r>
            <a:r>
              <a:rPr lang="el-GR" sz="4000" b="1" strike="noStrike" spc="-1" dirty="0" err="1">
                <a:solidFill>
                  <a:srgbClr val="FF0000"/>
                </a:solidFill>
                <a:latin typeface="Calibri" pitchFamily="34" charset="0"/>
                <a:cs typeface="Calibri" pitchFamily="34" charset="0"/>
              </a:rPr>
              <a:t>Άλφονς</a:t>
            </a:r>
            <a:r>
              <a:rPr lang="el-GR" sz="4000" b="1" strike="noStrike" spc="-1" dirty="0">
                <a:solidFill>
                  <a:srgbClr val="FF0000"/>
                </a:solidFill>
                <a:latin typeface="Calibri" pitchFamily="34" charset="0"/>
                <a:cs typeface="Calibri" pitchFamily="34" charset="0"/>
              </a:rPr>
              <a:t> </a:t>
            </a:r>
            <a:r>
              <a:rPr lang="el-GR" sz="4000" b="1" strike="noStrike" spc="-1" dirty="0" err="1">
                <a:solidFill>
                  <a:srgbClr val="FF0000"/>
                </a:solidFill>
                <a:latin typeface="Calibri" pitchFamily="34" charset="0"/>
                <a:cs typeface="Calibri" pitchFamily="34" charset="0"/>
              </a:rPr>
              <a:t>Μούχα</a:t>
            </a:r>
            <a:r>
              <a:rPr lang="el-GR" sz="4000" b="1" strike="noStrike" spc="-1" dirty="0">
                <a:solidFill>
                  <a:srgbClr val="FF0000"/>
                </a:solidFill>
                <a:latin typeface="Calibri" pitchFamily="34" charset="0"/>
                <a:cs typeface="Calibri" pitchFamily="34" charset="0"/>
              </a:rPr>
              <a:t> και η </a:t>
            </a:r>
            <a:r>
              <a:rPr lang="el-GR" sz="4000" b="1" strike="noStrike" spc="-1" dirty="0" err="1">
                <a:solidFill>
                  <a:srgbClr val="FF0000"/>
                </a:solidFill>
                <a:latin typeface="Calibri" pitchFamily="34" charset="0"/>
                <a:cs typeface="Calibri" pitchFamily="34" charset="0"/>
              </a:rPr>
              <a:t>Άρτ</a:t>
            </a:r>
            <a:r>
              <a:rPr lang="el-GR" sz="4000" b="1" strike="noStrike" spc="-1" dirty="0">
                <a:solidFill>
                  <a:srgbClr val="FF0000"/>
                </a:solidFill>
                <a:latin typeface="Calibri" pitchFamily="34" charset="0"/>
                <a:cs typeface="Calibri" pitchFamily="34" charset="0"/>
              </a:rPr>
              <a:t> </a:t>
            </a:r>
            <a:r>
              <a:rPr lang="el-GR" sz="4000" b="1" strike="noStrike" spc="-1" dirty="0" smtClean="0">
                <a:solidFill>
                  <a:srgbClr val="FF0000"/>
                </a:solidFill>
                <a:latin typeface="Calibri" pitchFamily="34" charset="0"/>
                <a:cs typeface="Calibri" pitchFamily="34" charset="0"/>
              </a:rPr>
              <a:t>Νουβ</a:t>
            </a:r>
            <a:r>
              <a:rPr lang="el-GR" sz="4000" b="1" spc="-1" dirty="0">
                <a:solidFill>
                  <a:srgbClr val="FF0000"/>
                </a:solidFill>
                <a:latin typeface="Calibri" pitchFamily="34" charset="0"/>
                <a:cs typeface="Calibri" pitchFamily="34" charset="0"/>
              </a:rPr>
              <a:t>ό</a:t>
            </a:r>
            <a:endParaRPr lang="en-US" sz="4000" b="0" strike="noStrike" spc="-1" dirty="0">
              <a:solidFill>
                <a:srgbClr val="FF0000"/>
              </a:solidFill>
              <a:latin typeface="Calibri" pitchFamily="34" charset="0"/>
              <a:cs typeface="Calibri" pitchFamily="34" charset="0"/>
            </a:endParaRPr>
          </a:p>
        </p:txBody>
      </p:sp>
      <p:sp>
        <p:nvSpPr>
          <p:cNvPr id="270" name="PlaceHolder 2"/>
          <p:cNvSpPr>
            <a:spLocks noGrp="1"/>
          </p:cNvSpPr>
          <p:nvPr>
            <p:ph/>
          </p:nvPr>
        </p:nvSpPr>
        <p:spPr>
          <a:xfrm>
            <a:off x="442800" y="1214280"/>
            <a:ext cx="6329160" cy="5143320"/>
          </a:xfrm>
          <a:prstGeom prst="rect">
            <a:avLst/>
          </a:prstGeom>
          <a:noFill/>
          <a:ln w="0">
            <a:noFill/>
          </a:ln>
        </p:spPr>
        <p:txBody>
          <a:bodyPr lIns="90000" tIns="45000" rIns="90000" bIns="45000" anchor="t">
            <a:normAutofit fontScale="57500" lnSpcReduction="20000"/>
          </a:bodyPr>
          <a:lstStyle/>
          <a:p>
            <a:pPr marL="249120" indent="-249120">
              <a:lnSpc>
                <a:spcPct val="100000"/>
              </a:lnSpc>
              <a:spcBef>
                <a:spcPts val="581"/>
              </a:spcBef>
              <a:buClr>
                <a:srgbClr val="2DA2BF"/>
              </a:buClr>
              <a:buSzPct val="85000"/>
              <a:buFont typeface="Wingdings 2" charset="2"/>
              <a:buChar char=""/>
            </a:pPr>
            <a:r>
              <a:rPr lang="el-GR" sz="3300" b="0" strike="noStrike" spc="-1" dirty="0" smtClean="0">
                <a:solidFill>
                  <a:srgbClr val="000000"/>
                </a:solidFill>
                <a:latin typeface="Calibri" pitchFamily="34" charset="0"/>
                <a:cs typeface="Calibri" pitchFamily="34" charset="0"/>
              </a:rPr>
              <a:t>Ο </a:t>
            </a:r>
            <a:r>
              <a:rPr lang="el-GR" sz="3300" b="1" strike="noStrike" spc="-1" dirty="0" smtClean="0">
                <a:solidFill>
                  <a:srgbClr val="000000"/>
                </a:solidFill>
                <a:latin typeface="Calibri" pitchFamily="34" charset="0"/>
                <a:cs typeface="Calibri" pitchFamily="34" charset="0"/>
              </a:rPr>
              <a:t>Α</a:t>
            </a:r>
            <a:r>
              <a:rPr lang="en-US" sz="3300" b="1" strike="noStrike" spc="-1" dirty="0" smtClean="0">
                <a:solidFill>
                  <a:srgbClr val="000000"/>
                </a:solidFill>
                <a:latin typeface="Calibri" pitchFamily="34" charset="0"/>
                <a:cs typeface="Calibri" pitchFamily="34" charset="0"/>
              </a:rPr>
              <a:t>lf</a:t>
            </a:r>
            <a:r>
              <a:rPr lang="el-GR" sz="3300" b="1" strike="noStrike" spc="-1" dirty="0" err="1" smtClean="0">
                <a:solidFill>
                  <a:srgbClr val="000000"/>
                </a:solidFill>
                <a:latin typeface="Calibri" pitchFamily="34" charset="0"/>
                <a:cs typeface="Calibri" pitchFamily="34" charset="0"/>
              </a:rPr>
              <a:t>ons</a:t>
            </a:r>
            <a:r>
              <a:rPr lang="el-GR" sz="3300" b="1" strike="noStrike" spc="-1" dirty="0" smtClean="0">
                <a:solidFill>
                  <a:srgbClr val="000000"/>
                </a:solidFill>
                <a:latin typeface="Calibri" pitchFamily="34" charset="0"/>
                <a:cs typeface="Calibri" pitchFamily="34" charset="0"/>
              </a:rPr>
              <a:t> </a:t>
            </a:r>
            <a:r>
              <a:rPr lang="el-GR" sz="3300" b="1" strike="noStrike" spc="-1" dirty="0" err="1">
                <a:solidFill>
                  <a:srgbClr val="000000"/>
                </a:solidFill>
                <a:latin typeface="Calibri" pitchFamily="34" charset="0"/>
                <a:cs typeface="Calibri" pitchFamily="34" charset="0"/>
              </a:rPr>
              <a:t>Maria</a:t>
            </a:r>
            <a:r>
              <a:rPr lang="el-GR" sz="3300" b="1" strike="noStrike" spc="-1" dirty="0">
                <a:solidFill>
                  <a:srgbClr val="000000"/>
                </a:solidFill>
                <a:latin typeface="Calibri" pitchFamily="34" charset="0"/>
                <a:cs typeface="Calibri" pitchFamily="34" charset="0"/>
              </a:rPr>
              <a:t> </a:t>
            </a:r>
            <a:r>
              <a:rPr lang="el-GR" sz="3300" b="1" strike="noStrike" spc="-1" dirty="0" err="1">
                <a:solidFill>
                  <a:srgbClr val="000000"/>
                </a:solidFill>
                <a:latin typeface="Calibri" pitchFamily="34" charset="0"/>
                <a:cs typeface="Calibri" pitchFamily="34" charset="0"/>
              </a:rPr>
              <a:t>Mucha</a:t>
            </a:r>
            <a:r>
              <a:rPr lang="el-GR" sz="3300" b="1" strike="noStrike" spc="-1" dirty="0">
                <a:solidFill>
                  <a:srgbClr val="000000"/>
                </a:solidFill>
                <a:latin typeface="Calibri" pitchFamily="34" charset="0"/>
                <a:cs typeface="Calibri" pitchFamily="34" charset="0"/>
              </a:rPr>
              <a:t> </a:t>
            </a:r>
            <a:r>
              <a:rPr lang="el-GR" sz="3300" b="0" strike="noStrike" spc="-1" dirty="0">
                <a:solidFill>
                  <a:srgbClr val="000000"/>
                </a:solidFill>
                <a:latin typeface="Calibri" pitchFamily="34" charset="0"/>
                <a:cs typeface="Calibri" pitchFamily="34" charset="0"/>
              </a:rPr>
              <a:t>(24 </a:t>
            </a:r>
            <a:r>
              <a:rPr lang="en-US" sz="3300" b="0" strike="noStrike" spc="-1" dirty="0">
                <a:solidFill>
                  <a:srgbClr val="000000"/>
                </a:solidFill>
                <a:latin typeface="Calibri" pitchFamily="34" charset="0"/>
                <a:cs typeface="Calibri" pitchFamily="34" charset="0"/>
              </a:rPr>
              <a:t>-07- </a:t>
            </a:r>
            <a:r>
              <a:rPr lang="el-GR" sz="3300" b="0" strike="noStrike" spc="-1" dirty="0">
                <a:solidFill>
                  <a:srgbClr val="000000"/>
                </a:solidFill>
                <a:latin typeface="Calibri" pitchFamily="34" charset="0"/>
                <a:cs typeface="Calibri" pitchFamily="34" charset="0"/>
              </a:rPr>
              <a:t>1860 – 14</a:t>
            </a:r>
            <a:r>
              <a:rPr lang="en-US" sz="3300" b="0" strike="noStrike" spc="-1" dirty="0">
                <a:solidFill>
                  <a:srgbClr val="000000"/>
                </a:solidFill>
                <a:latin typeface="Calibri" pitchFamily="34" charset="0"/>
                <a:cs typeface="Calibri" pitchFamily="34" charset="0"/>
              </a:rPr>
              <a:t>-</a:t>
            </a:r>
            <a:r>
              <a:rPr lang="el-GR" sz="3300" b="0" strike="noStrike" spc="-1" dirty="0">
                <a:solidFill>
                  <a:srgbClr val="000000"/>
                </a:solidFill>
                <a:latin typeface="Calibri" pitchFamily="34" charset="0"/>
                <a:cs typeface="Calibri" pitchFamily="34" charset="0"/>
              </a:rPr>
              <a:t>1939), ήταν Τσέχος ζωγράφος, εικονογράφος και γραφίστας. Ζώντας στο Παρίσι κατά την περίοδο της </a:t>
            </a:r>
            <a:r>
              <a:rPr lang="el-GR" sz="3300" b="0" strike="noStrike" spc="-1" dirty="0" err="1">
                <a:solidFill>
                  <a:srgbClr val="000000"/>
                </a:solidFill>
                <a:latin typeface="Calibri" pitchFamily="34" charset="0"/>
                <a:cs typeface="Calibri" pitchFamily="34" charset="0"/>
              </a:rPr>
              <a:t>Art</a:t>
            </a:r>
            <a:r>
              <a:rPr lang="el-GR" sz="3300" b="0" strike="noStrike" spc="-1" dirty="0">
                <a:solidFill>
                  <a:srgbClr val="000000"/>
                </a:solidFill>
                <a:latin typeface="Calibri" pitchFamily="34" charset="0"/>
                <a:cs typeface="Calibri" pitchFamily="34" charset="0"/>
              </a:rPr>
              <a:t> </a:t>
            </a:r>
            <a:r>
              <a:rPr lang="el-GR" sz="3300" b="0" strike="noStrike" spc="-1" dirty="0" err="1">
                <a:solidFill>
                  <a:srgbClr val="000000"/>
                </a:solidFill>
                <a:latin typeface="Calibri" pitchFamily="34" charset="0"/>
                <a:cs typeface="Calibri" pitchFamily="34" charset="0"/>
              </a:rPr>
              <a:t>Nouveau</a:t>
            </a:r>
            <a:r>
              <a:rPr lang="el-GR" sz="3300" b="0" strike="noStrike" spc="-1" dirty="0">
                <a:solidFill>
                  <a:srgbClr val="000000"/>
                </a:solidFill>
                <a:latin typeface="Calibri" pitchFamily="34" charset="0"/>
                <a:cs typeface="Calibri" pitchFamily="34" charset="0"/>
              </a:rPr>
              <a:t>, </a:t>
            </a:r>
            <a:r>
              <a:rPr lang="en-US" sz="3300" b="0" strike="noStrike" spc="-1" dirty="0">
                <a:solidFill>
                  <a:srgbClr val="000000"/>
                </a:solidFill>
                <a:latin typeface="Calibri" pitchFamily="34" charset="0"/>
                <a:cs typeface="Calibri" pitchFamily="34" charset="0"/>
              </a:rPr>
              <a:t>o  </a:t>
            </a:r>
            <a:r>
              <a:rPr lang="el-GR" sz="3300" b="1" strike="noStrike" spc="-1" dirty="0" err="1">
                <a:solidFill>
                  <a:srgbClr val="000000"/>
                </a:solidFill>
                <a:latin typeface="Calibri" pitchFamily="34" charset="0"/>
                <a:cs typeface="Calibri" pitchFamily="34" charset="0"/>
              </a:rPr>
              <a:t>Mucha</a:t>
            </a:r>
            <a:r>
              <a:rPr lang="el-GR" sz="3300" b="1" strike="noStrike" spc="-1" dirty="0">
                <a:solidFill>
                  <a:srgbClr val="000000"/>
                </a:solidFill>
                <a:latin typeface="Calibri" pitchFamily="34" charset="0"/>
                <a:cs typeface="Calibri" pitchFamily="34" charset="0"/>
              </a:rPr>
              <a:t> </a:t>
            </a:r>
            <a:r>
              <a:rPr lang="el-GR" sz="3300" strike="noStrike" spc="-1" dirty="0">
                <a:solidFill>
                  <a:srgbClr val="000000"/>
                </a:solidFill>
                <a:latin typeface="Calibri" pitchFamily="34" charset="0"/>
                <a:cs typeface="Calibri" pitchFamily="34" charset="0"/>
              </a:rPr>
              <a:t>κέρδισε</a:t>
            </a:r>
            <a:r>
              <a:rPr lang="el-GR" sz="3300" b="1" strike="noStrike" spc="-1" dirty="0">
                <a:solidFill>
                  <a:srgbClr val="000000"/>
                </a:solidFill>
                <a:latin typeface="Calibri" pitchFamily="34" charset="0"/>
                <a:cs typeface="Calibri" pitchFamily="34" charset="0"/>
              </a:rPr>
              <a:t> διεθνή αναγνώριση για τις εμβληματικές και περίτεχνες αφίσες του, </a:t>
            </a:r>
            <a:r>
              <a:rPr lang="el-GR" sz="3300" strike="noStrike" spc="-1" dirty="0">
                <a:solidFill>
                  <a:srgbClr val="000000"/>
                </a:solidFill>
                <a:latin typeface="Calibri" pitchFamily="34" charset="0"/>
                <a:cs typeface="Calibri" pitchFamily="34" charset="0"/>
              </a:rPr>
              <a:t>στις οποίες συχνά εμφάνιζαν </a:t>
            </a:r>
            <a:r>
              <a:rPr lang="el-GR" sz="3300" b="1" strike="noStrike" spc="-1" dirty="0">
                <a:solidFill>
                  <a:srgbClr val="000000"/>
                </a:solidFill>
                <a:latin typeface="Calibri" pitchFamily="34" charset="0"/>
                <a:cs typeface="Calibri" pitchFamily="34" charset="0"/>
              </a:rPr>
              <a:t>κομψές γυναίκες με ρέοντα μαλλιά και περίπλοκα διακοσμητικά στοιχεία. </a:t>
            </a:r>
            <a:endParaRPr lang="el-GR" sz="3300" b="1" strike="noStrike" spc="-1" dirty="0" smtClean="0">
              <a:solidFill>
                <a:srgbClr val="000000"/>
              </a:solidFill>
              <a:latin typeface="Calibri" pitchFamily="34" charset="0"/>
              <a:cs typeface="Calibri" pitchFamily="34" charset="0"/>
            </a:endParaRPr>
          </a:p>
          <a:p>
            <a:pPr marL="249120" indent="-249120">
              <a:lnSpc>
                <a:spcPct val="100000"/>
              </a:lnSpc>
              <a:spcBef>
                <a:spcPts val="581"/>
              </a:spcBef>
              <a:buClr>
                <a:srgbClr val="2DA2BF"/>
              </a:buClr>
              <a:buSzPct val="85000"/>
              <a:buFont typeface="Wingdings 2" charset="2"/>
              <a:buChar char=""/>
            </a:pPr>
            <a:r>
              <a:rPr lang="el-GR" sz="3300" b="1" strike="noStrike" spc="-1" dirty="0" smtClean="0">
                <a:solidFill>
                  <a:srgbClr val="000000"/>
                </a:solidFill>
                <a:latin typeface="Calibri" pitchFamily="34" charset="0"/>
                <a:cs typeface="Calibri" pitchFamily="34" charset="0"/>
              </a:rPr>
              <a:t>Το </a:t>
            </a:r>
            <a:r>
              <a:rPr lang="el-GR" sz="3300" b="1" strike="noStrike" spc="-1" dirty="0">
                <a:solidFill>
                  <a:srgbClr val="000000"/>
                </a:solidFill>
                <a:latin typeface="Calibri" pitchFamily="34" charset="0"/>
                <a:cs typeface="Calibri" pitchFamily="34" charset="0"/>
              </a:rPr>
              <a:t>έργο του έπαιξε σημαντικό ρόλο στη διαμόρφωση της οπτικής αισθητικής του κινήματος </a:t>
            </a:r>
            <a:r>
              <a:rPr lang="el-GR" sz="3300" b="1" strike="noStrike" spc="-1" dirty="0" err="1">
                <a:solidFill>
                  <a:srgbClr val="000000"/>
                </a:solidFill>
                <a:latin typeface="Calibri" pitchFamily="34" charset="0"/>
                <a:cs typeface="Calibri" pitchFamily="34" charset="0"/>
              </a:rPr>
              <a:t>Art</a:t>
            </a:r>
            <a:r>
              <a:rPr lang="el-GR" sz="3300" b="1" strike="noStrike" spc="-1" dirty="0">
                <a:solidFill>
                  <a:srgbClr val="000000"/>
                </a:solidFill>
                <a:latin typeface="Calibri" pitchFamily="34" charset="0"/>
                <a:cs typeface="Calibri" pitchFamily="34" charset="0"/>
              </a:rPr>
              <a:t> </a:t>
            </a:r>
            <a:r>
              <a:rPr lang="el-GR" sz="3300" b="1" strike="noStrike" spc="-1" dirty="0" err="1">
                <a:solidFill>
                  <a:srgbClr val="000000"/>
                </a:solidFill>
                <a:latin typeface="Calibri" pitchFamily="34" charset="0"/>
                <a:cs typeface="Calibri" pitchFamily="34" charset="0"/>
              </a:rPr>
              <a:t>Nouveau</a:t>
            </a:r>
            <a:r>
              <a:rPr lang="el-GR" sz="3300" b="1" strike="noStrike" spc="-1" dirty="0">
                <a:solidFill>
                  <a:srgbClr val="000000"/>
                </a:solidFill>
                <a:latin typeface="Calibri" pitchFamily="34" charset="0"/>
                <a:cs typeface="Calibri" pitchFamily="34" charset="0"/>
              </a:rPr>
              <a:t>.</a:t>
            </a:r>
            <a:endParaRPr lang="en-US" sz="3300" b="0"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Calibri" pitchFamily="34" charset="0"/>
              <a:cs typeface="Calibri" pitchFamily="34" charset="0"/>
            </a:endParaRPr>
          </a:p>
          <a:p>
            <a:pPr marL="249120" indent="-249120">
              <a:lnSpc>
                <a:spcPct val="100000"/>
              </a:lnSpc>
              <a:spcBef>
                <a:spcPts val="581"/>
              </a:spcBef>
              <a:buClr>
                <a:srgbClr val="2DA2BF"/>
              </a:buClr>
              <a:buSzPct val="85000"/>
              <a:buFont typeface="Wingdings 2" charset="2"/>
              <a:buChar char=""/>
            </a:pPr>
            <a:r>
              <a:rPr lang="en-US" sz="5100" b="1" strike="noStrike" spc="-1" dirty="0" err="1">
                <a:solidFill>
                  <a:srgbClr val="000000"/>
                </a:solidFill>
                <a:latin typeface="Calibri" pitchFamily="34" charset="0"/>
                <a:cs typeface="Calibri" pitchFamily="34" charset="0"/>
              </a:rPr>
              <a:t>Alfons</a:t>
            </a:r>
            <a:r>
              <a:rPr lang="en-US" sz="5100" b="1" strike="noStrike" spc="-1" dirty="0">
                <a:solidFill>
                  <a:srgbClr val="000000"/>
                </a:solidFill>
                <a:latin typeface="Calibri" pitchFamily="34" charset="0"/>
                <a:cs typeface="Calibri" pitchFamily="34" charset="0"/>
              </a:rPr>
              <a:t> Maria </a:t>
            </a:r>
            <a:r>
              <a:rPr lang="en-US" sz="5100" b="1" strike="noStrike" spc="-1" dirty="0" err="1">
                <a:solidFill>
                  <a:srgbClr val="000000"/>
                </a:solidFill>
                <a:latin typeface="Calibri" pitchFamily="34" charset="0"/>
                <a:cs typeface="Calibri" pitchFamily="34" charset="0"/>
              </a:rPr>
              <a:t>Mucha</a:t>
            </a:r>
            <a:r>
              <a:rPr lang="en-US" sz="5100" b="1" strike="noStrike" spc="-1" dirty="0">
                <a:solidFill>
                  <a:srgbClr val="000000"/>
                </a:solidFill>
                <a:latin typeface="Calibri" pitchFamily="34" charset="0"/>
                <a:cs typeface="Calibri" pitchFamily="34" charset="0"/>
              </a:rPr>
              <a:t> </a:t>
            </a:r>
            <a:r>
              <a:rPr lang="en-US" sz="3200" b="0" strike="noStrike" spc="-1" dirty="0">
                <a:solidFill>
                  <a:srgbClr val="000000"/>
                </a:solidFill>
                <a:latin typeface="Calibri" pitchFamily="34" charset="0"/>
                <a:cs typeface="Calibri" pitchFamily="34" charset="0"/>
              </a:rPr>
              <a:t>(July 24, 1860 – July 14, 1939) was a Czech painter, illustrator and graphic designer. Living in Paris during the Art Nouveau period, </a:t>
            </a:r>
            <a:r>
              <a:rPr lang="en-US" sz="3200" b="0" strike="noStrike" spc="-1" dirty="0" err="1">
                <a:solidFill>
                  <a:srgbClr val="000000"/>
                </a:solidFill>
                <a:latin typeface="Calibri" pitchFamily="34" charset="0"/>
                <a:cs typeface="Calibri" pitchFamily="34" charset="0"/>
              </a:rPr>
              <a:t>Mucha</a:t>
            </a:r>
            <a:r>
              <a:rPr lang="en-US" sz="3200" b="0" strike="noStrike" spc="-1" dirty="0">
                <a:solidFill>
                  <a:srgbClr val="000000"/>
                </a:solidFill>
                <a:latin typeface="Calibri" pitchFamily="34" charset="0"/>
                <a:cs typeface="Calibri" pitchFamily="34" charset="0"/>
              </a:rPr>
              <a:t> gained </a:t>
            </a:r>
            <a:r>
              <a:rPr lang="en-US" sz="3200" b="1" strike="noStrike" spc="-1" dirty="0">
                <a:solidFill>
                  <a:srgbClr val="000000"/>
                </a:solidFill>
                <a:latin typeface="Calibri" pitchFamily="34" charset="0"/>
                <a:cs typeface="Calibri" pitchFamily="34" charset="0"/>
              </a:rPr>
              <a:t>international recognition for his iconic and elaborate posters, which often featured elegant women with flowing hair and intricate decorative elements</a:t>
            </a:r>
            <a:r>
              <a:rPr lang="en-US" sz="3200" b="0" strike="noStrike" spc="-1" dirty="0">
                <a:solidFill>
                  <a:srgbClr val="000000"/>
                </a:solidFill>
                <a:latin typeface="Calibri" pitchFamily="34" charset="0"/>
                <a:cs typeface="Calibri" pitchFamily="34" charset="0"/>
              </a:rPr>
              <a:t>. His work played an important role in shaping the visual aesthetics of the Art Nouveau movement.</a:t>
            </a:r>
          </a:p>
        </p:txBody>
      </p:sp>
      <p:pic>
        <p:nvPicPr>
          <p:cNvPr id="271" name="Θέση περιεχομένου 4"/>
          <p:cNvPicPr/>
          <p:nvPr/>
        </p:nvPicPr>
        <p:blipFill>
          <a:blip r:embed="rId2" cstate="print"/>
          <a:stretch/>
        </p:blipFill>
        <p:spPr>
          <a:xfrm>
            <a:off x="9272520" y="262080"/>
            <a:ext cx="2919240" cy="3885840"/>
          </a:xfrm>
          <a:prstGeom prst="rect">
            <a:avLst/>
          </a:prstGeom>
          <a:ln w="0">
            <a:noFill/>
          </a:ln>
        </p:spPr>
      </p:pic>
      <p:pic>
        <p:nvPicPr>
          <p:cNvPr id="272" name="Εικόνα 5"/>
          <p:cNvPicPr/>
          <p:nvPr/>
        </p:nvPicPr>
        <p:blipFill>
          <a:blip r:embed="rId3" cstate="print"/>
          <a:stretch/>
        </p:blipFill>
        <p:spPr>
          <a:xfrm>
            <a:off x="6781800" y="3429000"/>
            <a:ext cx="3043440" cy="2856240"/>
          </a:xfrm>
          <a:prstGeom prst="rect">
            <a:avLst/>
          </a:prstGeom>
          <a:ln w="0">
            <a:noFill/>
          </a:ln>
        </p:spPr>
      </p:pic>
      <p:pic>
        <p:nvPicPr>
          <p:cNvPr id="273" name="Εικόνα 6"/>
          <p:cNvPicPr/>
          <p:nvPr/>
        </p:nvPicPr>
        <p:blipFill>
          <a:blip r:embed="rId4" cstate="print"/>
          <a:stretch/>
        </p:blipFill>
        <p:spPr>
          <a:xfrm>
            <a:off x="6540840" y="333360"/>
            <a:ext cx="2607840" cy="2406600"/>
          </a:xfrm>
          <a:prstGeom prst="rect">
            <a:avLst/>
          </a:prstGeom>
          <a:ln w="0">
            <a:noFill/>
          </a:ln>
        </p:spPr>
      </p:pic>
    </p:spTree>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p:cNvSpPr>
          <p:nvPr>
            <p:ph type="title"/>
          </p:nvPr>
        </p:nvSpPr>
        <p:spPr>
          <a:xfrm>
            <a:off x="5500800" y="274680"/>
            <a:ext cx="6081480" cy="1142640"/>
          </a:xfrm>
          <a:prstGeom prst="rect">
            <a:avLst/>
          </a:prstGeom>
          <a:noFill/>
          <a:ln w="0">
            <a:noFill/>
          </a:ln>
        </p:spPr>
        <p:txBody>
          <a:bodyPr lIns="90000" tIns="45000" rIns="90000" bIns="91440" anchor="b">
            <a:normAutofit fontScale="90000"/>
          </a:bodyPr>
          <a:lstStyle/>
          <a:p>
            <a:pPr indent="0" algn="ctr">
              <a:lnSpc>
                <a:spcPct val="100000"/>
              </a:lnSpc>
              <a:buNone/>
            </a:pPr>
            <a:r>
              <a:rPr lang="en-US" sz="4000" b="1" strike="noStrike" spc="-1" dirty="0">
                <a:solidFill>
                  <a:srgbClr val="000000"/>
                </a:solidFill>
                <a:latin typeface="Franklin Gothic Book"/>
              </a:rPr>
              <a:t>O  </a:t>
            </a:r>
            <a:r>
              <a:rPr lang="en-US" sz="4000" b="1" strike="noStrike" spc="-1" dirty="0" err="1" smtClean="0">
                <a:solidFill>
                  <a:srgbClr val="FF0000"/>
                </a:solidFill>
                <a:latin typeface="Calibri" pitchFamily="34" charset="0"/>
                <a:cs typeface="Calibri" pitchFamily="34" charset="0"/>
              </a:rPr>
              <a:t>O</a:t>
            </a:r>
            <a:r>
              <a:rPr lang="en-US" sz="4000" b="1" strike="noStrike" spc="-1" dirty="0" smtClean="0">
                <a:solidFill>
                  <a:srgbClr val="FF0000"/>
                </a:solidFill>
                <a:latin typeface="Calibri" pitchFamily="34" charset="0"/>
                <a:cs typeface="Calibri" pitchFamily="34" charset="0"/>
              </a:rPr>
              <a:t> Al</a:t>
            </a:r>
            <a:r>
              <a:rPr lang="en-US" sz="4000" b="1" strike="noStrike" spc="-1" dirty="0">
                <a:solidFill>
                  <a:srgbClr val="FF0000"/>
                </a:solidFill>
                <a:latin typeface="Calibri" pitchFamily="34" charset="0"/>
                <a:cs typeface="Calibri" pitchFamily="34" charset="0"/>
              </a:rPr>
              <a:t>. </a:t>
            </a:r>
            <a:r>
              <a:rPr lang="en-US" sz="4000" b="1" strike="noStrike" spc="-1" dirty="0" err="1">
                <a:solidFill>
                  <a:srgbClr val="FF0000"/>
                </a:solidFill>
                <a:latin typeface="Calibri" pitchFamily="34" charset="0"/>
                <a:cs typeface="Calibri" pitchFamily="34" charset="0"/>
              </a:rPr>
              <a:t>Mucha</a:t>
            </a:r>
            <a:r>
              <a:rPr lang="en-US" sz="4000" b="1" strike="noStrike" spc="-1" dirty="0">
                <a:solidFill>
                  <a:srgbClr val="FF0000"/>
                </a:solidFill>
                <a:latin typeface="Calibri" pitchFamily="34" charset="0"/>
                <a:cs typeface="Calibri" pitchFamily="34" charset="0"/>
              </a:rPr>
              <a:t>  </a:t>
            </a:r>
            <a:r>
              <a:rPr lang="en-US" sz="4000" b="1" strike="noStrike" spc="-1" dirty="0" smtClean="0">
                <a:solidFill>
                  <a:srgbClr val="FF0000"/>
                </a:solidFill>
                <a:latin typeface="Calibri" pitchFamily="34" charset="0"/>
                <a:cs typeface="Calibri" pitchFamily="34" charset="0"/>
              </a:rPr>
              <a:t>&amp; </a:t>
            </a:r>
            <a:r>
              <a:rPr lang="en-US" sz="4000" b="1" strike="noStrike" spc="-1" dirty="0">
                <a:solidFill>
                  <a:srgbClr val="FF0000"/>
                </a:solidFill>
                <a:latin typeface="Calibri" pitchFamily="34" charset="0"/>
                <a:cs typeface="Calibri" pitchFamily="34" charset="0"/>
              </a:rPr>
              <a:t>Art Nouveau</a:t>
            </a:r>
            <a:endParaRPr lang="en-US" sz="4000" b="0" strike="noStrike" spc="-1" dirty="0">
              <a:solidFill>
                <a:srgbClr val="FF0000"/>
              </a:solidFill>
              <a:latin typeface="Calibri" pitchFamily="34" charset="0"/>
              <a:cs typeface="Calibri" pitchFamily="34" charset="0"/>
            </a:endParaRPr>
          </a:p>
        </p:txBody>
      </p:sp>
      <p:sp>
        <p:nvSpPr>
          <p:cNvPr id="275" name="PlaceHolder 2"/>
          <p:cNvSpPr>
            <a:spLocks noGrp="1"/>
          </p:cNvSpPr>
          <p:nvPr>
            <p:ph/>
          </p:nvPr>
        </p:nvSpPr>
        <p:spPr>
          <a:xfrm>
            <a:off x="1219320" y="3371760"/>
            <a:ext cx="5238360" cy="3029040"/>
          </a:xfrm>
          <a:prstGeom prst="rect">
            <a:avLst/>
          </a:prstGeom>
          <a:noFill/>
          <a:ln w="0">
            <a:noFill/>
          </a:ln>
        </p:spPr>
        <p:txBody>
          <a:bodyPr lIns="90000" tIns="45000" rIns="90000" bIns="45000" anchor="t">
            <a:normAutofit fontScale="56000" lnSpcReduction="20000"/>
          </a:bodyPr>
          <a:lstStyle/>
          <a:p>
            <a:pPr marL="236520" indent="-23652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Perpetua"/>
              </a:rPr>
              <a:t> </a:t>
            </a:r>
            <a:r>
              <a:rPr lang="el-GR" sz="3800" b="0" strike="noStrike" spc="-1" dirty="0">
                <a:solidFill>
                  <a:srgbClr val="000000"/>
                </a:solidFill>
                <a:latin typeface="Calibri" pitchFamily="34" charset="0"/>
                <a:cs typeface="Calibri" pitchFamily="34" charset="0"/>
              </a:rPr>
              <a:t>Στο δεύτερο μέρος της καριέρας του, σε ηλικία 57 ετών, επέστρεψε στην πατρίδα του και αφιερώθηκε σε μια σειρά είκοσι μνημειωδών συμβολιστικών καμβάδων, γνωστών ως "</a:t>
            </a:r>
            <a:r>
              <a:rPr lang="el-GR" sz="4900" b="1" strike="noStrike" spc="-1" dirty="0">
                <a:solidFill>
                  <a:srgbClr val="000000"/>
                </a:solidFill>
                <a:latin typeface="Calibri" pitchFamily="34" charset="0"/>
                <a:cs typeface="Calibri" pitchFamily="34" charset="0"/>
              </a:rPr>
              <a:t>Το σλαβικό έπος</a:t>
            </a:r>
            <a:r>
              <a:rPr lang="el-GR" sz="3800" b="0" strike="noStrike" spc="-1" dirty="0">
                <a:solidFill>
                  <a:srgbClr val="000000"/>
                </a:solidFill>
                <a:latin typeface="Calibri" pitchFamily="34" charset="0"/>
                <a:cs typeface="Calibri" pitchFamily="34" charset="0"/>
              </a:rPr>
              <a:t>", που απεικονίζουν την ιστορία όλων των σλαβικών λαών του κόσμου, τους οποίους ζωγράφισε μεταξύ 1912 και 1926. </a:t>
            </a:r>
            <a:r>
              <a:rPr lang="el-GR" sz="3800" b="1" strike="noStrike" spc="-1" dirty="0">
                <a:solidFill>
                  <a:srgbClr val="000000"/>
                </a:solidFill>
                <a:latin typeface="Calibri" pitchFamily="34" charset="0"/>
                <a:cs typeface="Calibri" pitchFamily="34" charset="0"/>
              </a:rPr>
              <a:t>Το 1928, στη 10η επέτειο της ανεξαρτησίας της Τσεχοσλοβακίας, παρουσίασε τη σειρά στο τσεχικό έθνος. </a:t>
            </a:r>
            <a:endParaRPr lang="en-US" sz="3800" b="1"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Perpetua"/>
            </a:endParaRPr>
          </a:p>
        </p:txBody>
      </p:sp>
      <p:sp>
        <p:nvSpPr>
          <p:cNvPr id="276" name="PlaceHolder 3"/>
          <p:cNvSpPr>
            <a:spLocks noGrp="1"/>
          </p:cNvSpPr>
          <p:nvPr>
            <p:ph/>
          </p:nvPr>
        </p:nvSpPr>
        <p:spPr>
          <a:xfrm>
            <a:off x="6578640" y="2257560"/>
            <a:ext cx="4998240" cy="3600000"/>
          </a:xfrm>
          <a:prstGeom prst="rect">
            <a:avLst/>
          </a:prstGeom>
          <a:noFill/>
          <a:ln w="0">
            <a:noFill/>
          </a:ln>
        </p:spPr>
        <p:txBody>
          <a:bodyPr lIns="90000" tIns="45000" rIns="90000" bIns="45000" anchor="t">
            <a:normAutofit fontScale="68500" lnSpcReduction="20000"/>
          </a:bodyPr>
          <a:lstStyle/>
          <a:p>
            <a:pPr marL="352080" indent="-352080">
              <a:lnSpc>
                <a:spcPct val="100000"/>
              </a:lnSpc>
              <a:spcBef>
                <a:spcPts val="581"/>
              </a:spcBef>
              <a:buClr>
                <a:srgbClr val="2DA2BF"/>
              </a:buClr>
              <a:buSzPct val="85000"/>
              <a:buFont typeface="Wingdings 2" charset="2"/>
              <a:buChar char=""/>
            </a:pPr>
            <a:r>
              <a:rPr lang="en-US" sz="3400" b="0" strike="noStrike" spc="-1" dirty="0">
                <a:solidFill>
                  <a:srgbClr val="000000"/>
                </a:solidFill>
                <a:latin typeface="Calibri" pitchFamily="34" charset="0"/>
                <a:cs typeface="Calibri" pitchFamily="34" charset="0"/>
              </a:rPr>
              <a:t>In the second part of his career, at the age of 57, he returned to his homeland and devoted himself to a series of twenty monumental symbolic canvases, known as "</a:t>
            </a:r>
            <a:r>
              <a:rPr lang="en-US" sz="3400" b="1" strike="noStrike" spc="-1" dirty="0">
                <a:solidFill>
                  <a:srgbClr val="FF0000"/>
                </a:solidFill>
                <a:latin typeface="Calibri" pitchFamily="34" charset="0"/>
                <a:cs typeface="Calibri" pitchFamily="34" charset="0"/>
              </a:rPr>
              <a:t>The Slavic Epic"</a:t>
            </a:r>
            <a:r>
              <a:rPr lang="en-US" sz="3400" b="0" strike="noStrike" spc="-1" dirty="0">
                <a:solidFill>
                  <a:srgbClr val="000000"/>
                </a:solidFill>
                <a:latin typeface="Calibri" pitchFamily="34" charset="0"/>
                <a:cs typeface="Calibri" pitchFamily="34" charset="0"/>
              </a:rPr>
              <a:t>, depicting the history of all the Slavic peoples of the world, which he painted between 1912 and 1926</a:t>
            </a:r>
            <a:r>
              <a:rPr lang="en-US" sz="3400" b="1" strike="noStrike" spc="-1" dirty="0">
                <a:solidFill>
                  <a:srgbClr val="000000"/>
                </a:solidFill>
                <a:latin typeface="Calibri" pitchFamily="34" charset="0"/>
                <a:cs typeface="Calibri" pitchFamily="34" charset="0"/>
              </a:rPr>
              <a:t>. In 1928, on the 10th anniversary of Czechoslovakia's independenc</a:t>
            </a:r>
            <a:r>
              <a:rPr lang="en-US" sz="3400" b="0" strike="noStrike" spc="-1" dirty="0">
                <a:solidFill>
                  <a:srgbClr val="000000"/>
                </a:solidFill>
                <a:latin typeface="Calibri" pitchFamily="34" charset="0"/>
                <a:cs typeface="Calibri" pitchFamily="34" charset="0"/>
              </a:rPr>
              <a:t>e, he presented the series to the Czech nation.</a:t>
            </a:r>
          </a:p>
          <a:p>
            <a:pPr indent="0">
              <a:lnSpc>
                <a:spcPct val="100000"/>
              </a:lnSpc>
              <a:spcBef>
                <a:spcPts val="581"/>
              </a:spcBef>
              <a:buNone/>
            </a:pPr>
            <a:endParaRPr lang="en-US" sz="2600" b="0" strike="noStrike" spc="-1" dirty="0">
              <a:solidFill>
                <a:srgbClr val="000000"/>
              </a:solidFill>
              <a:latin typeface="Perpetua"/>
            </a:endParaRPr>
          </a:p>
          <a:p>
            <a:pPr indent="0">
              <a:lnSpc>
                <a:spcPct val="100000"/>
              </a:lnSpc>
              <a:spcBef>
                <a:spcPts val="581"/>
              </a:spcBef>
              <a:buNone/>
            </a:pPr>
            <a:endParaRPr lang="en-US" sz="2600" b="0" strike="noStrike" spc="-1" dirty="0">
              <a:solidFill>
                <a:srgbClr val="000000"/>
              </a:solidFill>
              <a:latin typeface="Perpetua"/>
            </a:endParaRPr>
          </a:p>
        </p:txBody>
      </p:sp>
      <p:pic>
        <p:nvPicPr>
          <p:cNvPr id="277" name="Picture 2" descr="C:\Users\admin\Desktop\ΠΡΑΓΑ  2024\ΕΡΓΑΣΙΕΣ\slav_epic01.jpg"/>
          <p:cNvPicPr/>
          <p:nvPr/>
        </p:nvPicPr>
        <p:blipFill>
          <a:blip r:embed="rId2" cstate="print"/>
          <a:stretch/>
        </p:blipFill>
        <p:spPr>
          <a:xfrm>
            <a:off x="1100160" y="214200"/>
            <a:ext cx="5000400" cy="2952360"/>
          </a:xfrm>
          <a:prstGeom prst="rect">
            <a:avLst/>
          </a:prstGeom>
          <a:ln w="0">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title"/>
          </p:nvPr>
        </p:nvSpPr>
        <p:spPr>
          <a:xfrm>
            <a:off x="1219320" y="305280"/>
            <a:ext cx="10362960" cy="1142640"/>
          </a:xfrm>
          <a:prstGeom prst="rect">
            <a:avLst/>
          </a:prstGeom>
          <a:noFill/>
          <a:ln w="0">
            <a:noFill/>
          </a:ln>
        </p:spPr>
        <p:txBody>
          <a:bodyPr lIns="90000" tIns="45000" rIns="90000" bIns="91440" anchor="b">
            <a:noAutofit/>
          </a:bodyPr>
          <a:lstStyle/>
          <a:p>
            <a:pPr indent="0">
              <a:lnSpc>
                <a:spcPct val="100000"/>
              </a:lnSpc>
              <a:buNone/>
            </a:pPr>
            <a:r>
              <a:rPr lang="en-US" sz="4000" b="0" strike="noStrike" spc="-1" dirty="0">
                <a:solidFill>
                  <a:srgbClr val="FF0000"/>
                </a:solidFill>
                <a:latin typeface="Calibri" pitchFamily="34" charset="0"/>
                <a:cs typeface="Calibri" pitchFamily="34" charset="0"/>
              </a:rPr>
              <a:t> </a:t>
            </a:r>
            <a:r>
              <a:rPr lang="el-GR" sz="4000" b="0" strike="noStrike" spc="-1" dirty="0">
                <a:solidFill>
                  <a:srgbClr val="FF0000"/>
                </a:solidFill>
                <a:latin typeface="Calibri" pitchFamily="34" charset="0"/>
                <a:cs typeface="Calibri" pitchFamily="34" charset="0"/>
              </a:rPr>
              <a:t>  </a:t>
            </a:r>
            <a:r>
              <a:rPr lang="el-GR" sz="4000" b="1" strike="noStrike" spc="-1" dirty="0" smtClean="0">
                <a:solidFill>
                  <a:srgbClr val="FF0000"/>
                </a:solidFill>
                <a:latin typeface="Calibri" pitchFamily="34" charset="0"/>
                <a:cs typeface="Calibri" pitchFamily="34" charset="0"/>
              </a:rPr>
              <a:t>Σ</a:t>
            </a:r>
            <a:r>
              <a:rPr lang="el-GR" sz="4000" b="1" spc="-1" dirty="0" smtClean="0">
                <a:solidFill>
                  <a:srgbClr val="FF0000"/>
                </a:solidFill>
                <a:latin typeface="Calibri" pitchFamily="34" charset="0"/>
                <a:cs typeface="Calibri" pitchFamily="34" charset="0"/>
              </a:rPr>
              <a:t>υμπερασματικά</a:t>
            </a:r>
            <a:r>
              <a:rPr lang="el-GR" sz="4000" spc="-1" dirty="0" smtClean="0">
                <a:solidFill>
                  <a:srgbClr val="FF0000"/>
                </a:solidFill>
                <a:latin typeface="Calibri" pitchFamily="34" charset="0"/>
                <a:cs typeface="Calibri" pitchFamily="34" charset="0"/>
              </a:rPr>
              <a:t>…</a:t>
            </a:r>
            <a:r>
              <a:rPr lang="el-GR" sz="4000" b="0" strike="noStrike" spc="-1" dirty="0" smtClean="0">
                <a:solidFill>
                  <a:srgbClr val="FF0000"/>
                </a:solidFill>
                <a:latin typeface="Calibri" pitchFamily="34" charset="0"/>
                <a:cs typeface="Calibri" pitchFamily="34" charset="0"/>
              </a:rPr>
              <a:t> </a:t>
            </a:r>
            <a:r>
              <a:rPr lang="el-GR" sz="4000" b="0" strike="noStrike" spc="-1" dirty="0">
                <a:solidFill>
                  <a:srgbClr val="FF0000"/>
                </a:solidFill>
                <a:latin typeface="Calibri" pitchFamily="34" charset="0"/>
                <a:cs typeface="Calibri" pitchFamily="34" charset="0"/>
              </a:rPr>
              <a:t>-  </a:t>
            </a:r>
            <a:r>
              <a:rPr lang="en-US" sz="4000" b="1" spc="-1" dirty="0">
                <a:solidFill>
                  <a:srgbClr val="FF0000"/>
                </a:solidFill>
                <a:latin typeface="Calibri" pitchFamily="34" charset="0"/>
                <a:cs typeface="Calibri" pitchFamily="34" charset="0"/>
              </a:rPr>
              <a:t>F</a:t>
            </a:r>
            <a:r>
              <a:rPr lang="en-US" sz="4000" b="1" strike="noStrike" spc="-1" dirty="0" smtClean="0">
                <a:solidFill>
                  <a:srgbClr val="FF0000"/>
                </a:solidFill>
                <a:latin typeface="Calibri" pitchFamily="34" charset="0"/>
                <a:cs typeface="Calibri" pitchFamily="34" charset="0"/>
              </a:rPr>
              <a:t>inal thoughts</a:t>
            </a:r>
            <a:r>
              <a:rPr lang="el-GR" sz="4000" b="0" strike="noStrike" spc="-1" dirty="0" smtClean="0">
                <a:solidFill>
                  <a:srgbClr val="FF0000"/>
                </a:solidFill>
                <a:latin typeface="Calibri" pitchFamily="34" charset="0"/>
                <a:cs typeface="Calibri" pitchFamily="34" charset="0"/>
              </a:rPr>
              <a:t>….</a:t>
            </a:r>
            <a:endParaRPr lang="en-US" sz="4000" b="0" strike="noStrike" spc="-1" dirty="0">
              <a:solidFill>
                <a:srgbClr val="FF0000"/>
              </a:solidFill>
              <a:latin typeface="Calibri" pitchFamily="34" charset="0"/>
              <a:cs typeface="Calibri" pitchFamily="34" charset="0"/>
            </a:endParaRPr>
          </a:p>
        </p:txBody>
      </p:sp>
      <p:sp>
        <p:nvSpPr>
          <p:cNvPr id="284" name="PlaceHolder 2"/>
          <p:cNvSpPr>
            <a:spLocks noGrp="1"/>
          </p:cNvSpPr>
          <p:nvPr>
            <p:ph/>
          </p:nvPr>
        </p:nvSpPr>
        <p:spPr>
          <a:xfrm>
            <a:off x="1219320" y="1447920"/>
            <a:ext cx="4998240" cy="5410080"/>
          </a:xfrm>
          <a:prstGeom prst="rect">
            <a:avLst/>
          </a:prstGeom>
          <a:noFill/>
          <a:ln w="0">
            <a:noFill/>
          </a:ln>
        </p:spPr>
        <p:txBody>
          <a:bodyPr lIns="90000" tIns="45000" rIns="90000" bIns="45000" anchor="t">
            <a:normAutofit fontScale="84500" lnSpcReduction="20000"/>
          </a:bodyPr>
          <a:lstStyle/>
          <a:p>
            <a:pPr marL="242640" indent="-24264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Το πλεονέκτημα των καλλιτεχνών της </a:t>
            </a:r>
            <a:r>
              <a:rPr lang="el-GR" sz="2600" b="0" strike="noStrike" spc="-1" dirty="0" err="1">
                <a:solidFill>
                  <a:srgbClr val="000000"/>
                </a:solidFill>
                <a:latin typeface="Calibri" pitchFamily="34" charset="0"/>
                <a:cs typeface="Calibri" pitchFamily="34" charset="0"/>
              </a:rPr>
              <a:t>Art</a:t>
            </a:r>
            <a:r>
              <a:rPr lang="el-GR" sz="2600" b="0" strike="noStrike" spc="-1" dirty="0">
                <a:solidFill>
                  <a:srgbClr val="000000"/>
                </a:solidFill>
                <a:latin typeface="Calibri" pitchFamily="34" charset="0"/>
                <a:cs typeface="Calibri" pitchFamily="34" charset="0"/>
              </a:rPr>
              <a:t> </a:t>
            </a:r>
            <a:r>
              <a:rPr lang="el-GR" sz="2600" b="0" strike="noStrike" spc="-1" dirty="0" err="1">
                <a:solidFill>
                  <a:srgbClr val="000000"/>
                </a:solidFill>
                <a:latin typeface="Calibri" pitchFamily="34" charset="0"/>
                <a:cs typeface="Calibri" pitchFamily="34" charset="0"/>
              </a:rPr>
              <a:t>Nouveau</a:t>
            </a:r>
            <a:r>
              <a:rPr lang="el-GR" sz="2600" b="0" strike="noStrike" spc="-1" dirty="0">
                <a:solidFill>
                  <a:srgbClr val="000000"/>
                </a:solidFill>
                <a:latin typeface="Calibri" pitchFamily="34" charset="0"/>
                <a:cs typeface="Calibri" pitchFamily="34" charset="0"/>
              </a:rPr>
              <a:t> ήταν ότι </a:t>
            </a:r>
            <a:r>
              <a:rPr lang="el-GR" sz="2600" strike="noStrike" spc="-1" dirty="0">
                <a:solidFill>
                  <a:srgbClr val="FF0000"/>
                </a:solidFill>
                <a:latin typeface="Calibri" pitchFamily="34" charset="0"/>
                <a:cs typeface="Calibri" pitchFamily="34" charset="0"/>
              </a:rPr>
              <a:t>δεν φοβήθηκαν να πειραματιστούν </a:t>
            </a:r>
            <a:r>
              <a:rPr lang="el-GR" sz="2600" b="0" strike="noStrike" spc="-1" dirty="0">
                <a:solidFill>
                  <a:srgbClr val="000000"/>
                </a:solidFill>
                <a:latin typeface="Calibri" pitchFamily="34" charset="0"/>
                <a:cs typeface="Calibri" pitchFamily="34" charset="0"/>
              </a:rPr>
              <a:t>με διαφορετικά υλικά κάνοντάς τα να φαίνονται ζωντανά και ρεαλιστικά. </a:t>
            </a:r>
            <a:endParaRPr lang="en-US" sz="2600" b="0" strike="noStrike" spc="-1" dirty="0">
              <a:solidFill>
                <a:srgbClr val="000000"/>
              </a:solidFill>
              <a:latin typeface="Calibri" pitchFamily="34" charset="0"/>
              <a:cs typeface="Calibri" pitchFamily="34" charset="0"/>
            </a:endParaRPr>
          </a:p>
          <a:p>
            <a:pPr marL="242640" indent="-242640">
              <a:lnSpc>
                <a:spcPct val="100000"/>
              </a:lnSpc>
              <a:spcBef>
                <a:spcPts val="581"/>
              </a:spcBef>
              <a:buClr>
                <a:srgbClr val="2DA2BF"/>
              </a:buClr>
              <a:buSzPct val="85000"/>
              <a:buFont typeface="Wingdings 2" charset="2"/>
              <a:buChar char=""/>
            </a:pPr>
            <a:r>
              <a:rPr lang="el-GR" sz="2600" b="1" strike="noStrike" spc="-1" dirty="0">
                <a:solidFill>
                  <a:srgbClr val="FF0000"/>
                </a:solidFill>
                <a:latin typeface="Calibri" pitchFamily="34" charset="0"/>
                <a:cs typeface="Calibri" pitchFamily="34" charset="0"/>
              </a:rPr>
              <a:t>Ξέφυγαν από τα ιστορικά, παραδοσιακά στυλ</a:t>
            </a:r>
            <a:r>
              <a:rPr lang="el-GR" sz="2600" b="0" strike="noStrike" spc="-1" dirty="0">
                <a:solidFill>
                  <a:srgbClr val="000000"/>
                </a:solidFill>
                <a:latin typeface="Calibri" pitchFamily="34" charset="0"/>
                <a:cs typeface="Calibri" pitchFamily="34" charset="0"/>
              </a:rPr>
              <a:t>. Μεταφέρθηκαν στον μοντερνισμό και τη δημιουργικότητα. </a:t>
            </a:r>
            <a:endParaRPr lang="en-US" sz="2600" b="0" strike="noStrike" spc="-1" dirty="0">
              <a:solidFill>
                <a:srgbClr val="000000"/>
              </a:solidFill>
              <a:latin typeface="Calibri" pitchFamily="34" charset="0"/>
              <a:cs typeface="Calibri" pitchFamily="34" charset="0"/>
            </a:endParaRPr>
          </a:p>
          <a:p>
            <a:pPr marL="242640" indent="-24264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Μέσω της επιρροής τους, τα κτίρια σήμερα συνδέονται με τη φύση</a:t>
            </a:r>
            <a:r>
              <a:rPr lang="el-GR" sz="2600" b="1" strike="noStrike" spc="-1" dirty="0">
                <a:solidFill>
                  <a:srgbClr val="FF0000"/>
                </a:solidFill>
                <a:latin typeface="Calibri" pitchFamily="34" charset="0"/>
                <a:cs typeface="Calibri" pitchFamily="34" charset="0"/>
              </a:rPr>
              <a:t>, προάγουν τη βιωσιμότητα και γιορτάζουν την ατομικότητα. </a:t>
            </a:r>
            <a:endParaRPr lang="en-US" sz="2600" b="1" strike="noStrike" spc="-1" dirty="0">
              <a:solidFill>
                <a:srgbClr val="FF0000"/>
              </a:solidFill>
              <a:latin typeface="Calibri" pitchFamily="34" charset="0"/>
              <a:cs typeface="Calibri" pitchFamily="34" charset="0"/>
            </a:endParaRPr>
          </a:p>
          <a:p>
            <a:pPr marL="242640" indent="-242640">
              <a:lnSpc>
                <a:spcPct val="100000"/>
              </a:lnSpc>
              <a:spcBef>
                <a:spcPts val="581"/>
              </a:spcBef>
              <a:buClr>
                <a:srgbClr val="2DA2BF"/>
              </a:buClr>
              <a:buSzPct val="85000"/>
              <a:buFont typeface="Wingdings 2" charset="2"/>
              <a:buChar char=""/>
            </a:pPr>
            <a:r>
              <a:rPr lang="en-US" sz="2600" b="1" strike="noStrike" spc="-1" dirty="0">
                <a:solidFill>
                  <a:srgbClr val="000000"/>
                </a:solidFill>
                <a:latin typeface="Calibri" pitchFamily="34" charset="0"/>
                <a:cs typeface="Calibri" pitchFamily="34" charset="0"/>
              </a:rPr>
              <a:t>H</a:t>
            </a:r>
            <a:r>
              <a:rPr lang="el-GR" sz="2600" b="1" strike="noStrike" spc="-1" dirty="0">
                <a:solidFill>
                  <a:srgbClr val="000000"/>
                </a:solidFill>
                <a:latin typeface="Calibri" pitchFamily="34" charset="0"/>
                <a:cs typeface="Calibri" pitchFamily="34" charset="0"/>
              </a:rPr>
              <a:t> </a:t>
            </a:r>
            <a:r>
              <a:rPr lang="el-GR" sz="2600" b="1" strike="noStrike" spc="-1" dirty="0" err="1">
                <a:solidFill>
                  <a:srgbClr val="000000"/>
                </a:solidFill>
                <a:latin typeface="Calibri" pitchFamily="34" charset="0"/>
                <a:cs typeface="Calibri" pitchFamily="34" charset="0"/>
              </a:rPr>
              <a:t>Art</a:t>
            </a:r>
            <a:r>
              <a:rPr lang="el-GR" sz="2600" b="1" strike="noStrike" spc="-1" dirty="0">
                <a:solidFill>
                  <a:srgbClr val="000000"/>
                </a:solidFill>
                <a:latin typeface="Calibri" pitchFamily="34" charset="0"/>
                <a:cs typeface="Calibri" pitchFamily="34" charset="0"/>
              </a:rPr>
              <a:t> </a:t>
            </a:r>
            <a:r>
              <a:rPr lang="el-GR" sz="2600" b="1" strike="noStrike" spc="-1" dirty="0" err="1">
                <a:solidFill>
                  <a:srgbClr val="000000"/>
                </a:solidFill>
                <a:latin typeface="Calibri" pitchFamily="34" charset="0"/>
                <a:cs typeface="Calibri" pitchFamily="34" charset="0"/>
              </a:rPr>
              <a:t>Nouveau</a:t>
            </a:r>
            <a:r>
              <a:rPr lang="el-GR" sz="2600" b="1" strike="noStrike" spc="-1" dirty="0">
                <a:solidFill>
                  <a:srgbClr val="000000"/>
                </a:solidFill>
                <a:latin typeface="Calibri" pitchFamily="34" charset="0"/>
                <a:cs typeface="Calibri" pitchFamily="34" charset="0"/>
              </a:rPr>
              <a:t> εξακολουθεί να είναι παντού στην Ευρώπη</a:t>
            </a:r>
            <a:r>
              <a:rPr lang="el-GR" sz="2600" b="0" strike="noStrike" spc="-1" dirty="0">
                <a:solidFill>
                  <a:srgbClr val="000000"/>
                </a:solidFill>
                <a:latin typeface="Calibri" pitchFamily="34" charset="0"/>
                <a:cs typeface="Calibri" pitchFamily="34" charset="0"/>
              </a:rPr>
              <a:t>, δίνοντάς μας την ευκαιρία να απολαύσουμε αυτές τις καινοτόμες και αισθητικά ευχάριστες κατασκευές. </a:t>
            </a:r>
            <a:endParaRPr lang="en-US" sz="2600" b="0" strike="noStrike" spc="-1" dirty="0">
              <a:solidFill>
                <a:srgbClr val="000000"/>
              </a:solidFill>
              <a:latin typeface="Calibri" pitchFamily="34" charset="0"/>
              <a:cs typeface="Calibri" pitchFamily="34" charset="0"/>
            </a:endParaRPr>
          </a:p>
        </p:txBody>
      </p:sp>
      <p:sp>
        <p:nvSpPr>
          <p:cNvPr id="285" name="PlaceHolder 3"/>
          <p:cNvSpPr>
            <a:spLocks noGrp="1"/>
          </p:cNvSpPr>
          <p:nvPr>
            <p:ph/>
          </p:nvPr>
        </p:nvSpPr>
        <p:spPr>
          <a:xfrm>
            <a:off x="6578640" y="1447920"/>
            <a:ext cx="4998240" cy="5029080"/>
          </a:xfrm>
          <a:prstGeom prst="rect">
            <a:avLst/>
          </a:prstGeom>
          <a:noFill/>
          <a:ln w="0">
            <a:noFill/>
          </a:ln>
        </p:spPr>
        <p:txBody>
          <a:bodyPr lIns="90000" tIns="45000" rIns="90000" bIns="45000" anchor="t">
            <a:normAutofit fontScale="85500" lnSpcReduction="20000"/>
          </a:bodyPr>
          <a:lstStyle/>
          <a:p>
            <a:pPr marL="246600" indent="-246600">
              <a:lnSpc>
                <a:spcPct val="100000"/>
              </a:lnSpc>
              <a:spcBef>
                <a:spcPts val="581"/>
              </a:spcBef>
              <a:buClr>
                <a:srgbClr val="2DA2BF"/>
              </a:buClr>
              <a:buSzPct val="85000"/>
              <a:buFont typeface="Wingdings 2" charset="2"/>
              <a:buChar char=""/>
            </a:pPr>
            <a:r>
              <a:rPr lang="en-US" sz="2600" b="0" strike="noStrike" spc="-1" dirty="0">
                <a:solidFill>
                  <a:srgbClr val="000000"/>
                </a:solidFill>
                <a:latin typeface="Calibri" pitchFamily="34" charset="0"/>
                <a:cs typeface="Calibri" pitchFamily="34" charset="0"/>
              </a:rPr>
              <a:t>The advantage of the artists of Art Nouveau was that </a:t>
            </a:r>
            <a:r>
              <a:rPr lang="en-US" sz="2600" b="1" strike="noStrike" spc="-1" dirty="0">
                <a:solidFill>
                  <a:srgbClr val="FF0000"/>
                </a:solidFill>
                <a:latin typeface="Calibri" pitchFamily="34" charset="0"/>
                <a:cs typeface="Calibri" pitchFamily="34" charset="0"/>
              </a:rPr>
              <a:t>they were not afraid to experiment </a:t>
            </a:r>
            <a:r>
              <a:rPr lang="en-US" sz="2600" b="0" strike="noStrike" spc="-1" dirty="0">
                <a:solidFill>
                  <a:srgbClr val="000000"/>
                </a:solidFill>
                <a:latin typeface="Calibri" pitchFamily="34" charset="0"/>
                <a:cs typeface="Calibri" pitchFamily="34" charset="0"/>
              </a:rPr>
              <a:t>with different materials making them look alive and realistic.</a:t>
            </a:r>
          </a:p>
          <a:p>
            <a:pPr marL="246600" indent="-246600">
              <a:lnSpc>
                <a:spcPct val="100000"/>
              </a:lnSpc>
              <a:spcBef>
                <a:spcPts val="581"/>
              </a:spcBef>
              <a:buClr>
                <a:srgbClr val="2DA2BF"/>
              </a:buClr>
              <a:buSzPct val="85000"/>
              <a:buFont typeface="Wingdings 2" charset="2"/>
              <a:buChar char=""/>
            </a:pPr>
            <a:r>
              <a:rPr lang="en-US" sz="2600" b="1" strike="noStrike" spc="-1" dirty="0">
                <a:solidFill>
                  <a:srgbClr val="FF0000"/>
                </a:solidFill>
                <a:latin typeface="Calibri" pitchFamily="34" charset="0"/>
                <a:cs typeface="Calibri" pitchFamily="34" charset="0"/>
              </a:rPr>
              <a:t>They broke away from the historical, traditional styles.</a:t>
            </a:r>
          </a:p>
          <a:p>
            <a:pPr marL="246600" indent="-246600">
              <a:lnSpc>
                <a:spcPct val="100000"/>
              </a:lnSpc>
              <a:spcBef>
                <a:spcPts val="581"/>
              </a:spcBef>
              <a:buClr>
                <a:srgbClr val="2DA2BF"/>
              </a:buClr>
              <a:buSzPct val="85000"/>
              <a:buFont typeface="Wingdings 2" charset="2"/>
              <a:buChar char=""/>
            </a:pPr>
            <a:r>
              <a:rPr lang="en-US" sz="2600" b="0" strike="noStrike" spc="-1" dirty="0">
                <a:solidFill>
                  <a:srgbClr val="000000"/>
                </a:solidFill>
                <a:latin typeface="Calibri" pitchFamily="34" charset="0"/>
                <a:cs typeface="Calibri" pitchFamily="34" charset="0"/>
              </a:rPr>
              <a:t>They transferred to modernism and creativity.</a:t>
            </a:r>
          </a:p>
          <a:p>
            <a:pPr marL="246600" indent="-246600">
              <a:lnSpc>
                <a:spcPct val="100000"/>
              </a:lnSpc>
              <a:spcBef>
                <a:spcPts val="581"/>
              </a:spcBef>
              <a:buClr>
                <a:srgbClr val="2DA2BF"/>
              </a:buClr>
              <a:buSzPct val="85000"/>
              <a:buFont typeface="Wingdings 2" charset="2"/>
              <a:buChar char=""/>
            </a:pPr>
            <a:r>
              <a:rPr lang="en-US" sz="2600" b="0" strike="noStrike" spc="-1" dirty="0">
                <a:solidFill>
                  <a:srgbClr val="000000"/>
                </a:solidFill>
                <a:latin typeface="Calibri" pitchFamily="34" charset="0"/>
                <a:cs typeface="Calibri" pitchFamily="34" charset="0"/>
              </a:rPr>
              <a:t>Through their influence, buildings today connect with nature, </a:t>
            </a:r>
            <a:r>
              <a:rPr lang="en-US" sz="2600" b="1" strike="noStrike" spc="-1" dirty="0">
                <a:solidFill>
                  <a:srgbClr val="FF0000"/>
                </a:solidFill>
                <a:latin typeface="Calibri" pitchFamily="34" charset="0"/>
                <a:cs typeface="Calibri" pitchFamily="34" charset="0"/>
              </a:rPr>
              <a:t>promote sustainability, and celebrate individuality.</a:t>
            </a:r>
          </a:p>
          <a:p>
            <a:pPr marL="246600" indent="-246600">
              <a:lnSpc>
                <a:spcPct val="100000"/>
              </a:lnSpc>
              <a:spcBef>
                <a:spcPts val="581"/>
              </a:spcBef>
              <a:buClr>
                <a:srgbClr val="2DA2BF"/>
              </a:buClr>
              <a:buSzPct val="85000"/>
              <a:buFont typeface="Wingdings 2" charset="2"/>
              <a:buChar char=""/>
            </a:pPr>
            <a:r>
              <a:rPr lang="en-US" sz="2600" b="1" strike="noStrike" spc="-1" dirty="0">
                <a:solidFill>
                  <a:srgbClr val="000000"/>
                </a:solidFill>
                <a:latin typeface="Calibri" pitchFamily="34" charset="0"/>
                <a:cs typeface="Calibri" pitchFamily="34" charset="0"/>
              </a:rPr>
              <a:t>Art Nouveau is still everywhere around Europe </a:t>
            </a:r>
            <a:r>
              <a:rPr lang="en-US" sz="2600" b="0" strike="noStrike" spc="-1" dirty="0">
                <a:solidFill>
                  <a:srgbClr val="000000"/>
                </a:solidFill>
                <a:latin typeface="Calibri" pitchFamily="34" charset="0"/>
                <a:cs typeface="Calibri" pitchFamily="34" charset="0"/>
              </a:rPr>
              <a:t>giving us the chance to enjoy these innovative and aesthetically pleasing structures.</a:t>
            </a:r>
          </a:p>
          <a:p>
            <a:pPr indent="0">
              <a:lnSpc>
                <a:spcPct val="100000"/>
              </a:lnSpc>
              <a:spcBef>
                <a:spcPts val="581"/>
              </a:spcBef>
              <a:buNone/>
              <a:tabLst>
                <a:tab pos="0" algn="l"/>
              </a:tabLst>
            </a:pPr>
            <a:endParaRPr lang="en-US" sz="2600" b="0" strike="noStrike" spc="-1" dirty="0">
              <a:solidFill>
                <a:srgbClr val="000000"/>
              </a:solidFill>
              <a:latin typeface="Perpetua"/>
            </a:endParaRPr>
          </a:p>
          <a:p>
            <a:pPr indent="0">
              <a:lnSpc>
                <a:spcPct val="100000"/>
              </a:lnSpc>
              <a:spcBef>
                <a:spcPts val="581"/>
              </a:spcBef>
              <a:buNone/>
              <a:tabLst>
                <a:tab pos="0" algn="l"/>
              </a:tabLst>
            </a:pPr>
            <a:endParaRPr lang="en-US" sz="2600" b="0" strike="noStrike" spc="-1" dirty="0">
              <a:solidFill>
                <a:srgbClr val="000000"/>
              </a:solidFill>
              <a:latin typeface="Perpetua"/>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p:cNvSpPr>
          <p:nvPr>
            <p:ph type="title"/>
          </p:nvPr>
        </p:nvSpPr>
        <p:spPr>
          <a:xfrm>
            <a:off x="1519038" y="304800"/>
            <a:ext cx="9141840" cy="2438400"/>
          </a:xfrm>
          <a:prstGeom prst="rect">
            <a:avLst/>
          </a:prstGeom>
          <a:solidFill>
            <a:srgbClr val="F8CBAD"/>
          </a:solidFill>
          <a:ln w="0">
            <a:noFill/>
          </a:ln>
        </p:spPr>
        <p:txBody>
          <a:bodyPr lIns="0" tIns="0" rIns="0" bIns="0" anchor="b" anchorCtr="1">
            <a:noAutofit/>
          </a:bodyPr>
          <a:lstStyle/>
          <a:p>
            <a:pPr indent="0" algn="ctr">
              <a:lnSpc>
                <a:spcPct val="90000"/>
              </a:lnSpc>
              <a:buNone/>
              <a:tabLst>
                <a:tab pos="0" algn="l"/>
              </a:tabLst>
            </a:pPr>
            <a:r>
              <a:rPr lang="el-GR" sz="4800" b="1" strike="noStrike" spc="-1" dirty="0">
                <a:solidFill>
                  <a:srgbClr val="C00000"/>
                </a:solidFill>
                <a:latin typeface="Calibri" pitchFamily="34" charset="0"/>
                <a:cs typeface="Calibri" pitchFamily="34" charset="0"/>
              </a:rPr>
              <a:t>Τα ΞΥΣΤΑ στο ΠΥΡΓΙ της </a:t>
            </a:r>
            <a:r>
              <a:rPr lang="el-GR" sz="4800" b="1" strike="noStrike" spc="-1" dirty="0" smtClean="0">
                <a:solidFill>
                  <a:srgbClr val="C00000"/>
                </a:solidFill>
                <a:latin typeface="Calibri" pitchFamily="34" charset="0"/>
                <a:cs typeface="Calibri" pitchFamily="34" charset="0"/>
              </a:rPr>
              <a:t>ΧΙΟΥ</a:t>
            </a:r>
            <a:r>
              <a:rPr lang="en-US" sz="4800" b="1" strike="noStrike" spc="-1" dirty="0" smtClean="0">
                <a:solidFill>
                  <a:srgbClr val="C00000"/>
                </a:solidFill>
                <a:latin typeface="Calibri" pitchFamily="34" charset="0"/>
                <a:cs typeface="Calibri" pitchFamily="34" charset="0"/>
              </a:rPr>
              <a:t/>
            </a:r>
            <a:br>
              <a:rPr lang="en-US" sz="4800" b="1" strike="noStrike" spc="-1" dirty="0" smtClean="0">
                <a:solidFill>
                  <a:srgbClr val="C00000"/>
                </a:solidFill>
                <a:latin typeface="Calibri" pitchFamily="34" charset="0"/>
                <a:cs typeface="Calibri" pitchFamily="34" charset="0"/>
              </a:rPr>
            </a:br>
            <a:r>
              <a:rPr lang="en-US" sz="4800" b="1" spc="-1" dirty="0" smtClean="0">
                <a:solidFill>
                  <a:srgbClr val="C00000"/>
                </a:solidFill>
                <a:latin typeface="Calibri" pitchFamily="34" charset="0"/>
                <a:cs typeface="Calibri" pitchFamily="34" charset="0"/>
              </a:rPr>
              <a:t>XYSTA  in PYRGI of CHIOS…</a:t>
            </a:r>
            <a:endParaRPr lang="en-US" sz="4800" b="0" strike="noStrike" spc="-1" dirty="0">
              <a:solidFill>
                <a:srgbClr val="000000"/>
              </a:solidFill>
              <a:latin typeface="Calibri" pitchFamily="34" charset="0"/>
              <a:cs typeface="Calibri" pitchFamily="34" charset="0"/>
            </a:endParaRPr>
          </a:p>
        </p:txBody>
      </p:sp>
      <p:sp>
        <p:nvSpPr>
          <p:cNvPr id="287" name="PlaceHolder 2"/>
          <p:cNvSpPr>
            <a:spLocks noGrp="1"/>
          </p:cNvSpPr>
          <p:nvPr>
            <p:ph type="subTitle"/>
          </p:nvPr>
        </p:nvSpPr>
        <p:spPr>
          <a:xfrm>
            <a:off x="1523520" y="3429000"/>
            <a:ext cx="9141840" cy="3124200"/>
          </a:xfrm>
          <a:prstGeom prst="rect">
            <a:avLst/>
          </a:prstGeom>
          <a:solidFill>
            <a:srgbClr val="A9D18E"/>
          </a:solidFill>
          <a:ln w="0">
            <a:noFill/>
          </a:ln>
        </p:spPr>
        <p:txBody>
          <a:bodyPr lIns="0" tIns="0" rIns="0" bIns="0" anchor="t" anchorCtr="1">
            <a:noAutofit/>
          </a:bodyPr>
          <a:lstStyle/>
          <a:p>
            <a:pPr marL="274320" indent="0" algn="ctr">
              <a:lnSpc>
                <a:spcPct val="100000"/>
              </a:lnSpc>
              <a:spcBef>
                <a:spcPts val="1210"/>
              </a:spcBef>
              <a:buNone/>
              <a:tabLst>
                <a:tab pos="0" algn="l"/>
              </a:tabLst>
            </a:pPr>
            <a:endParaRPr lang="el-GR" sz="4800" b="0" strike="noStrike" spc="-1" dirty="0">
              <a:solidFill>
                <a:srgbClr val="000000"/>
              </a:solidFill>
              <a:latin typeface="Arial"/>
            </a:endParaRPr>
          </a:p>
          <a:p>
            <a:pPr marL="274320" indent="0" algn="ctr">
              <a:lnSpc>
                <a:spcPct val="90000"/>
              </a:lnSpc>
              <a:spcBef>
                <a:spcPts val="1210"/>
              </a:spcBef>
              <a:buNone/>
              <a:tabLst>
                <a:tab pos="0" algn="l"/>
              </a:tabLst>
            </a:pPr>
            <a:r>
              <a:rPr lang="el-GR" sz="4800" b="1" spc="-1" dirty="0" smtClean="0">
                <a:solidFill>
                  <a:srgbClr val="FF0000"/>
                </a:solidFill>
                <a:latin typeface="Calibri" pitchFamily="34" charset="0"/>
                <a:cs typeface="Calibri" pitchFamily="34" charset="0"/>
              </a:rPr>
              <a:t>…σ</a:t>
            </a:r>
            <a:r>
              <a:rPr lang="el-GR" sz="4800" b="1" strike="noStrike" spc="-1" dirty="0" smtClean="0">
                <a:solidFill>
                  <a:srgbClr val="FF0000"/>
                </a:solidFill>
                <a:latin typeface="Calibri" pitchFamily="34" charset="0"/>
                <a:cs typeface="Calibri" pitchFamily="34" charset="0"/>
              </a:rPr>
              <a:t>υναντούν </a:t>
            </a:r>
            <a:r>
              <a:rPr lang="el-GR" sz="4800" b="1" strike="noStrike" spc="-1" dirty="0">
                <a:solidFill>
                  <a:srgbClr val="FF0000"/>
                </a:solidFill>
                <a:latin typeface="Calibri" pitchFamily="34" charset="0"/>
                <a:cs typeface="Calibri" pitchFamily="34" charset="0"/>
              </a:rPr>
              <a:t>τα </a:t>
            </a:r>
            <a:r>
              <a:rPr lang="en-GB" sz="4800" b="1" strike="noStrike" spc="-1" dirty="0">
                <a:solidFill>
                  <a:srgbClr val="FF0000"/>
                </a:solidFill>
                <a:latin typeface="Calibri" pitchFamily="34" charset="0"/>
                <a:cs typeface="Calibri" pitchFamily="34" charset="0"/>
              </a:rPr>
              <a:t>SGRAFFIT</a:t>
            </a:r>
            <a:r>
              <a:rPr lang="el-GR" sz="4800" b="1" strike="noStrike" spc="-1" dirty="0">
                <a:solidFill>
                  <a:srgbClr val="FF0000"/>
                </a:solidFill>
                <a:latin typeface="Calibri" pitchFamily="34" charset="0"/>
                <a:cs typeface="Calibri" pitchFamily="34" charset="0"/>
              </a:rPr>
              <a:t>Ο</a:t>
            </a:r>
            <a:r>
              <a:rPr lang="en-GB" sz="4800" b="1" strike="noStrike" spc="-1" dirty="0">
                <a:solidFill>
                  <a:srgbClr val="FF0000"/>
                </a:solidFill>
                <a:latin typeface="Calibri" pitchFamily="34" charset="0"/>
                <a:cs typeface="Calibri" pitchFamily="34" charset="0"/>
              </a:rPr>
              <a:t> </a:t>
            </a:r>
            <a:r>
              <a:rPr lang="el-GR" sz="4800" b="1" strike="noStrike" spc="-1" dirty="0">
                <a:solidFill>
                  <a:srgbClr val="FF0000"/>
                </a:solidFill>
                <a:latin typeface="Calibri" pitchFamily="34" charset="0"/>
                <a:cs typeface="Calibri" pitchFamily="34" charset="0"/>
              </a:rPr>
              <a:t>της </a:t>
            </a:r>
            <a:r>
              <a:rPr lang="el-GR" sz="4800" b="1" strike="noStrike" spc="-1" dirty="0" smtClean="0">
                <a:solidFill>
                  <a:srgbClr val="FF0000"/>
                </a:solidFill>
                <a:latin typeface="Calibri" pitchFamily="34" charset="0"/>
                <a:cs typeface="Calibri" pitchFamily="34" charset="0"/>
              </a:rPr>
              <a:t>ΠΡΑΓΑΣ</a:t>
            </a:r>
            <a:endParaRPr lang="en-US" sz="4800" b="1" strike="noStrike" spc="-1" dirty="0" smtClean="0">
              <a:solidFill>
                <a:srgbClr val="FF0000"/>
              </a:solidFill>
              <a:latin typeface="Calibri" pitchFamily="34" charset="0"/>
              <a:cs typeface="Calibri" pitchFamily="34" charset="0"/>
            </a:endParaRPr>
          </a:p>
          <a:p>
            <a:pPr marL="274320" indent="0" algn="ctr">
              <a:lnSpc>
                <a:spcPct val="90000"/>
              </a:lnSpc>
              <a:spcBef>
                <a:spcPts val="1210"/>
              </a:spcBef>
              <a:buNone/>
              <a:tabLst>
                <a:tab pos="0" algn="l"/>
              </a:tabLst>
            </a:pPr>
            <a:r>
              <a:rPr lang="en-US" sz="4800" b="1" spc="-1" dirty="0" smtClean="0">
                <a:solidFill>
                  <a:srgbClr val="FF0000"/>
                </a:solidFill>
                <a:latin typeface="Calibri" pitchFamily="34" charset="0"/>
                <a:cs typeface="Calibri" pitchFamily="34" charset="0"/>
              </a:rPr>
              <a:t>Meet SGRAFFITO in PRAGUE</a:t>
            </a:r>
            <a:endParaRPr lang="el-GR" sz="4800" b="0" strike="noStrike" spc="-1" dirty="0">
              <a:solidFill>
                <a:srgbClr val="000000"/>
              </a:solidFill>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8" name="Rectangle 1"/>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800" b="0" strike="noStrike" spc="-1">
              <a:solidFill>
                <a:schemeClr val="lt1"/>
              </a:solidFill>
              <a:latin typeface="Perpetua"/>
            </a:endParaRPr>
          </a:p>
        </p:txBody>
      </p:sp>
      <p:pic>
        <p:nvPicPr>
          <p:cNvPr id="289" name="Εικόνα 11"/>
          <p:cNvPicPr/>
          <p:nvPr/>
        </p:nvPicPr>
        <p:blipFill>
          <a:blip r:embed="rId2" cstate="print"/>
          <a:srcRect l="5880"/>
          <a:stretch/>
        </p:blipFill>
        <p:spPr>
          <a:xfrm>
            <a:off x="0" y="0"/>
            <a:ext cx="9669240" cy="6857640"/>
          </a:xfrm>
          <a:prstGeom prst="rect">
            <a:avLst/>
          </a:prstGeom>
          <a:ln w="0">
            <a:noFill/>
          </a:ln>
        </p:spPr>
      </p:pic>
      <p:sp>
        <p:nvSpPr>
          <p:cNvPr id="290" name="Rectangle 3"/>
          <p:cNvSpPr/>
          <p:nvPr/>
        </p:nvSpPr>
        <p:spPr>
          <a:xfrm flipH="1">
            <a:off x="5124240" y="0"/>
            <a:ext cx="7066440" cy="6857640"/>
          </a:xfrm>
          <a:prstGeom prst="rect">
            <a:avLst/>
          </a:prstGeom>
          <a:gradFill rotWithShape="0">
            <a:gsLst>
              <a:gs pos="52000">
                <a:srgbClr val="FFFFFF"/>
              </a:gs>
              <a:gs pos="100000">
                <a:srgbClr val="FFFFFF">
                  <a:alpha val="0"/>
                </a:srgbClr>
              </a:gs>
            </a:gsLst>
            <a:lin ang="108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800" b="0" strike="noStrike" spc="-1">
              <a:solidFill>
                <a:schemeClr val="lt1"/>
              </a:solidFill>
              <a:latin typeface="Perpetua"/>
            </a:endParaRPr>
          </a:p>
        </p:txBody>
      </p:sp>
      <p:sp>
        <p:nvSpPr>
          <p:cNvPr id="7" name="6 - Θέση περιεχομένου"/>
          <p:cNvSpPr>
            <a:spLocks noGrp="1"/>
          </p:cNvSpPr>
          <p:nvPr>
            <p:ph/>
          </p:nvPr>
        </p:nvSpPr>
        <p:spPr>
          <a:xfrm>
            <a:off x="6324600" y="685800"/>
            <a:ext cx="5562600" cy="2590800"/>
          </a:xfrm>
        </p:spPr>
        <p:txBody>
          <a:bodyPr>
            <a:normAutofit/>
          </a:bodyPr>
          <a:lstStyle/>
          <a:p>
            <a:pPr algn="ctr"/>
            <a:r>
              <a:rPr lang="el-GR" b="1" strike="noStrike" spc="-1" dirty="0" smtClean="0">
                <a:solidFill>
                  <a:srgbClr val="000000"/>
                </a:solidFill>
                <a:latin typeface="Calibri" pitchFamily="34" charset="0"/>
                <a:ea typeface="바탕"/>
                <a:cs typeface="Calibri" pitchFamily="34" charset="0"/>
              </a:rPr>
              <a:t>Το </a:t>
            </a:r>
            <a:r>
              <a:rPr lang="el-GR" sz="2400" b="1" strike="noStrike" spc="-1" dirty="0" smtClean="0">
                <a:solidFill>
                  <a:srgbClr val="FF0000"/>
                </a:solidFill>
                <a:latin typeface="Calibri" pitchFamily="34" charset="0"/>
                <a:ea typeface="바탕"/>
                <a:cs typeface="Calibri" pitchFamily="34" charset="0"/>
              </a:rPr>
              <a:t>Πυργί</a:t>
            </a:r>
            <a:r>
              <a:rPr lang="el-GR" sz="2400" b="1" strike="noStrike" spc="-1" dirty="0" smtClean="0">
                <a:solidFill>
                  <a:srgbClr val="000000"/>
                </a:solidFill>
                <a:latin typeface="Calibri" pitchFamily="34" charset="0"/>
                <a:ea typeface="바탕"/>
                <a:cs typeface="Calibri" pitchFamily="34" charset="0"/>
              </a:rPr>
              <a:t> </a:t>
            </a:r>
            <a:r>
              <a:rPr lang="el-GR" b="1" strike="noStrike" spc="-1" dirty="0" smtClean="0">
                <a:solidFill>
                  <a:srgbClr val="000000"/>
                </a:solidFill>
                <a:latin typeface="Calibri" pitchFamily="34" charset="0"/>
                <a:ea typeface="바탕"/>
                <a:cs typeface="Calibri" pitchFamily="34" charset="0"/>
              </a:rPr>
              <a:t>είναι ένα μεσαιωνικό χωριό της </a:t>
            </a:r>
            <a:r>
              <a:rPr lang="el-GR" sz="2000" b="1" strike="noStrike" spc="-1" dirty="0" smtClean="0">
                <a:solidFill>
                  <a:srgbClr val="FF0000"/>
                </a:solidFill>
                <a:latin typeface="Calibri" pitchFamily="34" charset="0"/>
                <a:ea typeface="바탕"/>
                <a:cs typeface="Calibri" pitchFamily="34" charset="0"/>
              </a:rPr>
              <a:t>Χίου</a:t>
            </a:r>
            <a:r>
              <a:rPr lang="el-GR" b="1" strike="noStrike" spc="-1" dirty="0" smtClean="0">
                <a:solidFill>
                  <a:srgbClr val="000000"/>
                </a:solidFill>
                <a:latin typeface="Calibri" pitchFamily="34" charset="0"/>
                <a:ea typeface="바탕"/>
                <a:cs typeface="Calibri" pitchFamily="34" charset="0"/>
              </a:rPr>
              <a:t>, με </a:t>
            </a:r>
            <a:r>
              <a:rPr lang="el-GR" b="1" strike="noStrike" spc="-1" dirty="0" smtClean="0">
                <a:solidFill>
                  <a:srgbClr val="FF0000"/>
                </a:solidFill>
                <a:latin typeface="Calibri" pitchFamily="34" charset="0"/>
                <a:ea typeface="바탕"/>
                <a:cs typeface="Calibri" pitchFamily="34" charset="0"/>
              </a:rPr>
              <a:t>τετράγωνη και γωνιακή δομή</a:t>
            </a:r>
            <a:r>
              <a:rPr lang="el-GR" b="1" strike="noStrike" spc="-1" dirty="0" smtClean="0">
                <a:solidFill>
                  <a:srgbClr val="000000"/>
                </a:solidFill>
                <a:latin typeface="Calibri" pitchFamily="34" charset="0"/>
                <a:ea typeface="바탕"/>
                <a:cs typeface="Calibri" pitchFamily="34" charset="0"/>
              </a:rPr>
              <a:t>, που χτίστηκε έτσι για </a:t>
            </a:r>
            <a:r>
              <a:rPr lang="el-GR" b="1" strike="noStrike" spc="-1" dirty="0" smtClean="0">
                <a:solidFill>
                  <a:srgbClr val="FF0000"/>
                </a:solidFill>
                <a:latin typeface="Calibri" pitchFamily="34" charset="0"/>
                <a:ea typeface="바탕"/>
                <a:cs typeface="Calibri" pitchFamily="34" charset="0"/>
              </a:rPr>
              <a:t>προστασία από τις συχνές επιδρομές των πειρατών και των Τούρκων,</a:t>
            </a:r>
            <a:r>
              <a:rPr lang="el-GR" b="1" strike="noStrike" spc="-1" dirty="0" smtClean="0">
                <a:solidFill>
                  <a:srgbClr val="000000"/>
                </a:solidFill>
                <a:latin typeface="Calibri" pitchFamily="34" charset="0"/>
                <a:ea typeface="바탕"/>
                <a:cs typeface="Calibri" pitchFamily="34" charset="0"/>
              </a:rPr>
              <a:t> καθώς και για καλύτερη καλλιέργεια των μαστιχόδενδρων. Παρόλο αυτά συγκράτησε τη καλλιτεχνική του πλευρά χάρη στη τεχνική των Ξυστών και με αυτό τον τρόπο κατάφερε να ξεχωρίσει από την υπόλοιπη Χίο και από αλλά μέρη του κόσμου </a:t>
            </a:r>
            <a:endParaRPr lang="en-US" b="0" strike="noStrike" spc="-1" dirty="0" smtClean="0">
              <a:solidFill>
                <a:srgbClr val="000000"/>
              </a:solidFill>
              <a:latin typeface="Calibri" pitchFamily="34" charset="0"/>
              <a:cs typeface="Calibri" pitchFamily="34" charset="0"/>
            </a:endParaRPr>
          </a:p>
          <a:p>
            <a:endParaRPr lang="el-GR" dirty="0"/>
          </a:p>
        </p:txBody>
      </p:sp>
      <p:sp>
        <p:nvSpPr>
          <p:cNvPr id="8" name="7 - Θέση περιεχομένου"/>
          <p:cNvSpPr>
            <a:spLocks noGrp="1"/>
          </p:cNvSpPr>
          <p:nvPr>
            <p:ph/>
          </p:nvPr>
        </p:nvSpPr>
        <p:spPr>
          <a:xfrm>
            <a:off x="7010400" y="3581400"/>
            <a:ext cx="4571520" cy="3048000"/>
          </a:xfrm>
        </p:spPr>
        <p:txBody>
          <a:bodyPr>
            <a:normAutofit/>
          </a:bodyPr>
          <a:lstStyle/>
          <a:p>
            <a:r>
              <a:rPr lang="en-US" sz="2200" b="1" dirty="0" err="1" smtClean="0">
                <a:latin typeface="Calibri" pitchFamily="34" charset="0"/>
                <a:cs typeface="Calibri" pitchFamily="34" charset="0"/>
              </a:rPr>
              <a:t>Pyrgi</a:t>
            </a:r>
            <a:r>
              <a:rPr lang="en-US" dirty="0" smtClean="0">
                <a:latin typeface="Calibri" pitchFamily="34" charset="0"/>
                <a:cs typeface="Calibri" pitchFamily="34" charset="0"/>
              </a:rPr>
              <a:t> is a medieval village of </a:t>
            </a:r>
            <a:r>
              <a:rPr lang="en-US" b="1" dirty="0" smtClean="0">
                <a:latin typeface="Calibri" pitchFamily="34" charset="0"/>
                <a:cs typeface="Calibri" pitchFamily="34" charset="0"/>
              </a:rPr>
              <a:t>Chios</a:t>
            </a:r>
            <a:r>
              <a:rPr lang="en-US" dirty="0" smtClean="0">
                <a:latin typeface="Calibri" pitchFamily="34" charset="0"/>
                <a:cs typeface="Calibri" pitchFamily="34" charset="0"/>
              </a:rPr>
              <a:t>, with a </a:t>
            </a:r>
            <a:r>
              <a:rPr lang="en-US" b="1" dirty="0" smtClean="0">
                <a:solidFill>
                  <a:srgbClr val="FF0000"/>
                </a:solidFill>
                <a:latin typeface="Calibri" pitchFamily="34" charset="0"/>
                <a:cs typeface="Calibri" pitchFamily="34" charset="0"/>
              </a:rPr>
              <a:t>square and angular structure</a:t>
            </a:r>
            <a:r>
              <a:rPr lang="en-US" dirty="0" smtClean="0">
                <a:latin typeface="Calibri" pitchFamily="34" charset="0"/>
                <a:cs typeface="Calibri" pitchFamily="34" charset="0"/>
              </a:rPr>
              <a:t>, which was built this way </a:t>
            </a:r>
            <a:r>
              <a:rPr lang="en-US" b="1" dirty="0" smtClean="0">
                <a:solidFill>
                  <a:srgbClr val="FF0000"/>
                </a:solidFill>
                <a:latin typeface="Calibri" pitchFamily="34" charset="0"/>
                <a:cs typeface="Calibri" pitchFamily="34" charset="0"/>
              </a:rPr>
              <a:t>for protection from the frequent raids of pirates and Turks, </a:t>
            </a:r>
            <a:r>
              <a:rPr lang="en-US" dirty="0" smtClean="0">
                <a:latin typeface="Calibri" pitchFamily="34" charset="0"/>
                <a:cs typeface="Calibri" pitchFamily="34" charset="0"/>
              </a:rPr>
              <a:t>as well as for better cultivation of mastic trees. Despite this, he retained his artistic side thanks to the Scratch technique and in this way managed to stand out from the rest of Chios and from other parts of the world</a:t>
            </a:r>
            <a:endParaRPr lang="el-GR" dirty="0">
              <a:latin typeface="Calibri" pitchFamily="34" charset="0"/>
              <a:cs typeface="Calibri" pitchFamily="34" charset="0"/>
            </a:endParaRPr>
          </a:p>
        </p:txBody>
      </p:sp>
      <p:sp>
        <p:nvSpPr>
          <p:cNvPr id="291" name="PlaceHolder 1"/>
          <p:cNvSpPr>
            <a:spLocks noGrp="1"/>
          </p:cNvSpPr>
          <p:nvPr>
            <p:ph type="title"/>
          </p:nvPr>
        </p:nvSpPr>
        <p:spPr>
          <a:xfrm>
            <a:off x="609480" y="273600"/>
            <a:ext cx="5638920" cy="1144800"/>
          </a:xfrm>
          <a:prstGeom prst="rect">
            <a:avLst/>
          </a:prstGeom>
          <a:noFill/>
          <a:ln w="0">
            <a:noFill/>
          </a:ln>
        </p:spPr>
        <p:txBody>
          <a:bodyPr lIns="90000" tIns="45000" rIns="90000" bIns="91440" anchor="b">
            <a:normAutofit fontScale="96000"/>
          </a:bodyPr>
          <a:lstStyle/>
          <a:p>
            <a:pPr indent="0">
              <a:lnSpc>
                <a:spcPct val="100000"/>
              </a:lnSpc>
              <a:buNone/>
            </a:pPr>
            <a:r>
              <a:rPr lang="en-US" sz="4000" b="1" spc="-1" dirty="0" smtClean="0">
                <a:solidFill>
                  <a:srgbClr val="464646"/>
                </a:solidFill>
                <a:latin typeface="바탕"/>
              </a:rPr>
              <a:t>“ </a:t>
            </a:r>
            <a:r>
              <a:rPr lang="en-US" sz="4000" b="1" spc="-1" dirty="0" err="1" smtClean="0">
                <a:solidFill>
                  <a:srgbClr val="464646"/>
                </a:solidFill>
                <a:latin typeface="바탕"/>
              </a:rPr>
              <a:t>Xysta</a:t>
            </a:r>
            <a:r>
              <a:rPr lang="en-US" sz="4000" b="1" spc="-1" dirty="0" smtClean="0">
                <a:solidFill>
                  <a:srgbClr val="464646"/>
                </a:solidFill>
                <a:latin typeface="바탕"/>
              </a:rPr>
              <a:t>” in  </a:t>
            </a:r>
            <a:r>
              <a:rPr lang="en-US" sz="4000" b="1" spc="-1" dirty="0" err="1" smtClean="0">
                <a:solidFill>
                  <a:srgbClr val="464646"/>
                </a:solidFill>
                <a:latin typeface="바탕"/>
              </a:rPr>
              <a:t>Pyrgi</a:t>
            </a:r>
            <a:endParaRPr lang="en-US" sz="4000" b="0" strike="noStrike" spc="-1" dirty="0">
              <a:solidFill>
                <a:srgbClr val="000000"/>
              </a:solidFill>
              <a:latin typeface="Calibri"/>
            </a:endParaRPr>
          </a:p>
        </p:txBody>
      </p:sp>
    </p:spTree>
  </p:cSld>
  <p:clrMapOvr>
    <a:masterClrMapping/>
  </p:clrMapOvr>
  <p:transition spd="slow" advTm="26000">
    <p:cover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Autofit/>
          </a:bodyPr>
          <a:lstStyle/>
          <a:p>
            <a:pPr indent="0">
              <a:lnSpc>
                <a:spcPct val="100000"/>
              </a:lnSpc>
              <a:buNone/>
            </a:pPr>
            <a:r>
              <a:rPr lang="el-GR" sz="4000" b="0" strike="noStrike" spc="-1" dirty="0">
                <a:solidFill>
                  <a:srgbClr val="464646"/>
                </a:solidFill>
                <a:latin typeface="Calibri" pitchFamily="34" charset="0"/>
                <a:cs typeface="Calibri" pitchFamily="34" charset="0"/>
              </a:rPr>
              <a:t>Βασικές </a:t>
            </a:r>
            <a:r>
              <a:rPr lang="el-GR" sz="4000" b="0" strike="noStrike" spc="-1" dirty="0" smtClean="0">
                <a:solidFill>
                  <a:srgbClr val="464646"/>
                </a:solidFill>
                <a:latin typeface="Calibri" pitchFamily="34" charset="0"/>
                <a:cs typeface="Calibri" pitchFamily="34" charset="0"/>
              </a:rPr>
              <a:t>Πληροφορίες  - </a:t>
            </a:r>
            <a:r>
              <a:rPr lang="en-US" sz="4000" b="1" strike="noStrike" spc="-1" dirty="0">
                <a:solidFill>
                  <a:srgbClr val="FF0000"/>
                </a:solidFill>
                <a:latin typeface="Calibri" pitchFamily="34" charset="0"/>
                <a:cs typeface="Calibri" pitchFamily="34" charset="0"/>
              </a:rPr>
              <a:t>Basic information</a:t>
            </a:r>
            <a:r>
              <a:rPr lang="el-GR" sz="4000" b="1" strike="noStrike" spc="-1" dirty="0">
                <a:solidFill>
                  <a:srgbClr val="FF0000"/>
                </a:solidFill>
                <a:latin typeface="Calibri" pitchFamily="34" charset="0"/>
                <a:cs typeface="Calibri" pitchFamily="34" charset="0"/>
              </a:rPr>
              <a:t>  </a:t>
            </a:r>
            <a:endParaRPr lang="en-US" sz="4000" b="0" strike="noStrike" spc="-1" dirty="0">
              <a:solidFill>
                <a:srgbClr val="000000"/>
              </a:solidFill>
              <a:latin typeface="Calibri" pitchFamily="34" charset="0"/>
              <a:cs typeface="Calibri" pitchFamily="34" charset="0"/>
            </a:endParaRPr>
          </a:p>
        </p:txBody>
      </p:sp>
      <p:sp>
        <p:nvSpPr>
          <p:cNvPr id="294" name="PlaceHolder 2"/>
          <p:cNvSpPr>
            <a:spLocks noGrp="1"/>
          </p:cNvSpPr>
          <p:nvPr>
            <p:ph/>
          </p:nvPr>
        </p:nvSpPr>
        <p:spPr>
          <a:xfrm>
            <a:off x="1219320" y="1447920"/>
            <a:ext cx="4998240" cy="4571640"/>
          </a:xfrm>
          <a:prstGeom prst="rect">
            <a:avLst/>
          </a:prstGeom>
          <a:noFill/>
          <a:ln w="0">
            <a:noFill/>
          </a:ln>
        </p:spPr>
        <p:txBody>
          <a:bodyPr lIns="90000" tIns="45000" rIns="90000" bIns="45000" anchor="t">
            <a:normAutofit fontScale="93000"/>
          </a:bodyPr>
          <a:lstStyle/>
          <a:p>
            <a:pPr marL="254880" indent="-254880">
              <a:lnSpc>
                <a:spcPct val="100000"/>
              </a:lnSpc>
              <a:spcBef>
                <a:spcPts val="581"/>
              </a:spcBef>
              <a:buClr>
                <a:srgbClr val="2DA2BF"/>
              </a:buClr>
              <a:buSzPct val="85000"/>
              <a:buFont typeface="Wingdings 2" charset="2"/>
              <a:buChar char=""/>
            </a:pPr>
            <a:r>
              <a:rPr lang="el-GR" sz="2600" b="0" strike="noStrike" spc="-1" dirty="0" smtClean="0">
                <a:solidFill>
                  <a:srgbClr val="000000"/>
                </a:solidFill>
                <a:latin typeface="Calibri" pitchFamily="34" charset="0"/>
                <a:cs typeface="Calibri" pitchFamily="34" charset="0"/>
              </a:rPr>
              <a:t> Τα  Ξυστά  είναι μια  ιδιαίτερη τεχνική </a:t>
            </a:r>
            <a:r>
              <a:rPr lang="el-GR" sz="2600" b="0" strike="noStrike" spc="-1" dirty="0">
                <a:solidFill>
                  <a:srgbClr val="000000"/>
                </a:solidFill>
                <a:latin typeface="Calibri" pitchFamily="34" charset="0"/>
                <a:cs typeface="Calibri" pitchFamily="34" charset="0"/>
              </a:rPr>
              <a:t>διακόσμησης   </a:t>
            </a:r>
            <a:endParaRPr lang="en-US" sz="2600" b="0"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Calibri" pitchFamily="34" charset="0"/>
              <a:cs typeface="Calibri" pitchFamily="34" charset="0"/>
            </a:endParaRPr>
          </a:p>
          <a:p>
            <a:pPr marL="254880" indent="-25488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Χαραγμένα γεωμετρικά σχήματα (κύκλοι, ρόμβοι κλπ) </a:t>
            </a:r>
            <a:endParaRPr lang="en-US" sz="2600" b="0"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Calibri" pitchFamily="34" charset="0"/>
              <a:cs typeface="Calibri" pitchFamily="34" charset="0"/>
            </a:endParaRPr>
          </a:p>
          <a:p>
            <a:pPr marL="254880" indent="-25488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Εργαλεία: διαβήτης, χάρακας, πιρούνι, μυστρί  </a:t>
            </a:r>
            <a:endParaRPr lang="en-US" sz="2600" b="0"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Calibri" pitchFamily="34" charset="0"/>
              <a:cs typeface="Calibri" pitchFamily="34" charset="0"/>
            </a:endParaRPr>
          </a:p>
          <a:p>
            <a:pPr marL="254880" indent="-25488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Calibri" pitchFamily="34" charset="0"/>
                <a:cs typeface="Calibri" pitchFamily="34" charset="0"/>
              </a:rPr>
              <a:t>Υλικά: μαύρη άμμος, ασβέστη, τσιμέντο  </a:t>
            </a:r>
            <a:endParaRPr lang="en-US" sz="2600" b="0"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Calibri" pitchFamily="34" charset="0"/>
              <a:cs typeface="Calibri" pitchFamily="34" charset="0"/>
            </a:endParaRPr>
          </a:p>
        </p:txBody>
      </p:sp>
      <p:sp>
        <p:nvSpPr>
          <p:cNvPr id="295" name="PlaceHolder 3"/>
          <p:cNvSpPr>
            <a:spLocks noGrp="1"/>
          </p:cNvSpPr>
          <p:nvPr>
            <p:ph/>
          </p:nvPr>
        </p:nvSpPr>
        <p:spPr>
          <a:xfrm>
            <a:off x="6578640" y="1447920"/>
            <a:ext cx="4998240" cy="4571640"/>
          </a:xfrm>
          <a:prstGeom prst="rect">
            <a:avLst/>
          </a:prstGeom>
          <a:noFill/>
          <a:ln w="0">
            <a:noFill/>
          </a:ln>
        </p:spPr>
        <p:txBody>
          <a:bodyPr lIns="90000" tIns="45000" rIns="90000" bIns="45000" anchor="t">
            <a:normAutofit fontScale="93000"/>
          </a:bodyPr>
          <a:lstStyle/>
          <a:p>
            <a:pPr marL="254880" indent="-254880">
              <a:lnSpc>
                <a:spcPct val="100000"/>
              </a:lnSpc>
              <a:spcBef>
                <a:spcPts val="581"/>
              </a:spcBef>
              <a:buClr>
                <a:srgbClr val="2DA2BF"/>
              </a:buClr>
              <a:buSzPct val="85000"/>
              <a:buFont typeface="Wingdings 2" charset="2"/>
              <a:buChar char=""/>
            </a:pPr>
            <a:r>
              <a:rPr lang="en-US" sz="2800" dirty="0" smtClean="0"/>
              <a:t>“ </a:t>
            </a:r>
            <a:r>
              <a:rPr lang="en-US" sz="2600" b="1" dirty="0" err="1" smtClean="0">
                <a:solidFill>
                  <a:srgbClr val="FF0000"/>
                </a:solidFill>
              </a:rPr>
              <a:t>Xysta</a:t>
            </a:r>
            <a:r>
              <a:rPr lang="en-US" sz="2600" b="1" dirty="0" smtClean="0">
                <a:solidFill>
                  <a:srgbClr val="FF0000"/>
                </a:solidFill>
              </a:rPr>
              <a:t>” (= scratches) is a special decoration technique</a:t>
            </a:r>
            <a:endParaRPr lang="en-US" sz="2600" b="1" strike="noStrike" spc="-1" dirty="0">
              <a:solidFill>
                <a:srgbClr val="FF0000"/>
              </a:solidFill>
              <a:latin typeface="Calibri" pitchFamily="34" charset="0"/>
              <a:cs typeface="Calibri" pitchFamily="34" charset="0"/>
            </a:endParaRPr>
          </a:p>
          <a:p>
            <a:pPr indent="0">
              <a:lnSpc>
                <a:spcPct val="100000"/>
              </a:lnSpc>
              <a:spcBef>
                <a:spcPts val="581"/>
              </a:spcBef>
              <a:buNone/>
            </a:pPr>
            <a:endParaRPr lang="en-US" sz="2600" b="1" strike="noStrike" spc="-1" dirty="0">
              <a:solidFill>
                <a:srgbClr val="FF0000"/>
              </a:solidFill>
              <a:latin typeface="Calibri" pitchFamily="34" charset="0"/>
              <a:cs typeface="Calibri" pitchFamily="34" charset="0"/>
            </a:endParaRPr>
          </a:p>
          <a:p>
            <a:pPr marL="254880" indent="-254880">
              <a:lnSpc>
                <a:spcPct val="100000"/>
              </a:lnSpc>
              <a:spcBef>
                <a:spcPts val="581"/>
              </a:spcBef>
              <a:buClr>
                <a:srgbClr val="2DA2BF"/>
              </a:buClr>
              <a:buSzPct val="85000"/>
              <a:buFont typeface="Wingdings 2" charset="2"/>
              <a:buChar char=""/>
            </a:pPr>
            <a:r>
              <a:rPr lang="en-US" sz="2600" b="1" strike="noStrike" spc="-1" dirty="0">
                <a:solidFill>
                  <a:srgbClr val="FF0000"/>
                </a:solidFill>
                <a:latin typeface="Calibri" pitchFamily="34" charset="0"/>
                <a:cs typeface="Calibri" pitchFamily="34" charset="0"/>
              </a:rPr>
              <a:t>Engraved geometric shapes (circles, rhombuses etc.)</a:t>
            </a:r>
          </a:p>
          <a:p>
            <a:pPr indent="0">
              <a:lnSpc>
                <a:spcPct val="100000"/>
              </a:lnSpc>
              <a:spcBef>
                <a:spcPts val="581"/>
              </a:spcBef>
              <a:buNone/>
            </a:pPr>
            <a:endParaRPr lang="en-US" sz="2600" b="1" strike="noStrike" spc="-1" dirty="0">
              <a:solidFill>
                <a:srgbClr val="FF0000"/>
              </a:solidFill>
              <a:latin typeface="Calibri" pitchFamily="34" charset="0"/>
              <a:cs typeface="Calibri" pitchFamily="34" charset="0"/>
            </a:endParaRPr>
          </a:p>
          <a:p>
            <a:pPr marL="254880" indent="-254880">
              <a:lnSpc>
                <a:spcPct val="100000"/>
              </a:lnSpc>
              <a:spcBef>
                <a:spcPts val="581"/>
              </a:spcBef>
              <a:buClr>
                <a:srgbClr val="2DA2BF"/>
              </a:buClr>
              <a:buSzPct val="85000"/>
              <a:buFont typeface="Wingdings 2" charset="2"/>
              <a:buChar char=""/>
            </a:pPr>
            <a:r>
              <a:rPr lang="en-US" sz="2600" b="1" strike="noStrike" spc="-1" dirty="0">
                <a:solidFill>
                  <a:srgbClr val="FF0000"/>
                </a:solidFill>
                <a:latin typeface="Calibri" pitchFamily="34" charset="0"/>
                <a:cs typeface="Calibri" pitchFamily="34" charset="0"/>
              </a:rPr>
              <a:t>Tools: caliper, ruler, fork, trowel</a:t>
            </a:r>
          </a:p>
          <a:p>
            <a:pPr indent="0">
              <a:lnSpc>
                <a:spcPct val="100000"/>
              </a:lnSpc>
              <a:spcBef>
                <a:spcPts val="581"/>
              </a:spcBef>
              <a:buNone/>
            </a:pPr>
            <a:endParaRPr lang="en-US" sz="2600" b="0" strike="noStrike" spc="-1" dirty="0">
              <a:solidFill>
                <a:srgbClr val="000000"/>
              </a:solidFill>
              <a:latin typeface="Calibri" pitchFamily="34" charset="0"/>
              <a:cs typeface="Calibri" pitchFamily="34" charset="0"/>
            </a:endParaRPr>
          </a:p>
          <a:p>
            <a:pPr marL="254880" indent="-254880">
              <a:lnSpc>
                <a:spcPct val="100000"/>
              </a:lnSpc>
              <a:spcBef>
                <a:spcPts val="581"/>
              </a:spcBef>
              <a:buClr>
                <a:srgbClr val="2DA2BF"/>
              </a:buClr>
              <a:buSzPct val="85000"/>
              <a:buFont typeface="Wingdings 2" charset="2"/>
              <a:buChar char=""/>
            </a:pPr>
            <a:r>
              <a:rPr lang="en-US" sz="2600" b="1" strike="noStrike" spc="-1" dirty="0">
                <a:solidFill>
                  <a:srgbClr val="FF0000"/>
                </a:solidFill>
                <a:latin typeface="Calibri" pitchFamily="34" charset="0"/>
                <a:cs typeface="Calibri" pitchFamily="34" charset="0"/>
              </a:rPr>
              <a:t>Materials: black sand, lime, cement</a:t>
            </a:r>
            <a:endParaRPr lang="en-US" sz="2600" b="0" strike="noStrike" spc="-1" dirty="0">
              <a:solidFill>
                <a:srgbClr val="000000"/>
              </a:solidFill>
              <a:latin typeface="Calibri" pitchFamily="34" charset="0"/>
              <a:cs typeface="Calibri" pitchFamily="34" charset="0"/>
            </a:endParaRPr>
          </a:p>
        </p:txBody>
      </p:sp>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 descr="Art Movement: Art Nouveau - A Style Across Disciplines"/>
          <p:cNvPicPr/>
          <p:nvPr/>
        </p:nvPicPr>
        <p:blipFill>
          <a:blip r:embed="rId2" cstate="print"/>
          <a:stretch/>
        </p:blipFill>
        <p:spPr>
          <a:xfrm>
            <a:off x="0" y="0"/>
            <a:ext cx="12191760" cy="7999200"/>
          </a:xfrm>
          <a:prstGeom prst="rect">
            <a:avLst/>
          </a:prstGeom>
          <a:ln w="0">
            <a:noFill/>
          </a:ln>
        </p:spPr>
      </p:pic>
      <p:sp>
        <p:nvSpPr>
          <p:cNvPr id="225" name="Ελεύθερη σχεδίαση: Σχήμα 5"/>
          <p:cNvSpPr/>
          <p:nvPr/>
        </p:nvSpPr>
        <p:spPr>
          <a:xfrm>
            <a:off x="0" y="0"/>
            <a:ext cx="12191760" cy="6857640"/>
          </a:xfrm>
          <a:custGeom>
            <a:avLst/>
            <a:gdLst>
              <a:gd name="textAreaLeft" fmla="*/ 0 w 12191760"/>
              <a:gd name="textAreaRight" fmla="*/ 12192120 w 12191760"/>
              <a:gd name="textAreaTop" fmla="*/ 0 h 6857640"/>
              <a:gd name="textAreaBottom" fmla="*/ 6858000 h 6857640"/>
            </a:gdLst>
            <a:ahLst/>
            <a:cxnLst/>
            <a:rect l="textAreaLeft" t="textAreaTop" r="textAreaRight" b="textAreaBottom"/>
            <a:pathLst>
              <a:path w="12192000" h="6858000">
                <a:moveTo>
                  <a:pt x="9325724" y="2860096"/>
                </a:moveTo>
                <a:lnTo>
                  <a:pt x="9325724" y="2898791"/>
                </a:lnTo>
                <a:cubicBezTo>
                  <a:pt x="9325724" y="2928953"/>
                  <a:pt x="9320862" y="2953460"/>
                  <a:pt x="9311140" y="2972312"/>
                </a:cubicBezTo>
                <a:cubicBezTo>
                  <a:pt x="9301416" y="2991164"/>
                  <a:pt x="9284946" y="3007138"/>
                  <a:pt x="9261728" y="3020235"/>
                </a:cubicBezTo>
                <a:cubicBezTo>
                  <a:pt x="9238511" y="3033332"/>
                  <a:pt x="9213408" y="3039880"/>
                  <a:pt x="9186422" y="3039880"/>
                </a:cubicBezTo>
                <a:cubicBezTo>
                  <a:pt x="9160624" y="3039880"/>
                  <a:pt x="9141078" y="3033828"/>
                  <a:pt x="9127783" y="3021723"/>
                </a:cubicBezTo>
                <a:cubicBezTo>
                  <a:pt x="9114488" y="3009619"/>
                  <a:pt x="9107840" y="2994041"/>
                  <a:pt x="9107840" y="2974991"/>
                </a:cubicBezTo>
                <a:cubicBezTo>
                  <a:pt x="9107840" y="2958322"/>
                  <a:pt x="9114587" y="2943439"/>
                  <a:pt x="9128080" y="2930343"/>
                </a:cubicBezTo>
                <a:cubicBezTo>
                  <a:pt x="9141178" y="2917643"/>
                  <a:pt x="9172332" y="2904744"/>
                  <a:pt x="9221545" y="2891647"/>
                </a:cubicBezTo>
                <a:cubicBezTo>
                  <a:pt x="9257660" y="2882519"/>
                  <a:pt x="9292387" y="2872002"/>
                  <a:pt x="9325724" y="2860096"/>
                </a:cubicBezTo>
                <a:close/>
                <a:moveTo>
                  <a:pt x="6086630" y="2680311"/>
                </a:moveTo>
                <a:cubicBezTo>
                  <a:pt x="6119967" y="2680311"/>
                  <a:pt x="6147947" y="2693706"/>
                  <a:pt x="6170569" y="2720495"/>
                </a:cubicBezTo>
                <a:cubicBezTo>
                  <a:pt x="6193191" y="2747284"/>
                  <a:pt x="6204502" y="2788063"/>
                  <a:pt x="6204502" y="2842832"/>
                </a:cubicBezTo>
                <a:cubicBezTo>
                  <a:pt x="6204502" y="2901569"/>
                  <a:pt x="6193290" y="2944233"/>
                  <a:pt x="6170867" y="2970824"/>
                </a:cubicBezTo>
                <a:cubicBezTo>
                  <a:pt x="6148443" y="2997415"/>
                  <a:pt x="6119769" y="3010710"/>
                  <a:pt x="6084844" y="3010710"/>
                </a:cubicBezTo>
                <a:cubicBezTo>
                  <a:pt x="6050315" y="3010710"/>
                  <a:pt x="6021642" y="2997216"/>
                  <a:pt x="5998821" y="2970228"/>
                </a:cubicBezTo>
                <a:cubicBezTo>
                  <a:pt x="5976001" y="2943241"/>
                  <a:pt x="5964590" y="2901569"/>
                  <a:pt x="5964590" y="2845213"/>
                </a:cubicBezTo>
                <a:cubicBezTo>
                  <a:pt x="5964590" y="2789650"/>
                  <a:pt x="5976100" y="2748276"/>
                  <a:pt x="5999119" y="2721090"/>
                </a:cubicBezTo>
                <a:cubicBezTo>
                  <a:pt x="6022137" y="2693904"/>
                  <a:pt x="6051308" y="2680311"/>
                  <a:pt x="6086630" y="2680311"/>
                </a:cubicBezTo>
                <a:close/>
                <a:moveTo>
                  <a:pt x="8422040" y="2657094"/>
                </a:moveTo>
                <a:cubicBezTo>
                  <a:pt x="8455378" y="2657094"/>
                  <a:pt x="8482266" y="2667214"/>
                  <a:pt x="8502705" y="2687455"/>
                </a:cubicBezTo>
                <a:cubicBezTo>
                  <a:pt x="8523144" y="2707696"/>
                  <a:pt x="8535745" y="2741232"/>
                  <a:pt x="8540508" y="2788063"/>
                </a:cubicBezTo>
                <a:lnTo>
                  <a:pt x="8301787" y="2788063"/>
                </a:lnTo>
                <a:cubicBezTo>
                  <a:pt x="8305756" y="2750360"/>
                  <a:pt x="8315082" y="2721983"/>
                  <a:pt x="8329767" y="2702933"/>
                </a:cubicBezTo>
                <a:cubicBezTo>
                  <a:pt x="8352786" y="2672374"/>
                  <a:pt x="8383543" y="2657094"/>
                  <a:pt x="8422040" y="2657094"/>
                </a:cubicBezTo>
                <a:close/>
                <a:moveTo>
                  <a:pt x="9701962" y="2527911"/>
                </a:moveTo>
                <a:lnTo>
                  <a:pt x="9701962" y="2930343"/>
                </a:lnTo>
                <a:cubicBezTo>
                  <a:pt x="9701962" y="3013289"/>
                  <a:pt x="9720912" y="3074706"/>
                  <a:pt x="9758814" y="3114592"/>
                </a:cubicBezTo>
                <a:cubicBezTo>
                  <a:pt x="9796716" y="3154478"/>
                  <a:pt x="9849004" y="3174421"/>
                  <a:pt x="9915679" y="3174421"/>
                </a:cubicBezTo>
                <a:cubicBezTo>
                  <a:pt x="9965686" y="3174421"/>
                  <a:pt x="10007853" y="3165491"/>
                  <a:pt x="10042183" y="3147632"/>
                </a:cubicBezTo>
                <a:cubicBezTo>
                  <a:pt x="10076513" y="3129772"/>
                  <a:pt x="10110544" y="3099808"/>
                  <a:pt x="10144279" y="3057739"/>
                </a:cubicBezTo>
                <a:lnTo>
                  <a:pt x="10144279" y="3160133"/>
                </a:lnTo>
                <a:lnTo>
                  <a:pt x="10370498" y="3160133"/>
                </a:lnTo>
                <a:lnTo>
                  <a:pt x="10370498" y="2527911"/>
                </a:lnTo>
                <a:lnTo>
                  <a:pt x="10128206" y="2527911"/>
                </a:lnTo>
                <a:lnTo>
                  <a:pt x="10128206" y="2832116"/>
                </a:lnTo>
                <a:cubicBezTo>
                  <a:pt x="10128206" y="2889663"/>
                  <a:pt x="10118978" y="2929549"/>
                  <a:pt x="10100524" y="2951774"/>
                </a:cubicBezTo>
                <a:cubicBezTo>
                  <a:pt x="10082069" y="2973999"/>
                  <a:pt x="10058356" y="2985111"/>
                  <a:pt x="10029384" y="2985111"/>
                </a:cubicBezTo>
                <a:cubicBezTo>
                  <a:pt x="10002793" y="2985111"/>
                  <a:pt x="9982156" y="2976777"/>
                  <a:pt x="9967472" y="2960108"/>
                </a:cubicBezTo>
                <a:cubicBezTo>
                  <a:pt x="9952787" y="2943439"/>
                  <a:pt x="9945445" y="2915261"/>
                  <a:pt x="9945445" y="2875574"/>
                </a:cubicBezTo>
                <a:lnTo>
                  <a:pt x="9945445" y="2527911"/>
                </a:lnTo>
                <a:close/>
                <a:moveTo>
                  <a:pt x="7299281" y="2527911"/>
                </a:moveTo>
                <a:lnTo>
                  <a:pt x="7562204" y="3160133"/>
                </a:lnTo>
                <a:lnTo>
                  <a:pt x="7777103" y="3160133"/>
                </a:lnTo>
                <a:lnTo>
                  <a:pt x="8045803" y="2527911"/>
                </a:lnTo>
                <a:lnTo>
                  <a:pt x="7801297" y="2527911"/>
                </a:lnTo>
                <a:lnTo>
                  <a:pt x="7674030" y="2928557"/>
                </a:lnTo>
                <a:lnTo>
                  <a:pt x="7551377" y="2527911"/>
                </a:lnTo>
                <a:close/>
                <a:moveTo>
                  <a:pt x="6558712" y="2527911"/>
                </a:moveTo>
                <a:lnTo>
                  <a:pt x="6558712" y="2930343"/>
                </a:lnTo>
                <a:cubicBezTo>
                  <a:pt x="6558712" y="3013289"/>
                  <a:pt x="6577663" y="3074706"/>
                  <a:pt x="6615565" y="3114592"/>
                </a:cubicBezTo>
                <a:cubicBezTo>
                  <a:pt x="6653466" y="3154478"/>
                  <a:pt x="6705755" y="3174421"/>
                  <a:pt x="6772430" y="3174421"/>
                </a:cubicBezTo>
                <a:cubicBezTo>
                  <a:pt x="6822436" y="3174421"/>
                  <a:pt x="6864604" y="3165491"/>
                  <a:pt x="6898934" y="3147632"/>
                </a:cubicBezTo>
                <a:cubicBezTo>
                  <a:pt x="6933263" y="3129772"/>
                  <a:pt x="6967295" y="3099808"/>
                  <a:pt x="7001029" y="3057739"/>
                </a:cubicBezTo>
                <a:lnTo>
                  <a:pt x="7001029" y="3160133"/>
                </a:lnTo>
                <a:lnTo>
                  <a:pt x="7227248" y="3160133"/>
                </a:lnTo>
                <a:lnTo>
                  <a:pt x="7227248" y="2527911"/>
                </a:lnTo>
                <a:lnTo>
                  <a:pt x="6984956" y="2527911"/>
                </a:lnTo>
                <a:lnTo>
                  <a:pt x="6984956" y="2832116"/>
                </a:lnTo>
                <a:cubicBezTo>
                  <a:pt x="6984956" y="2889663"/>
                  <a:pt x="6975729" y="2929549"/>
                  <a:pt x="6957274" y="2951774"/>
                </a:cubicBezTo>
                <a:cubicBezTo>
                  <a:pt x="6938820" y="2973999"/>
                  <a:pt x="6915106" y="2985111"/>
                  <a:pt x="6886134" y="2985111"/>
                </a:cubicBezTo>
                <a:cubicBezTo>
                  <a:pt x="6859544" y="2985111"/>
                  <a:pt x="6838906" y="2976777"/>
                  <a:pt x="6824222" y="2960108"/>
                </a:cubicBezTo>
                <a:cubicBezTo>
                  <a:pt x="6809538" y="2943439"/>
                  <a:pt x="6802195" y="2915261"/>
                  <a:pt x="6802195" y="2875574"/>
                </a:cubicBezTo>
                <a:lnTo>
                  <a:pt x="6802195" y="2527911"/>
                </a:lnTo>
                <a:close/>
                <a:moveTo>
                  <a:pt x="9210829" y="2513624"/>
                </a:moveTo>
                <a:cubicBezTo>
                  <a:pt x="9165586" y="2513624"/>
                  <a:pt x="9123516" y="2516997"/>
                  <a:pt x="9084623" y="2523744"/>
                </a:cubicBezTo>
                <a:cubicBezTo>
                  <a:pt x="9045730" y="2530491"/>
                  <a:pt x="9015170" y="2540016"/>
                  <a:pt x="8992945" y="2552319"/>
                </a:cubicBezTo>
                <a:cubicBezTo>
                  <a:pt x="8961988" y="2569385"/>
                  <a:pt x="8938276" y="2589526"/>
                  <a:pt x="8921805" y="2612743"/>
                </a:cubicBezTo>
                <a:cubicBezTo>
                  <a:pt x="8905334" y="2635961"/>
                  <a:pt x="8892734" y="2667810"/>
                  <a:pt x="8884002" y="2708291"/>
                </a:cubicBezTo>
                <a:lnTo>
                  <a:pt x="9115579" y="2732699"/>
                </a:lnTo>
                <a:cubicBezTo>
                  <a:pt x="9125104" y="2705314"/>
                  <a:pt x="9137606" y="2686661"/>
                  <a:pt x="9153084" y="2676739"/>
                </a:cubicBezTo>
                <a:cubicBezTo>
                  <a:pt x="9172928" y="2664039"/>
                  <a:pt x="9202693" y="2657689"/>
                  <a:pt x="9242380" y="2657689"/>
                </a:cubicBezTo>
                <a:cubicBezTo>
                  <a:pt x="9273337" y="2657689"/>
                  <a:pt x="9294966" y="2663643"/>
                  <a:pt x="9307270" y="2675549"/>
                </a:cubicBezTo>
                <a:cubicBezTo>
                  <a:pt x="9319573" y="2687455"/>
                  <a:pt x="9325724" y="2708291"/>
                  <a:pt x="9325724" y="2738057"/>
                </a:cubicBezTo>
                <a:cubicBezTo>
                  <a:pt x="9295562" y="2749963"/>
                  <a:pt x="9266987" y="2759587"/>
                  <a:pt x="9240000" y="2766929"/>
                </a:cubicBezTo>
                <a:cubicBezTo>
                  <a:pt x="9213012" y="2774271"/>
                  <a:pt x="9154076" y="2787071"/>
                  <a:pt x="9063192" y="2805327"/>
                </a:cubicBezTo>
                <a:cubicBezTo>
                  <a:pt x="8987388" y="2820408"/>
                  <a:pt x="8935398" y="2843427"/>
                  <a:pt x="8907220" y="2874383"/>
                </a:cubicBezTo>
                <a:cubicBezTo>
                  <a:pt x="8879042" y="2905339"/>
                  <a:pt x="8864952" y="2944828"/>
                  <a:pt x="8864952" y="2992851"/>
                </a:cubicBezTo>
                <a:cubicBezTo>
                  <a:pt x="8864952" y="3044047"/>
                  <a:pt x="8884498" y="3087108"/>
                  <a:pt x="8923591" y="3122033"/>
                </a:cubicBezTo>
                <a:cubicBezTo>
                  <a:pt x="8962683" y="3156958"/>
                  <a:pt x="9019932" y="3174421"/>
                  <a:pt x="9095338" y="3174421"/>
                </a:cubicBezTo>
                <a:cubicBezTo>
                  <a:pt x="9152092" y="3174421"/>
                  <a:pt x="9201900" y="3165689"/>
                  <a:pt x="9244762" y="3148227"/>
                </a:cubicBezTo>
                <a:cubicBezTo>
                  <a:pt x="9276116" y="3135130"/>
                  <a:pt x="9307667" y="3113302"/>
                  <a:pt x="9339416" y="3082743"/>
                </a:cubicBezTo>
                <a:cubicBezTo>
                  <a:pt x="9342195" y="3100999"/>
                  <a:pt x="9344972" y="3114393"/>
                  <a:pt x="9347751" y="3122926"/>
                </a:cubicBezTo>
                <a:cubicBezTo>
                  <a:pt x="9350530" y="3131459"/>
                  <a:pt x="9356482" y="3143861"/>
                  <a:pt x="9365610" y="3160133"/>
                </a:cubicBezTo>
                <a:lnTo>
                  <a:pt x="9593020" y="3160133"/>
                </a:lnTo>
                <a:cubicBezTo>
                  <a:pt x="9580320" y="3133939"/>
                  <a:pt x="9572084" y="3112409"/>
                  <a:pt x="9568314" y="3095542"/>
                </a:cubicBezTo>
                <a:cubicBezTo>
                  <a:pt x="9564544" y="3078675"/>
                  <a:pt x="9562659" y="3055358"/>
                  <a:pt x="9562659" y="3025593"/>
                </a:cubicBezTo>
                <a:lnTo>
                  <a:pt x="9562659" y="2746391"/>
                </a:lnTo>
                <a:cubicBezTo>
                  <a:pt x="9562659" y="2716626"/>
                  <a:pt x="9556706" y="2685371"/>
                  <a:pt x="9544800" y="2652629"/>
                </a:cubicBezTo>
                <a:cubicBezTo>
                  <a:pt x="9532893" y="2619887"/>
                  <a:pt x="9516622" y="2594586"/>
                  <a:pt x="9495984" y="2576727"/>
                </a:cubicBezTo>
                <a:cubicBezTo>
                  <a:pt x="9466616" y="2550930"/>
                  <a:pt x="9429904" y="2533964"/>
                  <a:pt x="9385851" y="2525828"/>
                </a:cubicBezTo>
                <a:cubicBezTo>
                  <a:pt x="9341798" y="2517692"/>
                  <a:pt x="9283458" y="2513624"/>
                  <a:pt x="9210829" y="2513624"/>
                </a:cubicBezTo>
                <a:close/>
                <a:moveTo>
                  <a:pt x="8411920" y="2513624"/>
                </a:moveTo>
                <a:cubicBezTo>
                  <a:pt x="8300398" y="2513624"/>
                  <a:pt x="8212986" y="2544183"/>
                  <a:pt x="8149685" y="2605302"/>
                </a:cubicBezTo>
                <a:cubicBezTo>
                  <a:pt x="8086383" y="2666421"/>
                  <a:pt x="8054733" y="2746391"/>
                  <a:pt x="8054733" y="2845213"/>
                </a:cubicBezTo>
                <a:cubicBezTo>
                  <a:pt x="8054733" y="2914666"/>
                  <a:pt x="8070508" y="2975090"/>
                  <a:pt x="8102060" y="3026486"/>
                </a:cubicBezTo>
                <a:cubicBezTo>
                  <a:pt x="8133611" y="3077881"/>
                  <a:pt x="8173398" y="3115386"/>
                  <a:pt x="8221420" y="3139000"/>
                </a:cubicBezTo>
                <a:cubicBezTo>
                  <a:pt x="8269442" y="3162614"/>
                  <a:pt x="8335323" y="3174421"/>
                  <a:pt x="8419064" y="3174421"/>
                </a:cubicBezTo>
                <a:cubicBezTo>
                  <a:pt x="8515504" y="3174421"/>
                  <a:pt x="8589521" y="3160629"/>
                  <a:pt x="8641115" y="3133047"/>
                </a:cubicBezTo>
                <a:cubicBezTo>
                  <a:pt x="8692709" y="3105464"/>
                  <a:pt x="8736762" y="3059922"/>
                  <a:pt x="8773274" y="2996422"/>
                </a:cubicBezTo>
                <a:lnTo>
                  <a:pt x="8534554" y="2974396"/>
                </a:lnTo>
                <a:cubicBezTo>
                  <a:pt x="8519473" y="2993446"/>
                  <a:pt x="8505384" y="3006741"/>
                  <a:pt x="8492287" y="3014282"/>
                </a:cubicBezTo>
                <a:cubicBezTo>
                  <a:pt x="8470856" y="3026188"/>
                  <a:pt x="8448234" y="3032141"/>
                  <a:pt x="8424422" y="3032141"/>
                </a:cubicBezTo>
                <a:cubicBezTo>
                  <a:pt x="8386719" y="3032141"/>
                  <a:pt x="8356159" y="3018449"/>
                  <a:pt x="8332743" y="2991064"/>
                </a:cubicBezTo>
                <a:cubicBezTo>
                  <a:pt x="8316075" y="2972014"/>
                  <a:pt x="8305557" y="2943043"/>
                  <a:pt x="8301192" y="2904149"/>
                </a:cubicBezTo>
                <a:lnTo>
                  <a:pt x="8786966" y="2904149"/>
                </a:lnTo>
                <a:lnTo>
                  <a:pt x="8786966" y="2876765"/>
                </a:lnTo>
                <a:cubicBezTo>
                  <a:pt x="8786966" y="2793421"/>
                  <a:pt x="8773274" y="2725754"/>
                  <a:pt x="8745890" y="2673763"/>
                </a:cubicBezTo>
                <a:cubicBezTo>
                  <a:pt x="8718506" y="2621772"/>
                  <a:pt x="8678620" y="2582085"/>
                  <a:pt x="8626232" y="2554700"/>
                </a:cubicBezTo>
                <a:cubicBezTo>
                  <a:pt x="8573845" y="2527316"/>
                  <a:pt x="8502408" y="2513624"/>
                  <a:pt x="8411920" y="2513624"/>
                </a:cubicBezTo>
                <a:close/>
                <a:moveTo>
                  <a:pt x="6083058" y="2513624"/>
                </a:moveTo>
                <a:cubicBezTo>
                  <a:pt x="5972330" y="2513624"/>
                  <a:pt x="5884423" y="2544878"/>
                  <a:pt x="5819334" y="2607386"/>
                </a:cubicBezTo>
                <a:cubicBezTo>
                  <a:pt x="5754247" y="2669893"/>
                  <a:pt x="5721704" y="2749368"/>
                  <a:pt x="5721704" y="2845808"/>
                </a:cubicBezTo>
                <a:cubicBezTo>
                  <a:pt x="5721704" y="2949393"/>
                  <a:pt x="5760200" y="3033133"/>
                  <a:pt x="5837194" y="3097030"/>
                </a:cubicBezTo>
                <a:cubicBezTo>
                  <a:pt x="5899900" y="3148624"/>
                  <a:pt x="5982053" y="3174421"/>
                  <a:pt x="6083653" y="3174421"/>
                </a:cubicBezTo>
                <a:cubicBezTo>
                  <a:pt x="6197556" y="3174421"/>
                  <a:pt x="6286754" y="3143365"/>
                  <a:pt x="6351246" y="3081254"/>
                </a:cubicBezTo>
                <a:cubicBezTo>
                  <a:pt x="6415738" y="3019143"/>
                  <a:pt x="6447984" y="2939471"/>
                  <a:pt x="6447984" y="2842236"/>
                </a:cubicBezTo>
                <a:cubicBezTo>
                  <a:pt x="6447984" y="2755718"/>
                  <a:pt x="6421989" y="2682891"/>
                  <a:pt x="6369998" y="2623757"/>
                </a:cubicBezTo>
                <a:cubicBezTo>
                  <a:pt x="6305308" y="2550335"/>
                  <a:pt x="6209661" y="2513624"/>
                  <a:pt x="6083058" y="2513624"/>
                </a:cubicBezTo>
                <a:close/>
                <a:moveTo>
                  <a:pt x="3572030" y="2513624"/>
                </a:moveTo>
                <a:cubicBezTo>
                  <a:pt x="3537899" y="2513624"/>
                  <a:pt x="3509224" y="2522057"/>
                  <a:pt x="3486007" y="2538925"/>
                </a:cubicBezTo>
                <a:cubicBezTo>
                  <a:pt x="3462790" y="2555792"/>
                  <a:pt x="3440267" y="2586649"/>
                  <a:pt x="3418439" y="2631496"/>
                </a:cubicBezTo>
                <a:lnTo>
                  <a:pt x="3418439" y="2527911"/>
                </a:lnTo>
                <a:lnTo>
                  <a:pt x="3191625" y="2527911"/>
                </a:lnTo>
                <a:lnTo>
                  <a:pt x="3191625" y="3160133"/>
                </a:lnTo>
                <a:lnTo>
                  <a:pt x="3435108" y="3160133"/>
                </a:lnTo>
                <a:lnTo>
                  <a:pt x="3435108" y="2948202"/>
                </a:lnTo>
                <a:cubicBezTo>
                  <a:pt x="3435108" y="2846999"/>
                  <a:pt x="3447610" y="2777943"/>
                  <a:pt x="3472613" y="2741033"/>
                </a:cubicBezTo>
                <a:cubicBezTo>
                  <a:pt x="3490075" y="2714839"/>
                  <a:pt x="3514681" y="2701743"/>
                  <a:pt x="3546431" y="2701743"/>
                </a:cubicBezTo>
                <a:cubicBezTo>
                  <a:pt x="3563100" y="2701743"/>
                  <a:pt x="3585722" y="2707696"/>
                  <a:pt x="3614297" y="2719602"/>
                </a:cubicBezTo>
                <a:lnTo>
                  <a:pt x="3689306" y="2546961"/>
                </a:lnTo>
                <a:cubicBezTo>
                  <a:pt x="3646841" y="2524736"/>
                  <a:pt x="3607749" y="2513624"/>
                  <a:pt x="3572030" y="2513624"/>
                </a:cubicBezTo>
                <a:close/>
                <a:moveTo>
                  <a:pt x="2637092" y="2513624"/>
                </a:moveTo>
                <a:lnTo>
                  <a:pt x="2733420" y="2827353"/>
                </a:lnTo>
                <a:lnTo>
                  <a:pt x="2541767" y="2827353"/>
                </a:lnTo>
                <a:close/>
                <a:moveTo>
                  <a:pt x="4750153" y="2287405"/>
                </a:moveTo>
                <a:lnTo>
                  <a:pt x="4750153" y="3160133"/>
                </a:lnTo>
                <a:lnTo>
                  <a:pt x="5003756" y="3160133"/>
                </a:lnTo>
                <a:lnTo>
                  <a:pt x="5003756" y="2680944"/>
                </a:lnTo>
                <a:lnTo>
                  <a:pt x="5330583" y="3160133"/>
                </a:lnTo>
                <a:lnTo>
                  <a:pt x="5584781" y="3160133"/>
                </a:lnTo>
                <a:lnTo>
                  <a:pt x="5584781" y="2287405"/>
                </a:lnTo>
                <a:lnTo>
                  <a:pt x="5330583" y="2287405"/>
                </a:lnTo>
                <a:lnTo>
                  <a:pt x="5330583" y="2770241"/>
                </a:lnTo>
                <a:lnTo>
                  <a:pt x="5001970" y="2287405"/>
                </a:lnTo>
                <a:close/>
                <a:moveTo>
                  <a:pt x="4081617" y="2287405"/>
                </a:moveTo>
                <a:lnTo>
                  <a:pt x="3838730" y="2411826"/>
                </a:lnTo>
                <a:lnTo>
                  <a:pt x="3838730" y="2527911"/>
                </a:lnTo>
                <a:lnTo>
                  <a:pt x="3749433" y="2527911"/>
                </a:lnTo>
                <a:lnTo>
                  <a:pt x="3749433" y="2705314"/>
                </a:lnTo>
                <a:lnTo>
                  <a:pt x="3838730" y="2705314"/>
                </a:lnTo>
                <a:lnTo>
                  <a:pt x="3838730" y="2927682"/>
                </a:lnTo>
                <a:cubicBezTo>
                  <a:pt x="3838730" y="2998233"/>
                  <a:pt x="3845576" y="3049264"/>
                  <a:pt x="3859268" y="3080775"/>
                </a:cubicBezTo>
                <a:cubicBezTo>
                  <a:pt x="3872960" y="3112287"/>
                  <a:pt x="3894094" y="3135772"/>
                  <a:pt x="3922669" y="3151232"/>
                </a:cubicBezTo>
                <a:cubicBezTo>
                  <a:pt x="3951244" y="3166691"/>
                  <a:pt x="3995694" y="3174421"/>
                  <a:pt x="4056019" y="3174421"/>
                </a:cubicBezTo>
                <a:cubicBezTo>
                  <a:pt x="4108010" y="3174421"/>
                  <a:pt x="4163969" y="3167872"/>
                  <a:pt x="4223897" y="3154776"/>
                </a:cubicBezTo>
                <a:lnTo>
                  <a:pt x="4206038" y="2987520"/>
                </a:lnTo>
                <a:cubicBezTo>
                  <a:pt x="4173891" y="2997821"/>
                  <a:pt x="4148888" y="3002971"/>
                  <a:pt x="4131028" y="3002971"/>
                </a:cubicBezTo>
                <a:cubicBezTo>
                  <a:pt x="4111185" y="3002971"/>
                  <a:pt x="4097294" y="2996236"/>
                  <a:pt x="4089356" y="2982767"/>
                </a:cubicBezTo>
                <a:cubicBezTo>
                  <a:pt x="4084197" y="2974055"/>
                  <a:pt x="4081617" y="2956233"/>
                  <a:pt x="4081617" y="2929301"/>
                </a:cubicBezTo>
                <a:lnTo>
                  <a:pt x="4081617" y="2705314"/>
                </a:lnTo>
                <a:lnTo>
                  <a:pt x="4214967" y="2705314"/>
                </a:lnTo>
                <a:lnTo>
                  <a:pt x="4214967" y="2527911"/>
                </a:lnTo>
                <a:lnTo>
                  <a:pt x="4081617" y="2527911"/>
                </a:lnTo>
                <a:close/>
                <a:moveTo>
                  <a:pt x="2493324" y="2287405"/>
                </a:moveTo>
                <a:lnTo>
                  <a:pt x="2165306" y="3160133"/>
                </a:lnTo>
                <a:lnTo>
                  <a:pt x="2440657" y="3160133"/>
                </a:lnTo>
                <a:lnTo>
                  <a:pt x="2483194" y="3016068"/>
                </a:lnTo>
                <a:lnTo>
                  <a:pt x="2789361" y="3016068"/>
                </a:lnTo>
                <a:lnTo>
                  <a:pt x="2833024" y="3160133"/>
                </a:lnTo>
                <a:lnTo>
                  <a:pt x="3115425" y="3160133"/>
                </a:lnTo>
                <a:lnTo>
                  <a:pt x="2787482" y="2287405"/>
                </a:lnTo>
                <a:close/>
                <a:moveTo>
                  <a:pt x="0" y="0"/>
                </a:moveTo>
                <a:lnTo>
                  <a:pt x="12192000" y="0"/>
                </a:lnTo>
                <a:lnTo>
                  <a:pt x="12192000" y="6858000"/>
                </a:lnTo>
                <a:lnTo>
                  <a:pt x="0" y="6858000"/>
                </a:lnTo>
                <a:close/>
              </a:path>
            </a:pathLst>
          </a:custGeom>
          <a:solidFill>
            <a:schemeClr val="tx1">
              <a:lumMod val="95000"/>
              <a:lumOff val="5000"/>
              <a:alpha val="68000"/>
            </a:schemeClr>
          </a:solidFill>
          <a:ln>
            <a:solidFill>
              <a:srgbClr val="134753"/>
            </a:solidFill>
            <a:round/>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10"/>
                                        <p:tgtEl>
                                          <p:spTgt spid="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fade">
                                      <p:cBhvr>
                                        <p:cTn id="12" dur="1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p:cNvSpPr>
          <p:nvPr>
            <p:ph/>
          </p:nvPr>
        </p:nvSpPr>
        <p:spPr>
          <a:xfrm>
            <a:off x="1219320" y="457200"/>
            <a:ext cx="4978080" cy="914400"/>
          </a:xfrm>
          <a:prstGeom prst="rect">
            <a:avLst/>
          </a:prstGeom>
          <a:noFill/>
          <a:ln w="12600">
            <a:noFill/>
          </a:ln>
        </p:spPr>
        <p:txBody>
          <a:bodyPr tIns="45000" rIns="90000" bIns="45000" anchor="b">
            <a:noAutofit/>
          </a:bodyPr>
          <a:lstStyle/>
          <a:p>
            <a:pPr indent="0">
              <a:lnSpc>
                <a:spcPct val="100000"/>
              </a:lnSpc>
              <a:spcBef>
                <a:spcPts val="581"/>
              </a:spcBef>
              <a:buNone/>
              <a:tabLst>
                <a:tab pos="0" algn="l"/>
              </a:tabLst>
            </a:pPr>
            <a:r>
              <a:rPr lang="el-GR" sz="3600" b="1" strike="noStrike" spc="-1" dirty="0">
                <a:solidFill>
                  <a:srgbClr val="002060"/>
                </a:solidFill>
                <a:latin typeface="Calibri" pitchFamily="34" charset="0"/>
                <a:cs typeface="Calibri" pitchFamily="34" charset="0"/>
              </a:rPr>
              <a:t>Διαδικασία</a:t>
            </a:r>
            <a:r>
              <a:rPr lang="en-US" sz="3600" b="1" strike="noStrike" spc="-1" dirty="0">
                <a:solidFill>
                  <a:srgbClr val="002060"/>
                </a:solidFill>
                <a:latin typeface="Calibri" pitchFamily="34" charset="0"/>
                <a:cs typeface="Calibri" pitchFamily="34" charset="0"/>
              </a:rPr>
              <a:t> </a:t>
            </a:r>
            <a:endParaRPr lang="en-US" sz="3600" b="0" strike="noStrike" spc="-1" dirty="0">
              <a:solidFill>
                <a:srgbClr val="002060"/>
              </a:solidFill>
              <a:latin typeface="Calibri" pitchFamily="34" charset="0"/>
              <a:cs typeface="Calibri" pitchFamily="34" charset="0"/>
            </a:endParaRPr>
          </a:p>
        </p:txBody>
      </p:sp>
      <p:sp>
        <p:nvSpPr>
          <p:cNvPr id="297" name="PlaceHolder 2"/>
          <p:cNvSpPr>
            <a:spLocks noGrp="1"/>
          </p:cNvSpPr>
          <p:nvPr>
            <p:ph/>
          </p:nvPr>
        </p:nvSpPr>
        <p:spPr>
          <a:xfrm>
            <a:off x="6603840" y="304800"/>
            <a:ext cx="4978080" cy="990600"/>
          </a:xfrm>
          <a:prstGeom prst="rect">
            <a:avLst/>
          </a:prstGeom>
          <a:noFill/>
          <a:ln w="12600">
            <a:noFill/>
          </a:ln>
        </p:spPr>
        <p:txBody>
          <a:bodyPr tIns="45000" rIns="90000" bIns="45000" anchor="b">
            <a:noAutofit/>
          </a:bodyPr>
          <a:lstStyle/>
          <a:p>
            <a:pPr indent="0">
              <a:lnSpc>
                <a:spcPct val="100000"/>
              </a:lnSpc>
              <a:spcBef>
                <a:spcPts val="581"/>
              </a:spcBef>
              <a:buNone/>
              <a:tabLst>
                <a:tab pos="0" algn="l"/>
              </a:tabLst>
            </a:pPr>
            <a:r>
              <a:rPr lang="en-US" sz="3600" b="1" strike="noStrike" spc="-1" dirty="0">
                <a:solidFill>
                  <a:srgbClr val="FF0000"/>
                </a:solidFill>
                <a:latin typeface="Calibri" pitchFamily="34" charset="0"/>
                <a:cs typeface="Calibri" pitchFamily="34" charset="0"/>
              </a:rPr>
              <a:t>Procedure</a:t>
            </a:r>
            <a:endParaRPr lang="en-US" sz="3600" b="0" strike="noStrike" spc="-1" dirty="0">
              <a:solidFill>
                <a:srgbClr val="000000"/>
              </a:solidFill>
              <a:latin typeface="Calibri" pitchFamily="34" charset="0"/>
              <a:cs typeface="Calibri" pitchFamily="34" charset="0"/>
            </a:endParaRPr>
          </a:p>
        </p:txBody>
      </p:sp>
      <p:sp>
        <p:nvSpPr>
          <p:cNvPr id="298" name="PlaceHolder 3"/>
          <p:cNvSpPr>
            <a:spLocks noGrp="1"/>
          </p:cNvSpPr>
          <p:nvPr>
            <p:ph/>
          </p:nvPr>
        </p:nvSpPr>
        <p:spPr>
          <a:xfrm>
            <a:off x="1219320" y="1447800"/>
            <a:ext cx="4978080" cy="4685880"/>
          </a:xfrm>
          <a:prstGeom prst="rect">
            <a:avLst/>
          </a:prstGeom>
          <a:noFill/>
          <a:ln w="0">
            <a:noFill/>
          </a:ln>
        </p:spPr>
        <p:txBody>
          <a:bodyPr lIns="90000" tIns="45000" rIns="90000" bIns="45000" anchor="t">
            <a:normAutofit fontScale="83000" lnSpcReduction="20000"/>
          </a:bodyPr>
          <a:lstStyle/>
          <a:p>
            <a:pPr marL="461160" indent="0">
              <a:lnSpc>
                <a:spcPct val="100000"/>
              </a:lnSpc>
              <a:spcBef>
                <a:spcPts val="581"/>
              </a:spcBef>
              <a:buNone/>
              <a:tabLst>
                <a:tab pos="0" algn="l"/>
              </a:tabLst>
            </a:pPr>
            <a:endParaRPr lang="en-US" sz="2600" b="0" strike="noStrike" spc="-1" dirty="0">
              <a:solidFill>
                <a:srgbClr val="000000"/>
              </a:solidFill>
              <a:latin typeface="Perpetua"/>
            </a:endParaRPr>
          </a:p>
          <a:p>
            <a:pPr marL="461160" indent="-461160">
              <a:lnSpc>
                <a:spcPct val="100000"/>
              </a:lnSpc>
              <a:spcBef>
                <a:spcPts val="581"/>
              </a:spcBef>
              <a:buClr>
                <a:srgbClr val="2DA2BF"/>
              </a:buClr>
              <a:buSzPct val="85000"/>
              <a:buFont typeface="Franklin Gothic Book"/>
              <a:buAutoNum type="arabicPeriod"/>
              <a:tabLst>
                <a:tab pos="0" algn="l"/>
              </a:tabLst>
            </a:pPr>
            <a:r>
              <a:rPr lang="el-GR" sz="2600" b="1" strike="noStrike" spc="-1" dirty="0" smtClean="0">
                <a:solidFill>
                  <a:srgbClr val="FF0000"/>
                </a:solidFill>
                <a:latin typeface="Calibri" pitchFamily="34" charset="0"/>
                <a:cs typeface="Calibri" pitchFamily="34" charset="0"/>
              </a:rPr>
              <a:t>Αναμειγνύονται</a:t>
            </a:r>
            <a:r>
              <a:rPr lang="el-GR" sz="2600" b="0" strike="noStrike" spc="-1" dirty="0" smtClean="0">
                <a:solidFill>
                  <a:srgbClr val="000000"/>
                </a:solidFill>
                <a:latin typeface="Calibri" pitchFamily="34" charset="0"/>
                <a:cs typeface="Calibri" pitchFamily="34" charset="0"/>
              </a:rPr>
              <a:t> τα υλικά τα  οποία  απλώνονται </a:t>
            </a:r>
            <a:r>
              <a:rPr lang="el-GR" sz="2600" b="0" strike="noStrike" spc="-1" dirty="0">
                <a:solidFill>
                  <a:srgbClr val="000000"/>
                </a:solidFill>
                <a:latin typeface="Calibri" pitchFamily="34" charset="0"/>
                <a:cs typeface="Calibri" pitchFamily="34" charset="0"/>
              </a:rPr>
              <a:t>με μυστρί στην επιφάνεια των οικοδομημάτων</a:t>
            </a:r>
            <a:endParaRPr lang="en-US" sz="2600" b="0" strike="noStrike" spc="-1" dirty="0">
              <a:solidFill>
                <a:srgbClr val="000000"/>
              </a:solidFill>
              <a:latin typeface="Calibri" pitchFamily="34" charset="0"/>
              <a:cs typeface="Calibri" pitchFamily="34" charset="0"/>
            </a:endParaRPr>
          </a:p>
          <a:p>
            <a:pPr marL="461160" indent="-461160">
              <a:lnSpc>
                <a:spcPct val="100000"/>
              </a:lnSpc>
              <a:spcBef>
                <a:spcPts val="581"/>
              </a:spcBef>
              <a:buClr>
                <a:srgbClr val="2DA2BF"/>
              </a:buClr>
              <a:buSzPct val="85000"/>
              <a:buFont typeface="Franklin Gothic Book"/>
              <a:buAutoNum type="arabicPeriod"/>
              <a:tabLst>
                <a:tab pos="0" algn="l"/>
              </a:tabLst>
            </a:pPr>
            <a:r>
              <a:rPr lang="el-GR" sz="2600" b="0" strike="noStrike" spc="-1" dirty="0">
                <a:solidFill>
                  <a:srgbClr val="000000"/>
                </a:solidFill>
                <a:latin typeface="Calibri" pitchFamily="34" charset="0"/>
                <a:cs typeface="Calibri" pitchFamily="34" charset="0"/>
              </a:rPr>
              <a:t>Η </a:t>
            </a:r>
            <a:r>
              <a:rPr lang="el-GR" sz="2600" b="1" strike="noStrike" spc="-1" dirty="0">
                <a:solidFill>
                  <a:srgbClr val="FF0000"/>
                </a:solidFill>
                <a:latin typeface="Calibri" pitchFamily="34" charset="0"/>
                <a:cs typeface="Calibri" pitchFamily="34" charset="0"/>
              </a:rPr>
              <a:t>επιφάνεια καλύπτεται </a:t>
            </a:r>
            <a:r>
              <a:rPr lang="el-GR" sz="2600" b="0" strike="noStrike" spc="-1" dirty="0">
                <a:solidFill>
                  <a:srgbClr val="000000"/>
                </a:solidFill>
                <a:latin typeface="Calibri" pitchFamily="34" charset="0"/>
                <a:cs typeface="Calibri" pitchFamily="34" charset="0"/>
              </a:rPr>
              <a:t>με </a:t>
            </a:r>
            <a:r>
              <a:rPr lang="el-GR" sz="2600" b="1" strike="noStrike" spc="-1" dirty="0" smtClean="0">
                <a:solidFill>
                  <a:srgbClr val="FF0000"/>
                </a:solidFill>
                <a:latin typeface="Calibri" pitchFamily="34" charset="0"/>
                <a:cs typeface="Calibri" pitchFamily="34" charset="0"/>
              </a:rPr>
              <a:t>ασβέστη</a:t>
            </a:r>
            <a:r>
              <a:rPr lang="el-GR" sz="2600" b="0" strike="noStrike" spc="-1" dirty="0" smtClean="0">
                <a:solidFill>
                  <a:srgbClr val="000000"/>
                </a:solidFill>
                <a:latin typeface="Calibri" pitchFamily="34" charset="0"/>
                <a:cs typeface="Calibri" pitchFamily="34" charset="0"/>
              </a:rPr>
              <a:t> για  να  γίνει  λευκή</a:t>
            </a:r>
            <a:endParaRPr lang="en-US" sz="2600" b="0" strike="noStrike" spc="-1" dirty="0">
              <a:solidFill>
                <a:srgbClr val="000000"/>
              </a:solidFill>
              <a:latin typeface="Calibri" pitchFamily="34" charset="0"/>
              <a:cs typeface="Calibri" pitchFamily="34" charset="0"/>
            </a:endParaRPr>
          </a:p>
          <a:p>
            <a:pPr marL="461160" indent="-461160">
              <a:lnSpc>
                <a:spcPct val="100000"/>
              </a:lnSpc>
              <a:spcBef>
                <a:spcPts val="581"/>
              </a:spcBef>
              <a:buClr>
                <a:srgbClr val="2DA2BF"/>
              </a:buClr>
              <a:buSzPct val="85000"/>
              <a:buFont typeface="Franklin Gothic Book"/>
              <a:buAutoNum type="arabicPeriod"/>
              <a:tabLst>
                <a:tab pos="0" algn="l"/>
              </a:tabLst>
            </a:pPr>
            <a:r>
              <a:rPr lang="el-GR" sz="2600" b="1" strike="noStrike" spc="-1" dirty="0">
                <a:solidFill>
                  <a:srgbClr val="FF0000"/>
                </a:solidFill>
                <a:latin typeface="Calibri" pitchFamily="34" charset="0"/>
                <a:cs typeface="Calibri" pitchFamily="34" charset="0"/>
              </a:rPr>
              <a:t>Χαράζονται</a:t>
            </a:r>
            <a:r>
              <a:rPr lang="el-GR" sz="2600" b="0" strike="noStrike" spc="-1" dirty="0">
                <a:solidFill>
                  <a:srgbClr val="000000"/>
                </a:solidFill>
                <a:latin typeface="Calibri" pitchFamily="34" charset="0"/>
                <a:cs typeface="Calibri" pitchFamily="34" charset="0"/>
              </a:rPr>
              <a:t> πάνω στην επιφάνεια </a:t>
            </a:r>
            <a:r>
              <a:rPr lang="el-GR" sz="2600" b="1" strike="noStrike" spc="-1" dirty="0">
                <a:solidFill>
                  <a:srgbClr val="FF0000"/>
                </a:solidFill>
                <a:latin typeface="Calibri" pitchFamily="34" charset="0"/>
                <a:cs typeface="Calibri" pitchFamily="34" charset="0"/>
              </a:rPr>
              <a:t>μοτίβα</a:t>
            </a:r>
            <a:r>
              <a:rPr lang="el-GR" sz="2600" b="0" strike="noStrike" spc="-1" dirty="0">
                <a:solidFill>
                  <a:srgbClr val="000000"/>
                </a:solidFill>
                <a:latin typeface="Calibri" pitchFamily="34" charset="0"/>
                <a:cs typeface="Calibri" pitchFamily="34" charset="0"/>
              </a:rPr>
              <a:t> </a:t>
            </a:r>
            <a:r>
              <a:rPr lang="el-GR" sz="2600" b="0" strike="noStrike" spc="-1" dirty="0" smtClean="0">
                <a:solidFill>
                  <a:srgbClr val="000000"/>
                </a:solidFill>
                <a:latin typeface="Calibri" pitchFamily="34" charset="0"/>
                <a:cs typeface="Calibri" pitchFamily="34" charset="0"/>
              </a:rPr>
              <a:t> (τρίγωνα, ρόμβοι, κύκλοι κλπ)</a:t>
            </a:r>
            <a:r>
              <a:rPr lang="el-GR" sz="2600" spc="-1" dirty="0" smtClean="0">
                <a:solidFill>
                  <a:srgbClr val="000000"/>
                </a:solidFill>
                <a:latin typeface="Calibri" pitchFamily="34" charset="0"/>
                <a:cs typeface="Calibri" pitchFamily="34" charset="0"/>
              </a:rPr>
              <a:t>.</a:t>
            </a:r>
          </a:p>
          <a:p>
            <a:pPr marL="461160" indent="-461160">
              <a:lnSpc>
                <a:spcPct val="100000"/>
              </a:lnSpc>
              <a:spcBef>
                <a:spcPts val="581"/>
              </a:spcBef>
              <a:buClr>
                <a:srgbClr val="2DA2BF"/>
              </a:buClr>
              <a:buSzPct val="85000"/>
              <a:buFont typeface="Franklin Gothic Book"/>
              <a:buAutoNum type="arabicPeriod"/>
              <a:tabLst>
                <a:tab pos="0" algn="l"/>
              </a:tabLst>
            </a:pPr>
            <a:r>
              <a:rPr lang="el-GR" sz="2600" b="0" strike="noStrike" spc="-1" dirty="0" smtClean="0">
                <a:solidFill>
                  <a:srgbClr val="000000"/>
                </a:solidFill>
                <a:latin typeface="Calibri" pitchFamily="34" charset="0"/>
                <a:cs typeface="Calibri" pitchFamily="34" charset="0"/>
              </a:rPr>
              <a:t>Η </a:t>
            </a:r>
            <a:r>
              <a:rPr lang="el-GR" sz="2600" b="1" strike="noStrike" spc="-1" dirty="0" smtClean="0">
                <a:solidFill>
                  <a:srgbClr val="FF0000"/>
                </a:solidFill>
                <a:latin typeface="Calibri" pitchFamily="34" charset="0"/>
                <a:cs typeface="Calibri" pitchFamily="34" charset="0"/>
              </a:rPr>
              <a:t>επιφάνεια</a:t>
            </a:r>
            <a:r>
              <a:rPr lang="el-GR" sz="2600" b="0" strike="noStrike" spc="-1" dirty="0" smtClean="0">
                <a:solidFill>
                  <a:srgbClr val="000000"/>
                </a:solidFill>
                <a:latin typeface="Calibri" pitchFamily="34" charset="0"/>
                <a:cs typeface="Calibri" pitchFamily="34" charset="0"/>
              </a:rPr>
              <a:t> του ασβέστη </a:t>
            </a:r>
            <a:r>
              <a:rPr lang="el-GR" sz="2600" b="0" strike="noStrike" spc="-1" dirty="0">
                <a:solidFill>
                  <a:srgbClr val="FF0000"/>
                </a:solidFill>
                <a:latin typeface="Calibri" pitchFamily="34" charset="0"/>
                <a:cs typeface="Calibri" pitchFamily="34" charset="0"/>
              </a:rPr>
              <a:t>θα ξυστεί </a:t>
            </a:r>
            <a:r>
              <a:rPr lang="el-GR" sz="2600" b="0" strike="noStrike" spc="-1" dirty="0">
                <a:solidFill>
                  <a:srgbClr val="000000"/>
                </a:solidFill>
                <a:latin typeface="Calibri" pitchFamily="34" charset="0"/>
                <a:cs typeface="Calibri" pitchFamily="34" charset="0"/>
              </a:rPr>
              <a:t>σε σχέδια με το πιρούνι   </a:t>
            </a:r>
            <a:endParaRPr lang="el-GR" sz="2600" b="0" strike="noStrike" spc="-1" dirty="0" smtClean="0">
              <a:solidFill>
                <a:srgbClr val="000000"/>
              </a:solidFill>
              <a:latin typeface="Calibri" pitchFamily="34" charset="0"/>
              <a:cs typeface="Calibri" pitchFamily="34" charset="0"/>
            </a:endParaRPr>
          </a:p>
          <a:p>
            <a:pPr marL="461160" indent="-461160">
              <a:lnSpc>
                <a:spcPct val="100000"/>
              </a:lnSpc>
              <a:spcBef>
                <a:spcPts val="581"/>
              </a:spcBef>
              <a:buClr>
                <a:srgbClr val="2DA2BF"/>
              </a:buClr>
              <a:buSzPct val="85000"/>
              <a:buFont typeface="Franklin Gothic Book"/>
              <a:buAutoNum type="arabicPeriod"/>
              <a:tabLst>
                <a:tab pos="0" algn="l"/>
              </a:tabLst>
            </a:pPr>
            <a:r>
              <a:rPr lang="el-GR" sz="2900" dirty="0" smtClean="0">
                <a:latin typeface="Calibri" pitchFamily="34" charset="0"/>
                <a:cs typeface="Calibri" pitchFamily="34" charset="0"/>
              </a:rPr>
              <a:t>Το </a:t>
            </a:r>
            <a:r>
              <a:rPr lang="el-GR" sz="2900" b="1" dirty="0">
                <a:solidFill>
                  <a:srgbClr val="FF0000"/>
                </a:solidFill>
                <a:latin typeface="Calibri" pitchFamily="34" charset="0"/>
                <a:cs typeface="Calibri" pitchFamily="34" charset="0"/>
              </a:rPr>
              <a:t>χαραγμένο</a:t>
            </a:r>
            <a:r>
              <a:rPr lang="el-GR" sz="2900" dirty="0">
                <a:latin typeface="Calibri" pitchFamily="34" charset="0"/>
                <a:cs typeface="Calibri" pitchFamily="34" charset="0"/>
              </a:rPr>
              <a:t> παίρνει σκούρο χρώμα και τότε παρουσιάζεται μια παράξενη ποιότητα απαλού ανάγλυφου</a:t>
            </a:r>
            <a:r>
              <a:rPr lang="el-GR" sz="2400" dirty="0">
                <a:latin typeface="Calibri" pitchFamily="34" charset="0"/>
                <a:cs typeface="Calibri" pitchFamily="34" charset="0"/>
              </a:rPr>
              <a:t>.</a:t>
            </a:r>
            <a:endParaRPr lang="el-GR" sz="2600" b="0" strike="noStrike" spc="-1" dirty="0" smtClean="0">
              <a:solidFill>
                <a:srgbClr val="000000"/>
              </a:solidFill>
              <a:latin typeface="Calibri" pitchFamily="34" charset="0"/>
              <a:cs typeface="Calibri" pitchFamily="34" charset="0"/>
            </a:endParaRPr>
          </a:p>
          <a:p>
            <a:pPr marL="461160" indent="-461160">
              <a:lnSpc>
                <a:spcPct val="100000"/>
              </a:lnSpc>
              <a:spcBef>
                <a:spcPts val="581"/>
              </a:spcBef>
              <a:buClr>
                <a:srgbClr val="2DA2BF"/>
              </a:buClr>
              <a:buSzPct val="85000"/>
              <a:buFont typeface="Franklin Gothic Book"/>
              <a:buAutoNum type="arabicPeriod"/>
              <a:tabLst>
                <a:tab pos="0" algn="l"/>
              </a:tabLst>
            </a:pPr>
            <a:endParaRPr lang="en-US" sz="2600" b="0" strike="noStrike" spc="-1" dirty="0">
              <a:solidFill>
                <a:srgbClr val="000000"/>
              </a:solidFill>
              <a:latin typeface="Calibri" pitchFamily="34" charset="0"/>
              <a:cs typeface="Calibri" pitchFamily="34" charset="0"/>
            </a:endParaRPr>
          </a:p>
          <a:p>
            <a:pPr indent="0">
              <a:lnSpc>
                <a:spcPct val="100000"/>
              </a:lnSpc>
              <a:spcBef>
                <a:spcPts val="581"/>
              </a:spcBef>
              <a:buNone/>
              <a:tabLst>
                <a:tab pos="0" algn="l"/>
              </a:tabLst>
            </a:pPr>
            <a:endParaRPr lang="en-US" sz="2600" b="0" strike="noStrike" spc="-1" dirty="0">
              <a:solidFill>
                <a:srgbClr val="000000"/>
              </a:solidFill>
              <a:latin typeface="Perpetua"/>
            </a:endParaRPr>
          </a:p>
        </p:txBody>
      </p:sp>
      <p:sp>
        <p:nvSpPr>
          <p:cNvPr id="299" name="PlaceHolder 4"/>
          <p:cNvSpPr>
            <a:spLocks noGrp="1"/>
          </p:cNvSpPr>
          <p:nvPr>
            <p:ph/>
          </p:nvPr>
        </p:nvSpPr>
        <p:spPr>
          <a:xfrm>
            <a:off x="6603840" y="1752600"/>
            <a:ext cx="4978080" cy="4381080"/>
          </a:xfrm>
          <a:prstGeom prst="rect">
            <a:avLst/>
          </a:prstGeom>
          <a:noFill/>
          <a:ln w="0">
            <a:noFill/>
          </a:ln>
        </p:spPr>
        <p:txBody>
          <a:bodyPr lIns="90000" tIns="45000" rIns="90000" bIns="45000" anchor="t">
            <a:noAutofit/>
          </a:bodyPr>
          <a:lstStyle/>
          <a:p>
            <a:pPr indent="0">
              <a:lnSpc>
                <a:spcPct val="100000"/>
              </a:lnSpc>
              <a:spcBef>
                <a:spcPts val="581"/>
              </a:spcBef>
              <a:buNone/>
              <a:tabLst>
                <a:tab pos="0" algn="l"/>
              </a:tabLst>
            </a:pPr>
            <a:r>
              <a:rPr lang="el-GR" sz="2200" dirty="0" smtClean="0">
                <a:latin typeface="Calibri" pitchFamily="34" charset="0"/>
                <a:cs typeface="Calibri" pitchFamily="34" charset="0"/>
              </a:rPr>
              <a:t>1. </a:t>
            </a:r>
            <a:r>
              <a:rPr lang="en-US" sz="2200" b="1" dirty="0" smtClean="0">
                <a:solidFill>
                  <a:srgbClr val="0070C0"/>
                </a:solidFill>
                <a:latin typeface="Calibri" pitchFamily="34" charset="0"/>
                <a:cs typeface="Calibri" pitchFamily="34" charset="0"/>
              </a:rPr>
              <a:t>The </a:t>
            </a:r>
            <a:r>
              <a:rPr lang="en-US" sz="2200" b="1" dirty="0" smtClean="0">
                <a:solidFill>
                  <a:srgbClr val="FF0000"/>
                </a:solidFill>
                <a:latin typeface="Calibri" pitchFamily="34" charset="0"/>
                <a:cs typeface="Calibri" pitchFamily="34" charset="0"/>
              </a:rPr>
              <a:t>materials are mixed </a:t>
            </a:r>
            <a:r>
              <a:rPr lang="en-US" sz="2200" b="1" dirty="0" smtClean="0">
                <a:solidFill>
                  <a:srgbClr val="0070C0"/>
                </a:solidFill>
                <a:latin typeface="Calibri" pitchFamily="34" charset="0"/>
                <a:cs typeface="Calibri" pitchFamily="34" charset="0"/>
              </a:rPr>
              <a:t>and spread with a trowel on the surface of the buildings </a:t>
            </a:r>
            <a:r>
              <a:rPr lang="el-GR" sz="2200" b="1" dirty="0" smtClean="0">
                <a:solidFill>
                  <a:srgbClr val="0070C0"/>
                </a:solidFill>
                <a:latin typeface="Calibri" pitchFamily="34" charset="0"/>
                <a:cs typeface="Calibri" pitchFamily="34" charset="0"/>
              </a:rPr>
              <a:t>.</a:t>
            </a:r>
          </a:p>
          <a:p>
            <a:pPr indent="0">
              <a:lnSpc>
                <a:spcPct val="100000"/>
              </a:lnSpc>
              <a:spcBef>
                <a:spcPts val="581"/>
              </a:spcBef>
              <a:buNone/>
              <a:tabLst>
                <a:tab pos="0" algn="l"/>
              </a:tabLst>
            </a:pPr>
            <a:r>
              <a:rPr lang="el-GR" sz="2200" b="1" dirty="0" smtClean="0">
                <a:solidFill>
                  <a:srgbClr val="0070C0"/>
                </a:solidFill>
                <a:latin typeface="Calibri" pitchFamily="34" charset="0"/>
                <a:cs typeface="Calibri" pitchFamily="34" charset="0"/>
              </a:rPr>
              <a:t>2. </a:t>
            </a:r>
            <a:r>
              <a:rPr lang="en-US" sz="2200" b="1" dirty="0" smtClean="0">
                <a:solidFill>
                  <a:srgbClr val="0070C0"/>
                </a:solidFill>
                <a:latin typeface="Calibri" pitchFamily="34" charset="0"/>
                <a:cs typeface="Calibri" pitchFamily="34" charset="0"/>
              </a:rPr>
              <a:t>The </a:t>
            </a:r>
            <a:r>
              <a:rPr lang="en-US" sz="2200" b="1" dirty="0" smtClean="0">
                <a:solidFill>
                  <a:srgbClr val="FF0000"/>
                </a:solidFill>
                <a:latin typeface="Calibri" pitchFamily="34" charset="0"/>
                <a:cs typeface="Calibri" pitchFamily="34" charset="0"/>
              </a:rPr>
              <a:t>surface is covered </a:t>
            </a:r>
            <a:r>
              <a:rPr lang="en-US" sz="2200" b="1" dirty="0" smtClean="0">
                <a:solidFill>
                  <a:srgbClr val="0070C0"/>
                </a:solidFill>
                <a:latin typeface="Calibri" pitchFamily="34" charset="0"/>
                <a:cs typeface="Calibri" pitchFamily="34" charset="0"/>
              </a:rPr>
              <a:t>with lime to make it white</a:t>
            </a:r>
            <a:r>
              <a:rPr lang="el-GR" sz="2200" b="1" dirty="0" smtClean="0">
                <a:solidFill>
                  <a:srgbClr val="0070C0"/>
                </a:solidFill>
                <a:latin typeface="Calibri" pitchFamily="34" charset="0"/>
                <a:cs typeface="Calibri" pitchFamily="34" charset="0"/>
              </a:rPr>
              <a:t>.</a:t>
            </a:r>
          </a:p>
          <a:p>
            <a:pPr indent="0">
              <a:lnSpc>
                <a:spcPct val="100000"/>
              </a:lnSpc>
              <a:spcBef>
                <a:spcPts val="581"/>
              </a:spcBef>
              <a:buNone/>
              <a:tabLst>
                <a:tab pos="0" algn="l"/>
              </a:tabLst>
            </a:pPr>
            <a:r>
              <a:rPr lang="el-GR" sz="2200" b="1" dirty="0" smtClean="0">
                <a:solidFill>
                  <a:srgbClr val="0070C0"/>
                </a:solidFill>
                <a:latin typeface="Calibri" pitchFamily="34" charset="0"/>
                <a:cs typeface="Calibri" pitchFamily="34" charset="0"/>
              </a:rPr>
              <a:t>3.</a:t>
            </a:r>
            <a:r>
              <a:rPr lang="en-US" sz="2200" b="1" dirty="0" smtClean="0">
                <a:solidFill>
                  <a:srgbClr val="0070C0"/>
                </a:solidFill>
                <a:latin typeface="Calibri" pitchFamily="34" charset="0"/>
                <a:cs typeface="Calibri" pitchFamily="34" charset="0"/>
              </a:rPr>
              <a:t> </a:t>
            </a:r>
            <a:r>
              <a:rPr lang="en-US" sz="2200" b="1" dirty="0" smtClean="0">
                <a:solidFill>
                  <a:srgbClr val="FF0000"/>
                </a:solidFill>
                <a:latin typeface="Calibri" pitchFamily="34" charset="0"/>
                <a:cs typeface="Calibri" pitchFamily="34" charset="0"/>
              </a:rPr>
              <a:t>Patterns are carved </a:t>
            </a:r>
            <a:r>
              <a:rPr lang="en-US" sz="2200" b="1" dirty="0" smtClean="0">
                <a:solidFill>
                  <a:srgbClr val="0070C0"/>
                </a:solidFill>
                <a:latin typeface="Calibri" pitchFamily="34" charset="0"/>
                <a:cs typeface="Calibri" pitchFamily="34" charset="0"/>
              </a:rPr>
              <a:t>on the surface (triangles, rhombuses, circles, etc.). </a:t>
            </a:r>
            <a:endParaRPr lang="el-GR" sz="2200" b="1" dirty="0" smtClean="0">
              <a:solidFill>
                <a:srgbClr val="0070C0"/>
              </a:solidFill>
              <a:latin typeface="Calibri" pitchFamily="34" charset="0"/>
              <a:cs typeface="Calibri" pitchFamily="34" charset="0"/>
            </a:endParaRPr>
          </a:p>
          <a:p>
            <a:pPr indent="0">
              <a:lnSpc>
                <a:spcPct val="100000"/>
              </a:lnSpc>
              <a:spcBef>
                <a:spcPts val="581"/>
              </a:spcBef>
              <a:buNone/>
              <a:tabLst>
                <a:tab pos="0" algn="l"/>
              </a:tabLst>
            </a:pPr>
            <a:r>
              <a:rPr lang="el-GR" sz="2200" b="1" dirty="0" smtClean="0">
                <a:solidFill>
                  <a:srgbClr val="0070C0"/>
                </a:solidFill>
                <a:latin typeface="Calibri" pitchFamily="34" charset="0"/>
                <a:cs typeface="Calibri" pitchFamily="34" charset="0"/>
              </a:rPr>
              <a:t>4. </a:t>
            </a:r>
            <a:r>
              <a:rPr lang="en-US" sz="2200" b="1" dirty="0" smtClean="0">
                <a:solidFill>
                  <a:srgbClr val="0070C0"/>
                </a:solidFill>
                <a:latin typeface="Calibri" pitchFamily="34" charset="0"/>
                <a:cs typeface="Calibri" pitchFamily="34" charset="0"/>
              </a:rPr>
              <a:t>The </a:t>
            </a:r>
            <a:r>
              <a:rPr lang="en-US" sz="2200" b="1" dirty="0" smtClean="0">
                <a:solidFill>
                  <a:srgbClr val="FF0000"/>
                </a:solidFill>
                <a:latin typeface="Calibri" pitchFamily="34" charset="0"/>
                <a:cs typeface="Calibri" pitchFamily="34" charset="0"/>
              </a:rPr>
              <a:t>surface</a:t>
            </a:r>
            <a:r>
              <a:rPr lang="en-US" sz="2200" b="1" dirty="0" smtClean="0">
                <a:solidFill>
                  <a:srgbClr val="0070C0"/>
                </a:solidFill>
                <a:latin typeface="Calibri" pitchFamily="34" charset="0"/>
                <a:cs typeface="Calibri" pitchFamily="34" charset="0"/>
              </a:rPr>
              <a:t> of the lime </a:t>
            </a:r>
            <a:r>
              <a:rPr lang="en-US" sz="2200" b="1" dirty="0" smtClean="0">
                <a:solidFill>
                  <a:srgbClr val="FF0000"/>
                </a:solidFill>
                <a:latin typeface="Calibri" pitchFamily="34" charset="0"/>
                <a:cs typeface="Calibri" pitchFamily="34" charset="0"/>
              </a:rPr>
              <a:t>will be scraped </a:t>
            </a:r>
            <a:r>
              <a:rPr lang="en-US" sz="2200" b="1" dirty="0" smtClean="0">
                <a:solidFill>
                  <a:srgbClr val="0070C0"/>
                </a:solidFill>
                <a:latin typeface="Calibri" pitchFamily="34" charset="0"/>
                <a:cs typeface="Calibri" pitchFamily="34" charset="0"/>
              </a:rPr>
              <a:t>in patterns with the fork </a:t>
            </a:r>
            <a:r>
              <a:rPr lang="el-GR" sz="2200" b="1" dirty="0" smtClean="0">
                <a:solidFill>
                  <a:srgbClr val="0070C0"/>
                </a:solidFill>
                <a:latin typeface="Calibri" pitchFamily="34" charset="0"/>
                <a:cs typeface="Calibri" pitchFamily="34" charset="0"/>
              </a:rPr>
              <a:t>.</a:t>
            </a:r>
          </a:p>
          <a:p>
            <a:pPr indent="0">
              <a:lnSpc>
                <a:spcPct val="100000"/>
              </a:lnSpc>
              <a:spcBef>
                <a:spcPts val="581"/>
              </a:spcBef>
              <a:buNone/>
              <a:tabLst>
                <a:tab pos="0" algn="l"/>
              </a:tabLst>
            </a:pPr>
            <a:r>
              <a:rPr lang="el-GR" sz="2200" b="1" dirty="0" smtClean="0">
                <a:solidFill>
                  <a:srgbClr val="0070C0"/>
                </a:solidFill>
                <a:latin typeface="Calibri" pitchFamily="34" charset="0"/>
                <a:cs typeface="Calibri" pitchFamily="34" charset="0"/>
              </a:rPr>
              <a:t>5. </a:t>
            </a:r>
            <a:r>
              <a:rPr lang="en-US" sz="2200" b="1" dirty="0" smtClean="0">
                <a:solidFill>
                  <a:srgbClr val="0070C0"/>
                </a:solidFill>
                <a:latin typeface="Calibri" pitchFamily="34" charset="0"/>
                <a:cs typeface="Calibri" pitchFamily="34" charset="0"/>
              </a:rPr>
              <a:t>The </a:t>
            </a:r>
            <a:r>
              <a:rPr lang="en-US" sz="2200" b="1" dirty="0" smtClean="0">
                <a:solidFill>
                  <a:srgbClr val="FF0000"/>
                </a:solidFill>
                <a:latin typeface="Calibri" pitchFamily="34" charset="0"/>
                <a:cs typeface="Calibri" pitchFamily="34" charset="0"/>
              </a:rPr>
              <a:t>etched</a:t>
            </a:r>
            <a:r>
              <a:rPr lang="en-US" sz="2200" b="1" dirty="0" smtClean="0">
                <a:solidFill>
                  <a:srgbClr val="0070C0"/>
                </a:solidFill>
                <a:latin typeface="Calibri" pitchFamily="34" charset="0"/>
                <a:cs typeface="Calibri" pitchFamily="34" charset="0"/>
              </a:rPr>
              <a:t> takes on a dark color and then a strange soft relief quality appears</a:t>
            </a:r>
            <a:endParaRPr lang="en-US" sz="2200" b="1" strike="noStrike" spc="-1" dirty="0">
              <a:solidFill>
                <a:srgbClr val="0070C0"/>
              </a:solidFill>
              <a:latin typeface="Calibri" pitchFamily="34" charset="0"/>
              <a:cs typeface="Calibri" pitchFamily="34" charset="0"/>
            </a:endParaRPr>
          </a:p>
        </p:txBody>
      </p:sp>
    </p:spTree>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Εικόνα 1"/>
          <p:cNvPicPr/>
          <p:nvPr/>
        </p:nvPicPr>
        <p:blipFill>
          <a:blip r:embed="rId2" cstate="print"/>
          <a:stretch/>
        </p:blipFill>
        <p:spPr>
          <a:xfrm>
            <a:off x="1676400" y="76200"/>
            <a:ext cx="8382000" cy="6705600"/>
          </a:xfrm>
          <a:prstGeom prst="rect">
            <a:avLst/>
          </a:prstGeom>
          <a:ln w="9525">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Εικόνα 1"/>
          <p:cNvPicPr/>
          <p:nvPr/>
        </p:nvPicPr>
        <p:blipFill>
          <a:blip r:embed="rId2" cstate="print"/>
          <a:stretch/>
        </p:blipFill>
        <p:spPr>
          <a:xfrm>
            <a:off x="0" y="0"/>
            <a:ext cx="12191760" cy="6857640"/>
          </a:xfrm>
          <a:prstGeom prst="rect">
            <a:avLst/>
          </a:prstGeom>
          <a:ln w="9525">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Εικόνα 1"/>
          <p:cNvPicPr/>
          <p:nvPr/>
        </p:nvPicPr>
        <p:blipFill>
          <a:blip r:embed="rId2" cstate="print"/>
          <a:stretch/>
        </p:blipFill>
        <p:spPr>
          <a:xfrm>
            <a:off x="-76200" y="-4482"/>
            <a:ext cx="12191760" cy="6857640"/>
          </a:xfrm>
          <a:prstGeom prst="rect">
            <a:avLst/>
          </a:prstGeom>
          <a:ln w="9525">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Autofit/>
          </a:bodyPr>
          <a:lstStyle/>
          <a:p>
            <a:pPr indent="0">
              <a:buNone/>
            </a:pPr>
            <a:r>
              <a:rPr lang="el-GR" sz="4000" b="1" spc="-1" dirty="0" smtClean="0">
                <a:solidFill>
                  <a:srgbClr val="464646"/>
                </a:solidFill>
                <a:latin typeface="Franklin Gothic Book"/>
              </a:rPr>
              <a:t>  </a:t>
            </a:r>
            <a:r>
              <a:rPr lang="el-GR" sz="4000" b="1" spc="-1" dirty="0" err="1" smtClean="0">
                <a:solidFill>
                  <a:srgbClr val="464646"/>
                </a:solidFill>
                <a:latin typeface="Franklin Gothic Book"/>
              </a:rPr>
              <a:t>Επιλογικά</a:t>
            </a:r>
            <a:r>
              <a:rPr lang="el-GR" sz="4000" b="1" spc="-1" dirty="0" smtClean="0">
                <a:solidFill>
                  <a:srgbClr val="464646"/>
                </a:solidFill>
                <a:latin typeface="Franklin Gothic Book"/>
              </a:rPr>
              <a:t>,  το Πυργί….  </a:t>
            </a:r>
            <a:r>
              <a:rPr lang="en-US" sz="4000" b="1" spc="-1" dirty="0" smtClean="0">
                <a:solidFill>
                  <a:srgbClr val="464646"/>
                </a:solidFill>
                <a:latin typeface="Franklin Gothic Book"/>
              </a:rPr>
              <a:t>        Finally  </a:t>
            </a:r>
            <a:r>
              <a:rPr lang="en-US" sz="4000" b="1" spc="-1" dirty="0" err="1" smtClean="0">
                <a:solidFill>
                  <a:srgbClr val="464646"/>
                </a:solidFill>
                <a:latin typeface="Franklin Gothic Book"/>
              </a:rPr>
              <a:t>Pyrgi</a:t>
            </a:r>
            <a:r>
              <a:rPr lang="en-US" sz="4000" b="1" spc="-1" dirty="0" smtClean="0">
                <a:solidFill>
                  <a:srgbClr val="464646"/>
                </a:solidFill>
                <a:latin typeface="Franklin Gothic Book"/>
              </a:rPr>
              <a:t>….</a:t>
            </a:r>
            <a:endParaRPr lang="en-US" sz="4000" b="1" strike="noStrike" spc="-1" dirty="0">
              <a:solidFill>
                <a:srgbClr val="464646"/>
              </a:solidFill>
              <a:latin typeface="Franklin Gothic Book"/>
            </a:endParaRPr>
          </a:p>
        </p:txBody>
      </p:sp>
      <p:sp>
        <p:nvSpPr>
          <p:cNvPr id="304" name="PlaceHolder 2"/>
          <p:cNvSpPr>
            <a:spLocks noGrp="1"/>
          </p:cNvSpPr>
          <p:nvPr>
            <p:ph/>
          </p:nvPr>
        </p:nvSpPr>
        <p:spPr>
          <a:xfrm>
            <a:off x="1219320" y="1447920"/>
            <a:ext cx="4998240" cy="4571640"/>
          </a:xfrm>
          <a:prstGeom prst="rect">
            <a:avLst/>
          </a:prstGeom>
          <a:noFill/>
          <a:ln w="0">
            <a:noFill/>
          </a:ln>
        </p:spPr>
        <p:txBody>
          <a:bodyPr lIns="90000" tIns="45000" rIns="90000" bIns="45000" anchor="t">
            <a:normAutofit fontScale="98500" lnSpcReduction="10000"/>
          </a:bodyPr>
          <a:lstStyle/>
          <a:p>
            <a:pPr marL="244800" indent="-244800">
              <a:lnSpc>
                <a:spcPct val="100000"/>
              </a:lnSpc>
              <a:spcBef>
                <a:spcPts val="581"/>
              </a:spcBef>
              <a:buClr>
                <a:srgbClr val="2DA2BF"/>
              </a:buClr>
              <a:buSzPct val="85000"/>
              <a:buFont typeface="Wingdings 2" charset="2"/>
              <a:buChar char=""/>
            </a:pPr>
            <a:r>
              <a:rPr lang="el-GR" sz="2800" b="1" spc="-1" dirty="0" smtClean="0">
                <a:solidFill>
                  <a:srgbClr val="00B050"/>
                </a:solidFill>
                <a:latin typeface="Calibri"/>
              </a:rPr>
              <a:t>θ</a:t>
            </a:r>
            <a:r>
              <a:rPr lang="el-GR" sz="2800" b="1" strike="noStrike" spc="-1" dirty="0" smtClean="0">
                <a:solidFill>
                  <a:srgbClr val="00B050"/>
                </a:solidFill>
                <a:latin typeface="Calibri"/>
              </a:rPr>
              <a:t>α </a:t>
            </a:r>
            <a:r>
              <a:rPr lang="el-GR" sz="2800" b="1" strike="noStrike" spc="-1" dirty="0">
                <a:solidFill>
                  <a:srgbClr val="00B050"/>
                </a:solidFill>
                <a:latin typeface="Calibri"/>
              </a:rPr>
              <a:t>μπορούσε να είναι ένας υπαίθριος χώρος Τέχνης</a:t>
            </a:r>
            <a:r>
              <a:rPr lang="el-GR" sz="2800" b="1" strike="noStrike" spc="-1" dirty="0">
                <a:solidFill>
                  <a:srgbClr val="00B0F0"/>
                </a:solidFill>
                <a:latin typeface="Calibri"/>
              </a:rPr>
              <a:t>. </a:t>
            </a:r>
            <a:r>
              <a:rPr lang="el-GR" sz="2800" b="1" strike="noStrike" spc="-1" dirty="0">
                <a:solidFill>
                  <a:srgbClr val="000000"/>
                </a:solidFill>
                <a:latin typeface="Calibri"/>
              </a:rPr>
              <a:t>Ένα συνεχές μοτίβο γεωμετρικών σχεδίων που καλύπτει κάθε επιφάνεια, κάθε τοίχο, κάθε μπαλκόνι των σπιτιών. Αυτό το </a:t>
            </a:r>
            <a:r>
              <a:rPr lang="el-GR" sz="2800" b="1" strike="noStrike" spc="-1" dirty="0" err="1">
                <a:solidFill>
                  <a:srgbClr val="FF0000"/>
                </a:solidFill>
                <a:latin typeface="Calibri"/>
              </a:rPr>
              <a:t>μαστιχοχώρι</a:t>
            </a:r>
            <a:r>
              <a:rPr lang="el-GR" sz="2800" b="1" strike="noStrike" spc="-1" dirty="0">
                <a:solidFill>
                  <a:srgbClr val="FF0000"/>
                </a:solidFill>
                <a:latin typeface="Calibri"/>
              </a:rPr>
              <a:t> της Χίου </a:t>
            </a:r>
            <a:r>
              <a:rPr lang="el-GR" sz="2800" b="1" strike="noStrike" spc="-1" dirty="0">
                <a:solidFill>
                  <a:srgbClr val="000000"/>
                </a:solidFill>
                <a:latin typeface="Calibri"/>
              </a:rPr>
              <a:t>θα μπορούσε να συγκριθεί με ένα περίτεχνο </a:t>
            </a:r>
            <a:r>
              <a:rPr lang="el-GR" sz="2800" b="1" strike="noStrike" spc="-1" dirty="0">
                <a:solidFill>
                  <a:srgbClr val="FF0000"/>
                </a:solidFill>
                <a:latin typeface="Calibri"/>
              </a:rPr>
              <a:t>οπτικό </a:t>
            </a:r>
            <a:r>
              <a:rPr lang="el-GR" sz="2800" b="1" strike="noStrike" spc="-1" dirty="0" err="1">
                <a:solidFill>
                  <a:srgbClr val="FF0000"/>
                </a:solidFill>
                <a:latin typeface="Calibri"/>
              </a:rPr>
              <a:t>illusion</a:t>
            </a:r>
            <a:r>
              <a:rPr lang="el-GR" sz="2800" b="1" strike="noStrike" spc="-1" dirty="0">
                <a:solidFill>
                  <a:srgbClr val="000000"/>
                </a:solidFill>
                <a:latin typeface="Calibri"/>
              </a:rPr>
              <a:t>. Η ομορφιά του τόπου και των οικημάτων είναι μοναδική.</a:t>
            </a:r>
            <a:endParaRPr lang="en-US" sz="2800" b="0" strike="noStrike" spc="-1" dirty="0">
              <a:solidFill>
                <a:srgbClr val="000000"/>
              </a:solidFill>
              <a:latin typeface="Perpetua"/>
            </a:endParaRPr>
          </a:p>
          <a:p>
            <a:pPr indent="0">
              <a:lnSpc>
                <a:spcPct val="100000"/>
              </a:lnSpc>
              <a:spcBef>
                <a:spcPts val="581"/>
              </a:spcBef>
              <a:buNone/>
            </a:pPr>
            <a:endParaRPr lang="en-US" sz="2600" b="0" strike="noStrike" spc="-1" dirty="0">
              <a:solidFill>
                <a:srgbClr val="000000"/>
              </a:solidFill>
              <a:latin typeface="Perpetua"/>
            </a:endParaRPr>
          </a:p>
        </p:txBody>
      </p:sp>
      <p:sp>
        <p:nvSpPr>
          <p:cNvPr id="305" name="PlaceHolder 3"/>
          <p:cNvSpPr>
            <a:spLocks noGrp="1"/>
          </p:cNvSpPr>
          <p:nvPr>
            <p:ph/>
          </p:nvPr>
        </p:nvSpPr>
        <p:spPr>
          <a:xfrm>
            <a:off x="6578640" y="1447920"/>
            <a:ext cx="4998240" cy="4571640"/>
          </a:xfrm>
          <a:prstGeom prst="rect">
            <a:avLst/>
          </a:prstGeom>
          <a:noFill/>
          <a:ln w="0">
            <a:noFill/>
          </a:ln>
        </p:spPr>
        <p:txBody>
          <a:bodyPr lIns="90000" tIns="45000" rIns="90000" bIns="45000" anchor="t">
            <a:normAutofit fontScale="95000"/>
          </a:bodyPr>
          <a:lstStyle/>
          <a:p>
            <a:pPr marL="257760" indent="-257760">
              <a:lnSpc>
                <a:spcPct val="100000"/>
              </a:lnSpc>
              <a:spcBef>
                <a:spcPts val="581"/>
              </a:spcBef>
              <a:buClr>
                <a:srgbClr val="2DA2BF"/>
              </a:buClr>
              <a:buSzPct val="85000"/>
              <a:buFont typeface="Wingdings 2" charset="2"/>
              <a:buChar char=""/>
            </a:pPr>
            <a:r>
              <a:rPr lang="en-US" sz="2600" b="1" spc="-1" dirty="0" smtClean="0">
                <a:solidFill>
                  <a:srgbClr val="00B050"/>
                </a:solidFill>
                <a:latin typeface="Calibri" pitchFamily="34" charset="0"/>
                <a:cs typeface="Calibri" pitchFamily="34" charset="0"/>
              </a:rPr>
              <a:t>i</a:t>
            </a:r>
            <a:r>
              <a:rPr lang="en-US" sz="2600" b="1" strike="noStrike" spc="-1" dirty="0" smtClean="0">
                <a:solidFill>
                  <a:srgbClr val="00B050"/>
                </a:solidFill>
                <a:latin typeface="Calibri" pitchFamily="34" charset="0"/>
                <a:cs typeface="Calibri" pitchFamily="34" charset="0"/>
              </a:rPr>
              <a:t>t </a:t>
            </a:r>
            <a:r>
              <a:rPr lang="en-US" sz="2600" b="1" strike="noStrike" spc="-1" dirty="0">
                <a:solidFill>
                  <a:srgbClr val="00B050"/>
                </a:solidFill>
                <a:latin typeface="Calibri" pitchFamily="34" charset="0"/>
                <a:cs typeface="Calibri" pitchFamily="34" charset="0"/>
              </a:rPr>
              <a:t>could be an outdoor Art space</a:t>
            </a:r>
            <a:r>
              <a:rPr lang="en-US" sz="2600" b="1" strike="noStrike" spc="-1" dirty="0">
                <a:solidFill>
                  <a:srgbClr val="00B0F0"/>
                </a:solidFill>
                <a:latin typeface="Calibri" pitchFamily="34" charset="0"/>
                <a:cs typeface="Calibri" pitchFamily="34" charset="0"/>
              </a:rPr>
              <a:t>.</a:t>
            </a:r>
            <a:r>
              <a:rPr lang="en-US" sz="2600" b="0" strike="noStrike" spc="-1" dirty="0">
                <a:solidFill>
                  <a:srgbClr val="000000"/>
                </a:solidFill>
                <a:latin typeface="Calibri" pitchFamily="34" charset="0"/>
                <a:cs typeface="Calibri" pitchFamily="34" charset="0"/>
              </a:rPr>
              <a:t> A continuous pattern of geometric designs that covers every surface, every wall, every balcony of the houses</a:t>
            </a:r>
            <a:r>
              <a:rPr lang="en-US" sz="2600" b="0" strike="noStrike" spc="-1" dirty="0" smtClean="0">
                <a:solidFill>
                  <a:srgbClr val="000000"/>
                </a:solidFill>
                <a:latin typeface="Calibri" pitchFamily="34" charset="0"/>
                <a:cs typeface="Calibri" pitchFamily="34" charset="0"/>
              </a:rPr>
              <a:t>.</a:t>
            </a:r>
          </a:p>
          <a:p>
            <a:pPr marL="257760" indent="-257760">
              <a:lnSpc>
                <a:spcPct val="100000"/>
              </a:lnSpc>
              <a:spcBef>
                <a:spcPts val="581"/>
              </a:spcBef>
              <a:buClr>
                <a:srgbClr val="2DA2BF"/>
              </a:buClr>
              <a:buSzPct val="85000"/>
              <a:buFont typeface="Wingdings 2" charset="2"/>
              <a:buChar char=""/>
            </a:pPr>
            <a:r>
              <a:rPr lang="en-US" sz="2600" b="0" strike="noStrike" spc="-1" dirty="0" smtClean="0">
                <a:solidFill>
                  <a:srgbClr val="000000"/>
                </a:solidFill>
                <a:latin typeface="Calibri" pitchFamily="34" charset="0"/>
                <a:cs typeface="Calibri" pitchFamily="34" charset="0"/>
              </a:rPr>
              <a:t> </a:t>
            </a:r>
            <a:r>
              <a:rPr lang="en-US" sz="2600" b="0" strike="noStrike" spc="-1" dirty="0">
                <a:solidFill>
                  <a:srgbClr val="000000"/>
                </a:solidFill>
                <a:latin typeface="Calibri" pitchFamily="34" charset="0"/>
                <a:cs typeface="Calibri" pitchFamily="34" charset="0"/>
              </a:rPr>
              <a:t>This </a:t>
            </a:r>
            <a:r>
              <a:rPr lang="en-US" sz="2600" b="1" strike="noStrike" spc="-1" dirty="0">
                <a:solidFill>
                  <a:srgbClr val="FF0000"/>
                </a:solidFill>
                <a:latin typeface="Calibri" pitchFamily="34" charset="0"/>
                <a:cs typeface="Calibri" pitchFamily="34" charset="0"/>
              </a:rPr>
              <a:t>mastic village of Chios </a:t>
            </a:r>
            <a:r>
              <a:rPr lang="en-US" sz="2600" b="0" strike="noStrike" spc="-1" dirty="0">
                <a:solidFill>
                  <a:srgbClr val="000000"/>
                </a:solidFill>
                <a:latin typeface="Calibri" pitchFamily="34" charset="0"/>
                <a:cs typeface="Calibri" pitchFamily="34" charset="0"/>
              </a:rPr>
              <a:t>could be compared to an elaborate </a:t>
            </a:r>
            <a:r>
              <a:rPr lang="en-US" sz="2600" b="1" strike="noStrike" spc="-1" dirty="0">
                <a:solidFill>
                  <a:srgbClr val="FF0000"/>
                </a:solidFill>
                <a:latin typeface="Calibri" pitchFamily="34" charset="0"/>
                <a:cs typeface="Calibri" pitchFamily="34" charset="0"/>
              </a:rPr>
              <a:t>optical illusion</a:t>
            </a:r>
            <a:r>
              <a:rPr lang="en-US" sz="2600" b="0" strike="noStrike" spc="-1" dirty="0">
                <a:solidFill>
                  <a:srgbClr val="000000"/>
                </a:solidFill>
                <a:latin typeface="Calibri" pitchFamily="34" charset="0"/>
                <a:cs typeface="Calibri" pitchFamily="34" charset="0"/>
              </a:rPr>
              <a:t>. </a:t>
            </a:r>
            <a:endParaRPr lang="en-US" sz="2600" b="0" strike="noStrike" spc="-1" dirty="0" smtClean="0">
              <a:solidFill>
                <a:srgbClr val="000000"/>
              </a:solidFill>
              <a:latin typeface="Calibri" pitchFamily="34" charset="0"/>
              <a:cs typeface="Calibri" pitchFamily="34" charset="0"/>
            </a:endParaRPr>
          </a:p>
          <a:p>
            <a:pPr marL="257760" indent="-257760">
              <a:lnSpc>
                <a:spcPct val="100000"/>
              </a:lnSpc>
              <a:spcBef>
                <a:spcPts val="581"/>
              </a:spcBef>
              <a:buClr>
                <a:srgbClr val="2DA2BF"/>
              </a:buClr>
              <a:buSzPct val="85000"/>
              <a:buFont typeface="Wingdings 2" charset="2"/>
              <a:buChar char=""/>
            </a:pPr>
            <a:r>
              <a:rPr lang="en-US" sz="2600" b="0" strike="noStrike" spc="-1" dirty="0" smtClean="0">
                <a:solidFill>
                  <a:srgbClr val="000000"/>
                </a:solidFill>
                <a:latin typeface="Calibri" pitchFamily="34" charset="0"/>
                <a:cs typeface="Calibri" pitchFamily="34" charset="0"/>
              </a:rPr>
              <a:t>The </a:t>
            </a:r>
            <a:r>
              <a:rPr lang="en-US" sz="2600" b="0" strike="noStrike" spc="-1" dirty="0">
                <a:solidFill>
                  <a:srgbClr val="000000"/>
                </a:solidFill>
                <a:latin typeface="Calibri" pitchFamily="34" charset="0"/>
                <a:cs typeface="Calibri" pitchFamily="34" charset="0"/>
              </a:rPr>
              <a:t>beauty of the place and the buildings is unique</a:t>
            </a:r>
            <a:r>
              <a:rPr lang="en-US" sz="2600" b="0" strike="noStrike" spc="-1" dirty="0">
                <a:solidFill>
                  <a:srgbClr val="000000"/>
                </a:solidFill>
                <a:latin typeface="Perpetua"/>
              </a:rPr>
              <a:t>.</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ctangle 8"/>
          <p:cNvSpPr/>
          <p:nvPr/>
        </p:nvSpPr>
        <p:spPr>
          <a:xfrm>
            <a:off x="152400" y="0"/>
            <a:ext cx="11887200" cy="6705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Meiryo"/>
            </a:endParaRPr>
          </a:p>
        </p:txBody>
      </p:sp>
      <p:sp>
        <p:nvSpPr>
          <p:cNvPr id="307" name="PlaceHolder 1"/>
          <p:cNvSpPr>
            <a:spLocks noGrp="1"/>
          </p:cNvSpPr>
          <p:nvPr>
            <p:ph type="title"/>
          </p:nvPr>
        </p:nvSpPr>
        <p:spPr>
          <a:xfrm>
            <a:off x="838200" y="0"/>
            <a:ext cx="7543800" cy="1219200"/>
          </a:xfrm>
          <a:prstGeom prst="rect">
            <a:avLst/>
          </a:prstGeom>
          <a:noFill/>
          <a:ln w="0">
            <a:noFill/>
          </a:ln>
        </p:spPr>
        <p:txBody>
          <a:bodyPr lIns="90000" tIns="45000" rIns="90000" bIns="91440" anchor="b">
            <a:normAutofit fontScale="90000"/>
          </a:bodyPr>
          <a:lstStyle/>
          <a:p>
            <a:pPr indent="0">
              <a:lnSpc>
                <a:spcPct val="100000"/>
              </a:lnSpc>
              <a:buNone/>
            </a:pPr>
            <a:r>
              <a:rPr lang="el-GR" sz="3600" b="1" strike="noStrike" spc="-1" dirty="0">
                <a:solidFill>
                  <a:srgbClr val="464646"/>
                </a:solidFill>
                <a:latin typeface="Calibri" pitchFamily="34" charset="0"/>
                <a:ea typeface="바탕"/>
                <a:cs typeface="Calibri" pitchFamily="34" charset="0"/>
              </a:rPr>
              <a:t>Η </a:t>
            </a:r>
            <a:r>
              <a:rPr lang="el-GR" sz="2700" b="1" strike="noStrike" spc="-1" dirty="0">
                <a:solidFill>
                  <a:srgbClr val="464646"/>
                </a:solidFill>
                <a:latin typeface="Calibri" pitchFamily="34" charset="0"/>
                <a:ea typeface="바탕"/>
                <a:cs typeface="Calibri" pitchFamily="34" charset="0"/>
              </a:rPr>
              <a:t>πολιτιστική επιρροή των Ξυστών </a:t>
            </a:r>
            <a:r>
              <a:rPr sz="2700" dirty="0">
                <a:latin typeface="Calibri" pitchFamily="34" charset="0"/>
                <a:cs typeface="Calibri" pitchFamily="34" charset="0"/>
              </a:rPr>
              <a:t/>
            </a:r>
            <a:br>
              <a:rPr sz="2700" dirty="0">
                <a:latin typeface="Calibri" pitchFamily="34" charset="0"/>
                <a:cs typeface="Calibri" pitchFamily="34" charset="0"/>
              </a:rPr>
            </a:br>
            <a:r>
              <a:rPr lang="en-US" sz="2700" b="1" strike="noStrike" spc="-1" dirty="0">
                <a:solidFill>
                  <a:srgbClr val="FF0000"/>
                </a:solidFill>
                <a:latin typeface="Calibri" pitchFamily="34" charset="0"/>
                <a:ea typeface="바탕"/>
                <a:cs typeface="Calibri" pitchFamily="34" charset="0"/>
              </a:rPr>
              <a:t>The cultural influence of </a:t>
            </a:r>
            <a:r>
              <a:rPr lang="en-US" sz="2700" b="1" strike="noStrike" spc="-1" dirty="0" err="1">
                <a:solidFill>
                  <a:srgbClr val="FF0000"/>
                </a:solidFill>
                <a:latin typeface="Calibri" pitchFamily="34" charset="0"/>
                <a:ea typeface="바탕"/>
                <a:cs typeface="Calibri" pitchFamily="34" charset="0"/>
              </a:rPr>
              <a:t>Hysta</a:t>
            </a:r>
            <a:r>
              <a:rPr sz="3600" b="1" dirty="0">
                <a:solidFill>
                  <a:srgbClr val="FF0000"/>
                </a:solidFill>
              </a:rPr>
              <a:t/>
            </a:r>
            <a:br>
              <a:rPr sz="3600" b="1" dirty="0">
                <a:solidFill>
                  <a:srgbClr val="FF0000"/>
                </a:solidFill>
              </a:rPr>
            </a:br>
            <a:endParaRPr lang="en-US" sz="2700" b="1" strike="noStrike" spc="-1" dirty="0">
              <a:solidFill>
                <a:srgbClr val="FF0000"/>
              </a:solidFill>
              <a:latin typeface="Calibri"/>
            </a:endParaRPr>
          </a:p>
        </p:txBody>
      </p:sp>
      <p:sp>
        <p:nvSpPr>
          <p:cNvPr id="308" name="PlaceHolder 2"/>
          <p:cNvSpPr>
            <a:spLocks noGrp="1"/>
          </p:cNvSpPr>
          <p:nvPr>
            <p:ph/>
          </p:nvPr>
        </p:nvSpPr>
        <p:spPr>
          <a:xfrm>
            <a:off x="200160" y="990600"/>
            <a:ext cx="5574600" cy="3052200"/>
          </a:xfrm>
          <a:prstGeom prst="rect">
            <a:avLst/>
          </a:prstGeom>
          <a:noFill/>
          <a:ln w="0">
            <a:noFill/>
          </a:ln>
        </p:spPr>
        <p:txBody>
          <a:bodyPr lIns="90000" tIns="45000" rIns="90000" bIns="45000" anchor="t">
            <a:normAutofit fontScale="72000" lnSpcReduction="20000"/>
          </a:bodyPr>
          <a:lstStyle/>
          <a:p>
            <a:pPr indent="0" algn="l">
              <a:lnSpc>
                <a:spcPct val="100000"/>
              </a:lnSpc>
              <a:spcBef>
                <a:spcPts val="581"/>
              </a:spcBef>
              <a:buNone/>
              <a:tabLst>
                <a:tab pos="0" algn="l"/>
              </a:tabLst>
            </a:pPr>
            <a:r>
              <a:rPr lang="en-US" sz="2500" b="1" strike="noStrike" spc="-1" dirty="0" smtClean="0">
                <a:solidFill>
                  <a:srgbClr val="000000"/>
                </a:solidFill>
                <a:latin typeface="Calibri" pitchFamily="34" charset="0"/>
                <a:cs typeface="Calibri" pitchFamily="34" charset="0"/>
              </a:rPr>
              <a:t>-</a:t>
            </a:r>
            <a:r>
              <a:rPr lang="el-GR" sz="2500" b="1" strike="noStrike" spc="-1" dirty="0" smtClean="0">
                <a:solidFill>
                  <a:srgbClr val="000000"/>
                </a:solidFill>
                <a:latin typeface="Calibri" pitchFamily="34" charset="0"/>
                <a:cs typeface="Calibri" pitchFamily="34" charset="0"/>
              </a:rPr>
              <a:t>Η τεχνική αυτή θυμίζει το </a:t>
            </a:r>
            <a:r>
              <a:rPr lang="el-GR" sz="2500" b="1" strike="noStrike" spc="-1" dirty="0" smtClean="0">
                <a:solidFill>
                  <a:srgbClr val="FF0000"/>
                </a:solidFill>
                <a:latin typeface="Calibri" pitchFamily="34" charset="0"/>
                <a:cs typeface="Calibri" pitchFamily="34" charset="0"/>
              </a:rPr>
              <a:t>ιταλικό</a:t>
            </a:r>
            <a:r>
              <a:rPr lang="el-GR" sz="2500" b="1" strike="noStrike" spc="-1" dirty="0" smtClean="0">
                <a:solidFill>
                  <a:srgbClr val="000000"/>
                </a:solidFill>
                <a:latin typeface="Calibri" pitchFamily="34" charset="0"/>
                <a:cs typeface="Calibri" pitchFamily="34" charset="0"/>
              </a:rPr>
              <a:t> </a:t>
            </a:r>
            <a:r>
              <a:rPr lang="el-GR" sz="2500" b="1" strike="noStrike" spc="-1" dirty="0" smtClean="0">
                <a:solidFill>
                  <a:srgbClr val="FF0000"/>
                </a:solidFill>
                <a:latin typeface="Calibri" pitchFamily="34" charset="0"/>
                <a:cs typeface="Calibri" pitchFamily="34" charset="0"/>
              </a:rPr>
              <a:t>«</a:t>
            </a:r>
            <a:r>
              <a:rPr lang="el-GR" sz="2500" b="1" strike="noStrike" spc="-1" dirty="0" err="1" smtClean="0">
                <a:solidFill>
                  <a:srgbClr val="FF0000"/>
                </a:solidFill>
                <a:latin typeface="Calibri" pitchFamily="34" charset="0"/>
                <a:cs typeface="Calibri" pitchFamily="34" charset="0"/>
              </a:rPr>
              <a:t>Sgraffito</a:t>
            </a:r>
            <a:r>
              <a:rPr lang="el-GR" sz="2500" b="1" strike="noStrike" spc="-1" dirty="0" smtClean="0">
                <a:solidFill>
                  <a:srgbClr val="FF0000"/>
                </a:solidFill>
                <a:latin typeface="Calibri" pitchFamily="34" charset="0"/>
                <a:cs typeface="Calibri" pitchFamily="34" charset="0"/>
              </a:rPr>
              <a:t>», </a:t>
            </a:r>
            <a:r>
              <a:rPr lang="el-GR" sz="2500" b="1" strike="noStrike" spc="-1" dirty="0" smtClean="0">
                <a:solidFill>
                  <a:srgbClr val="000000"/>
                </a:solidFill>
                <a:latin typeface="Calibri" pitchFamily="34" charset="0"/>
                <a:cs typeface="Calibri" pitchFamily="34" charset="0"/>
              </a:rPr>
              <a:t>ένα τύπο διακόσμησης που εισήχθη από την Γένοβα της Ιταλίας, την περίοδο που οι Γενοβέζοι κατείχαν το νησί</a:t>
            </a:r>
            <a:r>
              <a:rPr lang="en-US" sz="2500" b="1" strike="noStrike" spc="-1" dirty="0" smtClean="0">
                <a:solidFill>
                  <a:srgbClr val="000000"/>
                </a:solidFill>
                <a:latin typeface="Calibri" pitchFamily="34" charset="0"/>
                <a:cs typeface="Calibri" pitchFamily="34" charset="0"/>
              </a:rPr>
              <a:t>.</a:t>
            </a:r>
          </a:p>
          <a:p>
            <a:pPr indent="0" algn="l">
              <a:lnSpc>
                <a:spcPct val="100000"/>
              </a:lnSpc>
              <a:spcBef>
                <a:spcPts val="581"/>
              </a:spcBef>
              <a:buNone/>
              <a:tabLst>
                <a:tab pos="0" algn="l"/>
              </a:tabLst>
            </a:pPr>
            <a:endParaRPr lang="en-US" sz="2500" b="1" strike="noStrike" spc="-1" dirty="0" smtClean="0">
              <a:solidFill>
                <a:srgbClr val="000000"/>
              </a:solidFill>
              <a:latin typeface="Calibri" pitchFamily="34" charset="0"/>
              <a:ea typeface="바탕"/>
              <a:cs typeface="Calibri" pitchFamily="34" charset="0"/>
            </a:endParaRPr>
          </a:p>
          <a:p>
            <a:pPr indent="0" algn="l">
              <a:lnSpc>
                <a:spcPct val="100000"/>
              </a:lnSpc>
              <a:spcBef>
                <a:spcPts val="581"/>
              </a:spcBef>
              <a:buNone/>
              <a:tabLst>
                <a:tab pos="0" algn="l"/>
              </a:tabLst>
            </a:pPr>
            <a:r>
              <a:rPr lang="en-US" sz="2500" b="1" strike="noStrike" spc="-1" dirty="0" smtClean="0">
                <a:solidFill>
                  <a:srgbClr val="000000"/>
                </a:solidFill>
                <a:latin typeface="Calibri" pitchFamily="34" charset="0"/>
                <a:ea typeface="바탕"/>
                <a:cs typeface="Calibri" pitchFamily="34" charset="0"/>
              </a:rPr>
              <a:t>-</a:t>
            </a:r>
            <a:r>
              <a:rPr lang="el-GR" sz="2500" b="1" strike="noStrike" spc="-1" dirty="0" smtClean="0">
                <a:solidFill>
                  <a:srgbClr val="000000"/>
                </a:solidFill>
                <a:latin typeface="Calibri" pitchFamily="34" charset="0"/>
                <a:ea typeface="바탕"/>
                <a:cs typeface="Calibri" pitchFamily="34" charset="0"/>
              </a:rPr>
              <a:t>Τα </a:t>
            </a:r>
            <a:r>
              <a:rPr lang="el-GR" sz="2500" b="1" strike="noStrike" spc="-1" dirty="0">
                <a:solidFill>
                  <a:srgbClr val="000000"/>
                </a:solidFill>
                <a:latin typeface="Calibri" pitchFamily="34" charset="0"/>
                <a:ea typeface="바탕"/>
                <a:cs typeface="Calibri" pitchFamily="34" charset="0"/>
              </a:rPr>
              <a:t>Ξυστά επηρεάστηκαν σημαντικά από την Ιταλική τεχνική  </a:t>
            </a:r>
            <a:r>
              <a:rPr lang="en-US" sz="2500" b="1" strike="noStrike" spc="-1" dirty="0">
                <a:solidFill>
                  <a:srgbClr val="000000"/>
                </a:solidFill>
                <a:latin typeface="Calibri" pitchFamily="34" charset="0"/>
                <a:ea typeface="바탕"/>
                <a:cs typeface="Calibri" pitchFamily="34" charset="0"/>
              </a:rPr>
              <a:t>“</a:t>
            </a:r>
            <a:r>
              <a:rPr lang="en-US" sz="2500" b="1" strike="noStrike" spc="-1" dirty="0" err="1">
                <a:solidFill>
                  <a:srgbClr val="000000"/>
                </a:solidFill>
                <a:latin typeface="Calibri" pitchFamily="34" charset="0"/>
                <a:ea typeface="바탕"/>
                <a:cs typeface="Calibri" pitchFamily="34" charset="0"/>
              </a:rPr>
              <a:t>Sgraffito</a:t>
            </a:r>
            <a:r>
              <a:rPr lang="en-US" sz="2500" b="1" strike="noStrike" spc="-1" dirty="0">
                <a:solidFill>
                  <a:srgbClr val="000000"/>
                </a:solidFill>
                <a:latin typeface="Calibri" pitchFamily="34" charset="0"/>
                <a:ea typeface="바탕"/>
                <a:cs typeface="Calibri" pitchFamily="34" charset="0"/>
              </a:rPr>
              <a:t>” </a:t>
            </a:r>
            <a:r>
              <a:rPr lang="el-GR" sz="2500" b="1" strike="noStrike" spc="-1" dirty="0">
                <a:solidFill>
                  <a:srgbClr val="000000"/>
                </a:solidFill>
                <a:latin typeface="Calibri" pitchFamily="34" charset="0"/>
                <a:ea typeface="바탕"/>
                <a:cs typeface="Calibri" pitchFamily="34" charset="0"/>
              </a:rPr>
              <a:t>και </a:t>
            </a:r>
            <a:r>
              <a:rPr lang="el-GR" sz="2500" b="1" strike="noStrike" spc="-1" dirty="0" smtClean="0">
                <a:solidFill>
                  <a:srgbClr val="000000"/>
                </a:solidFill>
                <a:latin typeface="Calibri" pitchFamily="34" charset="0"/>
                <a:ea typeface="바탕"/>
                <a:cs typeface="Calibri" pitchFamily="34" charset="0"/>
              </a:rPr>
              <a:t>διαμ</a:t>
            </a:r>
            <a:r>
              <a:rPr lang="el-GR" sz="2500" b="1" spc="-1" dirty="0" smtClean="0">
                <a:solidFill>
                  <a:srgbClr val="000000"/>
                </a:solidFill>
                <a:latin typeface="Calibri" pitchFamily="34" charset="0"/>
                <a:ea typeface="바탕"/>
                <a:cs typeface="Calibri" pitchFamily="34" charset="0"/>
              </a:rPr>
              <a:t>όρφω</a:t>
            </a:r>
            <a:r>
              <a:rPr lang="el-GR" sz="2500" b="1" strike="noStrike" spc="-1" dirty="0" smtClean="0">
                <a:solidFill>
                  <a:srgbClr val="000000"/>
                </a:solidFill>
                <a:latin typeface="Calibri" pitchFamily="34" charset="0"/>
                <a:ea typeface="바탕"/>
                <a:cs typeface="Calibri" pitchFamily="34" charset="0"/>
              </a:rPr>
              <a:t>σαν </a:t>
            </a:r>
            <a:r>
              <a:rPr lang="el-GR" sz="2500" b="1" strike="noStrike" spc="-1" dirty="0">
                <a:solidFill>
                  <a:srgbClr val="000000"/>
                </a:solidFill>
                <a:latin typeface="Calibri" pitchFamily="34" charset="0"/>
                <a:ea typeface="바탕"/>
                <a:cs typeface="Calibri" pitchFamily="34" charset="0"/>
              </a:rPr>
              <a:t>τον δικό τους ξεχωριστό χαρακτήρα την εποχή του μεσαίωνα και εξελίχθηκαν την περίοδο του Βυζάντιου. </a:t>
            </a:r>
            <a:endParaRPr lang="en-US" sz="2500" b="1" strike="noStrike" spc="-1" dirty="0" smtClean="0">
              <a:solidFill>
                <a:srgbClr val="000000"/>
              </a:solidFill>
              <a:latin typeface="Calibri" pitchFamily="34" charset="0"/>
              <a:ea typeface="바탕"/>
              <a:cs typeface="Calibri" pitchFamily="34" charset="0"/>
            </a:endParaRPr>
          </a:p>
          <a:p>
            <a:pPr indent="0" algn="ctr">
              <a:lnSpc>
                <a:spcPct val="100000"/>
              </a:lnSpc>
              <a:spcBef>
                <a:spcPts val="581"/>
              </a:spcBef>
              <a:buNone/>
              <a:tabLst>
                <a:tab pos="0" algn="l"/>
              </a:tabLst>
            </a:pPr>
            <a:endParaRPr lang="en-US" sz="2500" b="1" strike="noStrike" spc="-1" dirty="0" smtClean="0">
              <a:solidFill>
                <a:srgbClr val="000000"/>
              </a:solidFill>
              <a:latin typeface="Calibri" pitchFamily="34" charset="0"/>
              <a:ea typeface="바탕"/>
              <a:cs typeface="Calibri" pitchFamily="34" charset="0"/>
            </a:endParaRPr>
          </a:p>
          <a:p>
            <a:pPr indent="0" algn="l">
              <a:lnSpc>
                <a:spcPct val="100000"/>
              </a:lnSpc>
              <a:spcBef>
                <a:spcPts val="581"/>
              </a:spcBef>
              <a:buNone/>
              <a:tabLst>
                <a:tab pos="0" algn="l"/>
              </a:tabLst>
            </a:pPr>
            <a:r>
              <a:rPr lang="en-US" sz="2500" b="1" strike="noStrike" spc="-1" dirty="0" smtClean="0">
                <a:solidFill>
                  <a:srgbClr val="000000"/>
                </a:solidFill>
                <a:latin typeface="Calibri" pitchFamily="34" charset="0"/>
                <a:ea typeface="바탕"/>
                <a:cs typeface="Calibri" pitchFamily="34" charset="0"/>
              </a:rPr>
              <a:t>- </a:t>
            </a:r>
            <a:r>
              <a:rPr lang="el-GR" sz="2500" b="1" strike="noStrike" spc="-1" dirty="0" smtClean="0">
                <a:solidFill>
                  <a:srgbClr val="000000"/>
                </a:solidFill>
                <a:latin typeface="Calibri" pitchFamily="34" charset="0"/>
                <a:ea typeface="바탕"/>
                <a:cs typeface="Calibri" pitchFamily="34" charset="0"/>
              </a:rPr>
              <a:t>Από </a:t>
            </a:r>
            <a:r>
              <a:rPr lang="el-GR" sz="2500" b="1" strike="noStrike" spc="-1" dirty="0">
                <a:solidFill>
                  <a:srgbClr val="000000"/>
                </a:solidFill>
                <a:latin typeface="Calibri" pitchFamily="34" charset="0"/>
                <a:ea typeface="바탕"/>
                <a:cs typeface="Calibri" pitchFamily="34" charset="0"/>
              </a:rPr>
              <a:t>τότε και στο εξής χρησιμοποιείται  για την δημιουργία εντυπωσιακών κτηρίων με διακοσμητικά μοτίβα και γραμμές. </a:t>
            </a:r>
            <a:endParaRPr lang="en-US" sz="2500" b="0" strike="noStrike" spc="-1" dirty="0">
              <a:solidFill>
                <a:srgbClr val="000000"/>
              </a:solidFill>
              <a:latin typeface="Calibri" pitchFamily="34" charset="0"/>
              <a:cs typeface="Calibri" pitchFamily="34" charset="0"/>
            </a:endParaRPr>
          </a:p>
          <a:p>
            <a:pPr indent="0">
              <a:lnSpc>
                <a:spcPct val="100000"/>
              </a:lnSpc>
              <a:spcBef>
                <a:spcPts val="581"/>
              </a:spcBef>
              <a:buNone/>
              <a:tabLst>
                <a:tab pos="0" algn="l"/>
              </a:tabLst>
            </a:pPr>
            <a:endParaRPr lang="en-US" sz="2000" b="0" strike="noStrike" spc="-1" dirty="0">
              <a:solidFill>
                <a:srgbClr val="000000"/>
              </a:solidFill>
              <a:latin typeface="Perpetua"/>
            </a:endParaRPr>
          </a:p>
          <a:p>
            <a:pPr indent="0">
              <a:lnSpc>
                <a:spcPct val="100000"/>
              </a:lnSpc>
              <a:spcBef>
                <a:spcPts val="581"/>
              </a:spcBef>
              <a:buNone/>
              <a:tabLst>
                <a:tab pos="0" algn="l"/>
              </a:tabLst>
            </a:pPr>
            <a:endParaRPr lang="en-US" sz="2000" b="0" strike="noStrike" spc="-1" dirty="0">
              <a:solidFill>
                <a:srgbClr val="000000"/>
              </a:solidFill>
              <a:latin typeface="Perpetua"/>
            </a:endParaRPr>
          </a:p>
          <a:p>
            <a:pPr indent="0">
              <a:lnSpc>
                <a:spcPct val="100000"/>
              </a:lnSpc>
              <a:spcBef>
                <a:spcPts val="581"/>
              </a:spcBef>
              <a:buNone/>
              <a:tabLst>
                <a:tab pos="0" algn="l"/>
              </a:tabLst>
            </a:pPr>
            <a:endParaRPr lang="en-US" sz="2000" b="0" strike="noStrike" spc="-1" dirty="0">
              <a:solidFill>
                <a:srgbClr val="000000"/>
              </a:solidFill>
              <a:latin typeface="Perpetua"/>
            </a:endParaRPr>
          </a:p>
        </p:txBody>
      </p:sp>
      <p:sp>
        <p:nvSpPr>
          <p:cNvPr id="309" name="PlaceHolder 3"/>
          <p:cNvSpPr>
            <a:spLocks noGrp="1"/>
          </p:cNvSpPr>
          <p:nvPr>
            <p:ph/>
          </p:nvPr>
        </p:nvSpPr>
        <p:spPr>
          <a:xfrm>
            <a:off x="843120" y="4043520"/>
            <a:ext cx="6243480" cy="2357280"/>
          </a:xfrm>
          <a:prstGeom prst="rect">
            <a:avLst/>
          </a:prstGeom>
          <a:noFill/>
          <a:ln w="0">
            <a:noFill/>
          </a:ln>
        </p:spPr>
        <p:txBody>
          <a:bodyPr lIns="90000" tIns="45000" rIns="90000" bIns="45000" anchor="t">
            <a:normAutofit fontScale="71500" lnSpcReduction="20000"/>
          </a:bodyPr>
          <a:lstStyle/>
          <a:p>
            <a:pPr marL="214920" indent="-214920">
              <a:lnSpc>
                <a:spcPct val="100000"/>
              </a:lnSpc>
              <a:spcBef>
                <a:spcPts val="581"/>
              </a:spcBef>
              <a:buClr>
                <a:srgbClr val="2DA2BF"/>
              </a:buClr>
              <a:buSzPct val="85000"/>
              <a:buFont typeface="Wingdings 2" charset="2"/>
              <a:buChar char=""/>
            </a:pPr>
            <a:r>
              <a:rPr lang="en-US" sz="2600" b="0" strike="noStrike" spc="-1" dirty="0" smtClean="0">
                <a:solidFill>
                  <a:srgbClr val="000000"/>
                </a:solidFill>
                <a:latin typeface="Calibri" pitchFamily="34" charset="0"/>
                <a:cs typeface="Calibri" pitchFamily="34" charset="0"/>
              </a:rPr>
              <a:t>This technique is reminiscent of the </a:t>
            </a:r>
            <a:r>
              <a:rPr lang="en-US" sz="2600" b="1" strike="noStrike" spc="-1" dirty="0" smtClean="0">
                <a:solidFill>
                  <a:srgbClr val="FF0000"/>
                </a:solidFill>
                <a:latin typeface="Calibri" pitchFamily="34" charset="0"/>
                <a:cs typeface="Calibri" pitchFamily="34" charset="0"/>
              </a:rPr>
              <a:t>Italian "</a:t>
            </a:r>
            <a:r>
              <a:rPr lang="en-US" sz="2600" b="1" strike="noStrike" spc="-1" dirty="0" err="1" smtClean="0">
                <a:solidFill>
                  <a:srgbClr val="FF0000"/>
                </a:solidFill>
                <a:latin typeface="Calibri" pitchFamily="34" charset="0"/>
                <a:cs typeface="Calibri" pitchFamily="34" charset="0"/>
              </a:rPr>
              <a:t>Sgraffito</a:t>
            </a:r>
            <a:r>
              <a:rPr lang="en-US" sz="2600" b="0" strike="noStrike" spc="-1" dirty="0" smtClean="0">
                <a:solidFill>
                  <a:srgbClr val="000000"/>
                </a:solidFill>
                <a:latin typeface="Calibri" pitchFamily="34" charset="0"/>
                <a:cs typeface="Calibri" pitchFamily="34" charset="0"/>
              </a:rPr>
              <a:t>", a type of decoration imported from Genoa, Italy, during the period when the Genoese occupied the island!</a:t>
            </a:r>
            <a:endParaRPr lang="el-GR" sz="2600" b="0" strike="noStrike" spc="-1" dirty="0" smtClean="0">
              <a:solidFill>
                <a:srgbClr val="000000"/>
              </a:solidFill>
              <a:latin typeface="Calibri" pitchFamily="34" charset="0"/>
              <a:cs typeface="Calibri" pitchFamily="34" charset="0"/>
            </a:endParaRPr>
          </a:p>
          <a:p>
            <a:pPr marL="214920" indent="-214920">
              <a:lnSpc>
                <a:spcPct val="100000"/>
              </a:lnSpc>
              <a:spcBef>
                <a:spcPts val="581"/>
              </a:spcBef>
              <a:buClr>
                <a:srgbClr val="2DA2BF"/>
              </a:buClr>
              <a:buSzPct val="85000"/>
              <a:buFont typeface="Wingdings 2" charset="2"/>
              <a:buChar char=""/>
            </a:pPr>
            <a:r>
              <a:rPr lang="en-US" sz="2600" spc="-1" dirty="0" smtClean="0">
                <a:solidFill>
                  <a:srgbClr val="000000"/>
                </a:solidFill>
                <a:latin typeface="Calibri" pitchFamily="34" charset="0"/>
                <a:cs typeface="Calibri" pitchFamily="34" charset="0"/>
              </a:rPr>
              <a:t>“ </a:t>
            </a:r>
            <a:r>
              <a:rPr lang="en-US" sz="2600" spc="-1" dirty="0" err="1" smtClean="0">
                <a:solidFill>
                  <a:srgbClr val="000000"/>
                </a:solidFill>
                <a:latin typeface="Calibri" pitchFamily="34" charset="0"/>
                <a:cs typeface="Calibri" pitchFamily="34" charset="0"/>
              </a:rPr>
              <a:t>Xysta</a:t>
            </a:r>
            <a:r>
              <a:rPr lang="en-US" sz="2600" spc="-1" dirty="0" smtClean="0">
                <a:solidFill>
                  <a:srgbClr val="000000"/>
                </a:solidFill>
                <a:latin typeface="Calibri" pitchFamily="34" charset="0"/>
                <a:cs typeface="Calibri" pitchFamily="34" charset="0"/>
              </a:rPr>
              <a:t>” (= </a:t>
            </a:r>
            <a:r>
              <a:rPr lang="en-US" sz="2600" b="0" strike="noStrike" spc="-1" dirty="0" smtClean="0">
                <a:solidFill>
                  <a:srgbClr val="000000"/>
                </a:solidFill>
                <a:latin typeface="Calibri" pitchFamily="34" charset="0"/>
                <a:cs typeface="Calibri" pitchFamily="34" charset="0"/>
              </a:rPr>
              <a:t> Scratches) </a:t>
            </a:r>
            <a:r>
              <a:rPr lang="en-US" sz="2600" b="0" strike="noStrike" spc="-1" dirty="0">
                <a:solidFill>
                  <a:srgbClr val="000000"/>
                </a:solidFill>
                <a:latin typeface="Calibri" pitchFamily="34" charset="0"/>
                <a:cs typeface="Calibri" pitchFamily="34" charset="0"/>
              </a:rPr>
              <a:t>were significantly influenced by the Italian "</a:t>
            </a:r>
            <a:r>
              <a:rPr lang="en-US" sz="2600" b="0" strike="noStrike" spc="-1" dirty="0" err="1">
                <a:solidFill>
                  <a:srgbClr val="000000"/>
                </a:solidFill>
                <a:latin typeface="Calibri" pitchFamily="34" charset="0"/>
                <a:cs typeface="Calibri" pitchFamily="34" charset="0"/>
              </a:rPr>
              <a:t>Sgraffito</a:t>
            </a:r>
            <a:r>
              <a:rPr lang="en-US" sz="2600" b="0" strike="noStrike" spc="-1" dirty="0">
                <a:solidFill>
                  <a:srgbClr val="000000"/>
                </a:solidFill>
                <a:latin typeface="Calibri" pitchFamily="34" charset="0"/>
                <a:cs typeface="Calibri" pitchFamily="34" charset="0"/>
              </a:rPr>
              <a:t>" technique and formed their own distinct character during the Middle Ages and evolved during the Byzantium period. </a:t>
            </a:r>
            <a:r>
              <a:rPr lang="en-US" sz="2600" b="0" strike="noStrike" spc="-1" dirty="0" smtClean="0">
                <a:solidFill>
                  <a:srgbClr val="000000"/>
                </a:solidFill>
                <a:latin typeface="Calibri" pitchFamily="34" charset="0"/>
                <a:cs typeface="Calibri" pitchFamily="34" charset="0"/>
              </a:rPr>
              <a:t>S</a:t>
            </a:r>
          </a:p>
          <a:p>
            <a:pPr marL="214920" indent="-214920">
              <a:lnSpc>
                <a:spcPct val="100000"/>
              </a:lnSpc>
              <a:spcBef>
                <a:spcPts val="581"/>
              </a:spcBef>
              <a:buClr>
                <a:srgbClr val="2DA2BF"/>
              </a:buClr>
              <a:buSzPct val="85000"/>
              <a:buFont typeface="Wingdings 2" charset="2"/>
              <a:buChar char=""/>
            </a:pPr>
            <a:r>
              <a:rPr lang="en-US" sz="2600" spc="-1" dirty="0" smtClean="0">
                <a:solidFill>
                  <a:srgbClr val="000000"/>
                </a:solidFill>
                <a:latin typeface="Calibri" pitchFamily="34" charset="0"/>
                <a:cs typeface="Calibri" pitchFamily="34" charset="0"/>
              </a:rPr>
              <a:t>S</a:t>
            </a:r>
            <a:r>
              <a:rPr lang="en-US" sz="2600" b="0" strike="noStrike" spc="-1" dirty="0" smtClean="0">
                <a:solidFill>
                  <a:srgbClr val="000000"/>
                </a:solidFill>
                <a:latin typeface="Calibri" pitchFamily="34" charset="0"/>
                <a:cs typeface="Calibri" pitchFamily="34" charset="0"/>
              </a:rPr>
              <a:t>ince </a:t>
            </a:r>
            <a:r>
              <a:rPr lang="en-US" sz="2600" b="0" strike="noStrike" spc="-1" dirty="0">
                <a:solidFill>
                  <a:srgbClr val="000000"/>
                </a:solidFill>
                <a:latin typeface="Calibri" pitchFamily="34" charset="0"/>
                <a:cs typeface="Calibri" pitchFamily="34" charset="0"/>
              </a:rPr>
              <a:t>then it has been used to create impressive buildings with decorative patterns and lines</a:t>
            </a:r>
          </a:p>
        </p:txBody>
      </p:sp>
      <p:sp>
        <p:nvSpPr>
          <p:cNvPr id="310" name="Freeform: Shape 10"/>
          <p:cNvSpPr/>
          <p:nvPr/>
        </p:nvSpPr>
        <p:spPr>
          <a:xfrm flipH="1">
            <a:off x="6553440" y="0"/>
            <a:ext cx="2529360" cy="6857640"/>
          </a:xfrm>
          <a:custGeom>
            <a:avLst/>
            <a:gdLst>
              <a:gd name="textAreaLeft" fmla="*/ 360 w 2529360"/>
              <a:gd name="textAreaRight" fmla="*/ 2530080 w 2529360"/>
              <a:gd name="textAreaTop" fmla="*/ 0 h 6857640"/>
              <a:gd name="textAreaBottom" fmla="*/ 6858000 h 6857640"/>
            </a:gdLst>
            <a:ahLst/>
            <a:cxnLst/>
            <a:rect l="textAreaLeft" t="textAreaTop" r="textAreaRight" b="textAreaBottom"/>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Meiryo"/>
            </a:endParaRPr>
          </a:p>
        </p:txBody>
      </p:sp>
      <p:sp>
        <p:nvSpPr>
          <p:cNvPr id="311" name="Freeform: Shape 12"/>
          <p:cNvSpPr/>
          <p:nvPr/>
        </p:nvSpPr>
        <p:spPr>
          <a:xfrm flipH="1">
            <a:off x="6758280" y="0"/>
            <a:ext cx="2536200" cy="6857640"/>
          </a:xfrm>
          <a:custGeom>
            <a:avLst/>
            <a:gdLst>
              <a:gd name="textAreaLeft" fmla="*/ -360 w 2536200"/>
              <a:gd name="textAreaRight" fmla="*/ 2536200 w 2536200"/>
              <a:gd name="textAreaTop" fmla="*/ 0 h 6857640"/>
              <a:gd name="textAreaBottom" fmla="*/ 6858000 h 6857640"/>
            </a:gdLst>
            <a:ahLst/>
            <a:cxnLst/>
            <a:rect l="textAreaLeft" t="textAreaTop" r="textAreaRight" b="textAreaBottom"/>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tabLst>
                <a:tab pos="0" algn="l"/>
              </a:tabLst>
            </a:pPr>
            <a:endParaRPr lang="en-US" sz="1800" b="0" strike="noStrike" spc="-1">
              <a:solidFill>
                <a:srgbClr val="FFFFFF"/>
              </a:solidFill>
              <a:latin typeface="Meiryo"/>
            </a:endParaRPr>
          </a:p>
        </p:txBody>
      </p:sp>
      <p:sp>
        <p:nvSpPr>
          <p:cNvPr id="312" name="Εικόνα 3"/>
          <p:cNvSpPr/>
          <p:nvPr/>
        </p:nvSpPr>
        <p:spPr>
          <a:xfrm>
            <a:off x="6970200" y="0"/>
            <a:ext cx="5069400" cy="6705600"/>
          </a:xfrm>
          <a:custGeom>
            <a:avLst/>
            <a:gdLst>
              <a:gd name="textAreaLeft" fmla="*/ 0 w 5205600"/>
              <a:gd name="textAreaRight" fmla="*/ 5205960 w 5205600"/>
              <a:gd name="textAreaTop" fmla="*/ 0 h 6857640"/>
              <a:gd name="textAreaBottom" fmla="*/ 6858000 h 6857640"/>
            </a:gdLst>
            <a:ahLst/>
            <a:cxnLst/>
            <a:rect l="textAreaLeft" t="textAreaTop" r="textAreaRight" b="textAreaBottom"/>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blipFill rotWithShape="0">
            <a:blip r:embed="rId2" cstate="print"/>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l-GR" sz="1800" b="0" strike="noStrike" spc="-1">
              <a:solidFill>
                <a:srgbClr val="000000"/>
              </a:solidFill>
              <a:latin typeface="Arial"/>
            </a:endParaRPr>
          </a:p>
        </p:txBody>
      </p:sp>
      <p:sp>
        <p:nvSpPr>
          <p:cNvPr id="313" name="Freeform: Shape 14"/>
          <p:cNvSpPr/>
          <p:nvPr/>
        </p:nvSpPr>
        <p:spPr>
          <a:xfrm flipH="1">
            <a:off x="6985440" y="0"/>
            <a:ext cx="2680200" cy="6857640"/>
          </a:xfrm>
          <a:custGeom>
            <a:avLst/>
            <a:gdLst>
              <a:gd name="textAreaLeft" fmla="*/ -360 w 2680200"/>
              <a:gd name="textAreaRight" fmla="*/ 2680200 w 2680200"/>
              <a:gd name="textAreaTop" fmla="*/ 0 h 6857640"/>
              <a:gd name="textAreaBottom" fmla="*/ 6858000 h 6857640"/>
            </a:gdLst>
            <a:ahLst/>
            <a:cxnLst/>
            <a:rect l="textAreaLeft" t="textAreaTop" r="textAreaRight" b="textAreaBottom"/>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Perpetua"/>
            </a:endParaRPr>
          </a:p>
        </p:txBody>
      </p:sp>
    </p:spTree>
  </p:cSld>
  <p:clrMapOvr>
    <a:masterClrMapping/>
  </p:clrMapOvr>
  <p:transition spd="slow" advTm="20000">
    <p:cover dir="l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extBox 6"/>
          <p:cNvSpPr/>
          <p:nvPr/>
        </p:nvSpPr>
        <p:spPr>
          <a:xfrm>
            <a:off x="5595840" y="3810000"/>
            <a:ext cx="6094080" cy="267620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gn="ctr">
              <a:lnSpc>
                <a:spcPct val="100000"/>
              </a:lnSpc>
            </a:pPr>
            <a:r>
              <a:rPr lang="el-GR" sz="2400" strike="noStrike" spc="-1" dirty="0">
                <a:solidFill>
                  <a:srgbClr val="000000"/>
                </a:solidFill>
                <a:latin typeface="Calibri" pitchFamily="34" charset="0"/>
                <a:cs typeface="Calibri" pitchFamily="34" charset="0"/>
              </a:rPr>
              <a:t>Το</a:t>
            </a:r>
            <a:r>
              <a:rPr lang="el-GR" sz="2400" b="1" strike="noStrike" spc="-1" dirty="0">
                <a:solidFill>
                  <a:srgbClr val="000000"/>
                </a:solidFill>
                <a:latin typeface="Calibri" pitchFamily="34" charset="0"/>
                <a:cs typeface="Calibri" pitchFamily="34" charset="0"/>
              </a:rPr>
              <a:t> </a:t>
            </a:r>
            <a:r>
              <a:rPr lang="el-GR" sz="2400" b="1" strike="noStrike" spc="-1" dirty="0" err="1" smtClean="0">
                <a:solidFill>
                  <a:srgbClr val="FF0000"/>
                </a:solidFill>
                <a:latin typeface="Calibri" pitchFamily="34" charset="0"/>
                <a:cs typeface="Calibri" pitchFamily="34" charset="0"/>
              </a:rPr>
              <a:t>Sgraffito</a:t>
            </a:r>
            <a:r>
              <a:rPr lang="en-US" sz="2400" b="1" spc="-1" dirty="0" smtClean="0">
                <a:solidFill>
                  <a:srgbClr val="000000"/>
                </a:solidFill>
                <a:latin typeface="Calibri" pitchFamily="34" charset="0"/>
                <a:cs typeface="Calibri" pitchFamily="34" charset="0"/>
              </a:rPr>
              <a:t> </a:t>
            </a:r>
            <a:r>
              <a:rPr lang="en-US" sz="2400" dirty="0" smtClean="0">
                <a:latin typeface="Calibri" pitchFamily="34" charset="0"/>
                <a:cs typeface="Calibri" pitchFamily="34" charset="0"/>
              </a:rPr>
              <a:t>is a type of wall decoration produced by using layers of plaster in contrasting colors. This technique has been known for many centuries. </a:t>
            </a:r>
            <a:r>
              <a:rPr lang="en-US" sz="2400" b="1" dirty="0" smtClean="0">
                <a:solidFill>
                  <a:srgbClr val="FF0000"/>
                </a:solidFill>
                <a:latin typeface="Calibri" pitchFamily="34" charset="0"/>
                <a:cs typeface="Calibri" pitchFamily="34" charset="0"/>
              </a:rPr>
              <a:t>It gained great popularity in Italy and the Czech Republic in the 16th century.</a:t>
            </a:r>
            <a:r>
              <a:rPr lang="en-US" sz="2400" dirty="0" smtClean="0">
                <a:latin typeface="Calibri" pitchFamily="34" charset="0"/>
                <a:cs typeface="Calibri" pitchFamily="34" charset="0"/>
              </a:rPr>
              <a:t> Since then, it has spread to many more countries in Europe and Africa.</a:t>
            </a:r>
            <a:r>
              <a:rPr lang="el-GR" sz="2400" b="1" spc="-1" dirty="0" smtClean="0">
                <a:solidFill>
                  <a:srgbClr val="000000"/>
                </a:solidFill>
                <a:latin typeface="Calibri" pitchFamily="34" charset="0"/>
                <a:cs typeface="Calibri" pitchFamily="34" charset="0"/>
              </a:rPr>
              <a:t> </a:t>
            </a:r>
            <a:endParaRPr lang="el-GR" sz="2400" b="0" strike="noStrike" spc="-1" dirty="0">
              <a:solidFill>
                <a:srgbClr val="000000"/>
              </a:solidFill>
              <a:latin typeface="Calibri" pitchFamily="34" charset="0"/>
              <a:cs typeface="Calibri" pitchFamily="34" charset="0"/>
            </a:endParaRPr>
          </a:p>
        </p:txBody>
      </p:sp>
      <p:pic>
        <p:nvPicPr>
          <p:cNvPr id="315" name="Εικόνα 8" descr="Εικόνα που περιέχει εξωτερικός χώρος/ύπαιθρος, αυτοκίνητο, παράθυρο, κτίριο&#10;&#10;Περιγραφή που δημιουργήθηκε αυτόματα"/>
          <p:cNvPicPr/>
          <p:nvPr/>
        </p:nvPicPr>
        <p:blipFill>
          <a:blip r:embed="rId2" cstate="print"/>
          <a:srcRect b="16372"/>
          <a:stretch/>
        </p:blipFill>
        <p:spPr>
          <a:xfrm>
            <a:off x="180000" y="990600"/>
            <a:ext cx="5073480" cy="5309400"/>
          </a:xfrm>
          <a:prstGeom prst="rect">
            <a:avLst/>
          </a:prstGeom>
          <a:ln w="0">
            <a:noFill/>
          </a:ln>
          <a:effectLst>
            <a:outerShdw blurRad="88920" dist="37674" dir="2700000" sx="101000" sy="101000" algn="tl" rotWithShape="0">
              <a:srgbClr val="002060">
                <a:alpha val="40000"/>
              </a:srgbClr>
            </a:outerShdw>
          </a:effectLst>
        </p:spPr>
      </p:pic>
      <p:sp>
        <p:nvSpPr>
          <p:cNvPr id="316" name="Υπότιτλος 1"/>
          <p:cNvSpPr txBox="1"/>
          <p:nvPr/>
        </p:nvSpPr>
        <p:spPr>
          <a:xfrm>
            <a:off x="6324600" y="5105400"/>
            <a:ext cx="5040000" cy="900000"/>
          </a:xfrm>
          <a:prstGeom prst="rect">
            <a:avLst/>
          </a:prstGeom>
          <a:noFill/>
          <a:ln w="0">
            <a:noFill/>
          </a:ln>
        </p:spPr>
        <p:txBody>
          <a:bodyPr lIns="90000" tIns="45000" rIns="90000" bIns="45000" anchor="t">
            <a:normAutofit fontScale="96000"/>
          </a:bodyPr>
          <a:lstStyle/>
          <a:p>
            <a:pPr>
              <a:lnSpc>
                <a:spcPct val="100000"/>
              </a:lnSpc>
              <a:spcBef>
                <a:spcPts val="581"/>
              </a:spcBef>
              <a:tabLst>
                <a:tab pos="0" algn="l"/>
              </a:tabLst>
            </a:pPr>
            <a:r>
              <a:rPr lang="el-GR" sz="2600" b="1" strike="noStrike" spc="-1" dirty="0" smtClean="0">
                <a:solidFill>
                  <a:srgbClr val="000000"/>
                </a:solidFill>
                <a:latin typeface="Corbel"/>
              </a:rPr>
              <a:t>.   </a:t>
            </a:r>
            <a:endParaRPr lang="el-GR" sz="2600" b="0" strike="noStrike" spc="-1" dirty="0">
              <a:solidFill>
                <a:srgbClr val="000000"/>
              </a:solidFill>
              <a:latin typeface="Arial"/>
            </a:endParaRPr>
          </a:p>
        </p:txBody>
      </p:sp>
      <p:sp>
        <p:nvSpPr>
          <p:cNvPr id="5" name="TextBox 6"/>
          <p:cNvSpPr/>
          <p:nvPr/>
        </p:nvSpPr>
        <p:spPr>
          <a:xfrm>
            <a:off x="5748240" y="457200"/>
            <a:ext cx="6094080" cy="304553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gn="ctr">
              <a:lnSpc>
                <a:spcPct val="100000"/>
              </a:lnSpc>
            </a:pPr>
            <a:r>
              <a:rPr lang="el-GR" sz="2400" strike="noStrike" spc="-1" dirty="0">
                <a:solidFill>
                  <a:srgbClr val="000000"/>
                </a:solidFill>
                <a:latin typeface="Calibri" pitchFamily="34" charset="0"/>
                <a:cs typeface="Calibri" pitchFamily="34" charset="0"/>
              </a:rPr>
              <a:t>Το </a:t>
            </a:r>
            <a:r>
              <a:rPr lang="el-GR" sz="2400" b="1" strike="noStrike" spc="-1" dirty="0" err="1">
                <a:solidFill>
                  <a:srgbClr val="FF0000"/>
                </a:solidFill>
                <a:latin typeface="Calibri" pitchFamily="34" charset="0"/>
                <a:cs typeface="Calibri" pitchFamily="34" charset="0"/>
              </a:rPr>
              <a:t>Sgraffito</a:t>
            </a:r>
            <a:r>
              <a:rPr lang="el-GR" sz="2400" strike="noStrike" spc="-1" dirty="0">
                <a:solidFill>
                  <a:srgbClr val="FF0000"/>
                </a:solidFill>
                <a:latin typeface="Calibri" pitchFamily="34" charset="0"/>
                <a:cs typeface="Calibri" pitchFamily="34" charset="0"/>
              </a:rPr>
              <a:t> </a:t>
            </a:r>
            <a:r>
              <a:rPr lang="el-GR" sz="2400" strike="noStrike" spc="-1" dirty="0">
                <a:solidFill>
                  <a:srgbClr val="000000"/>
                </a:solidFill>
                <a:latin typeface="Calibri" pitchFamily="34" charset="0"/>
                <a:cs typeface="Calibri" pitchFamily="34" charset="0"/>
              </a:rPr>
              <a:t>είναι ένας τύπος διακόσμησης τοίχου που παράγεται με τη χρήση στρώσεων γύψου σε αντίθεση με τα χρώματα. </a:t>
            </a:r>
            <a:endParaRPr lang="en-US" sz="2400" strike="noStrike" spc="-1" dirty="0" smtClean="0">
              <a:solidFill>
                <a:srgbClr val="000000"/>
              </a:solidFill>
              <a:latin typeface="Calibri" pitchFamily="34" charset="0"/>
              <a:cs typeface="Calibri" pitchFamily="34" charset="0"/>
            </a:endParaRPr>
          </a:p>
          <a:p>
            <a:pPr algn="ctr">
              <a:lnSpc>
                <a:spcPct val="100000"/>
              </a:lnSpc>
            </a:pPr>
            <a:r>
              <a:rPr lang="el-GR" sz="2400" strike="noStrike" spc="-1" dirty="0" smtClean="0">
                <a:solidFill>
                  <a:srgbClr val="000000"/>
                </a:solidFill>
                <a:latin typeface="Calibri" pitchFamily="34" charset="0"/>
                <a:cs typeface="Calibri" pitchFamily="34" charset="0"/>
              </a:rPr>
              <a:t>Αυτή </a:t>
            </a:r>
            <a:r>
              <a:rPr lang="el-GR" sz="2400" strike="noStrike" spc="-1" dirty="0">
                <a:solidFill>
                  <a:srgbClr val="000000"/>
                </a:solidFill>
                <a:latin typeface="Calibri" pitchFamily="34" charset="0"/>
                <a:cs typeface="Calibri" pitchFamily="34" charset="0"/>
              </a:rPr>
              <a:t>η τεχνική είναι γνωστή εδώ και πολλούς αιώνες. </a:t>
            </a:r>
            <a:r>
              <a:rPr lang="el-GR" sz="2400" b="1" strike="noStrike" spc="-1" dirty="0">
                <a:solidFill>
                  <a:srgbClr val="FF0000"/>
                </a:solidFill>
                <a:latin typeface="Calibri" pitchFamily="34" charset="0"/>
                <a:cs typeface="Calibri" pitchFamily="34" charset="0"/>
              </a:rPr>
              <a:t>Απέκτησε μεγάλη δημοτικότητα στην Ιταλία και την Τσεχία τον 16ο αιώνα</a:t>
            </a:r>
            <a:r>
              <a:rPr lang="el-GR" sz="2400" strike="noStrike" spc="-1" dirty="0">
                <a:solidFill>
                  <a:srgbClr val="000000"/>
                </a:solidFill>
                <a:latin typeface="Calibri" pitchFamily="34" charset="0"/>
                <a:cs typeface="Calibri" pitchFamily="34" charset="0"/>
              </a:rPr>
              <a:t>. </a:t>
            </a:r>
            <a:r>
              <a:rPr lang="el-GR" sz="2400" spc="-1" dirty="0" smtClean="0">
                <a:solidFill>
                  <a:srgbClr val="000000"/>
                </a:solidFill>
                <a:latin typeface="Calibri" pitchFamily="34" charset="0"/>
                <a:cs typeface="Calibri" pitchFamily="34" charset="0"/>
              </a:rPr>
              <a:t>Από τότε, έχει εξαπλωθεί και σε πολλές ακόμα χώρες της Ευρώπης και της Αφρικής</a:t>
            </a:r>
            <a:r>
              <a:rPr lang="el-GR" sz="2400" b="1" spc="-1" dirty="0" smtClean="0">
                <a:solidFill>
                  <a:srgbClr val="000000"/>
                </a:solidFill>
                <a:latin typeface="Corbel"/>
              </a:rPr>
              <a:t>. </a:t>
            </a:r>
            <a:endParaRPr lang="el-GR" sz="2400" b="0" strike="noStrike" spc="-1" dirty="0">
              <a:solidFill>
                <a:srgbClr val="000000"/>
              </a:solidFill>
              <a:latin typeface="Aria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Εικόνα 2"/>
          <p:cNvPicPr/>
          <p:nvPr/>
        </p:nvPicPr>
        <p:blipFill>
          <a:blip r:embed="rId2" cstate="print"/>
          <a:stretch/>
        </p:blipFill>
        <p:spPr>
          <a:xfrm>
            <a:off x="212725" y="554040"/>
            <a:ext cx="11826875" cy="6075360"/>
          </a:xfrm>
          <a:prstGeom prst="rect">
            <a:avLst/>
          </a:prstGeom>
          <a:ln w="9525">
            <a:noFill/>
          </a:ln>
        </p:spPr>
      </p:pic>
      <p:sp>
        <p:nvSpPr>
          <p:cNvPr id="11266" name="AutoShape 2" descr="https://powerpoint.officeapps.live.com/pods/GetClipboardImage.ashx?Id=0194e8c8-4146-46a1-bd53-c854238c6d01&amp;DC=PNL1&amp;pkey=8c25954a-9522-4e78-a22b-20e77b8b077b&amp;wdwaccluster=PNL1"/>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1268" name="AutoShape 4" descr="https://powerpoint.officeapps.live.com/pods/GetClipboardImage.ashx?Id=0194e8c8-4146-46a1-bd53-c854238c6d01&amp;DC=PNL1&amp;pkey=8c25954a-9522-4e78-a22b-20e77b8b077b&amp;wdwaccluster=PNL1"/>
          <p:cNvSpPr>
            <a:spLocks noChangeAspect="1" noChangeArrowheads="1"/>
          </p:cNvSpPr>
          <p:nvPr/>
        </p:nvSpPr>
        <p:spPr bwMode="auto">
          <a:xfrm>
            <a:off x="21272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title" idx="4294967295"/>
          </p:nvPr>
        </p:nvSpPr>
        <p:spPr>
          <a:xfrm>
            <a:off x="435402" y="217693"/>
            <a:ext cx="5224383" cy="1750688"/>
          </a:xfrm>
          <a:prstGeom prst="rect">
            <a:avLst/>
          </a:prstGeom>
          <a:solidFill>
            <a:srgbClr val="C5E0B4"/>
          </a:solidFill>
          <a:ln w="0">
            <a:noFill/>
          </a:ln>
        </p:spPr>
        <p:txBody>
          <a:bodyPr lIns="108846" tIns="54423" rIns="108846" bIns="110588" anchor="ctr">
            <a:normAutofit fontScale="90000"/>
          </a:bodyPr>
          <a:lstStyle/>
          <a:p>
            <a:pPr algn="ctr">
              <a:tabLst>
                <a:tab pos="0" algn="l"/>
              </a:tabLst>
            </a:pPr>
            <a:r>
              <a:rPr lang="en-US" sz="2700" b="1" spc="-1" dirty="0" err="1">
                <a:solidFill>
                  <a:schemeClr val="tx1"/>
                </a:solidFill>
                <a:latin typeface="Calibri" pitchFamily="34" charset="0"/>
                <a:cs typeface="Calibri" pitchFamily="34" charset="0"/>
              </a:rPr>
              <a:t>Οι</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λέξεις</a:t>
            </a:r>
            <a:r>
              <a:rPr lang="en-US" sz="2700" b="1" spc="-1" dirty="0">
                <a:solidFill>
                  <a:schemeClr val="tx1"/>
                </a:solidFill>
                <a:latin typeface="Calibri" pitchFamily="34" charset="0"/>
                <a:cs typeface="Calibri" pitchFamily="34" charset="0"/>
              </a:rPr>
              <a:t> </a:t>
            </a:r>
            <a:r>
              <a:rPr lang="en-US" sz="2700" b="1" spc="-1" dirty="0" err="1">
                <a:solidFill>
                  <a:srgbClr val="FF0000"/>
                </a:solidFill>
                <a:latin typeface="Calibri" pitchFamily="34" charset="0"/>
                <a:cs typeface="Calibri" pitchFamily="34" charset="0"/>
              </a:rPr>
              <a:t>sgraffito</a:t>
            </a:r>
            <a:r>
              <a:rPr lang="en-US" sz="2700" spc="-1" dirty="0">
                <a:solidFill>
                  <a:schemeClr val="tx1"/>
                </a:solidFill>
                <a:latin typeface="Calibri" pitchFamily="34" charset="0"/>
                <a:cs typeface="Calibri" pitchFamily="34" charset="0"/>
              </a:rPr>
              <a:t> </a:t>
            </a:r>
            <a:r>
              <a:rPr lang="en-US" sz="2700" spc="-1" dirty="0" err="1">
                <a:solidFill>
                  <a:schemeClr val="tx1"/>
                </a:solidFill>
                <a:latin typeface="Calibri" pitchFamily="34" charset="0"/>
                <a:cs typeface="Calibri" pitchFamily="34" charset="0"/>
              </a:rPr>
              <a:t>και</a:t>
            </a:r>
            <a:r>
              <a:rPr lang="en-US" sz="2700" spc="-1" dirty="0">
                <a:solidFill>
                  <a:schemeClr val="tx1"/>
                </a:solidFill>
                <a:latin typeface="Calibri" pitchFamily="34" charset="0"/>
                <a:cs typeface="Calibri" pitchFamily="34" charset="0"/>
              </a:rPr>
              <a:t> </a:t>
            </a:r>
            <a:r>
              <a:rPr lang="en-US" sz="2700" b="1" spc="-1" dirty="0" err="1">
                <a:solidFill>
                  <a:srgbClr val="FF0000"/>
                </a:solidFill>
                <a:latin typeface="Calibri" pitchFamily="34" charset="0"/>
                <a:cs typeface="Calibri" pitchFamily="34" charset="0"/>
              </a:rPr>
              <a:t>sgraffiti</a:t>
            </a:r>
            <a:r>
              <a:rPr lang="en-US" sz="2700"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προέρχονται</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από</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την</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ιταλική</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λέξη</a:t>
            </a:r>
            <a:r>
              <a:rPr lang="en-US" sz="2700" b="1" spc="-1" dirty="0">
                <a:solidFill>
                  <a:schemeClr val="tx1"/>
                </a:solidFill>
                <a:latin typeface="Calibri" pitchFamily="34" charset="0"/>
                <a:cs typeface="Calibri" pitchFamily="34" charset="0"/>
              </a:rPr>
              <a:t> </a:t>
            </a:r>
            <a:r>
              <a:rPr lang="en-US" sz="2700" b="1" spc="-1" dirty="0" err="1">
                <a:solidFill>
                  <a:srgbClr val="FF0000"/>
                </a:solidFill>
                <a:latin typeface="Calibri" pitchFamily="34" charset="0"/>
                <a:cs typeface="Calibri" pitchFamily="34" charset="0"/>
              </a:rPr>
              <a:t>graffiare</a:t>
            </a:r>
            <a:r>
              <a:rPr lang="en-US" sz="2700" b="1" spc="-1" dirty="0">
                <a:solidFill>
                  <a:srgbClr val="FF0000"/>
                </a:solidFill>
                <a:latin typeface="Calibri" pitchFamily="34" charset="0"/>
                <a:cs typeface="Calibri" pitchFamily="34" charset="0"/>
              </a:rPr>
              <a:t>,</a:t>
            </a:r>
            <a:r>
              <a:rPr lang="en-US" sz="2700" b="1" spc="-1" dirty="0">
                <a:solidFill>
                  <a:srgbClr val="FFFFFF"/>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που</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σημαίνει</a:t>
            </a:r>
            <a:r>
              <a:rPr lang="en-US" sz="2700" b="1" spc="-1" dirty="0">
                <a:solidFill>
                  <a:schemeClr val="tx1"/>
                </a:solidFill>
                <a:latin typeface="Calibri" pitchFamily="34" charset="0"/>
                <a:cs typeface="Calibri" pitchFamily="34" charset="0"/>
              </a:rPr>
              <a:t> </a:t>
            </a:r>
            <a:r>
              <a:rPr lang="en-US" sz="2700" b="1" spc="-1" dirty="0" err="1">
                <a:solidFill>
                  <a:srgbClr val="FF0000"/>
                </a:solidFill>
                <a:latin typeface="Calibri" pitchFamily="34" charset="0"/>
                <a:cs typeface="Calibri" pitchFamily="34" charset="0"/>
              </a:rPr>
              <a:t>ξύνω</a:t>
            </a:r>
            <a:r>
              <a:rPr lang="en-US" sz="2700" spc="-1" dirty="0">
                <a:solidFill>
                  <a:srgbClr val="FFFFFF"/>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και</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από</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την</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ελληνική</a:t>
            </a:r>
            <a:r>
              <a:rPr lang="en-US" sz="2700" b="1" spc="-1" dirty="0">
                <a:solidFill>
                  <a:schemeClr val="tx1"/>
                </a:solidFill>
                <a:latin typeface="Calibri" pitchFamily="34" charset="0"/>
                <a:cs typeface="Calibri" pitchFamily="34" charset="0"/>
              </a:rPr>
              <a:t> </a:t>
            </a:r>
            <a:r>
              <a:rPr lang="en-US" sz="2700" b="1" spc="-1" dirty="0" err="1">
                <a:solidFill>
                  <a:schemeClr val="tx1"/>
                </a:solidFill>
                <a:latin typeface="Calibri" pitchFamily="34" charset="0"/>
                <a:cs typeface="Calibri" pitchFamily="34" charset="0"/>
              </a:rPr>
              <a:t>λέξη</a:t>
            </a:r>
            <a:r>
              <a:rPr lang="en-US" sz="2700" b="1" spc="-1" dirty="0">
                <a:solidFill>
                  <a:schemeClr val="tx1"/>
                </a:solidFill>
                <a:latin typeface="Calibri" pitchFamily="34" charset="0"/>
                <a:cs typeface="Calibri" pitchFamily="34" charset="0"/>
              </a:rPr>
              <a:t> </a:t>
            </a:r>
            <a:r>
              <a:rPr lang="en-US" sz="2700" b="1" spc="-1" dirty="0" err="1">
                <a:solidFill>
                  <a:srgbClr val="FF0000"/>
                </a:solidFill>
                <a:latin typeface="Calibri" pitchFamily="34" charset="0"/>
                <a:cs typeface="Calibri" pitchFamily="34" charset="0"/>
              </a:rPr>
              <a:t>γράφειν</a:t>
            </a:r>
            <a:r>
              <a:rPr lang="en-US" sz="2700" b="1" spc="-1" dirty="0">
                <a:solidFill>
                  <a:srgbClr val="FF0000"/>
                </a:solidFill>
                <a:latin typeface="Calibri" pitchFamily="34" charset="0"/>
                <a:cs typeface="Calibri" pitchFamily="34" charset="0"/>
              </a:rPr>
              <a:t> </a:t>
            </a:r>
            <a:r>
              <a:rPr lang="en-US" sz="2700" b="1" spc="-1" dirty="0">
                <a:solidFill>
                  <a:srgbClr val="FF0000"/>
                </a:solidFill>
                <a:latin typeface="Comic Sans MS"/>
              </a:rPr>
              <a:t>.</a:t>
            </a:r>
            <a:endParaRPr lang="el-GR" sz="2700" spc="-1" dirty="0">
              <a:latin typeface="Arial"/>
            </a:endParaRPr>
          </a:p>
        </p:txBody>
      </p:sp>
      <p:pic>
        <p:nvPicPr>
          <p:cNvPr id="90" name="Εικόνα 3"/>
          <p:cNvPicPr/>
          <p:nvPr/>
        </p:nvPicPr>
        <p:blipFill>
          <a:blip r:embed="rId2" cstate="print"/>
          <a:stretch/>
        </p:blipFill>
        <p:spPr>
          <a:xfrm>
            <a:off x="4457206" y="2638006"/>
            <a:ext cx="4032689" cy="3674661"/>
          </a:xfrm>
          <a:prstGeom prst="rect">
            <a:avLst/>
          </a:prstGeom>
          <a:ln w="9525">
            <a:noFill/>
          </a:ln>
        </p:spPr>
      </p:pic>
      <p:sp>
        <p:nvSpPr>
          <p:cNvPr id="91" name="TextBox 3"/>
          <p:cNvSpPr/>
          <p:nvPr/>
        </p:nvSpPr>
        <p:spPr>
          <a:xfrm>
            <a:off x="8490331" y="3151762"/>
            <a:ext cx="3265076" cy="1217905"/>
          </a:xfrm>
          <a:prstGeom prst="rect">
            <a:avLst/>
          </a:prstGeom>
          <a:solidFill>
            <a:srgbClr val="F8CBAD"/>
          </a:solidFill>
          <a:ln w="0">
            <a:noFill/>
          </a:ln>
        </p:spPr>
        <p:style>
          <a:lnRef idx="0">
            <a:scrgbClr r="0" g="0" b="0"/>
          </a:lnRef>
          <a:fillRef idx="0">
            <a:scrgbClr r="0" g="0" b="0"/>
          </a:fillRef>
          <a:effectRef idx="0">
            <a:scrgbClr r="0" g="0" b="0"/>
          </a:effectRef>
          <a:fontRef idx="minor"/>
        </p:style>
        <p:txBody>
          <a:bodyPr lIns="108846" tIns="54423" rIns="108846" bIns="54423" anchor="t" anchorCtr="1">
            <a:spAutoFit/>
          </a:bodyPr>
          <a:lstStyle/>
          <a:p>
            <a:pPr algn="ctr">
              <a:lnSpc>
                <a:spcPct val="100000"/>
              </a:lnSpc>
            </a:pPr>
            <a:r>
              <a:rPr lang="el-GR" sz="2400" b="1" spc="-1" dirty="0">
                <a:solidFill>
                  <a:srgbClr val="000000"/>
                </a:solidFill>
                <a:latin typeface="Calibri" pitchFamily="34" charset="0"/>
                <a:ea typeface="DejaVu Sans"/>
                <a:cs typeface="Calibri" pitchFamily="34" charset="0"/>
              </a:rPr>
              <a:t>Διακόσμηση </a:t>
            </a:r>
            <a:r>
              <a:rPr lang="el-GR" sz="2400" b="1" spc="-1" dirty="0" err="1">
                <a:solidFill>
                  <a:srgbClr val="FF0000"/>
                </a:solidFill>
                <a:latin typeface="Calibri" pitchFamily="34" charset="0"/>
                <a:ea typeface="DejaVu Sans"/>
                <a:cs typeface="Calibri" pitchFamily="34" charset="0"/>
              </a:rPr>
              <a:t>sgraffito</a:t>
            </a:r>
            <a:r>
              <a:rPr lang="el-GR" sz="2400" b="1" spc="-1" dirty="0">
                <a:solidFill>
                  <a:srgbClr val="000000"/>
                </a:solidFill>
                <a:latin typeface="Calibri" pitchFamily="34" charset="0"/>
                <a:ea typeface="DejaVu Sans"/>
                <a:cs typeface="Calibri" pitchFamily="34" charset="0"/>
              </a:rPr>
              <a:t> σε κεραμικό, απάνω στο καφέ φόντο</a:t>
            </a:r>
            <a:r>
              <a:rPr lang="el-GR" sz="2400" b="1" spc="-1" dirty="0">
                <a:solidFill>
                  <a:srgbClr val="000000"/>
                </a:solidFill>
                <a:latin typeface="Comic Sans MS"/>
                <a:ea typeface="DejaVu Sans"/>
              </a:rPr>
              <a:t>.</a:t>
            </a:r>
            <a:endParaRPr lang="el-GR" sz="2400" spc="-1" dirty="0">
              <a:latin typeface="Arial"/>
            </a:endParaRPr>
          </a:p>
        </p:txBody>
      </p:sp>
      <p:pic>
        <p:nvPicPr>
          <p:cNvPr id="92" name="Εικόνα 4"/>
          <p:cNvPicPr/>
          <p:nvPr/>
        </p:nvPicPr>
        <p:blipFill>
          <a:blip r:embed="rId3" cstate="print"/>
          <a:stretch/>
        </p:blipFill>
        <p:spPr>
          <a:xfrm>
            <a:off x="402747" y="2176932"/>
            <a:ext cx="3733133" cy="1958803"/>
          </a:xfrm>
          <a:prstGeom prst="rect">
            <a:avLst/>
          </a:prstGeom>
          <a:ln w="9525">
            <a:noFill/>
          </a:ln>
        </p:spPr>
      </p:pic>
      <p:sp>
        <p:nvSpPr>
          <p:cNvPr id="93" name="TextBox 4"/>
          <p:cNvSpPr/>
          <p:nvPr/>
        </p:nvSpPr>
        <p:spPr>
          <a:xfrm>
            <a:off x="217701" y="4353863"/>
            <a:ext cx="4135880" cy="1217905"/>
          </a:xfrm>
          <a:prstGeom prst="rect">
            <a:avLst/>
          </a:prstGeom>
          <a:solidFill>
            <a:srgbClr val="BDD7EE"/>
          </a:solidFill>
          <a:ln w="0">
            <a:noFill/>
          </a:ln>
        </p:spPr>
        <p:style>
          <a:lnRef idx="0">
            <a:scrgbClr r="0" g="0" b="0"/>
          </a:lnRef>
          <a:fillRef idx="0">
            <a:scrgbClr r="0" g="0" b="0"/>
          </a:fillRef>
          <a:effectRef idx="0">
            <a:scrgbClr r="0" g="0" b="0"/>
          </a:effectRef>
          <a:fontRef idx="minor"/>
        </p:style>
        <p:txBody>
          <a:bodyPr lIns="108846" tIns="54423" rIns="108846" bIns="54423" anchor="t" anchorCtr="1">
            <a:spAutoFit/>
          </a:bodyPr>
          <a:lstStyle/>
          <a:p>
            <a:pPr algn="ctr">
              <a:lnSpc>
                <a:spcPct val="100000"/>
              </a:lnSpc>
            </a:pPr>
            <a:r>
              <a:rPr lang="el-GR" sz="2400" b="1" spc="-1" dirty="0">
                <a:solidFill>
                  <a:srgbClr val="000000"/>
                </a:solidFill>
                <a:latin typeface="Calibri" pitchFamily="34" charset="0"/>
                <a:ea typeface="DejaVu Sans"/>
                <a:cs typeface="Calibri" pitchFamily="34" charset="0"/>
              </a:rPr>
              <a:t>Ο πλούτος των</a:t>
            </a:r>
            <a:r>
              <a:rPr lang="el-GR" sz="2400" b="1" spc="-1" dirty="0">
                <a:solidFill>
                  <a:srgbClr val="FF0000"/>
                </a:solidFill>
                <a:latin typeface="Calibri" pitchFamily="34" charset="0"/>
                <a:ea typeface="DejaVu Sans"/>
                <a:cs typeface="Calibri" pitchFamily="34" charset="0"/>
              </a:rPr>
              <a:t> αναγεννησιακών </a:t>
            </a:r>
            <a:r>
              <a:rPr lang="el-GR" sz="2400" b="1" spc="-1" dirty="0" err="1">
                <a:solidFill>
                  <a:srgbClr val="FF0000"/>
                </a:solidFill>
                <a:latin typeface="Calibri" pitchFamily="34" charset="0"/>
                <a:ea typeface="DejaVu Sans"/>
                <a:cs typeface="Calibri" pitchFamily="34" charset="0"/>
              </a:rPr>
              <a:t>σγκράφιτο</a:t>
            </a:r>
            <a:r>
              <a:rPr lang="el-GR" sz="2400" b="1" spc="-1" dirty="0">
                <a:solidFill>
                  <a:srgbClr val="FF0000"/>
                </a:solidFill>
                <a:latin typeface="Calibri" pitchFamily="34" charset="0"/>
                <a:ea typeface="DejaVu Sans"/>
                <a:cs typeface="Calibri" pitchFamily="34" charset="0"/>
              </a:rPr>
              <a:t> </a:t>
            </a:r>
            <a:r>
              <a:rPr lang="el-GR" sz="2400" b="1" spc="-1" dirty="0">
                <a:solidFill>
                  <a:srgbClr val="000000"/>
                </a:solidFill>
                <a:latin typeface="Calibri" pitchFamily="34" charset="0"/>
                <a:ea typeface="DejaVu Sans"/>
                <a:cs typeface="Calibri" pitchFamily="34" charset="0"/>
              </a:rPr>
              <a:t>ήταν εκπληκτικός.</a:t>
            </a:r>
            <a:endParaRPr lang="el-GR" sz="2400" spc="-1" dirty="0">
              <a:latin typeface="Calibri" pitchFamily="34" charset="0"/>
              <a:cs typeface="Calibri" pitchFamily="34" charset="0"/>
            </a:endParaRPr>
          </a:p>
        </p:txBody>
      </p:sp>
      <p:sp>
        <p:nvSpPr>
          <p:cNvPr id="94" name="93 - Ορθογώνιο"/>
          <p:cNvSpPr/>
          <p:nvPr/>
        </p:nvSpPr>
        <p:spPr>
          <a:xfrm>
            <a:off x="6095622" y="393154"/>
            <a:ext cx="5659785" cy="1037526"/>
          </a:xfrm>
          <a:prstGeom prst="rect">
            <a:avLst/>
          </a:prstGeom>
          <a:noFill/>
          <a:ln w="0">
            <a:noFill/>
          </a:ln>
        </p:spPr>
        <p:style>
          <a:lnRef idx="0">
            <a:scrgbClr r="0" g="0" b="0"/>
          </a:lnRef>
          <a:fillRef idx="0">
            <a:scrgbClr r="0" g="0" b="0"/>
          </a:fillRef>
          <a:effectRef idx="0">
            <a:scrgbClr r="0" g="0" b="0"/>
          </a:effectRef>
          <a:fontRef idx="minor"/>
        </p:style>
        <p:txBody>
          <a:bodyPr lIns="108846" tIns="54423" rIns="108846" bIns="54423" anchor="t">
            <a:noAutofit/>
          </a:bodyPr>
          <a:lstStyle/>
          <a:p>
            <a:pPr>
              <a:lnSpc>
                <a:spcPct val="100000"/>
              </a:lnSpc>
            </a:pPr>
            <a:r>
              <a:rPr lang="el-GR" sz="2200" spc="-1" dirty="0" err="1">
                <a:latin typeface="Calibri" pitchFamily="34" charset="0"/>
                <a:cs typeface="Calibri" pitchFamily="34" charset="0"/>
              </a:rPr>
              <a:t>The</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words</a:t>
            </a:r>
            <a:r>
              <a:rPr lang="el-GR" sz="2200" spc="-1" dirty="0">
                <a:latin typeface="Calibri" pitchFamily="34" charset="0"/>
                <a:cs typeface="Calibri" pitchFamily="34" charset="0"/>
              </a:rPr>
              <a:t> </a:t>
            </a:r>
            <a:r>
              <a:rPr lang="el-GR" sz="2200" b="1" spc="-1" dirty="0" err="1">
                <a:latin typeface="Calibri" pitchFamily="34" charset="0"/>
                <a:cs typeface="Calibri" pitchFamily="34" charset="0"/>
              </a:rPr>
              <a:t>sgraffito</a:t>
            </a:r>
            <a:r>
              <a:rPr lang="el-GR" sz="2200" b="1" spc="-1" dirty="0">
                <a:latin typeface="Calibri" pitchFamily="34" charset="0"/>
                <a:cs typeface="Calibri" pitchFamily="34" charset="0"/>
              </a:rPr>
              <a:t>, </a:t>
            </a:r>
            <a:r>
              <a:rPr lang="el-GR" sz="2200" b="1" spc="-1" dirty="0" err="1">
                <a:latin typeface="Calibri" pitchFamily="34" charset="0"/>
                <a:cs typeface="Calibri" pitchFamily="34" charset="0"/>
              </a:rPr>
              <a:t>sgraffiti</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derive</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from</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the</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italian</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graffiare</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scratch</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and</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from</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the</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greek</a:t>
            </a:r>
            <a:r>
              <a:rPr lang="el-GR" sz="2200" spc="-1" dirty="0">
                <a:latin typeface="Calibri" pitchFamily="34" charset="0"/>
                <a:cs typeface="Calibri" pitchFamily="34" charset="0"/>
              </a:rPr>
              <a:t> ‘γράφω’,  (=</a:t>
            </a:r>
            <a:r>
              <a:rPr lang="el-GR" sz="2200" spc="-1" dirty="0" err="1">
                <a:latin typeface="Calibri" pitchFamily="34" charset="0"/>
                <a:cs typeface="Calibri" pitchFamily="34" charset="0"/>
              </a:rPr>
              <a:t>write</a:t>
            </a:r>
            <a:r>
              <a:rPr lang="el-GR" sz="2200" spc="-1" dirty="0">
                <a:latin typeface="Calibri" pitchFamily="34" charset="0"/>
                <a:cs typeface="Calibri" pitchFamily="34" charset="0"/>
              </a:rPr>
              <a:t>)</a:t>
            </a:r>
          </a:p>
        </p:txBody>
      </p:sp>
      <p:sp>
        <p:nvSpPr>
          <p:cNvPr id="95" name="94 - Ορθογώνιο"/>
          <p:cNvSpPr/>
          <p:nvPr/>
        </p:nvSpPr>
        <p:spPr>
          <a:xfrm>
            <a:off x="8708032" y="5006943"/>
            <a:ext cx="3292942" cy="1037526"/>
          </a:xfrm>
          <a:prstGeom prst="rect">
            <a:avLst/>
          </a:prstGeom>
          <a:noFill/>
          <a:ln w="0">
            <a:noFill/>
          </a:ln>
        </p:spPr>
        <p:style>
          <a:lnRef idx="0">
            <a:scrgbClr r="0" g="0" b="0"/>
          </a:lnRef>
          <a:fillRef idx="0">
            <a:scrgbClr r="0" g="0" b="0"/>
          </a:fillRef>
          <a:effectRef idx="0">
            <a:scrgbClr r="0" g="0" b="0"/>
          </a:effectRef>
          <a:fontRef idx="minor"/>
        </p:style>
        <p:txBody>
          <a:bodyPr lIns="108846" tIns="54423" rIns="108846" bIns="54423" anchor="t">
            <a:noAutofit/>
          </a:bodyPr>
          <a:lstStyle/>
          <a:p>
            <a:pPr>
              <a:lnSpc>
                <a:spcPct val="100000"/>
              </a:lnSpc>
            </a:pPr>
            <a:r>
              <a:rPr lang="el-GR" sz="2200" spc="-1" dirty="0">
                <a:latin typeface="Arial"/>
              </a:rPr>
              <a:t>‘</a:t>
            </a:r>
            <a:r>
              <a:rPr lang="el-GR" sz="2200" b="1" spc="-1" dirty="0" err="1">
                <a:latin typeface="Calibri" pitchFamily="34" charset="0"/>
                <a:cs typeface="Calibri" pitchFamily="34" charset="0"/>
              </a:rPr>
              <a:t>Sgraffito</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decoration</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on</a:t>
            </a:r>
            <a:r>
              <a:rPr lang="el-GR" sz="2200" spc="-1" dirty="0">
                <a:latin typeface="Calibri" pitchFamily="34" charset="0"/>
                <a:cs typeface="Calibri" pitchFamily="34" charset="0"/>
              </a:rPr>
              <a:t> </a:t>
            </a:r>
          </a:p>
          <a:p>
            <a:pPr>
              <a:lnSpc>
                <a:spcPct val="100000"/>
              </a:lnSpc>
            </a:pPr>
            <a:r>
              <a:rPr lang="el-GR" sz="2200" spc="-1" dirty="0" err="1">
                <a:latin typeface="Calibri" pitchFamily="34" charset="0"/>
                <a:cs typeface="Calibri" pitchFamily="34" charset="0"/>
              </a:rPr>
              <a:t>ceramic</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plate</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on</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brown</a:t>
            </a:r>
            <a:endParaRPr lang="el-GR" sz="2200" spc="-1" dirty="0">
              <a:latin typeface="Calibri" pitchFamily="34" charset="0"/>
              <a:cs typeface="Calibri" pitchFamily="34" charset="0"/>
            </a:endParaRPr>
          </a:p>
          <a:p>
            <a:pPr>
              <a:lnSpc>
                <a:spcPct val="100000"/>
              </a:lnSpc>
            </a:pPr>
            <a:r>
              <a:rPr lang="el-GR" sz="2200" spc="-1" dirty="0">
                <a:latin typeface="Calibri" pitchFamily="34" charset="0"/>
                <a:cs typeface="Calibri" pitchFamily="34" charset="0"/>
              </a:rPr>
              <a:t> </a:t>
            </a:r>
            <a:r>
              <a:rPr lang="el-GR" sz="2200" spc="-1" dirty="0" err="1">
                <a:latin typeface="Calibri" pitchFamily="34" charset="0"/>
                <a:cs typeface="Calibri" pitchFamily="34" charset="0"/>
              </a:rPr>
              <a:t>coloured</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surface</a:t>
            </a:r>
            <a:r>
              <a:rPr lang="el-GR" sz="2200" spc="-1" dirty="0">
                <a:latin typeface="Calibri" pitchFamily="34" charset="0"/>
                <a:cs typeface="Calibri" pitchFamily="34" charset="0"/>
              </a:rPr>
              <a:t>.</a:t>
            </a:r>
          </a:p>
        </p:txBody>
      </p:sp>
      <p:sp>
        <p:nvSpPr>
          <p:cNvPr id="96" name="95 - Ορθογώνιο"/>
          <p:cNvSpPr/>
          <p:nvPr/>
        </p:nvSpPr>
        <p:spPr>
          <a:xfrm>
            <a:off x="435401" y="5660022"/>
            <a:ext cx="3742277" cy="654821"/>
          </a:xfrm>
          <a:prstGeom prst="rect">
            <a:avLst/>
          </a:prstGeom>
          <a:noFill/>
          <a:ln w="0">
            <a:noFill/>
          </a:ln>
        </p:spPr>
        <p:style>
          <a:lnRef idx="0">
            <a:scrgbClr r="0" g="0" b="0"/>
          </a:lnRef>
          <a:fillRef idx="0">
            <a:scrgbClr r="0" g="0" b="0"/>
          </a:fillRef>
          <a:effectRef idx="0">
            <a:scrgbClr r="0" g="0" b="0"/>
          </a:effectRef>
          <a:fontRef idx="minor"/>
        </p:style>
        <p:txBody>
          <a:bodyPr lIns="108846" tIns="54423" rIns="108846" bIns="54423" anchor="t">
            <a:noAutofit/>
          </a:bodyPr>
          <a:lstStyle/>
          <a:p>
            <a:pPr>
              <a:lnSpc>
                <a:spcPct val="100000"/>
              </a:lnSpc>
            </a:pPr>
            <a:r>
              <a:rPr lang="el-GR" sz="1900" spc="-1" dirty="0" err="1">
                <a:latin typeface="Calibri" pitchFamily="34" charset="0"/>
                <a:cs typeface="Calibri" pitchFamily="34" charset="0"/>
              </a:rPr>
              <a:t>Amazing</a:t>
            </a:r>
            <a:r>
              <a:rPr lang="el-GR" sz="1900" spc="-1" dirty="0">
                <a:latin typeface="Calibri" pitchFamily="34" charset="0"/>
                <a:cs typeface="Calibri" pitchFamily="34" charset="0"/>
              </a:rPr>
              <a:t> </a:t>
            </a:r>
            <a:r>
              <a:rPr lang="el-GR" sz="1900" spc="-1" dirty="0" err="1">
                <a:latin typeface="Calibri" pitchFamily="34" charset="0"/>
                <a:cs typeface="Calibri" pitchFamily="34" charset="0"/>
              </a:rPr>
              <a:t>variety</a:t>
            </a:r>
            <a:r>
              <a:rPr lang="el-GR" sz="1900" spc="-1" dirty="0">
                <a:latin typeface="Calibri" pitchFamily="34" charset="0"/>
                <a:cs typeface="Calibri" pitchFamily="34" charset="0"/>
              </a:rPr>
              <a:t> </a:t>
            </a:r>
            <a:r>
              <a:rPr lang="el-GR" sz="1900" spc="-1" dirty="0" err="1">
                <a:latin typeface="Calibri" pitchFamily="34" charset="0"/>
                <a:cs typeface="Calibri" pitchFamily="34" charset="0"/>
              </a:rPr>
              <a:t>of</a:t>
            </a:r>
            <a:r>
              <a:rPr lang="el-GR" sz="1900" spc="-1" dirty="0">
                <a:latin typeface="Calibri" pitchFamily="34" charset="0"/>
                <a:cs typeface="Calibri" pitchFamily="34" charset="0"/>
              </a:rPr>
              <a:t> </a:t>
            </a:r>
            <a:r>
              <a:rPr lang="el-GR" sz="1900" spc="-1" dirty="0" err="1">
                <a:latin typeface="Calibri" pitchFamily="34" charset="0"/>
                <a:cs typeface="Calibri" pitchFamily="34" charset="0"/>
              </a:rPr>
              <a:t>Renaissance</a:t>
            </a:r>
            <a:endParaRPr lang="el-GR" sz="1900" spc="-1" dirty="0">
              <a:latin typeface="Calibri" pitchFamily="34" charset="0"/>
              <a:cs typeface="Calibri" pitchFamily="34" charset="0"/>
            </a:endParaRPr>
          </a:p>
          <a:p>
            <a:pPr>
              <a:lnSpc>
                <a:spcPct val="100000"/>
              </a:lnSpc>
            </a:pPr>
            <a:r>
              <a:rPr lang="el-GR" sz="1900" spc="-1" dirty="0">
                <a:latin typeface="Calibri" pitchFamily="34" charset="0"/>
                <a:cs typeface="Calibri" pitchFamily="34" charset="0"/>
              </a:rPr>
              <a:t>‘</a:t>
            </a:r>
            <a:r>
              <a:rPr lang="el-GR" sz="1900" spc="-1" dirty="0" err="1">
                <a:latin typeface="Calibri" pitchFamily="34" charset="0"/>
                <a:cs typeface="Calibri" pitchFamily="34" charset="0"/>
              </a:rPr>
              <a:t>sgraffiti</a:t>
            </a:r>
            <a:r>
              <a:rPr lang="el-GR" sz="1900" spc="-1" dirty="0">
                <a:latin typeface="Calibri" pitchFamily="34" charset="0"/>
                <a:cs typeface="Calibri" pitchFamily="34" charset="0"/>
              </a:rPr>
              <a:t>’.</a:t>
            </a: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2"/>
          <p:cNvSpPr/>
          <p:nvPr/>
        </p:nvSpPr>
        <p:spPr>
          <a:xfrm>
            <a:off x="236423" y="588642"/>
            <a:ext cx="5641063" cy="3064564"/>
          </a:xfrm>
          <a:prstGeom prst="rect">
            <a:avLst/>
          </a:prstGeom>
          <a:noFill/>
          <a:ln w="0">
            <a:noFill/>
          </a:ln>
        </p:spPr>
        <p:style>
          <a:lnRef idx="0">
            <a:scrgbClr r="0" g="0" b="0"/>
          </a:lnRef>
          <a:fillRef idx="0">
            <a:scrgbClr r="0" g="0" b="0"/>
          </a:fillRef>
          <a:effectRef idx="0">
            <a:scrgbClr r="0" g="0" b="0"/>
          </a:effectRef>
          <a:fontRef idx="minor"/>
        </p:style>
        <p:txBody>
          <a:bodyPr lIns="108846" tIns="54423" rIns="108846" bIns="54423" anchor="t" anchorCtr="1">
            <a:spAutoFit/>
          </a:bodyPr>
          <a:lstStyle/>
          <a:p>
            <a:pPr>
              <a:lnSpc>
                <a:spcPct val="100000"/>
              </a:lnSpc>
            </a:pPr>
            <a:r>
              <a:rPr lang="el-GR" sz="2400" b="1" spc="-1" dirty="0">
                <a:solidFill>
                  <a:srgbClr val="000000"/>
                </a:solidFill>
                <a:latin typeface="Calibri" pitchFamily="34" charset="0"/>
                <a:ea typeface="DejaVu Sans"/>
                <a:cs typeface="Calibri" pitchFamily="34" charset="0"/>
              </a:rPr>
              <a:t>Το </a:t>
            </a:r>
            <a:r>
              <a:rPr lang="el-GR" sz="2400" b="1" spc="-1" dirty="0">
                <a:solidFill>
                  <a:srgbClr val="FF0000"/>
                </a:solidFill>
                <a:latin typeface="Calibri" pitchFamily="34" charset="0"/>
                <a:ea typeface="DejaVu Sans"/>
                <a:cs typeface="Calibri" pitchFamily="34" charset="0"/>
              </a:rPr>
              <a:t>παλάτι </a:t>
            </a:r>
            <a:r>
              <a:rPr lang="el-GR" sz="2400" b="1" spc="-1" dirty="0" err="1">
                <a:solidFill>
                  <a:srgbClr val="FF0000"/>
                </a:solidFill>
                <a:latin typeface="Calibri" pitchFamily="34" charset="0"/>
                <a:ea typeface="DejaVu Sans"/>
                <a:cs typeface="Calibri" pitchFamily="34" charset="0"/>
              </a:rPr>
              <a:t>Schwarzenberg</a:t>
            </a:r>
            <a:r>
              <a:rPr lang="el-GR" sz="2400" b="1" spc="-1" dirty="0">
                <a:solidFill>
                  <a:srgbClr val="FF0000"/>
                </a:solidFill>
                <a:latin typeface="Calibri" pitchFamily="34" charset="0"/>
                <a:ea typeface="DejaVu Sans"/>
                <a:cs typeface="Calibri" pitchFamily="34" charset="0"/>
              </a:rPr>
              <a:t> </a:t>
            </a:r>
            <a:r>
              <a:rPr lang="el-GR" sz="2400" b="1" spc="-1" dirty="0">
                <a:solidFill>
                  <a:srgbClr val="000000"/>
                </a:solidFill>
                <a:latin typeface="Calibri" pitchFamily="34" charset="0"/>
                <a:ea typeface="DejaVu Sans"/>
                <a:cs typeface="Calibri" pitchFamily="34" charset="0"/>
              </a:rPr>
              <a:t>στην Πράγα αξίζει μια επίσκεψη απλά και μόνο για να </a:t>
            </a:r>
            <a:r>
              <a:rPr lang="el-GR" sz="2400" b="1" spc="-1" dirty="0" err="1">
                <a:solidFill>
                  <a:srgbClr val="000000"/>
                </a:solidFill>
                <a:latin typeface="Calibri" pitchFamily="34" charset="0"/>
                <a:ea typeface="DejaVu Sans"/>
                <a:cs typeface="Calibri" pitchFamily="34" charset="0"/>
              </a:rPr>
              <a:t>δεί</a:t>
            </a:r>
            <a:r>
              <a:rPr lang="el-GR" sz="2400" b="1" spc="-1" dirty="0">
                <a:solidFill>
                  <a:srgbClr val="000000"/>
                </a:solidFill>
                <a:latin typeface="Calibri" pitchFamily="34" charset="0"/>
                <a:ea typeface="DejaVu Sans"/>
                <a:cs typeface="Calibri" pitchFamily="34" charset="0"/>
              </a:rPr>
              <a:t> κανείς το εξωτερικό του. Είναι ένα εξαιρετικό παράδειγμα της τεχνικής </a:t>
            </a:r>
            <a:r>
              <a:rPr lang="el-GR" sz="2400" b="1" spc="-1" dirty="0" err="1">
                <a:solidFill>
                  <a:srgbClr val="FF0000"/>
                </a:solidFill>
                <a:latin typeface="Calibri" pitchFamily="34" charset="0"/>
                <a:ea typeface="DejaVu Sans"/>
                <a:cs typeface="Calibri" pitchFamily="34" charset="0"/>
              </a:rPr>
              <a:t>sgraffito</a:t>
            </a:r>
            <a:r>
              <a:rPr lang="el-GR" sz="2400" b="1" spc="-1" dirty="0">
                <a:solidFill>
                  <a:srgbClr val="FF0000"/>
                </a:solidFill>
                <a:latin typeface="Calibri" pitchFamily="34" charset="0"/>
                <a:ea typeface="DejaVu Sans"/>
                <a:cs typeface="Calibri" pitchFamily="34" charset="0"/>
              </a:rPr>
              <a:t> </a:t>
            </a:r>
            <a:r>
              <a:rPr lang="el-GR" sz="2400" b="1" spc="-1" dirty="0">
                <a:solidFill>
                  <a:srgbClr val="000000"/>
                </a:solidFill>
                <a:latin typeface="Calibri" pitchFamily="34" charset="0"/>
                <a:ea typeface="DejaVu Sans"/>
                <a:cs typeface="Calibri" pitchFamily="34" charset="0"/>
              </a:rPr>
              <a:t>στην αρχιτεκτονική </a:t>
            </a:r>
            <a:r>
              <a:rPr lang="el-GR" sz="2400" b="1" spc="-1" dirty="0">
                <a:solidFill>
                  <a:srgbClr val="FF0000"/>
                </a:solidFill>
                <a:latin typeface="Calibri" pitchFamily="34" charset="0"/>
                <a:ea typeface="DejaVu Sans"/>
                <a:cs typeface="Calibri" pitchFamily="34" charset="0"/>
              </a:rPr>
              <a:t>όπου εφαρμόζονται στρώματα και στη συνέχεια </a:t>
            </a:r>
            <a:r>
              <a:rPr lang="el-GR" sz="2400" b="1" spc="-1" dirty="0">
                <a:solidFill>
                  <a:srgbClr val="000000"/>
                </a:solidFill>
                <a:latin typeface="Calibri" pitchFamily="34" charset="0"/>
                <a:ea typeface="DejaVu Sans"/>
                <a:cs typeface="Calibri" pitchFamily="34" charset="0"/>
              </a:rPr>
              <a:t>αφαιρούνται με ακρίβεια για να σχηματίσουν ένα σχέδιο </a:t>
            </a:r>
            <a:r>
              <a:rPr lang="el-GR" sz="2400" b="1" spc="-1" dirty="0">
                <a:solidFill>
                  <a:srgbClr val="000000"/>
                </a:solidFill>
                <a:latin typeface="Comic Sans MS"/>
                <a:ea typeface="DejaVu Sans"/>
              </a:rPr>
              <a:t>.</a:t>
            </a:r>
            <a:endParaRPr lang="el-GR" sz="2400" spc="-1" dirty="0">
              <a:latin typeface="Arial"/>
            </a:endParaRPr>
          </a:p>
        </p:txBody>
      </p:sp>
      <p:pic>
        <p:nvPicPr>
          <p:cNvPr id="98" name="Εικόνα 2"/>
          <p:cNvPicPr/>
          <p:nvPr/>
        </p:nvPicPr>
        <p:blipFill>
          <a:blip r:embed="rId2" cstate="print"/>
          <a:stretch/>
        </p:blipFill>
        <p:spPr>
          <a:xfrm>
            <a:off x="5899898" y="588642"/>
            <a:ext cx="5877486" cy="5441894"/>
          </a:xfrm>
          <a:prstGeom prst="rect">
            <a:avLst/>
          </a:prstGeom>
          <a:ln w="9525">
            <a:noFill/>
          </a:ln>
        </p:spPr>
      </p:pic>
      <p:sp>
        <p:nvSpPr>
          <p:cNvPr id="99" name="98 - Ορθογώνιο"/>
          <p:cNvSpPr/>
          <p:nvPr/>
        </p:nvSpPr>
        <p:spPr>
          <a:xfrm>
            <a:off x="435402" y="4353863"/>
            <a:ext cx="5348473" cy="1656645"/>
          </a:xfrm>
          <a:prstGeom prst="rect">
            <a:avLst/>
          </a:prstGeom>
          <a:noFill/>
          <a:ln w="0">
            <a:noFill/>
          </a:ln>
        </p:spPr>
        <p:style>
          <a:lnRef idx="0">
            <a:scrgbClr r="0" g="0" b="0"/>
          </a:lnRef>
          <a:fillRef idx="0">
            <a:scrgbClr r="0" g="0" b="0"/>
          </a:fillRef>
          <a:effectRef idx="0">
            <a:scrgbClr r="0" g="0" b="0"/>
          </a:effectRef>
          <a:fontRef idx="minor"/>
        </p:style>
        <p:txBody>
          <a:bodyPr lIns="108846" tIns="54423" rIns="108846" bIns="54423" anchor="t">
            <a:noAutofit/>
          </a:bodyPr>
          <a:lstStyle/>
          <a:p>
            <a:pPr>
              <a:lnSpc>
                <a:spcPct val="100000"/>
              </a:lnSpc>
            </a:pPr>
            <a:r>
              <a:rPr lang="el-GR" sz="2200" spc="-1" dirty="0" err="1">
                <a:latin typeface="Calibri" pitchFamily="34" charset="0"/>
                <a:cs typeface="Calibri" pitchFamily="34" charset="0"/>
              </a:rPr>
              <a:t>The</a:t>
            </a:r>
            <a:r>
              <a:rPr lang="el-GR" sz="2200" spc="-1" dirty="0">
                <a:latin typeface="Calibri" pitchFamily="34" charset="0"/>
                <a:cs typeface="Calibri" pitchFamily="34" charset="0"/>
              </a:rPr>
              <a:t> </a:t>
            </a:r>
            <a:r>
              <a:rPr lang="el-GR" sz="2200" spc="-1" dirty="0" err="1">
                <a:solidFill>
                  <a:srgbClr val="FF0000"/>
                </a:solidFill>
                <a:latin typeface="Calibri" pitchFamily="34" charset="0"/>
                <a:cs typeface="Calibri" pitchFamily="34" charset="0"/>
              </a:rPr>
              <a:t>Schwarzenberg</a:t>
            </a:r>
            <a:r>
              <a:rPr lang="el-GR" sz="2200" spc="-1" dirty="0">
                <a:solidFill>
                  <a:srgbClr val="FF0000"/>
                </a:solidFill>
                <a:latin typeface="Calibri" pitchFamily="34" charset="0"/>
                <a:cs typeface="Calibri" pitchFamily="34" charset="0"/>
              </a:rPr>
              <a:t> </a:t>
            </a:r>
            <a:r>
              <a:rPr lang="el-GR" sz="2200" spc="-1" dirty="0" err="1">
                <a:solidFill>
                  <a:srgbClr val="FF0000"/>
                </a:solidFill>
                <a:latin typeface="Calibri" pitchFamily="34" charset="0"/>
                <a:cs typeface="Calibri" pitchFamily="34" charset="0"/>
              </a:rPr>
              <a:t>Palace</a:t>
            </a:r>
            <a:r>
              <a:rPr lang="el-GR" sz="2200" spc="-1" dirty="0">
                <a:solidFill>
                  <a:srgbClr val="FF0000"/>
                </a:solidFill>
                <a:latin typeface="Calibri" pitchFamily="34" charset="0"/>
                <a:cs typeface="Calibri" pitchFamily="34" charset="0"/>
              </a:rPr>
              <a:t> </a:t>
            </a:r>
            <a:r>
              <a:rPr lang="el-GR" sz="2200" spc="-1" dirty="0" err="1">
                <a:latin typeface="Calibri" pitchFamily="34" charset="0"/>
                <a:cs typeface="Calibri" pitchFamily="34" charset="0"/>
              </a:rPr>
              <a:t>in</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Prague</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is</a:t>
            </a:r>
            <a:endParaRPr lang="el-GR" sz="2200" spc="-1" dirty="0">
              <a:latin typeface="Calibri" pitchFamily="34" charset="0"/>
              <a:cs typeface="Calibri" pitchFamily="34" charset="0"/>
            </a:endParaRPr>
          </a:p>
          <a:p>
            <a:pPr>
              <a:lnSpc>
                <a:spcPct val="100000"/>
              </a:lnSpc>
            </a:pPr>
            <a:r>
              <a:rPr lang="el-GR" sz="2200" spc="-1" dirty="0">
                <a:latin typeface="Calibri" pitchFamily="34" charset="0"/>
                <a:cs typeface="Calibri" pitchFamily="34" charset="0"/>
              </a:rPr>
              <a:t> </a:t>
            </a:r>
            <a:r>
              <a:rPr lang="el-GR" sz="2200" spc="-1" dirty="0" err="1">
                <a:latin typeface="Calibri" pitchFamily="34" charset="0"/>
                <a:cs typeface="Calibri" pitchFamily="34" charset="0"/>
              </a:rPr>
              <a:t>worth</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visiting</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It</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is</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an</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excellent</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example</a:t>
            </a:r>
            <a:endParaRPr lang="el-GR" sz="2200" spc="-1" dirty="0">
              <a:latin typeface="Calibri" pitchFamily="34" charset="0"/>
              <a:cs typeface="Calibri" pitchFamily="34" charset="0"/>
            </a:endParaRPr>
          </a:p>
          <a:p>
            <a:pPr>
              <a:lnSpc>
                <a:spcPct val="100000"/>
              </a:lnSpc>
            </a:pPr>
            <a:r>
              <a:rPr lang="el-GR" sz="2200" spc="-1" dirty="0" err="1">
                <a:latin typeface="Calibri" pitchFamily="34" charset="0"/>
                <a:cs typeface="Calibri" pitchFamily="34" charset="0"/>
              </a:rPr>
              <a:t>of</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the</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sgraffito</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technique,where</a:t>
            </a:r>
            <a:r>
              <a:rPr lang="el-GR" sz="2200" spc="-1" dirty="0">
                <a:latin typeface="Calibri" pitchFamily="34" charset="0"/>
                <a:cs typeface="Calibri" pitchFamily="34" charset="0"/>
              </a:rPr>
              <a:t> </a:t>
            </a:r>
            <a:r>
              <a:rPr lang="el-GR" sz="2200" spc="-1" dirty="0" err="1">
                <a:solidFill>
                  <a:srgbClr val="FF0000"/>
                </a:solidFill>
                <a:latin typeface="Calibri" pitchFamily="34" charset="0"/>
                <a:cs typeface="Calibri" pitchFamily="34" charset="0"/>
              </a:rPr>
              <a:t>layers</a:t>
            </a:r>
            <a:r>
              <a:rPr lang="el-GR" sz="2200" spc="-1" dirty="0">
                <a:solidFill>
                  <a:srgbClr val="FF0000"/>
                </a:solidFill>
                <a:latin typeface="Calibri" pitchFamily="34" charset="0"/>
                <a:cs typeface="Calibri" pitchFamily="34" charset="0"/>
              </a:rPr>
              <a:t> </a:t>
            </a:r>
          </a:p>
          <a:p>
            <a:pPr>
              <a:lnSpc>
                <a:spcPct val="100000"/>
              </a:lnSpc>
            </a:pPr>
            <a:r>
              <a:rPr lang="el-GR" sz="2200" spc="-1" dirty="0" err="1">
                <a:solidFill>
                  <a:srgbClr val="FF0000"/>
                </a:solidFill>
                <a:latin typeface="Calibri" pitchFamily="34" charset="0"/>
                <a:cs typeface="Calibri" pitchFamily="34" charset="0"/>
              </a:rPr>
              <a:t>are</a:t>
            </a:r>
            <a:r>
              <a:rPr lang="el-GR" sz="2200" spc="-1" dirty="0">
                <a:solidFill>
                  <a:srgbClr val="FF0000"/>
                </a:solidFill>
                <a:latin typeface="Calibri" pitchFamily="34" charset="0"/>
                <a:cs typeface="Calibri" pitchFamily="34" charset="0"/>
              </a:rPr>
              <a:t> </a:t>
            </a:r>
            <a:r>
              <a:rPr lang="el-GR" sz="2200" spc="-1" dirty="0" err="1">
                <a:solidFill>
                  <a:srgbClr val="FF0000"/>
                </a:solidFill>
                <a:latin typeface="Calibri" pitchFamily="34" charset="0"/>
                <a:cs typeface="Calibri" pitchFamily="34" charset="0"/>
              </a:rPr>
              <a:t>applied</a:t>
            </a:r>
            <a:r>
              <a:rPr lang="el-GR" sz="2200" spc="-1" dirty="0">
                <a:solidFill>
                  <a:srgbClr val="FF0000"/>
                </a:solidFill>
                <a:latin typeface="Calibri" pitchFamily="34" charset="0"/>
                <a:cs typeface="Calibri" pitchFamily="34" charset="0"/>
              </a:rPr>
              <a:t> </a:t>
            </a:r>
            <a:r>
              <a:rPr lang="el-GR" sz="2200" spc="-1" dirty="0" err="1">
                <a:solidFill>
                  <a:srgbClr val="FF0000"/>
                </a:solidFill>
                <a:latin typeface="Calibri" pitchFamily="34" charset="0"/>
                <a:cs typeface="Calibri" pitchFamily="34" charset="0"/>
              </a:rPr>
              <a:t>and</a:t>
            </a:r>
            <a:r>
              <a:rPr lang="el-GR" sz="2200" spc="-1" dirty="0">
                <a:solidFill>
                  <a:srgbClr val="FF0000"/>
                </a:solidFill>
                <a:latin typeface="Calibri" pitchFamily="34" charset="0"/>
                <a:cs typeface="Calibri" pitchFamily="34" charset="0"/>
              </a:rPr>
              <a:t> </a:t>
            </a:r>
            <a:r>
              <a:rPr lang="el-GR" sz="2200" spc="-1" dirty="0" err="1">
                <a:solidFill>
                  <a:srgbClr val="FF0000"/>
                </a:solidFill>
                <a:latin typeface="Calibri" pitchFamily="34" charset="0"/>
                <a:cs typeface="Calibri" pitchFamily="34" charset="0"/>
              </a:rPr>
              <a:t>then</a:t>
            </a:r>
            <a:r>
              <a:rPr lang="el-GR" sz="2200" spc="-1" dirty="0">
                <a:solidFill>
                  <a:srgbClr val="FF0000"/>
                </a:solidFill>
                <a:latin typeface="Calibri" pitchFamily="34" charset="0"/>
                <a:cs typeface="Calibri" pitchFamily="34" charset="0"/>
              </a:rPr>
              <a:t> </a:t>
            </a:r>
            <a:r>
              <a:rPr lang="el-GR" sz="2200" spc="-1" dirty="0" err="1">
                <a:solidFill>
                  <a:srgbClr val="FF0000"/>
                </a:solidFill>
                <a:latin typeface="Calibri" pitchFamily="34" charset="0"/>
                <a:cs typeface="Calibri" pitchFamily="34" charset="0"/>
              </a:rPr>
              <a:t>removed</a:t>
            </a:r>
            <a:r>
              <a:rPr lang="el-GR" sz="2200" spc="-1" dirty="0">
                <a:solidFill>
                  <a:srgbClr val="FF0000"/>
                </a:solidFill>
                <a:latin typeface="Calibri" pitchFamily="34" charset="0"/>
                <a:cs typeface="Calibri" pitchFamily="34" charset="0"/>
              </a:rPr>
              <a:t> </a:t>
            </a:r>
            <a:r>
              <a:rPr lang="el-GR" sz="2200" spc="-1" dirty="0" err="1">
                <a:latin typeface="Calibri" pitchFamily="34" charset="0"/>
                <a:cs typeface="Calibri" pitchFamily="34" charset="0"/>
              </a:rPr>
              <a:t>with</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accuracy</a:t>
            </a:r>
            <a:r>
              <a:rPr lang="el-GR" sz="2200" spc="-1" dirty="0">
                <a:latin typeface="Calibri" pitchFamily="34" charset="0"/>
                <a:cs typeface="Calibri" pitchFamily="34" charset="0"/>
              </a:rPr>
              <a:t> , </a:t>
            </a:r>
            <a:r>
              <a:rPr lang="el-GR" sz="2200" spc="-1" dirty="0" err="1">
                <a:latin typeface="Calibri" pitchFamily="34" charset="0"/>
                <a:cs typeface="Calibri" pitchFamily="34" charset="0"/>
              </a:rPr>
              <a:t>in</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order</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to</a:t>
            </a:r>
            <a:r>
              <a:rPr lang="el-GR" sz="2200" spc="-1" dirty="0">
                <a:latin typeface="Calibri" pitchFamily="34" charset="0"/>
                <a:cs typeface="Calibri" pitchFamily="34" charset="0"/>
              </a:rPr>
              <a:t> </a:t>
            </a:r>
            <a:r>
              <a:rPr lang="el-GR" sz="2200" spc="-1" dirty="0" err="1">
                <a:latin typeface="Calibri" pitchFamily="34" charset="0"/>
                <a:cs typeface="Calibri" pitchFamily="34" charset="0"/>
              </a:rPr>
              <a:t>form</a:t>
            </a:r>
            <a:r>
              <a:rPr lang="el-GR" sz="2200" spc="-1" dirty="0">
                <a:latin typeface="Calibri" pitchFamily="34" charset="0"/>
                <a:cs typeface="Calibri" pitchFamily="34" charset="0"/>
              </a:rPr>
              <a:t> a </a:t>
            </a:r>
            <a:r>
              <a:rPr lang="el-GR" sz="2200" spc="-1" dirty="0" err="1">
                <a:latin typeface="Calibri" pitchFamily="34" charset="0"/>
                <a:cs typeface="Calibri" pitchFamily="34" charset="0"/>
              </a:rPr>
              <a:t>pattern</a:t>
            </a:r>
            <a:r>
              <a:rPr lang="el-GR" sz="2200" spc="-1" dirty="0">
                <a:latin typeface="Calibri" pitchFamily="34" charset="0"/>
                <a:cs typeface="Calibri" pitchFamily="34" charset="0"/>
              </a:rPr>
              <a:t>.</a:t>
            </a:r>
            <a:r>
              <a:rPr lang="el-GR" sz="2200" i="1" spc="-1" dirty="0">
                <a:latin typeface="Arial"/>
              </a:rPr>
              <a:t> </a:t>
            </a:r>
            <a:endParaRPr lang="el-GR" sz="2200" spc="-1" dirty="0">
              <a:latin typeface="Aria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Autofit/>
          </a:bodyPr>
          <a:lstStyle/>
          <a:p>
            <a:pPr indent="0">
              <a:lnSpc>
                <a:spcPct val="100000"/>
              </a:lnSpc>
              <a:buNone/>
            </a:pPr>
            <a:r>
              <a:rPr lang="en-US" sz="4000" b="1" strike="noStrike" spc="-1" dirty="0">
                <a:solidFill>
                  <a:srgbClr val="FF0000"/>
                </a:solidFill>
                <a:latin typeface="Calibri" pitchFamily="34" charset="0"/>
                <a:cs typeface="Calibri" pitchFamily="34" charset="0"/>
              </a:rPr>
              <a:t>Art Nouveau (</a:t>
            </a:r>
            <a:r>
              <a:rPr lang="el-GR" sz="4000" b="1" strike="noStrike" spc="-1" dirty="0">
                <a:solidFill>
                  <a:srgbClr val="FF0000"/>
                </a:solidFill>
                <a:latin typeface="Calibri" pitchFamily="34" charset="0"/>
                <a:cs typeface="Calibri" pitchFamily="34" charset="0"/>
              </a:rPr>
              <a:t> </a:t>
            </a:r>
            <a:r>
              <a:rPr lang="en-US" sz="4000" b="1" spc="-1" dirty="0">
                <a:solidFill>
                  <a:srgbClr val="FF0000"/>
                </a:solidFill>
                <a:latin typeface="Calibri" pitchFamily="34" charset="0"/>
                <a:cs typeface="Calibri" pitchFamily="34" charset="0"/>
              </a:rPr>
              <a:t>A</a:t>
            </a:r>
            <a:r>
              <a:rPr lang="el-GR" sz="4000" b="1" strike="noStrike" spc="-1" dirty="0" err="1" smtClean="0">
                <a:solidFill>
                  <a:srgbClr val="FF0000"/>
                </a:solidFill>
                <a:latin typeface="Calibri" pitchFamily="34" charset="0"/>
                <a:cs typeface="Calibri" pitchFamily="34" charset="0"/>
              </a:rPr>
              <a:t>ρτ</a:t>
            </a:r>
            <a:r>
              <a:rPr lang="el-GR" sz="4000" b="1" strike="noStrike" spc="-1" dirty="0" smtClean="0">
                <a:solidFill>
                  <a:srgbClr val="FF0000"/>
                </a:solidFill>
                <a:latin typeface="Calibri" pitchFamily="34" charset="0"/>
                <a:cs typeface="Calibri" pitchFamily="34" charset="0"/>
              </a:rPr>
              <a:t> </a:t>
            </a:r>
            <a:r>
              <a:rPr lang="el-GR" sz="4000" b="1" spc="-1" dirty="0">
                <a:solidFill>
                  <a:srgbClr val="FF0000"/>
                </a:solidFill>
                <a:latin typeface="Calibri" pitchFamily="34" charset="0"/>
                <a:cs typeface="Calibri" pitchFamily="34" charset="0"/>
              </a:rPr>
              <a:t>Ν</a:t>
            </a:r>
            <a:r>
              <a:rPr lang="el-GR" sz="4000" b="1" strike="noStrike" spc="-1" dirty="0" smtClean="0">
                <a:solidFill>
                  <a:srgbClr val="FF0000"/>
                </a:solidFill>
                <a:latin typeface="Calibri" pitchFamily="34" charset="0"/>
                <a:cs typeface="Calibri" pitchFamily="34" charset="0"/>
              </a:rPr>
              <a:t>ουβ</a:t>
            </a:r>
            <a:r>
              <a:rPr lang="el-GR" sz="4000" b="1" spc="-1" dirty="0" smtClean="0">
                <a:solidFill>
                  <a:srgbClr val="FF0000"/>
                </a:solidFill>
                <a:latin typeface="Calibri" pitchFamily="34" charset="0"/>
                <a:cs typeface="Calibri" pitchFamily="34" charset="0"/>
              </a:rPr>
              <a:t>ό</a:t>
            </a:r>
            <a:r>
              <a:rPr lang="el-GR" sz="4000" b="1" strike="noStrike" spc="-1" dirty="0" smtClean="0">
                <a:solidFill>
                  <a:srgbClr val="FF0000"/>
                </a:solidFill>
                <a:latin typeface="Calibri" pitchFamily="34" charset="0"/>
                <a:cs typeface="Calibri" pitchFamily="34" charset="0"/>
              </a:rPr>
              <a:t>)</a:t>
            </a:r>
            <a:endParaRPr lang="en-US" sz="4000" b="0" strike="noStrike" spc="-1" dirty="0">
              <a:solidFill>
                <a:srgbClr val="000000"/>
              </a:solidFill>
              <a:latin typeface="Calibri" pitchFamily="34" charset="0"/>
              <a:cs typeface="Calibri" pitchFamily="34" charset="0"/>
            </a:endParaRPr>
          </a:p>
        </p:txBody>
      </p:sp>
      <p:sp>
        <p:nvSpPr>
          <p:cNvPr id="228" name="PlaceHolder 2"/>
          <p:cNvSpPr>
            <a:spLocks noGrp="1"/>
          </p:cNvSpPr>
          <p:nvPr>
            <p:ph/>
          </p:nvPr>
        </p:nvSpPr>
        <p:spPr>
          <a:xfrm>
            <a:off x="1219320" y="1447920"/>
            <a:ext cx="4998240" cy="4571640"/>
          </a:xfrm>
          <a:prstGeom prst="rect">
            <a:avLst/>
          </a:prstGeom>
          <a:noFill/>
          <a:ln w="0">
            <a:noFill/>
          </a:ln>
        </p:spPr>
        <p:txBody>
          <a:bodyPr lIns="90000" tIns="45000" rIns="90000" bIns="45000" anchor="t">
            <a:normAutofit fontScale="89500"/>
          </a:bodyPr>
          <a:lstStyle/>
          <a:p>
            <a:pPr marL="242640" indent="0">
              <a:lnSpc>
                <a:spcPct val="100000"/>
              </a:lnSpc>
              <a:spcBef>
                <a:spcPts val="581"/>
              </a:spcBef>
              <a:buFont typeface="Arial" pitchFamily="34" charset="0"/>
              <a:buChar char="•"/>
              <a:tabLst>
                <a:tab pos="0" algn="l"/>
              </a:tabLst>
            </a:pPr>
            <a:r>
              <a:rPr lang="el-GR" sz="2600" b="0" strike="noStrike" spc="-1" dirty="0" smtClean="0">
                <a:solidFill>
                  <a:srgbClr val="000000"/>
                </a:solidFill>
                <a:latin typeface="Perpetua"/>
              </a:rPr>
              <a:t> </a:t>
            </a:r>
            <a:r>
              <a:rPr lang="el-GR" sz="2600" strike="noStrike" spc="-1" dirty="0" smtClean="0">
                <a:solidFill>
                  <a:srgbClr val="002060"/>
                </a:solidFill>
                <a:latin typeface="Calibri" pitchFamily="34" charset="0"/>
                <a:cs typeface="Calibri" pitchFamily="34" charset="0"/>
              </a:rPr>
              <a:t>Κάθε </a:t>
            </a:r>
            <a:r>
              <a:rPr lang="el-GR" sz="2600" strike="noStrike" spc="-1" dirty="0">
                <a:solidFill>
                  <a:srgbClr val="002060"/>
                </a:solidFill>
                <a:latin typeface="Calibri" pitchFamily="34" charset="0"/>
                <a:cs typeface="Calibri" pitchFamily="34" charset="0"/>
              </a:rPr>
              <a:t>εποχή χαρακτηρίζεται από επιτεύγματα -πολιτικά</a:t>
            </a:r>
            <a:r>
              <a:rPr lang="el-GR" sz="2600" b="0" strike="noStrike" spc="-1" dirty="0">
                <a:solidFill>
                  <a:srgbClr val="000000"/>
                </a:solidFill>
                <a:latin typeface="Calibri" pitchFamily="34" charset="0"/>
                <a:cs typeface="Calibri" pitchFamily="34" charset="0"/>
              </a:rPr>
              <a:t>, ιστορικά, κοινωνικά, αλλά και καλλιτεχνικά- </a:t>
            </a:r>
            <a:r>
              <a:rPr lang="el-GR" sz="2600" b="0" strike="noStrike" spc="-1" dirty="0" smtClean="0">
                <a:solidFill>
                  <a:srgbClr val="000000"/>
                </a:solidFill>
                <a:latin typeface="Calibri" pitchFamily="34" charset="0"/>
                <a:cs typeface="Calibri" pitchFamily="34" charset="0"/>
              </a:rPr>
              <a:t>στα </a:t>
            </a:r>
            <a:r>
              <a:rPr lang="el-GR" sz="2600" b="0" strike="noStrike" spc="-1" dirty="0">
                <a:solidFill>
                  <a:srgbClr val="000000"/>
                </a:solidFill>
                <a:latin typeface="Calibri" pitchFamily="34" charset="0"/>
                <a:cs typeface="Calibri" pitchFamily="34" charset="0"/>
              </a:rPr>
              <a:t>οποία συμβάλλουν στη διαμόρφωσή της και συνεπώς στον τρόπο με τον οποίο θα παρουσιάσει τον εαυτό της στις επόμενες </a:t>
            </a:r>
            <a:r>
              <a:rPr lang="el-GR" sz="2600" b="0" strike="noStrike" spc="-1" dirty="0" smtClean="0">
                <a:solidFill>
                  <a:srgbClr val="000000"/>
                </a:solidFill>
                <a:latin typeface="Calibri" pitchFamily="34" charset="0"/>
                <a:cs typeface="Calibri" pitchFamily="34" charset="0"/>
              </a:rPr>
              <a:t>γενιές.</a:t>
            </a:r>
          </a:p>
          <a:p>
            <a:pPr marL="242640" indent="0">
              <a:lnSpc>
                <a:spcPct val="100000"/>
              </a:lnSpc>
              <a:spcBef>
                <a:spcPts val="581"/>
              </a:spcBef>
              <a:buFont typeface="Arial" pitchFamily="34" charset="0"/>
              <a:buChar char="•"/>
              <a:tabLst>
                <a:tab pos="0" algn="l"/>
              </a:tabLst>
            </a:pPr>
            <a:r>
              <a:rPr lang="el-GR" sz="2600" b="0" strike="noStrike" spc="-1" dirty="0" smtClean="0">
                <a:solidFill>
                  <a:srgbClr val="000000"/>
                </a:solidFill>
                <a:latin typeface="Calibri" pitchFamily="34" charset="0"/>
                <a:cs typeface="Calibri" pitchFamily="34" charset="0"/>
              </a:rPr>
              <a:t>Τα </a:t>
            </a:r>
            <a:r>
              <a:rPr lang="el-GR" sz="2600" b="1" strike="noStrike" spc="-1" dirty="0">
                <a:solidFill>
                  <a:srgbClr val="FF0000"/>
                </a:solidFill>
                <a:latin typeface="Calibri" pitchFamily="34" charset="0"/>
                <a:cs typeface="Calibri" pitchFamily="34" charset="0"/>
              </a:rPr>
              <a:t>τέλη του 19ου αιώνα</a:t>
            </a:r>
            <a:r>
              <a:rPr lang="el-GR" sz="2600" b="1" strike="noStrike" spc="-1" dirty="0">
                <a:solidFill>
                  <a:srgbClr val="000000"/>
                </a:solidFill>
                <a:latin typeface="Calibri" pitchFamily="34" charset="0"/>
                <a:cs typeface="Calibri" pitchFamily="34" charset="0"/>
              </a:rPr>
              <a:t> </a:t>
            </a:r>
            <a:r>
              <a:rPr lang="el-GR" sz="2600" b="0" strike="noStrike" spc="-1" dirty="0">
                <a:solidFill>
                  <a:srgbClr val="000000"/>
                </a:solidFill>
                <a:latin typeface="Calibri" pitchFamily="34" charset="0"/>
                <a:cs typeface="Calibri" pitchFamily="34" charset="0"/>
              </a:rPr>
              <a:t>και οι </a:t>
            </a:r>
            <a:r>
              <a:rPr lang="el-GR" sz="2600" b="1" strike="noStrike" spc="-1" dirty="0">
                <a:solidFill>
                  <a:srgbClr val="FF0000"/>
                </a:solidFill>
                <a:latin typeface="Calibri" pitchFamily="34" charset="0"/>
                <a:cs typeface="Calibri" pitchFamily="34" charset="0"/>
              </a:rPr>
              <a:t>αρχές του 20ου</a:t>
            </a:r>
            <a:r>
              <a:rPr lang="el-GR" sz="2600" b="0" strike="noStrike" spc="-1" dirty="0">
                <a:solidFill>
                  <a:srgbClr val="000000"/>
                </a:solidFill>
                <a:latin typeface="Calibri" pitchFamily="34" charset="0"/>
                <a:cs typeface="Calibri" pitchFamily="34" charset="0"/>
              </a:rPr>
              <a:t>, για παράδειγμα, διακρίνονται -μεταξύ άλλων- από ένα σπουδαίο καλλιτεχνικό κίνημα ονόματι </a:t>
            </a:r>
            <a:r>
              <a:rPr lang="el-GR" sz="2600" b="1" strike="noStrike" spc="-1" dirty="0" err="1">
                <a:solidFill>
                  <a:srgbClr val="FF0000"/>
                </a:solidFill>
                <a:latin typeface="Calibri" pitchFamily="34" charset="0"/>
                <a:cs typeface="Calibri" pitchFamily="34" charset="0"/>
              </a:rPr>
              <a:t>Art</a:t>
            </a:r>
            <a:r>
              <a:rPr lang="el-GR" sz="2600" b="1" strike="noStrike" spc="-1" dirty="0">
                <a:solidFill>
                  <a:srgbClr val="FF0000"/>
                </a:solidFill>
                <a:latin typeface="Calibri" pitchFamily="34" charset="0"/>
                <a:cs typeface="Calibri" pitchFamily="34" charset="0"/>
              </a:rPr>
              <a:t> </a:t>
            </a:r>
            <a:r>
              <a:rPr lang="el-GR" sz="2600" b="1" strike="noStrike" spc="-1" dirty="0" err="1">
                <a:solidFill>
                  <a:srgbClr val="FF0000"/>
                </a:solidFill>
                <a:latin typeface="Calibri" pitchFamily="34" charset="0"/>
                <a:cs typeface="Calibri" pitchFamily="34" charset="0"/>
              </a:rPr>
              <a:t>Nouveau</a:t>
            </a:r>
            <a:r>
              <a:rPr lang="el-GR" sz="2600" b="1" strike="noStrike" spc="-1" dirty="0">
                <a:solidFill>
                  <a:srgbClr val="FF0000"/>
                </a:solidFill>
                <a:latin typeface="Calibri" pitchFamily="34" charset="0"/>
                <a:cs typeface="Calibri" pitchFamily="34" charset="0"/>
              </a:rPr>
              <a:t>.</a:t>
            </a:r>
            <a:endParaRPr lang="en-US" sz="2600" b="1" strike="noStrike" spc="-1" dirty="0">
              <a:solidFill>
                <a:srgbClr val="FF0000"/>
              </a:solidFill>
              <a:latin typeface="Calibri" pitchFamily="34" charset="0"/>
              <a:cs typeface="Calibri" pitchFamily="34" charset="0"/>
            </a:endParaRPr>
          </a:p>
          <a:p>
            <a:pPr marL="242640" indent="0">
              <a:lnSpc>
                <a:spcPct val="100000"/>
              </a:lnSpc>
              <a:spcBef>
                <a:spcPts val="581"/>
              </a:spcBef>
              <a:buNone/>
              <a:tabLst>
                <a:tab pos="0" algn="l"/>
              </a:tabLst>
            </a:pPr>
            <a:endParaRPr lang="en-US" sz="2600" b="0" strike="noStrike" spc="-1" dirty="0">
              <a:solidFill>
                <a:srgbClr val="000000"/>
              </a:solidFill>
              <a:latin typeface="Perpetua"/>
            </a:endParaRPr>
          </a:p>
        </p:txBody>
      </p:sp>
      <p:sp>
        <p:nvSpPr>
          <p:cNvPr id="229" name="PlaceHolder 3"/>
          <p:cNvSpPr>
            <a:spLocks noGrp="1"/>
          </p:cNvSpPr>
          <p:nvPr>
            <p:ph/>
          </p:nvPr>
        </p:nvSpPr>
        <p:spPr>
          <a:xfrm>
            <a:off x="6578640" y="1447920"/>
            <a:ext cx="4998240" cy="4571640"/>
          </a:xfrm>
          <a:prstGeom prst="rect">
            <a:avLst/>
          </a:prstGeom>
          <a:noFill/>
          <a:ln w="0">
            <a:noFill/>
          </a:ln>
        </p:spPr>
        <p:txBody>
          <a:bodyPr lIns="90000" tIns="45000" rIns="90000" bIns="45000" anchor="t">
            <a:normAutofit fontScale="92500"/>
          </a:bodyPr>
          <a:lstStyle/>
          <a:p>
            <a:pPr marL="251640" indent="0">
              <a:lnSpc>
                <a:spcPct val="100000"/>
              </a:lnSpc>
              <a:spcBef>
                <a:spcPts val="581"/>
              </a:spcBef>
              <a:buFont typeface="Arial" pitchFamily="34" charset="0"/>
              <a:buChar char="•"/>
              <a:tabLst>
                <a:tab pos="0" algn="l"/>
              </a:tabLst>
            </a:pPr>
            <a:r>
              <a:rPr lang="en-US" sz="2600" strike="noStrike" spc="-1" dirty="0">
                <a:solidFill>
                  <a:srgbClr val="002060"/>
                </a:solidFill>
                <a:latin typeface="Calibri" pitchFamily="34" charset="0"/>
                <a:cs typeface="Calibri" pitchFamily="34" charset="0"/>
              </a:rPr>
              <a:t>Each era is characterized </a:t>
            </a:r>
            <a:r>
              <a:rPr lang="en-US" sz="2600" b="0" strike="noStrike" spc="-1" dirty="0">
                <a:solidFill>
                  <a:srgbClr val="000000"/>
                </a:solidFill>
                <a:latin typeface="Calibri" pitchFamily="34" charset="0"/>
                <a:cs typeface="Calibri" pitchFamily="34" charset="0"/>
              </a:rPr>
              <a:t>by achievements -political, historical, social, but also artistic – which contribute to its formation and therefore to the way it will present itself to future </a:t>
            </a:r>
            <a:r>
              <a:rPr lang="en-US" sz="2600" b="0" strike="noStrike" spc="-1" dirty="0" smtClean="0">
                <a:solidFill>
                  <a:srgbClr val="000000"/>
                </a:solidFill>
                <a:latin typeface="Calibri" pitchFamily="34" charset="0"/>
                <a:cs typeface="Calibri" pitchFamily="34" charset="0"/>
              </a:rPr>
              <a:t>generations.</a:t>
            </a:r>
            <a:endParaRPr lang="el-GR" sz="2600" b="0" strike="noStrike" spc="-1" dirty="0" smtClean="0">
              <a:solidFill>
                <a:srgbClr val="000000"/>
              </a:solidFill>
              <a:latin typeface="Calibri" pitchFamily="34" charset="0"/>
              <a:cs typeface="Calibri" pitchFamily="34" charset="0"/>
            </a:endParaRPr>
          </a:p>
          <a:p>
            <a:pPr marL="251640" indent="0">
              <a:lnSpc>
                <a:spcPct val="100000"/>
              </a:lnSpc>
              <a:spcBef>
                <a:spcPts val="581"/>
              </a:spcBef>
              <a:buFont typeface="Arial" pitchFamily="34" charset="0"/>
              <a:buChar char="•"/>
              <a:tabLst>
                <a:tab pos="0" algn="l"/>
              </a:tabLst>
            </a:pPr>
            <a:r>
              <a:rPr lang="en-US" sz="2600" b="1" strike="noStrike" spc="-1" dirty="0" smtClean="0">
                <a:solidFill>
                  <a:srgbClr val="FF0000"/>
                </a:solidFill>
                <a:latin typeface="Calibri" pitchFamily="34" charset="0"/>
                <a:cs typeface="Calibri" pitchFamily="34" charset="0"/>
              </a:rPr>
              <a:t>The </a:t>
            </a:r>
            <a:r>
              <a:rPr lang="en-US" sz="2600" b="1" strike="noStrike" spc="-1" dirty="0">
                <a:solidFill>
                  <a:srgbClr val="FF0000"/>
                </a:solidFill>
                <a:latin typeface="Calibri" pitchFamily="34" charset="0"/>
                <a:cs typeface="Calibri" pitchFamily="34" charset="0"/>
              </a:rPr>
              <a:t>end of the 19</a:t>
            </a:r>
            <a:r>
              <a:rPr lang="en-US" sz="2600" b="1" strike="noStrike" spc="-1" baseline="30000" dirty="0">
                <a:solidFill>
                  <a:srgbClr val="FF0000"/>
                </a:solidFill>
                <a:latin typeface="Calibri" pitchFamily="34" charset="0"/>
                <a:cs typeface="Calibri" pitchFamily="34" charset="0"/>
              </a:rPr>
              <a:t>th</a:t>
            </a:r>
            <a:r>
              <a:rPr lang="en-US" sz="2600" b="1" strike="noStrike" spc="-1" dirty="0">
                <a:solidFill>
                  <a:srgbClr val="FF0000"/>
                </a:solidFill>
                <a:latin typeface="Calibri" pitchFamily="34" charset="0"/>
                <a:cs typeface="Calibri" pitchFamily="34" charset="0"/>
              </a:rPr>
              <a:t> century and the beginning of the 20</a:t>
            </a:r>
            <a:r>
              <a:rPr lang="en-US" sz="2600" b="1" strike="noStrike" spc="-1" baseline="30000" dirty="0">
                <a:solidFill>
                  <a:srgbClr val="FF0000"/>
                </a:solidFill>
                <a:latin typeface="Calibri" pitchFamily="34" charset="0"/>
                <a:cs typeface="Calibri" pitchFamily="34" charset="0"/>
              </a:rPr>
              <a:t>th</a:t>
            </a:r>
            <a:r>
              <a:rPr lang="en-US" sz="2600" b="0" strike="noStrike" spc="-1" dirty="0">
                <a:solidFill>
                  <a:srgbClr val="000000"/>
                </a:solidFill>
                <a:latin typeface="Calibri" pitchFamily="34" charset="0"/>
                <a:cs typeface="Calibri" pitchFamily="34" charset="0"/>
              </a:rPr>
              <a:t>, for example, are distinguished – among other things – by a great artistic movement called </a:t>
            </a:r>
            <a:r>
              <a:rPr lang="en-US" sz="2600" b="1" strike="noStrike" spc="-1" dirty="0">
                <a:solidFill>
                  <a:srgbClr val="FF0000"/>
                </a:solidFill>
                <a:latin typeface="Calibri" pitchFamily="34" charset="0"/>
                <a:cs typeface="Calibri" pitchFamily="34" charset="0"/>
              </a:rPr>
              <a:t>Art Nouveau</a:t>
            </a:r>
          </a:p>
          <a:p>
            <a:pPr indent="0">
              <a:lnSpc>
                <a:spcPct val="100000"/>
              </a:lnSpc>
              <a:spcBef>
                <a:spcPts val="581"/>
              </a:spcBef>
              <a:buNone/>
              <a:tabLst>
                <a:tab pos="0" algn="l"/>
              </a:tabLst>
            </a:pPr>
            <a:endParaRPr lang="en-US" sz="2600" b="1" strike="noStrike" spc="-1" dirty="0">
              <a:solidFill>
                <a:srgbClr val="FF0000"/>
              </a:solidFill>
              <a:latin typeface="Perpetua"/>
            </a:endParaRPr>
          </a:p>
        </p:txBody>
      </p:sp>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Εικόνα 1"/>
          <p:cNvPicPr/>
          <p:nvPr/>
        </p:nvPicPr>
        <p:blipFill>
          <a:blip r:embed="rId2" cstate="print"/>
          <a:stretch/>
        </p:blipFill>
        <p:spPr>
          <a:xfrm>
            <a:off x="5082442" y="1322704"/>
            <a:ext cx="6455264" cy="3959839"/>
          </a:xfrm>
          <a:prstGeom prst="rect">
            <a:avLst/>
          </a:prstGeom>
          <a:ln w="9525">
            <a:noFill/>
          </a:ln>
        </p:spPr>
      </p:pic>
      <p:sp>
        <p:nvSpPr>
          <p:cNvPr id="101" name="TextBox 5"/>
          <p:cNvSpPr/>
          <p:nvPr/>
        </p:nvSpPr>
        <p:spPr>
          <a:xfrm>
            <a:off x="435401" y="225966"/>
            <a:ext cx="11320006" cy="587336"/>
          </a:xfrm>
          <a:prstGeom prst="rect">
            <a:avLst/>
          </a:prstGeom>
          <a:solidFill>
            <a:srgbClr val="C5E0B4"/>
          </a:solidFill>
          <a:ln w="0">
            <a:noFill/>
          </a:ln>
        </p:spPr>
        <p:style>
          <a:lnRef idx="0">
            <a:scrgbClr r="0" g="0" b="0"/>
          </a:lnRef>
          <a:fillRef idx="0">
            <a:scrgbClr r="0" g="0" b="0"/>
          </a:fillRef>
          <a:effectRef idx="0">
            <a:scrgbClr r="0" g="0" b="0"/>
          </a:effectRef>
          <a:fontRef idx="minor"/>
        </p:style>
        <p:txBody>
          <a:bodyPr lIns="108846" tIns="54423" rIns="108846" bIns="54423" anchor="t" anchorCtr="1">
            <a:spAutoFit/>
          </a:bodyPr>
          <a:lstStyle/>
          <a:p>
            <a:pPr algn="ctr">
              <a:lnSpc>
                <a:spcPct val="100000"/>
              </a:lnSpc>
            </a:pPr>
            <a:r>
              <a:rPr lang="el-GR" sz="3100" b="1" spc="-1" dirty="0">
                <a:solidFill>
                  <a:srgbClr val="FF0000"/>
                </a:solidFill>
                <a:latin typeface="Calibri" pitchFamily="34" charset="0"/>
                <a:ea typeface="DejaVu Sans"/>
                <a:cs typeface="Calibri" pitchFamily="34" charset="0"/>
              </a:rPr>
              <a:t>Ο </a:t>
            </a:r>
            <a:r>
              <a:rPr lang="el-GR" sz="3100" b="1" spc="-1" dirty="0" err="1">
                <a:solidFill>
                  <a:srgbClr val="FF0000"/>
                </a:solidFill>
                <a:latin typeface="Calibri" pitchFamily="34" charset="0"/>
                <a:ea typeface="DejaVu Sans"/>
                <a:cs typeface="Calibri" pitchFamily="34" charset="0"/>
              </a:rPr>
              <a:t>Franz</a:t>
            </a:r>
            <a:r>
              <a:rPr lang="el-GR" sz="3100" b="1" spc="-1" dirty="0">
                <a:solidFill>
                  <a:srgbClr val="FF0000"/>
                </a:solidFill>
                <a:latin typeface="Calibri" pitchFamily="34" charset="0"/>
                <a:ea typeface="DejaVu Sans"/>
                <a:cs typeface="Calibri" pitchFamily="34" charset="0"/>
              </a:rPr>
              <a:t> </a:t>
            </a:r>
            <a:r>
              <a:rPr lang="el-GR" sz="3100" b="1" spc="-1" dirty="0" err="1">
                <a:solidFill>
                  <a:srgbClr val="FF0000"/>
                </a:solidFill>
                <a:latin typeface="Calibri" pitchFamily="34" charset="0"/>
                <a:ea typeface="DejaVu Sans"/>
                <a:cs typeface="Calibri" pitchFamily="34" charset="0"/>
              </a:rPr>
              <a:t>Kafka</a:t>
            </a:r>
            <a:r>
              <a:rPr lang="el-GR" sz="3100" b="1" spc="-1" dirty="0">
                <a:solidFill>
                  <a:srgbClr val="FF0000"/>
                </a:solidFill>
                <a:latin typeface="Calibri" pitchFamily="34" charset="0"/>
                <a:ea typeface="DejaVu Sans"/>
                <a:cs typeface="Calibri" pitchFamily="34" charset="0"/>
              </a:rPr>
              <a:t> έζησε στο σπίτι αυτό για κάποιο διάστημα</a:t>
            </a:r>
            <a:r>
              <a:rPr lang="en-GB" sz="3100" b="1" spc="-1" dirty="0">
                <a:solidFill>
                  <a:srgbClr val="FF0000"/>
                </a:solidFill>
                <a:latin typeface="Calibri" pitchFamily="34" charset="0"/>
                <a:ea typeface="DejaVu Sans"/>
                <a:cs typeface="Calibri" pitchFamily="34" charset="0"/>
              </a:rPr>
              <a:t>.</a:t>
            </a:r>
            <a:endParaRPr lang="el-GR" sz="3100" spc="-1" dirty="0">
              <a:latin typeface="Calibri" pitchFamily="34" charset="0"/>
              <a:cs typeface="Calibri" pitchFamily="34" charset="0"/>
            </a:endParaRPr>
          </a:p>
        </p:txBody>
      </p:sp>
      <p:sp>
        <p:nvSpPr>
          <p:cNvPr id="102" name="TextBox 6"/>
          <p:cNvSpPr/>
          <p:nvPr/>
        </p:nvSpPr>
        <p:spPr>
          <a:xfrm>
            <a:off x="247743" y="1495117"/>
            <a:ext cx="4879981" cy="3033786"/>
          </a:xfrm>
          <a:prstGeom prst="rect">
            <a:avLst/>
          </a:prstGeom>
          <a:noFill/>
          <a:ln w="0">
            <a:noFill/>
          </a:ln>
        </p:spPr>
        <p:style>
          <a:lnRef idx="0">
            <a:scrgbClr r="0" g="0" b="0"/>
          </a:lnRef>
          <a:fillRef idx="0">
            <a:scrgbClr r="0" g="0" b="0"/>
          </a:fillRef>
          <a:effectRef idx="0">
            <a:scrgbClr r="0" g="0" b="0"/>
          </a:effectRef>
          <a:fontRef idx="minor"/>
        </p:style>
        <p:txBody>
          <a:bodyPr lIns="108846" tIns="54423" rIns="108846" bIns="54423" anchor="t" anchorCtr="1">
            <a:spAutoFit/>
          </a:bodyPr>
          <a:lstStyle/>
          <a:p>
            <a:pPr algn="ctr">
              <a:lnSpc>
                <a:spcPct val="100000"/>
              </a:lnSpc>
            </a:pPr>
            <a:r>
              <a:rPr lang="el-GR" sz="1900" b="1" spc="-1" dirty="0">
                <a:solidFill>
                  <a:srgbClr val="000000"/>
                </a:solidFill>
                <a:latin typeface="Calibri" pitchFamily="34" charset="0"/>
                <a:ea typeface="DejaVu Sans"/>
                <a:cs typeface="Calibri" pitchFamily="34" charset="0"/>
              </a:rPr>
              <a:t>Αυτό το κτήριο, </a:t>
            </a:r>
            <a:r>
              <a:rPr lang="el-GR" sz="1900" b="1" spc="-1" dirty="0">
                <a:solidFill>
                  <a:srgbClr val="FF0000"/>
                </a:solidFill>
                <a:latin typeface="Calibri" pitchFamily="34" charset="0"/>
                <a:ea typeface="DejaVu Sans"/>
                <a:cs typeface="Calibri" pitchFamily="34" charset="0"/>
              </a:rPr>
              <a:t>μέρος του συγκροτήματος του Παλιού Δημαρχείου</a:t>
            </a:r>
            <a:r>
              <a:rPr lang="el-GR" sz="1900" b="1" spc="-1" dirty="0">
                <a:solidFill>
                  <a:srgbClr val="000000"/>
                </a:solidFill>
                <a:latin typeface="Calibri" pitchFamily="34" charset="0"/>
                <a:ea typeface="DejaVu Sans"/>
                <a:cs typeface="Calibri" pitchFamily="34" charset="0"/>
              </a:rPr>
              <a:t>, είναι χαρακτηριστικό παράδειγμα της τσέχικης αναγεννησιακής αρχιτεκτονικής αρχοντικών. Η πρόσοψη, διακοσμημένη με </a:t>
            </a:r>
            <a:r>
              <a:rPr lang="el-GR" sz="1900" b="1" spc="-1" dirty="0" err="1">
                <a:solidFill>
                  <a:srgbClr val="FF0000"/>
                </a:solidFill>
                <a:latin typeface="Calibri" pitchFamily="34" charset="0"/>
                <a:ea typeface="DejaVu Sans"/>
                <a:cs typeface="Calibri" pitchFamily="34" charset="0"/>
              </a:rPr>
              <a:t>sgraffito</a:t>
            </a:r>
            <a:r>
              <a:rPr lang="el-GR" sz="1900" b="1" spc="-1" dirty="0">
                <a:solidFill>
                  <a:srgbClr val="000000"/>
                </a:solidFill>
                <a:latin typeface="Calibri" pitchFamily="34" charset="0"/>
                <a:ea typeface="DejaVu Sans"/>
                <a:cs typeface="Calibri" pitchFamily="34" charset="0"/>
              </a:rPr>
              <a:t>, απεικονίζει σκηνές από βιβλικές και μυθολογικές πηγές, καθώς και </a:t>
            </a:r>
            <a:r>
              <a:rPr lang="el-GR" sz="1900" b="1" spc="-1" dirty="0">
                <a:solidFill>
                  <a:srgbClr val="0070C0"/>
                </a:solidFill>
                <a:latin typeface="Calibri" pitchFamily="34" charset="0"/>
                <a:ea typeface="DejaVu Sans"/>
                <a:cs typeface="Calibri" pitchFamily="34" charset="0"/>
              </a:rPr>
              <a:t>σύγχρονους θρύλους της Αναγέννησης</a:t>
            </a:r>
            <a:r>
              <a:rPr lang="el-GR" sz="1900" b="1" spc="-1" dirty="0">
                <a:solidFill>
                  <a:srgbClr val="000000"/>
                </a:solidFill>
                <a:latin typeface="Calibri" pitchFamily="34" charset="0"/>
                <a:ea typeface="DejaVu Sans"/>
                <a:cs typeface="Calibri" pitchFamily="34" charset="0"/>
              </a:rPr>
              <a:t>. </a:t>
            </a:r>
            <a:r>
              <a:rPr lang="el-GR" sz="1900" b="1" spc="-1" dirty="0">
                <a:solidFill>
                  <a:srgbClr val="FF0000"/>
                </a:solidFill>
                <a:latin typeface="Calibri" pitchFamily="34" charset="0"/>
                <a:ea typeface="DejaVu Sans"/>
                <a:cs typeface="Calibri" pitchFamily="34" charset="0"/>
              </a:rPr>
              <a:t>Ο Φραντς Κάφκα και οι γονείς του έζησαν εδώ από το 1889 έως το 1896.</a:t>
            </a:r>
            <a:endParaRPr lang="el-GR" sz="1900" spc="-1" dirty="0">
              <a:latin typeface="Calibri" pitchFamily="34" charset="0"/>
              <a:cs typeface="Calibri" pitchFamily="34" charset="0"/>
            </a:endParaRPr>
          </a:p>
        </p:txBody>
      </p:sp>
      <p:sp>
        <p:nvSpPr>
          <p:cNvPr id="103" name="102 - Ορθογώνιο"/>
          <p:cNvSpPr/>
          <p:nvPr/>
        </p:nvSpPr>
        <p:spPr>
          <a:xfrm>
            <a:off x="1088504" y="870772"/>
            <a:ext cx="8489895" cy="451496"/>
          </a:xfrm>
          <a:prstGeom prst="rect">
            <a:avLst/>
          </a:prstGeom>
          <a:noFill/>
          <a:ln w="0">
            <a:noFill/>
          </a:ln>
        </p:spPr>
        <p:style>
          <a:lnRef idx="0">
            <a:scrgbClr r="0" g="0" b="0"/>
          </a:lnRef>
          <a:fillRef idx="0">
            <a:scrgbClr r="0" g="0" b="0"/>
          </a:fillRef>
          <a:effectRef idx="0">
            <a:scrgbClr r="0" g="0" b="0"/>
          </a:effectRef>
          <a:fontRef idx="minor"/>
        </p:style>
        <p:txBody>
          <a:bodyPr lIns="108846" tIns="54423" rIns="108846" bIns="54423" anchor="t">
            <a:noAutofit/>
          </a:bodyPr>
          <a:lstStyle/>
          <a:p>
            <a:pPr>
              <a:lnSpc>
                <a:spcPct val="100000"/>
              </a:lnSpc>
            </a:pPr>
            <a:r>
              <a:rPr lang="el-GR" sz="2400" b="1" spc="-1" dirty="0" err="1">
                <a:latin typeface="Calibri" pitchFamily="34" charset="0"/>
                <a:cs typeface="Calibri" pitchFamily="34" charset="0"/>
              </a:rPr>
              <a:t>Franz</a:t>
            </a:r>
            <a:r>
              <a:rPr lang="el-GR" sz="2400" b="1" spc="-1" dirty="0">
                <a:latin typeface="Calibri" pitchFamily="34" charset="0"/>
                <a:cs typeface="Calibri" pitchFamily="34" charset="0"/>
              </a:rPr>
              <a:t> </a:t>
            </a:r>
            <a:r>
              <a:rPr lang="el-GR" sz="2400" b="1" spc="-1" dirty="0" err="1">
                <a:latin typeface="Calibri" pitchFamily="34" charset="0"/>
                <a:cs typeface="Calibri" pitchFamily="34" charset="0"/>
              </a:rPr>
              <a:t>Kafka</a:t>
            </a:r>
            <a:r>
              <a:rPr lang="el-GR" sz="2400" b="1" spc="-1" dirty="0">
                <a:latin typeface="Calibri" pitchFamily="34" charset="0"/>
                <a:cs typeface="Calibri" pitchFamily="34" charset="0"/>
              </a:rPr>
              <a:t> </a:t>
            </a:r>
            <a:r>
              <a:rPr lang="el-GR" sz="2400" b="1" spc="-1" dirty="0" err="1">
                <a:latin typeface="Calibri" pitchFamily="34" charset="0"/>
                <a:cs typeface="Calibri" pitchFamily="34" charset="0"/>
              </a:rPr>
              <a:t>lived</a:t>
            </a:r>
            <a:r>
              <a:rPr lang="el-GR" sz="2400" b="1" spc="-1" dirty="0">
                <a:latin typeface="Calibri" pitchFamily="34" charset="0"/>
                <a:cs typeface="Calibri" pitchFamily="34" charset="0"/>
              </a:rPr>
              <a:t> </a:t>
            </a:r>
            <a:r>
              <a:rPr lang="el-GR" sz="2400" b="1" spc="-1" dirty="0" err="1">
                <a:latin typeface="Calibri" pitchFamily="34" charset="0"/>
                <a:cs typeface="Calibri" pitchFamily="34" charset="0"/>
              </a:rPr>
              <a:t>in</a:t>
            </a:r>
            <a:r>
              <a:rPr lang="el-GR" sz="2400" b="1" spc="-1" dirty="0">
                <a:latin typeface="Calibri" pitchFamily="34" charset="0"/>
                <a:cs typeface="Calibri" pitchFamily="34" charset="0"/>
              </a:rPr>
              <a:t> </a:t>
            </a:r>
            <a:r>
              <a:rPr lang="el-GR" sz="2400" b="1" spc="-1" dirty="0" err="1">
                <a:latin typeface="Calibri" pitchFamily="34" charset="0"/>
                <a:cs typeface="Calibri" pitchFamily="34" charset="0"/>
              </a:rPr>
              <a:t>this</a:t>
            </a:r>
            <a:r>
              <a:rPr lang="el-GR" sz="2400" b="1" spc="-1" dirty="0">
                <a:latin typeface="Calibri" pitchFamily="34" charset="0"/>
                <a:cs typeface="Calibri" pitchFamily="34" charset="0"/>
              </a:rPr>
              <a:t>  </a:t>
            </a:r>
            <a:r>
              <a:rPr lang="el-GR" sz="2400" b="1" spc="-1" dirty="0" err="1">
                <a:latin typeface="Calibri" pitchFamily="34" charset="0"/>
                <a:cs typeface="Calibri" pitchFamily="34" charset="0"/>
              </a:rPr>
              <a:t>building</a:t>
            </a:r>
            <a:r>
              <a:rPr lang="el-GR" sz="2400" b="1" spc="-1" dirty="0">
                <a:latin typeface="Calibri" pitchFamily="34" charset="0"/>
                <a:cs typeface="Calibri" pitchFamily="34" charset="0"/>
              </a:rPr>
              <a:t> </a:t>
            </a:r>
            <a:r>
              <a:rPr lang="el-GR" sz="2400" b="1" spc="-1" dirty="0" err="1">
                <a:latin typeface="Calibri" pitchFamily="34" charset="0"/>
                <a:cs typeface="Calibri" pitchFamily="34" charset="0"/>
              </a:rPr>
              <a:t>for</a:t>
            </a:r>
            <a:r>
              <a:rPr lang="el-GR" sz="2400" b="1" spc="-1" dirty="0">
                <a:latin typeface="Calibri" pitchFamily="34" charset="0"/>
                <a:cs typeface="Calibri" pitchFamily="34" charset="0"/>
              </a:rPr>
              <a:t> a </a:t>
            </a:r>
            <a:r>
              <a:rPr lang="el-GR" sz="2400" b="1" spc="-1" dirty="0" err="1">
                <a:latin typeface="Calibri" pitchFamily="34" charset="0"/>
                <a:cs typeface="Calibri" pitchFamily="34" charset="0"/>
              </a:rPr>
              <a:t>while</a:t>
            </a:r>
            <a:r>
              <a:rPr lang="el-GR" sz="2400" b="1" spc="-1" dirty="0">
                <a:latin typeface="Calibri" pitchFamily="34" charset="0"/>
                <a:cs typeface="Calibri" pitchFamily="34" charset="0"/>
              </a:rPr>
              <a:t>.</a:t>
            </a:r>
            <a:endParaRPr lang="el-GR" sz="2400" spc="-1" dirty="0">
              <a:latin typeface="Calibri" pitchFamily="34" charset="0"/>
              <a:cs typeface="Calibri" pitchFamily="34" charset="0"/>
            </a:endParaRPr>
          </a:p>
        </p:txBody>
      </p:sp>
      <p:sp>
        <p:nvSpPr>
          <p:cNvPr id="104" name="103 - Ορθογώνιο"/>
          <p:cNvSpPr/>
          <p:nvPr/>
        </p:nvSpPr>
        <p:spPr>
          <a:xfrm>
            <a:off x="435402" y="5442329"/>
            <a:ext cx="11537706" cy="1088030"/>
          </a:xfrm>
          <a:prstGeom prst="rect">
            <a:avLst/>
          </a:prstGeom>
          <a:noFill/>
          <a:ln w="0">
            <a:noFill/>
          </a:ln>
        </p:spPr>
        <p:style>
          <a:lnRef idx="0">
            <a:scrgbClr r="0" g="0" b="0"/>
          </a:lnRef>
          <a:fillRef idx="0">
            <a:scrgbClr r="0" g="0" b="0"/>
          </a:fillRef>
          <a:effectRef idx="0">
            <a:scrgbClr r="0" g="0" b="0"/>
          </a:effectRef>
          <a:fontRef idx="minor"/>
        </p:style>
        <p:txBody>
          <a:bodyPr lIns="108846" tIns="54423" rIns="108846" bIns="54423" anchor="t">
            <a:noAutofit/>
          </a:bodyPr>
          <a:lstStyle/>
          <a:p>
            <a:pPr>
              <a:lnSpc>
                <a:spcPct val="100000"/>
              </a:lnSpc>
            </a:pPr>
            <a:r>
              <a:rPr lang="el-GR" sz="1900" b="1" spc="-1" dirty="0" err="1">
                <a:latin typeface="Calibri" pitchFamily="34" charset="0"/>
                <a:cs typeface="Calibri" pitchFamily="34" charset="0"/>
              </a:rPr>
              <a:t>This</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building</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is</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part</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of</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the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old</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Town</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Hall</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complex</a:t>
            </a:r>
            <a:r>
              <a:rPr lang="el-GR" sz="1900" b="1" spc="-1" dirty="0">
                <a:latin typeface="Calibri" pitchFamily="34" charset="0"/>
                <a:cs typeface="Calibri" pitchFamily="34" charset="0"/>
              </a:rPr>
              <a:t>, a </a:t>
            </a:r>
            <a:r>
              <a:rPr lang="el-GR" sz="1900" b="1" spc="-1" dirty="0" err="1">
                <a:latin typeface="Calibri" pitchFamily="34" charset="0"/>
                <a:cs typeface="Calibri" pitchFamily="34" charset="0"/>
              </a:rPr>
              <a:t>typical</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example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of</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the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czech</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renaissance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architecture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The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facade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is</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decorated</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with</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sgraffito</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depicting</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scenes</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from</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mythology</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the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bible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and</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legends</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of</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renaissance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Franz</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Kafka</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and</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his</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parents</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lived</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here</a:t>
            </a:r>
            <a:r>
              <a:rPr lang="el-GR" sz="1900" b="1" spc="-1" dirty="0">
                <a:latin typeface="Calibri" pitchFamily="34" charset="0"/>
                <a:cs typeface="Calibri" pitchFamily="34" charset="0"/>
              </a:rPr>
              <a:t> </a:t>
            </a:r>
            <a:r>
              <a:rPr lang="el-GR" sz="1900" b="1" spc="-1" dirty="0" err="1">
                <a:latin typeface="Calibri" pitchFamily="34" charset="0"/>
                <a:cs typeface="Calibri" pitchFamily="34" charset="0"/>
              </a:rPr>
              <a:t>from</a:t>
            </a:r>
            <a:r>
              <a:rPr lang="el-GR" sz="1900" b="1" spc="-1" dirty="0">
                <a:latin typeface="Calibri" pitchFamily="34" charset="0"/>
                <a:cs typeface="Calibri" pitchFamily="34" charset="0"/>
              </a:rPr>
              <a:t> 1889 </a:t>
            </a:r>
            <a:r>
              <a:rPr lang="el-GR" sz="1900" b="1" spc="-1" dirty="0" err="1">
                <a:latin typeface="Calibri" pitchFamily="34" charset="0"/>
                <a:cs typeface="Calibri" pitchFamily="34" charset="0"/>
              </a:rPr>
              <a:t>to</a:t>
            </a:r>
            <a:r>
              <a:rPr lang="el-GR" sz="1900" b="1" spc="-1" dirty="0">
                <a:latin typeface="Calibri" pitchFamily="34" charset="0"/>
                <a:cs typeface="Calibri" pitchFamily="34" charset="0"/>
              </a:rPr>
              <a:t> 1896.</a:t>
            </a:r>
            <a:endParaRPr lang="el-GR" sz="1900" spc="-1" dirty="0">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8" name="Rectangle 59"/>
          <p:cNvSpPr/>
          <p:nvPr/>
        </p:nvSpPr>
        <p:spPr>
          <a:xfrm>
            <a:off x="0" y="0"/>
            <a:ext cx="12188520" cy="6857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800" b="0" strike="noStrike" spc="-1">
              <a:solidFill>
                <a:srgbClr val="595959"/>
              </a:solidFill>
              <a:latin typeface="AvenirNext LT Pro Medium"/>
            </a:endParaRPr>
          </a:p>
        </p:txBody>
      </p:sp>
      <p:sp>
        <p:nvSpPr>
          <p:cNvPr id="329" name="Rectangle 61"/>
          <p:cNvSpPr/>
          <p:nvPr/>
        </p:nvSpPr>
        <p:spPr>
          <a:xfrm>
            <a:off x="2880" y="0"/>
            <a:ext cx="12188520" cy="685764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en-US" sz="1800" b="0" strike="noStrike" spc="-1">
              <a:solidFill>
                <a:srgbClr val="595959"/>
              </a:solidFill>
              <a:latin typeface="AvenirNext LT Pro Medium"/>
            </a:endParaRPr>
          </a:p>
        </p:txBody>
      </p:sp>
      <p:sp>
        <p:nvSpPr>
          <p:cNvPr id="330" name="PlaceHolder 1"/>
          <p:cNvSpPr>
            <a:spLocks noGrp="1"/>
          </p:cNvSpPr>
          <p:nvPr>
            <p:ph type="title"/>
          </p:nvPr>
        </p:nvSpPr>
        <p:spPr>
          <a:xfrm>
            <a:off x="1219320" y="272880"/>
            <a:ext cx="10362960" cy="1142640"/>
          </a:xfrm>
          <a:prstGeom prst="rect">
            <a:avLst/>
          </a:prstGeom>
          <a:noFill/>
          <a:ln w="0">
            <a:noFill/>
          </a:ln>
        </p:spPr>
        <p:txBody>
          <a:bodyPr anchor="ctr">
            <a:normAutofit/>
          </a:bodyPr>
          <a:lstStyle/>
          <a:p>
            <a:pPr indent="0">
              <a:lnSpc>
                <a:spcPct val="100000"/>
              </a:lnSpc>
              <a:buNone/>
            </a:pPr>
            <a:r>
              <a:rPr lang="en-US" sz="3600" b="1" strike="noStrike" spc="-1" dirty="0" err="1">
                <a:solidFill>
                  <a:srgbClr val="000000"/>
                </a:solidFill>
                <a:latin typeface="Bookman Old Style"/>
              </a:rPr>
              <a:t>Μί</a:t>
            </a:r>
            <a:r>
              <a:rPr lang="en-US" sz="3600" b="1" strike="noStrike" spc="-1" dirty="0">
                <a:solidFill>
                  <a:srgbClr val="000000"/>
                </a:solidFill>
                <a:latin typeface="Bookman Old Style"/>
              </a:rPr>
              <a:t>α τεχνική </a:t>
            </a:r>
            <a:r>
              <a:rPr lang="el-GR" sz="3600" b="1" strike="noStrike" spc="-1" dirty="0">
                <a:solidFill>
                  <a:srgbClr val="000000"/>
                </a:solidFill>
                <a:latin typeface="Bookman Old Style"/>
              </a:rPr>
              <a:t>που αντέχει στον χρόνο</a:t>
            </a:r>
            <a:endParaRPr lang="en-US" sz="3600" b="0" strike="noStrike" spc="-1" dirty="0">
              <a:solidFill>
                <a:srgbClr val="000000"/>
              </a:solidFill>
              <a:latin typeface="Calibri"/>
            </a:endParaRPr>
          </a:p>
        </p:txBody>
      </p:sp>
      <p:sp>
        <p:nvSpPr>
          <p:cNvPr id="331" name="PlaceHolder 2"/>
          <p:cNvSpPr>
            <a:spLocks noGrp="1"/>
          </p:cNvSpPr>
          <p:nvPr>
            <p:ph/>
          </p:nvPr>
        </p:nvSpPr>
        <p:spPr>
          <a:xfrm>
            <a:off x="1219320" y="1447920"/>
            <a:ext cx="4978080" cy="761760"/>
          </a:xfrm>
          <a:prstGeom prst="rect">
            <a:avLst/>
          </a:prstGeom>
          <a:noFill/>
          <a:ln w="12600">
            <a:noFill/>
          </a:ln>
        </p:spPr>
        <p:txBody>
          <a:bodyPr tIns="45000" rIns="90000" bIns="45000" anchor="b">
            <a:noAutofit/>
          </a:bodyPr>
          <a:lstStyle/>
          <a:p>
            <a:pPr indent="0">
              <a:spcBef>
                <a:spcPts val="1417"/>
              </a:spcBef>
              <a:buNone/>
            </a:pPr>
            <a:endParaRPr lang="en-US" sz="2400" b="1" strike="noStrike" spc="-1">
              <a:solidFill>
                <a:schemeClr val="accent1"/>
              </a:solidFill>
              <a:latin typeface="Franklin Gothic Book"/>
            </a:endParaRPr>
          </a:p>
        </p:txBody>
      </p:sp>
      <p:sp>
        <p:nvSpPr>
          <p:cNvPr id="332" name="PlaceHolder 3"/>
          <p:cNvSpPr>
            <a:spLocks noGrp="1"/>
          </p:cNvSpPr>
          <p:nvPr>
            <p:ph/>
          </p:nvPr>
        </p:nvSpPr>
        <p:spPr>
          <a:xfrm>
            <a:off x="6603840" y="1447920"/>
            <a:ext cx="4978080" cy="761760"/>
          </a:xfrm>
          <a:prstGeom prst="rect">
            <a:avLst/>
          </a:prstGeom>
          <a:noFill/>
          <a:ln w="12600">
            <a:noFill/>
          </a:ln>
        </p:spPr>
        <p:txBody>
          <a:bodyPr tIns="45000" rIns="90000" bIns="45000" anchor="b">
            <a:noAutofit/>
          </a:bodyPr>
          <a:lstStyle/>
          <a:p>
            <a:pPr indent="0">
              <a:spcBef>
                <a:spcPts val="1417"/>
              </a:spcBef>
              <a:buNone/>
            </a:pPr>
            <a:endParaRPr lang="en-US" sz="2400" b="1" strike="noStrike" spc="-1">
              <a:solidFill>
                <a:schemeClr val="accent1"/>
              </a:solidFill>
              <a:latin typeface="Franklin Gothic Book"/>
            </a:endParaRPr>
          </a:p>
        </p:txBody>
      </p:sp>
      <p:sp>
        <p:nvSpPr>
          <p:cNvPr id="333" name="PlaceHolder 4"/>
          <p:cNvSpPr>
            <a:spLocks noGrp="1"/>
          </p:cNvSpPr>
          <p:nvPr>
            <p:ph/>
          </p:nvPr>
        </p:nvSpPr>
        <p:spPr>
          <a:xfrm>
            <a:off x="1219320" y="3243240"/>
            <a:ext cx="4978080" cy="2890440"/>
          </a:xfrm>
          <a:prstGeom prst="rect">
            <a:avLst/>
          </a:prstGeom>
          <a:noFill/>
          <a:ln w="0">
            <a:noFill/>
          </a:ln>
        </p:spPr>
        <p:txBody>
          <a:bodyPr lIns="90000" tIns="45000" rIns="90000" bIns="45000" anchor="t">
            <a:normAutofit fontScale="87500" lnSpcReduction="20000"/>
          </a:bodyPr>
          <a:lstStyle/>
          <a:p>
            <a:pPr marL="257760" indent="-257760">
              <a:lnSpc>
                <a:spcPct val="100000"/>
              </a:lnSpc>
              <a:spcBef>
                <a:spcPts val="581"/>
              </a:spcBef>
              <a:buClr>
                <a:srgbClr val="2DA2BF"/>
              </a:buClr>
              <a:buSzPct val="85000"/>
              <a:buFont typeface="Wingdings 2" charset="2"/>
              <a:buChar char=""/>
            </a:pPr>
            <a:r>
              <a:rPr lang="en-US" sz="2800" b="1" strike="noStrike" spc="-1" dirty="0" err="1">
                <a:solidFill>
                  <a:srgbClr val="000000"/>
                </a:solidFill>
                <a:latin typeface="Calibri" pitchFamily="34" charset="0"/>
                <a:cs typeface="Calibri" pitchFamily="34" charset="0"/>
              </a:rPr>
              <a:t>Το</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FF0000"/>
                </a:solidFill>
                <a:latin typeface="Calibri" pitchFamily="34" charset="0"/>
                <a:cs typeface="Calibri" pitchFamily="34" charset="0"/>
              </a:rPr>
              <a:t>sgraffito</a:t>
            </a:r>
            <a:r>
              <a:rPr lang="en-US" sz="2800" b="1" strike="noStrike" spc="-1" dirty="0">
                <a:solidFill>
                  <a:srgbClr val="000000"/>
                </a:solidFill>
                <a:latin typeface="Calibri" pitchFamily="34" charset="0"/>
                <a:cs typeface="Calibri" pitchFamily="34" charset="0"/>
              </a:rPr>
              <a:t> </a:t>
            </a:r>
            <a:r>
              <a:rPr lang="el-GR" sz="2800" b="1" strike="noStrike" spc="-1" dirty="0">
                <a:solidFill>
                  <a:srgbClr val="000000"/>
                </a:solidFill>
                <a:latin typeface="Calibri" pitchFamily="34" charset="0"/>
                <a:cs typeface="Calibri" pitchFamily="34" charset="0"/>
              </a:rPr>
              <a:t>αποτελεί</a:t>
            </a:r>
            <a:r>
              <a:rPr lang="en-US" sz="2800" b="1" strike="noStrike" spc="-1" dirty="0">
                <a:solidFill>
                  <a:srgbClr val="000000"/>
                </a:solidFill>
                <a:latin typeface="Calibri" pitchFamily="34" charset="0"/>
                <a:cs typeface="Calibri" pitchFamily="34" charset="0"/>
              </a:rPr>
              <a:t> </a:t>
            </a:r>
            <a:r>
              <a:rPr lang="en-US" sz="2800" b="1" strike="noStrike" spc="-1" dirty="0" err="1" smtClean="0">
                <a:solidFill>
                  <a:srgbClr val="000000"/>
                </a:solidFill>
                <a:latin typeface="Calibri" pitchFamily="34" charset="0"/>
                <a:cs typeface="Calibri" pitchFamily="34" charset="0"/>
              </a:rPr>
              <a:t>θεμελιώδ</a:t>
            </a:r>
            <a:r>
              <a:rPr lang="el-GR" sz="2800" b="1" strike="noStrike" spc="-1" dirty="0" smtClean="0">
                <a:solidFill>
                  <a:srgbClr val="000000"/>
                </a:solidFill>
                <a:latin typeface="Calibri" pitchFamily="34" charset="0"/>
                <a:cs typeface="Calibri" pitchFamily="34" charset="0"/>
              </a:rPr>
              <a:t>ες</a:t>
            </a:r>
            <a:r>
              <a:rPr lang="en-US" sz="2800" b="1" strike="noStrike" spc="-1" dirty="0" smtClean="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κομμάτι</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του</a:t>
            </a:r>
            <a:r>
              <a:rPr lang="en-US" sz="2800" b="1" strike="noStrike" spc="-1" dirty="0">
                <a:solidFill>
                  <a:srgbClr val="000000"/>
                </a:solidFill>
                <a:latin typeface="Calibri" pitchFamily="34" charset="0"/>
                <a:cs typeface="Calibri" pitchFamily="34" charset="0"/>
              </a:rPr>
              <a:t> </a:t>
            </a:r>
            <a:r>
              <a:rPr lang="el-GR" sz="2800" b="1" strike="noStrike" spc="-1" dirty="0">
                <a:solidFill>
                  <a:srgbClr val="000000"/>
                </a:solidFill>
                <a:latin typeface="Calibri" pitchFamily="34" charset="0"/>
                <a:cs typeface="Calibri" pitchFamily="34" charset="0"/>
              </a:rPr>
              <a:t>πολιτισμού και της ιστορίας</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της</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Πράγας</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Αντέχει</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την</a:t>
            </a:r>
            <a:r>
              <a:rPr lang="en-US" sz="2800" b="1" strike="noStrike" spc="-1" dirty="0">
                <a:solidFill>
                  <a:srgbClr val="000000"/>
                </a:solidFill>
                <a:latin typeface="Calibri" pitchFamily="34" charset="0"/>
                <a:cs typeface="Calibri" pitchFamily="34" charset="0"/>
              </a:rPr>
              <a:t> </a:t>
            </a:r>
            <a:r>
              <a:rPr lang="el-GR" sz="2800" b="1" strike="noStrike" spc="-1" dirty="0">
                <a:solidFill>
                  <a:srgbClr val="000000"/>
                </a:solidFill>
                <a:latin typeface="Calibri" pitchFamily="34" charset="0"/>
                <a:cs typeface="Calibri" pitchFamily="34" charset="0"/>
              </a:rPr>
              <a:t>δοκιμασία</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του</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χρόνου</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διατηρώντας</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το</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παρελθόν</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και</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ενσωματώνοντας</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το</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μέλλον</a:t>
            </a:r>
            <a:r>
              <a:rPr lang="en-US" sz="2800" b="1" strike="noStrike" spc="-1" dirty="0">
                <a:solidFill>
                  <a:srgbClr val="000000"/>
                </a:solidFill>
                <a:latin typeface="Calibri" pitchFamily="34" charset="0"/>
                <a:cs typeface="Calibri" pitchFamily="34" charset="0"/>
              </a:rPr>
              <a:t>.      </a:t>
            </a:r>
            <a:r>
              <a:rPr lang="el-GR" sz="2800" b="1" strike="noStrike" spc="-1" dirty="0">
                <a:solidFill>
                  <a:srgbClr val="000000"/>
                </a:solidFill>
                <a:latin typeface="Calibri" pitchFamily="34" charset="0"/>
                <a:cs typeface="Calibri" pitchFamily="34" charset="0"/>
              </a:rPr>
              <a:t>                  </a:t>
            </a:r>
            <a:r>
              <a:rPr lang="en-US" sz="2800" b="1" strike="noStrike" spc="-1" dirty="0">
                <a:solidFill>
                  <a:srgbClr val="000000"/>
                </a:solidFill>
                <a:latin typeface="Calibri" pitchFamily="34" charset="0"/>
                <a:cs typeface="Calibri" pitchFamily="34" charset="0"/>
              </a:rPr>
              <a:t>    </a:t>
            </a:r>
            <a:endParaRPr lang="el-GR" sz="2800" b="1" strike="noStrike" spc="-1" dirty="0" smtClean="0">
              <a:solidFill>
                <a:srgbClr val="000000"/>
              </a:solidFill>
              <a:latin typeface="Calibri" pitchFamily="34" charset="0"/>
              <a:cs typeface="Calibri" pitchFamily="34" charset="0"/>
            </a:endParaRPr>
          </a:p>
          <a:p>
            <a:pPr marL="257760" indent="-257760">
              <a:lnSpc>
                <a:spcPct val="100000"/>
              </a:lnSpc>
              <a:spcBef>
                <a:spcPts val="581"/>
              </a:spcBef>
              <a:buClr>
                <a:srgbClr val="2DA2BF"/>
              </a:buClr>
              <a:buSzPct val="85000"/>
              <a:buFont typeface="Wingdings 2" charset="2"/>
              <a:buChar char=""/>
            </a:pPr>
            <a:r>
              <a:rPr lang="en-US" sz="2800" b="1" strike="noStrike" spc="-1" dirty="0" smtClean="0">
                <a:solidFill>
                  <a:srgbClr val="000000"/>
                </a:solidFill>
                <a:latin typeface="Calibri" pitchFamily="34" charset="0"/>
                <a:cs typeface="Calibri" pitchFamily="34" charset="0"/>
              </a:rPr>
              <a:t>    </a:t>
            </a:r>
            <a:r>
              <a:rPr lang="en-US" sz="2800" b="1" strike="noStrike" spc="-1" dirty="0">
                <a:solidFill>
                  <a:srgbClr val="000000"/>
                </a:solidFill>
                <a:latin typeface="Calibri" pitchFamily="34" charset="0"/>
                <a:cs typeface="Calibri" pitchFamily="34" charset="0"/>
              </a:rPr>
              <a:t>Η </a:t>
            </a:r>
            <a:r>
              <a:rPr lang="el-GR" sz="2800" b="1" strike="noStrike" spc="-1" dirty="0" smtClean="0">
                <a:solidFill>
                  <a:srgbClr val="000000"/>
                </a:solidFill>
                <a:latin typeface="Calibri" pitchFamily="34" charset="0"/>
                <a:cs typeface="Calibri" pitchFamily="34" charset="0"/>
              </a:rPr>
              <a:t>πολιτισμική </a:t>
            </a:r>
            <a:r>
              <a:rPr lang="en-US" sz="2800" b="1" strike="noStrike" spc="-1" dirty="0" err="1" smtClean="0">
                <a:solidFill>
                  <a:srgbClr val="000000"/>
                </a:solidFill>
                <a:latin typeface="Calibri" pitchFamily="34" charset="0"/>
                <a:cs typeface="Calibri" pitchFamily="34" charset="0"/>
              </a:rPr>
              <a:t>του</a:t>
            </a:r>
            <a:r>
              <a:rPr lang="en-US" sz="2800" b="1" strike="noStrike" spc="-1" dirty="0" smtClean="0">
                <a:solidFill>
                  <a:srgbClr val="000000"/>
                </a:solidFill>
                <a:latin typeface="Calibri" pitchFamily="34" charset="0"/>
                <a:cs typeface="Calibri" pitchFamily="34" charset="0"/>
              </a:rPr>
              <a:t> </a:t>
            </a:r>
            <a:r>
              <a:rPr lang="el-GR" sz="2800" b="1" strike="noStrike" spc="-1" dirty="0">
                <a:solidFill>
                  <a:srgbClr val="000000"/>
                </a:solidFill>
                <a:latin typeface="Calibri" pitchFamily="34" charset="0"/>
                <a:cs typeface="Calibri" pitchFamily="34" charset="0"/>
              </a:rPr>
              <a:t>αξία</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είναι</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και</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θα</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παραμείνει</a:t>
            </a:r>
            <a:r>
              <a:rPr lang="en-US" sz="2800" b="1" strike="noStrike" spc="-1" dirty="0">
                <a:solidFill>
                  <a:srgbClr val="000000"/>
                </a:solidFill>
                <a:latin typeface="Calibri" pitchFamily="34" charset="0"/>
                <a:cs typeface="Calibri" pitchFamily="34" charset="0"/>
              </a:rPr>
              <a:t> </a:t>
            </a:r>
            <a:r>
              <a:rPr lang="en-US" sz="2800" b="1" strike="noStrike" spc="-1" dirty="0" err="1">
                <a:solidFill>
                  <a:srgbClr val="000000"/>
                </a:solidFill>
                <a:latin typeface="Calibri" pitchFamily="34" charset="0"/>
                <a:cs typeface="Calibri" pitchFamily="34" charset="0"/>
              </a:rPr>
              <a:t>ανεκτίμητη</a:t>
            </a:r>
            <a:r>
              <a:rPr lang="en-US" sz="2600" b="1" strike="noStrike" spc="-1" dirty="0">
                <a:solidFill>
                  <a:srgbClr val="000000"/>
                </a:solidFill>
                <a:latin typeface="Calibri" pitchFamily="34" charset="0"/>
                <a:cs typeface="Calibri" pitchFamily="34" charset="0"/>
              </a:rPr>
              <a:t>.</a:t>
            </a:r>
            <a:endParaRPr lang="en-US" sz="2600" b="0" strike="noStrike" spc="-1" dirty="0">
              <a:solidFill>
                <a:srgbClr val="000000"/>
              </a:solidFill>
              <a:latin typeface="Calibri" pitchFamily="34" charset="0"/>
              <a:cs typeface="Calibri" pitchFamily="34" charset="0"/>
            </a:endParaRPr>
          </a:p>
          <a:p>
            <a:pPr indent="0">
              <a:lnSpc>
                <a:spcPct val="100000"/>
              </a:lnSpc>
              <a:spcBef>
                <a:spcPts val="581"/>
              </a:spcBef>
              <a:buNone/>
            </a:pPr>
            <a:endParaRPr lang="en-US" sz="2600" b="0" strike="noStrike" spc="-1" dirty="0">
              <a:solidFill>
                <a:srgbClr val="000000"/>
              </a:solidFill>
              <a:latin typeface="Perpetua"/>
            </a:endParaRPr>
          </a:p>
        </p:txBody>
      </p:sp>
      <p:sp>
        <p:nvSpPr>
          <p:cNvPr id="334" name="PlaceHolder 5"/>
          <p:cNvSpPr>
            <a:spLocks noGrp="1"/>
          </p:cNvSpPr>
          <p:nvPr>
            <p:ph/>
          </p:nvPr>
        </p:nvSpPr>
        <p:spPr>
          <a:xfrm>
            <a:off x="6603840" y="3328920"/>
            <a:ext cx="4978080" cy="280476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n-US" sz="2600" b="0" strike="noStrike" spc="-1" dirty="0" err="1">
                <a:solidFill>
                  <a:srgbClr val="FF0000"/>
                </a:solidFill>
                <a:latin typeface="Calibri" pitchFamily="34" charset="0"/>
                <a:cs typeface="Calibri" pitchFamily="34" charset="0"/>
              </a:rPr>
              <a:t>Sgraffito</a:t>
            </a:r>
            <a:r>
              <a:rPr lang="en-US" sz="2600" b="0" strike="noStrike" spc="-1" dirty="0">
                <a:solidFill>
                  <a:srgbClr val="000000"/>
                </a:solidFill>
                <a:latin typeface="Calibri" pitchFamily="34" charset="0"/>
                <a:cs typeface="Calibri" pitchFamily="34" charset="0"/>
              </a:rPr>
              <a:t> is a fundamental part of the culture and history of Prague. It stands the test of time, preserving the past and incorporating the future</a:t>
            </a:r>
            <a:r>
              <a:rPr lang="en-US" sz="2600" b="0" strike="noStrike" spc="-1" dirty="0" smtClean="0">
                <a:solidFill>
                  <a:srgbClr val="000000"/>
                </a:solidFill>
                <a:latin typeface="Calibri" pitchFamily="34" charset="0"/>
                <a:cs typeface="Calibri" pitchFamily="34" charset="0"/>
              </a:rPr>
              <a:t>.</a:t>
            </a:r>
            <a:endParaRPr lang="el-GR" sz="2600" b="0" strike="noStrike" spc="-1" dirty="0" smtClean="0">
              <a:solidFill>
                <a:srgbClr val="000000"/>
              </a:solidFill>
              <a:latin typeface="Calibri" pitchFamily="34" charset="0"/>
              <a:cs typeface="Calibri" pitchFamily="34" charset="0"/>
            </a:endParaRPr>
          </a:p>
          <a:p>
            <a:pPr marL="274320" indent="-274320">
              <a:lnSpc>
                <a:spcPct val="100000"/>
              </a:lnSpc>
              <a:spcBef>
                <a:spcPts val="581"/>
              </a:spcBef>
              <a:buClr>
                <a:srgbClr val="2DA2BF"/>
              </a:buClr>
              <a:buSzPct val="85000"/>
              <a:buFont typeface="Wingdings 2" charset="2"/>
              <a:buChar char=""/>
            </a:pPr>
            <a:r>
              <a:rPr lang="en-US" sz="2600" b="0" strike="noStrike" spc="-1" dirty="0" smtClean="0">
                <a:solidFill>
                  <a:srgbClr val="000000"/>
                </a:solidFill>
                <a:latin typeface="Calibri" pitchFamily="34" charset="0"/>
                <a:cs typeface="Calibri" pitchFamily="34" charset="0"/>
              </a:rPr>
              <a:t> </a:t>
            </a:r>
            <a:r>
              <a:rPr lang="en-US" sz="2600" b="0" strike="noStrike" spc="-1" dirty="0">
                <a:solidFill>
                  <a:srgbClr val="000000"/>
                </a:solidFill>
                <a:latin typeface="Calibri" pitchFamily="34" charset="0"/>
                <a:cs typeface="Calibri" pitchFamily="34" charset="0"/>
              </a:rPr>
              <a:t>Its cultural value is and will remain priceless</a:t>
            </a:r>
          </a:p>
        </p:txBody>
      </p:sp>
      <p:pic>
        <p:nvPicPr>
          <p:cNvPr id="335" name="Εικόνα 20" descr="Εικόνα που περιέχει τέχνη&#10;&#10;Περιγραφή που δημιουργήθηκε αυτόματα"/>
          <p:cNvPicPr/>
          <p:nvPr/>
        </p:nvPicPr>
        <p:blipFill>
          <a:blip r:embed="rId2" cstate="print"/>
          <a:stretch/>
        </p:blipFill>
        <p:spPr>
          <a:xfrm>
            <a:off x="838080" y="1066800"/>
            <a:ext cx="4876920" cy="2077440"/>
          </a:xfrm>
          <a:prstGeom prst="rect">
            <a:avLst/>
          </a:prstGeom>
          <a:ln w="0">
            <a:noFill/>
          </a:ln>
        </p:spPr>
      </p:pic>
      <p:grpSp>
        <p:nvGrpSpPr>
          <p:cNvPr id="336" name="Group 63"/>
          <p:cNvGrpSpPr/>
          <p:nvPr/>
        </p:nvGrpSpPr>
        <p:grpSpPr>
          <a:xfrm>
            <a:off x="8182475" y="42120"/>
            <a:ext cx="3997080" cy="6815880"/>
            <a:chOff x="8167680" y="76320"/>
            <a:chExt cx="3997080" cy="6815880"/>
          </a:xfrm>
        </p:grpSpPr>
        <p:pic>
          <p:nvPicPr>
            <p:cNvPr id="337" name="Picture 64"/>
            <p:cNvPicPr/>
            <p:nvPr/>
          </p:nvPicPr>
          <p:blipFill>
            <a:blip r:embed="rId3" cstate="print">
              <a:alphaModFix amt="7000"/>
            </a:blip>
            <a:srcRect l="22809" b="17300"/>
            <a:stretch/>
          </p:blipFill>
          <p:spPr>
            <a:xfrm rot="10800000">
              <a:off x="8167680" y="76680"/>
              <a:ext cx="3997080" cy="5511600"/>
            </a:xfrm>
            <a:prstGeom prst="rect">
              <a:avLst/>
            </a:prstGeom>
            <a:ln w="0">
              <a:noFill/>
            </a:ln>
          </p:spPr>
        </p:pic>
        <p:pic>
          <p:nvPicPr>
            <p:cNvPr id="338" name="Picture 65"/>
            <p:cNvPicPr/>
            <p:nvPr/>
          </p:nvPicPr>
          <p:blipFill>
            <a:blip r:embed="rId3" cstate="print">
              <a:alphaModFix amt="15000"/>
            </a:blip>
            <a:srcRect r="40702"/>
            <a:stretch/>
          </p:blipFill>
          <p:spPr>
            <a:xfrm rot="10800000" flipH="1">
              <a:off x="9022680" y="76320"/>
              <a:ext cx="3141360" cy="6815880"/>
            </a:xfrm>
            <a:prstGeom prst="rect">
              <a:avLst/>
            </a:prstGeom>
            <a:ln w="0">
              <a:noFill/>
            </a:ln>
          </p:spPr>
        </p:pic>
      </p:grpSp>
      <p:pic>
        <p:nvPicPr>
          <p:cNvPr id="339" name="Εικόνα 16" descr="Εικόνα που περιέχει βάζο, αγγειοπλαστική, κεραμικό, πήλινα σκεύη&#10;&#10;Περιγραφή που δημιουργήθηκε αυτόματα"/>
          <p:cNvPicPr/>
          <p:nvPr/>
        </p:nvPicPr>
        <p:blipFill>
          <a:blip r:embed="rId4" cstate="print"/>
          <a:stretch/>
        </p:blipFill>
        <p:spPr>
          <a:xfrm>
            <a:off x="6197400" y="1066800"/>
            <a:ext cx="5172120" cy="2077440"/>
          </a:xfrm>
          <a:prstGeom prst="rect">
            <a:avLst/>
          </a:prstGeom>
          <a:ln w="0">
            <a:noFill/>
          </a:ln>
        </p:spPr>
      </p:pic>
      <p:sp>
        <p:nvSpPr>
          <p:cNvPr id="340" name="TextBox 13"/>
          <p:cNvSpPr/>
          <p:nvPr/>
        </p:nvSpPr>
        <p:spPr>
          <a:xfrm>
            <a:off x="6190560" y="3657600"/>
            <a:ext cx="5601600" cy="241164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endParaRPr lang="en-US" sz="1800" b="1" strike="noStrike" spc="-1">
              <a:solidFill>
                <a:srgbClr val="000000"/>
              </a:solidFill>
              <a:latin typeface="Calibri"/>
            </a:endParaRPr>
          </a:p>
        </p:txBody>
      </p:sp>
      <p:sp>
        <p:nvSpPr>
          <p:cNvPr id="341" name="TextBox 3"/>
          <p:cNvSpPr/>
          <p:nvPr/>
        </p:nvSpPr>
        <p:spPr>
          <a:xfrm>
            <a:off x="7117920" y="6302880"/>
            <a:ext cx="6095520" cy="290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10000"/>
              </a:lnSpc>
              <a:spcAft>
                <a:spcPts val="601"/>
              </a:spcAft>
            </a:pPr>
            <a:r>
              <a:rPr lang="el-GR" sz="1200" b="1" strike="noStrike" spc="-1" dirty="0">
                <a:solidFill>
                  <a:srgbClr val="FFFFFF"/>
                </a:solidFill>
                <a:latin typeface="Corbel"/>
              </a:rPr>
              <a:t>*όλες οι πληροφορίες και οι εικόνες είναι από πηγές στο διαδίκτυο </a:t>
            </a:r>
            <a:endParaRPr lang="el-GR" sz="1200" b="0" strike="noStrike" spc="-1" dirty="0">
              <a:solidFill>
                <a:srgbClr val="000000"/>
              </a:solidFill>
              <a:latin typeface="Arial"/>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PlaceHolder 1"/>
          <p:cNvSpPr>
            <a:spLocks noGrp="1"/>
          </p:cNvSpPr>
          <p:nvPr>
            <p:ph type="title"/>
          </p:nvPr>
        </p:nvSpPr>
        <p:spPr>
          <a:xfrm>
            <a:off x="1219320" y="272880"/>
            <a:ext cx="10362960" cy="1142640"/>
          </a:xfrm>
          <a:prstGeom prst="rect">
            <a:avLst/>
          </a:prstGeom>
          <a:noFill/>
          <a:ln w="0">
            <a:noFill/>
          </a:ln>
        </p:spPr>
        <p:txBody>
          <a:bodyPr lIns="90000" tIns="45000" rIns="90000" bIns="91440" anchor="b">
            <a:normAutofit fontScale="90000"/>
          </a:bodyPr>
          <a:lstStyle/>
          <a:p>
            <a:pPr indent="0" algn="just">
              <a:lnSpc>
                <a:spcPct val="100000"/>
              </a:lnSpc>
              <a:buNone/>
            </a:pPr>
            <a:r>
              <a:rPr sz="3700" dirty="0"/>
              <a:t/>
            </a:r>
            <a:br>
              <a:rPr sz="3700" dirty="0"/>
            </a:br>
            <a:r>
              <a:rPr sz="3700" dirty="0"/>
              <a:t/>
            </a:r>
            <a:br>
              <a:rPr sz="3700" dirty="0"/>
            </a:br>
            <a:r>
              <a:rPr sz="3700" dirty="0"/>
              <a:t/>
            </a:r>
            <a:br>
              <a:rPr sz="3700" dirty="0"/>
            </a:br>
            <a:r>
              <a:rPr sz="3700" dirty="0"/>
              <a:t/>
            </a:r>
            <a:br>
              <a:rPr sz="3700" dirty="0"/>
            </a:br>
            <a:r>
              <a:rPr sz="2200" dirty="0"/>
              <a:t/>
            </a:r>
            <a:br>
              <a:rPr sz="2200" dirty="0"/>
            </a:br>
            <a:endParaRPr lang="en-US" sz="3700" b="0" strike="noStrike" spc="-1" dirty="0">
              <a:solidFill>
                <a:srgbClr val="000000"/>
              </a:solidFill>
              <a:latin typeface="Calibri"/>
            </a:endParaRPr>
          </a:p>
        </p:txBody>
      </p:sp>
      <p:sp>
        <p:nvSpPr>
          <p:cNvPr id="343" name="PlaceHolder 2"/>
          <p:cNvSpPr>
            <a:spLocks noGrp="1"/>
          </p:cNvSpPr>
          <p:nvPr>
            <p:ph/>
          </p:nvPr>
        </p:nvSpPr>
        <p:spPr>
          <a:xfrm>
            <a:off x="1219320" y="1447920"/>
            <a:ext cx="4978080" cy="4181040"/>
          </a:xfrm>
          <a:prstGeom prst="rect">
            <a:avLst/>
          </a:prstGeom>
          <a:noFill/>
          <a:ln w="12600">
            <a:noFill/>
          </a:ln>
        </p:spPr>
        <p:txBody>
          <a:bodyPr tIns="45000" rIns="90000" bIns="45000" anchor="b">
            <a:noAutofit/>
          </a:bodyPr>
          <a:lstStyle/>
          <a:p>
            <a:pPr indent="0">
              <a:lnSpc>
                <a:spcPct val="100000"/>
              </a:lnSpc>
              <a:spcBef>
                <a:spcPts val="581"/>
              </a:spcBef>
              <a:buNone/>
              <a:tabLst>
                <a:tab pos="0" algn="l"/>
              </a:tabLst>
            </a:pPr>
            <a:r>
              <a:rPr lang="el-GR" sz="2400" b="1" strike="noStrike" spc="-1" dirty="0">
                <a:solidFill>
                  <a:schemeClr val="accent1"/>
                </a:solidFill>
                <a:latin typeface="Corbel"/>
              </a:rPr>
              <a:t>Εκτός από τον στολισμό των ιστορικών μνημείων, το </a:t>
            </a:r>
            <a:r>
              <a:rPr lang="en-US" sz="2400" b="1" strike="noStrike" spc="-1" dirty="0" err="1">
                <a:solidFill>
                  <a:schemeClr val="accent1"/>
                </a:solidFill>
                <a:latin typeface="Corbel"/>
              </a:rPr>
              <a:t>sgraffito</a:t>
            </a:r>
            <a:r>
              <a:rPr lang="el-GR" sz="2400" b="1" strike="noStrike" spc="-1" dirty="0">
                <a:solidFill>
                  <a:schemeClr val="accent1"/>
                </a:solidFill>
                <a:latin typeface="Corbel"/>
              </a:rPr>
              <a:t> χρησιμοποιήθηκε ευρέως από τους Τσέχους καλλιτέχνες για την διακόσμηση της πόλης</a:t>
            </a:r>
            <a:r>
              <a:rPr lang="el-GR" sz="2400" b="1" strike="noStrike" spc="-1" dirty="0" smtClean="0">
                <a:solidFill>
                  <a:schemeClr val="accent1"/>
                </a:solidFill>
                <a:latin typeface="Corbel"/>
              </a:rPr>
              <a:t>.</a:t>
            </a:r>
          </a:p>
          <a:p>
            <a:pPr indent="0">
              <a:lnSpc>
                <a:spcPct val="100000"/>
              </a:lnSpc>
              <a:spcBef>
                <a:spcPts val="581"/>
              </a:spcBef>
              <a:buNone/>
              <a:tabLst>
                <a:tab pos="0" algn="l"/>
              </a:tabLst>
            </a:pPr>
            <a:r>
              <a:rPr lang="el-GR" sz="2400" b="1" strike="noStrike" spc="-1" dirty="0" smtClean="0">
                <a:solidFill>
                  <a:schemeClr val="accent1"/>
                </a:solidFill>
                <a:latin typeface="Corbel"/>
              </a:rPr>
              <a:t> </a:t>
            </a:r>
            <a:r>
              <a:rPr lang="el-GR" sz="2400" b="1" strike="noStrike" spc="-1" dirty="0">
                <a:solidFill>
                  <a:schemeClr val="accent1"/>
                </a:solidFill>
                <a:latin typeface="Corbel"/>
              </a:rPr>
              <a:t>Πολλά κτήρια έχουν </a:t>
            </a:r>
            <a:r>
              <a:rPr lang="el-GR" sz="2400" b="1" strike="noStrike" spc="-1" dirty="0">
                <a:solidFill>
                  <a:srgbClr val="FF0000"/>
                </a:solidFill>
                <a:latin typeface="Corbel"/>
              </a:rPr>
              <a:t>πολύχρωμα σχέδια </a:t>
            </a:r>
            <a:r>
              <a:rPr lang="el-GR" sz="2400" b="1" strike="noStrike" spc="-1" dirty="0">
                <a:solidFill>
                  <a:schemeClr val="accent1"/>
                </a:solidFill>
                <a:latin typeface="Corbel"/>
              </a:rPr>
              <a:t>και χαρακτηρίζονται από τα έντονα χρώματά τους. Αναλυτικότερα, αυτά τα έργα δημιουργήθηκαν από </a:t>
            </a:r>
            <a:r>
              <a:rPr lang="el-GR" sz="2400" b="1" strike="noStrike" spc="-1" dirty="0">
                <a:solidFill>
                  <a:srgbClr val="FF0000"/>
                </a:solidFill>
                <a:latin typeface="Corbel"/>
              </a:rPr>
              <a:t>ντόπιους ερασιτέχνες, </a:t>
            </a:r>
            <a:r>
              <a:rPr lang="el-GR" sz="2400" b="1" strike="noStrike" spc="-1" dirty="0">
                <a:solidFill>
                  <a:schemeClr val="accent1"/>
                </a:solidFill>
                <a:latin typeface="Corbel"/>
              </a:rPr>
              <a:t>προσπαθώντας, έτσι να κάνουν την </a:t>
            </a:r>
            <a:r>
              <a:rPr lang="el-GR" sz="2400" b="1" strike="noStrike" spc="-1" dirty="0">
                <a:solidFill>
                  <a:srgbClr val="FF0000"/>
                </a:solidFill>
                <a:latin typeface="Corbel"/>
              </a:rPr>
              <a:t>πόλη τους ομορφότερη και πιο ζωντανή</a:t>
            </a:r>
            <a:r>
              <a:rPr lang="el-GR" sz="2400" b="1" strike="noStrike" spc="-1" dirty="0">
                <a:solidFill>
                  <a:schemeClr val="accent1"/>
                </a:solidFill>
                <a:latin typeface="Corbel"/>
              </a:rPr>
              <a:t>.</a:t>
            </a:r>
            <a:endParaRPr lang="en-US" sz="2400" b="0" strike="noStrike" spc="-1" dirty="0">
              <a:solidFill>
                <a:srgbClr val="000000"/>
              </a:solidFill>
              <a:latin typeface="Perpetua"/>
            </a:endParaRPr>
          </a:p>
        </p:txBody>
      </p:sp>
      <p:sp>
        <p:nvSpPr>
          <p:cNvPr id="344" name="PlaceHolder 3"/>
          <p:cNvSpPr>
            <a:spLocks noGrp="1"/>
          </p:cNvSpPr>
          <p:nvPr>
            <p:ph type="dt" idx="16"/>
          </p:nvPr>
        </p:nvSpPr>
        <p:spPr>
          <a:xfrm>
            <a:off x="8229600" y="6191280"/>
            <a:ext cx="3301560" cy="475920"/>
          </a:xfrm>
          <a:prstGeom prst="rect">
            <a:avLst/>
          </a:prstGeom>
          <a:noFill/>
          <a:ln w="0">
            <a:noFill/>
          </a:ln>
        </p:spPr>
        <p:txBody>
          <a:bodyPr lIns="90000" tIns="45000" rIns="90000" bIns="45000" anchor="ctr">
            <a:noAutofit/>
          </a:bodyPr>
          <a:lstStyle>
            <a:lvl1pPr marL="457200" indent="-457200" algn="r">
              <a:lnSpc>
                <a:spcPct val="100000"/>
              </a:lnSpc>
              <a:buClr>
                <a:srgbClr val="000000"/>
              </a:buClr>
              <a:buFont typeface="Arial"/>
              <a:buChar char="•"/>
              <a:defRPr lang="en-US" sz="3200" b="1" i="1" strike="noStrike" spc="-1">
                <a:solidFill>
                  <a:srgbClr val="000000"/>
                </a:solidFill>
                <a:latin typeface="Bookman Old Style"/>
              </a:defRPr>
            </a:lvl1pPr>
          </a:lstStyle>
          <a:p>
            <a:pPr marL="457200" indent="-457200" algn="r">
              <a:lnSpc>
                <a:spcPct val="100000"/>
              </a:lnSpc>
              <a:buClr>
                <a:srgbClr val="000000"/>
              </a:buClr>
              <a:buFont typeface="Arial"/>
              <a:buChar char="•"/>
            </a:pPr>
            <a:r>
              <a:rPr lang="en-US" sz="2400" b="1" i="1" strike="noStrike" spc="-1" dirty="0">
                <a:solidFill>
                  <a:srgbClr val="000000"/>
                </a:solidFill>
                <a:latin typeface="Bookman Old Style"/>
              </a:rPr>
              <a:t>Street </a:t>
            </a:r>
            <a:r>
              <a:rPr lang="en-US" sz="2400" b="1" i="1" strike="noStrike" spc="-1" dirty="0" err="1">
                <a:solidFill>
                  <a:srgbClr val="000000"/>
                </a:solidFill>
                <a:latin typeface="Bookman Old Style"/>
              </a:rPr>
              <a:t>Sgraffiti</a:t>
            </a:r>
            <a:r>
              <a:rPr lang="en-US" sz="2400" b="1" i="1" strike="noStrike" spc="-1" dirty="0">
                <a:solidFill>
                  <a:srgbClr val="000000"/>
                </a:solidFill>
                <a:latin typeface="Bookman Old Style"/>
              </a:rPr>
              <a:t> </a:t>
            </a:r>
            <a:endParaRPr lang="el-GR" sz="2400" b="0" strike="noStrike" spc="-1" dirty="0">
              <a:solidFill>
                <a:srgbClr val="000000"/>
              </a:solidFill>
              <a:latin typeface="Times New Roman"/>
            </a:endParaRPr>
          </a:p>
        </p:txBody>
      </p:sp>
      <p:sp>
        <p:nvSpPr>
          <p:cNvPr id="346" name="PlaceHolder 4"/>
          <p:cNvSpPr>
            <a:spLocks noGrp="1"/>
          </p:cNvSpPr>
          <p:nvPr>
            <p:ph/>
          </p:nvPr>
        </p:nvSpPr>
        <p:spPr>
          <a:xfrm>
            <a:off x="6603840" y="800280"/>
            <a:ext cx="4978080" cy="2099880"/>
          </a:xfrm>
          <a:prstGeom prst="rect">
            <a:avLst/>
          </a:prstGeom>
          <a:noFill/>
          <a:ln w="0">
            <a:noFill/>
          </a:ln>
        </p:spPr>
        <p:txBody>
          <a:bodyPr lIns="90000" tIns="45000" rIns="90000" bIns="45000" anchor="t">
            <a:normAutofit fontScale="77000" lnSpcReduction="20000"/>
          </a:bodyPr>
          <a:lstStyle/>
          <a:p>
            <a:pPr marL="219240" indent="-219240">
              <a:lnSpc>
                <a:spcPct val="100000"/>
              </a:lnSpc>
              <a:spcBef>
                <a:spcPts val="581"/>
              </a:spcBef>
              <a:buClr>
                <a:srgbClr val="2DA2BF"/>
              </a:buClr>
              <a:buSzPct val="85000"/>
              <a:buFont typeface="Wingdings 2" charset="2"/>
              <a:buChar char=""/>
            </a:pPr>
            <a:r>
              <a:rPr lang="en-US" sz="2600" b="0" strike="noStrike" spc="-1" dirty="0">
                <a:solidFill>
                  <a:srgbClr val="000000"/>
                </a:solidFill>
                <a:latin typeface="Perpetua"/>
              </a:rPr>
              <a:t>In addition to decorating historical monuments, </a:t>
            </a:r>
            <a:r>
              <a:rPr lang="en-US" sz="2600" b="0" strike="noStrike" spc="-1" dirty="0" err="1">
                <a:solidFill>
                  <a:srgbClr val="000000"/>
                </a:solidFill>
                <a:latin typeface="Perpetua"/>
              </a:rPr>
              <a:t>sgraffito</a:t>
            </a:r>
            <a:r>
              <a:rPr lang="en-US" sz="2600" b="0" strike="noStrike" spc="-1" dirty="0">
                <a:solidFill>
                  <a:srgbClr val="000000"/>
                </a:solidFill>
                <a:latin typeface="Perpetua"/>
              </a:rPr>
              <a:t> was widely used by Czech artists to decorate the city. Many buildings have colorful designs and are characterized by their bright colors. More specifically, these works were created by local amateurs, trying to make their city more beautiful and more alive.</a:t>
            </a:r>
          </a:p>
        </p:txBody>
      </p:sp>
      <p:pic>
        <p:nvPicPr>
          <p:cNvPr id="347" name="Εικόνα 6"/>
          <p:cNvPicPr/>
          <p:nvPr/>
        </p:nvPicPr>
        <p:blipFill>
          <a:blip r:embed="rId2" cstate="print"/>
          <a:srcRect l="22978" r="-2482" b="10561"/>
          <a:stretch/>
        </p:blipFill>
        <p:spPr>
          <a:xfrm>
            <a:off x="7162800" y="2743200"/>
            <a:ext cx="4038600" cy="3276600"/>
          </a:xfrm>
          <a:prstGeom prst="rect">
            <a:avLst/>
          </a:prstGeom>
          <a:ln w="0">
            <a:noFill/>
          </a:ln>
          <a:effectLst>
            <a:outerShdw blurRad="50760" dist="37674" dir="13500000" algn="br" rotWithShape="0">
              <a:srgbClr val="000000">
                <a:alpha val="40000"/>
              </a:srgbClr>
            </a:outerShdw>
          </a:effectLst>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rmAutofit fontScale="90000"/>
          </a:bodyPr>
          <a:lstStyle/>
          <a:p>
            <a:pPr indent="0">
              <a:lnSpc>
                <a:spcPct val="100000"/>
              </a:lnSpc>
              <a:buNone/>
            </a:pPr>
            <a:r>
              <a:rPr lang="el-GR" sz="4000" b="1" i="1" u="sng" strike="noStrike" spc="-1" dirty="0" err="1">
                <a:solidFill>
                  <a:srgbClr val="464646"/>
                </a:solidFill>
                <a:uFillTx/>
                <a:latin typeface="Arial"/>
              </a:rPr>
              <a:t>Sgraffiti</a:t>
            </a:r>
            <a:r>
              <a:rPr lang="el-GR" sz="4000" b="1" i="1" u="sng" strike="noStrike" spc="-1" dirty="0">
                <a:solidFill>
                  <a:srgbClr val="464646"/>
                </a:solidFill>
                <a:uFillTx/>
                <a:latin typeface="Arial"/>
              </a:rPr>
              <a:t> </a:t>
            </a:r>
            <a:r>
              <a:rPr lang="el-GR" sz="4000" b="1" i="1" u="sng" strike="noStrike" spc="-1" dirty="0" err="1">
                <a:solidFill>
                  <a:srgbClr val="464646"/>
                </a:solidFill>
                <a:uFillTx/>
                <a:latin typeface="Arial"/>
              </a:rPr>
              <a:t>vs</a:t>
            </a:r>
            <a:r>
              <a:rPr lang="el-GR" sz="4000" b="1" i="1" u="sng" strike="noStrike" spc="-1" dirty="0">
                <a:solidFill>
                  <a:srgbClr val="464646"/>
                </a:solidFill>
                <a:uFillTx/>
                <a:latin typeface="Arial"/>
              </a:rPr>
              <a:t> </a:t>
            </a:r>
            <a:r>
              <a:rPr lang="el-GR" sz="4000" b="1" i="1" u="sng" strike="noStrike" spc="-1" dirty="0" err="1">
                <a:solidFill>
                  <a:srgbClr val="464646"/>
                </a:solidFill>
                <a:uFillTx/>
                <a:latin typeface="Arial"/>
              </a:rPr>
              <a:t>graffiti</a:t>
            </a:r>
            <a:r>
              <a:rPr sz="4000" dirty="0"/>
              <a:t/>
            </a:r>
            <a:br>
              <a:rPr sz="4000" dirty="0"/>
            </a:br>
            <a:endParaRPr lang="en-US" sz="4000" b="0" strike="noStrike" spc="-1" dirty="0">
              <a:solidFill>
                <a:srgbClr val="000000"/>
              </a:solidFill>
              <a:latin typeface="Calibri"/>
            </a:endParaRPr>
          </a:p>
        </p:txBody>
      </p:sp>
      <p:sp>
        <p:nvSpPr>
          <p:cNvPr id="350" name="PlaceHolder 2"/>
          <p:cNvSpPr>
            <a:spLocks noGrp="1"/>
          </p:cNvSpPr>
          <p:nvPr>
            <p:ph/>
          </p:nvPr>
        </p:nvSpPr>
        <p:spPr>
          <a:xfrm>
            <a:off x="1219320" y="971640"/>
            <a:ext cx="4998240" cy="5047920"/>
          </a:xfrm>
          <a:prstGeom prst="rect">
            <a:avLst/>
          </a:prstGeom>
          <a:noFill/>
          <a:ln w="0">
            <a:noFill/>
          </a:ln>
        </p:spPr>
        <p:txBody>
          <a:bodyPr lIns="90000" tIns="45000" rIns="90000" bIns="45000" anchor="t">
            <a:normAutofit fontScale="59500" lnSpcReduction="20000"/>
          </a:bodyPr>
          <a:lstStyle/>
          <a:p>
            <a:pPr marL="227880" indent="-227880">
              <a:lnSpc>
                <a:spcPct val="100000"/>
              </a:lnSpc>
              <a:spcBef>
                <a:spcPts val="581"/>
              </a:spcBef>
              <a:buClr>
                <a:srgbClr val="2DA2BF"/>
              </a:buClr>
              <a:buSzPct val="85000"/>
              <a:buFont typeface="Wingdings 2" charset="2"/>
              <a:buChar char=""/>
            </a:pPr>
            <a:r>
              <a:rPr lang="en-US" sz="2600" b="1" strike="noStrike" spc="-1" dirty="0">
                <a:solidFill>
                  <a:srgbClr val="000000"/>
                </a:solidFill>
                <a:latin typeface="Perpetua"/>
              </a:rPr>
              <a:t>T</a:t>
            </a:r>
            <a:r>
              <a:rPr lang="el-GR" sz="2900" b="1" strike="noStrike" spc="-1" dirty="0">
                <a:solidFill>
                  <a:srgbClr val="000000"/>
                </a:solidFill>
                <a:latin typeface="Perpetua"/>
              </a:rPr>
              <a:t>ο </a:t>
            </a:r>
            <a:r>
              <a:rPr lang="en-US" sz="2900" b="1" strike="noStrike" spc="-1" dirty="0" err="1">
                <a:solidFill>
                  <a:srgbClr val="FF0000"/>
                </a:solidFill>
                <a:latin typeface="Perpetua"/>
              </a:rPr>
              <a:t>sgraffiti</a:t>
            </a:r>
            <a:r>
              <a:rPr lang="en-US" sz="2900" b="1" strike="noStrike" spc="-1" dirty="0">
                <a:solidFill>
                  <a:srgbClr val="000000"/>
                </a:solidFill>
                <a:latin typeface="Perpetua"/>
              </a:rPr>
              <a:t> </a:t>
            </a:r>
            <a:r>
              <a:rPr lang="el-GR" sz="2900" b="1" strike="noStrike" spc="-1" dirty="0">
                <a:solidFill>
                  <a:srgbClr val="000000"/>
                </a:solidFill>
                <a:latin typeface="Perpetua"/>
              </a:rPr>
              <a:t>ήταν καλλιτεχνική διακόσμηση των εξωτερικών τοίχων των ανακτόρων, που σχετιζόταν με την ανώτερη κοινωνική τάξη. </a:t>
            </a:r>
            <a:endParaRPr lang="en-US" sz="2900" b="0" strike="noStrike" spc="-1" dirty="0">
              <a:solidFill>
                <a:srgbClr val="000000"/>
              </a:solidFill>
              <a:latin typeface="Perpetua"/>
            </a:endParaRPr>
          </a:p>
          <a:p>
            <a:pPr marL="227880" indent="-227880">
              <a:lnSpc>
                <a:spcPct val="100000"/>
              </a:lnSpc>
              <a:spcBef>
                <a:spcPts val="581"/>
              </a:spcBef>
              <a:buClr>
                <a:srgbClr val="2DA2BF"/>
              </a:buClr>
              <a:buSzPct val="85000"/>
              <a:buFont typeface="Wingdings 2" charset="2"/>
              <a:buChar char=""/>
            </a:pPr>
            <a:r>
              <a:rPr lang="el-GR" sz="2900" b="1" strike="noStrike" spc="-1" dirty="0">
                <a:solidFill>
                  <a:srgbClr val="000000"/>
                </a:solidFill>
                <a:latin typeface="Perpetua"/>
              </a:rPr>
              <a:t>Θα μπορούσαμε να πούμε ότι το σύγχρονο γκράφιτι προέρχεται από αυτό, ως μια μορφή τέχνης τοίχου</a:t>
            </a:r>
            <a:r>
              <a:rPr lang="el-GR" sz="2900" b="1" strike="noStrike" spc="-1" dirty="0" smtClean="0">
                <a:solidFill>
                  <a:srgbClr val="000000"/>
                </a:solidFill>
                <a:latin typeface="Perpetua"/>
              </a:rPr>
              <a:t>. </a:t>
            </a:r>
            <a:r>
              <a:rPr lang="en-US" sz="2900" b="1" spc="-1" dirty="0">
                <a:solidFill>
                  <a:srgbClr val="000000"/>
                </a:solidFill>
                <a:latin typeface="Perpetua"/>
              </a:rPr>
              <a:t>T</a:t>
            </a:r>
            <a:r>
              <a:rPr lang="el-GR" sz="2900" b="1" strike="noStrike" spc="-1" dirty="0" smtClean="0">
                <a:solidFill>
                  <a:srgbClr val="000000"/>
                </a:solidFill>
                <a:latin typeface="Perpetua"/>
              </a:rPr>
              <a:t>ο </a:t>
            </a:r>
            <a:r>
              <a:rPr lang="en-US" sz="2900" b="1" strike="noStrike" spc="-1" dirty="0" err="1" smtClean="0">
                <a:solidFill>
                  <a:srgbClr val="000000"/>
                </a:solidFill>
                <a:latin typeface="Perpetua"/>
              </a:rPr>
              <a:t>sgrafffito</a:t>
            </a:r>
            <a:r>
              <a:rPr lang="en-US" sz="2900" b="1" strike="noStrike" spc="-1" dirty="0" smtClean="0">
                <a:solidFill>
                  <a:srgbClr val="000000"/>
                </a:solidFill>
                <a:latin typeface="Perpetua"/>
              </a:rPr>
              <a:t>   </a:t>
            </a:r>
            <a:r>
              <a:rPr lang="el-GR" sz="2900" b="1" strike="noStrike" spc="-1" dirty="0" smtClean="0">
                <a:solidFill>
                  <a:srgbClr val="000000"/>
                </a:solidFill>
                <a:latin typeface="Perpetua"/>
              </a:rPr>
              <a:t>σχετιζόταν </a:t>
            </a:r>
            <a:r>
              <a:rPr lang="el-GR" sz="2900" b="1" strike="noStrike" spc="-1" dirty="0">
                <a:solidFill>
                  <a:srgbClr val="000000"/>
                </a:solidFill>
                <a:latin typeface="Perpetua"/>
              </a:rPr>
              <a:t>με τον πλούτο και την εξουσία, ενώ μερικοί άνθρωποι σήμερα βλέπουν το γκράφιτι και την τέχνη του δρόμου ως μια μορφή βανδαλισμού. </a:t>
            </a:r>
            <a:endParaRPr lang="en-US" sz="2900" b="1" strike="noStrike" spc="-1" dirty="0" smtClean="0">
              <a:solidFill>
                <a:srgbClr val="000000"/>
              </a:solidFill>
              <a:latin typeface="Perpetua"/>
            </a:endParaRPr>
          </a:p>
          <a:p>
            <a:pPr marL="227880" indent="-227880">
              <a:lnSpc>
                <a:spcPct val="100000"/>
              </a:lnSpc>
              <a:spcBef>
                <a:spcPts val="581"/>
              </a:spcBef>
              <a:buClr>
                <a:srgbClr val="2DA2BF"/>
              </a:buClr>
              <a:buSzPct val="85000"/>
              <a:buFont typeface="Wingdings 2" charset="2"/>
              <a:buChar char=""/>
            </a:pPr>
            <a:r>
              <a:rPr lang="el-GR" sz="2900" b="1" strike="noStrike" spc="-1" dirty="0" smtClean="0">
                <a:solidFill>
                  <a:srgbClr val="000000"/>
                </a:solidFill>
                <a:latin typeface="Perpetua"/>
              </a:rPr>
              <a:t>Ωστόσο</a:t>
            </a:r>
            <a:r>
              <a:rPr lang="el-GR" sz="2900" b="1" strike="noStrike" spc="-1" dirty="0">
                <a:solidFill>
                  <a:srgbClr val="000000"/>
                </a:solidFill>
                <a:latin typeface="Perpetua"/>
              </a:rPr>
              <a:t>, πολλοί στην Πράγα το ασπάζονται ως μια νόμιμη μορφή καλλιτεχνικής έκφρασης. </a:t>
            </a:r>
            <a:endParaRPr lang="en-US" sz="2900" b="0" strike="noStrike" spc="-1" dirty="0">
              <a:solidFill>
                <a:srgbClr val="000000"/>
              </a:solidFill>
              <a:latin typeface="Perpetua"/>
            </a:endParaRPr>
          </a:p>
          <a:p>
            <a:pPr marL="227880" indent="-227880">
              <a:lnSpc>
                <a:spcPct val="100000"/>
              </a:lnSpc>
              <a:spcBef>
                <a:spcPts val="581"/>
              </a:spcBef>
              <a:buClr>
                <a:srgbClr val="2DA2BF"/>
              </a:buClr>
              <a:buSzPct val="85000"/>
              <a:buFont typeface="Wingdings 2" charset="2"/>
              <a:buChar char=""/>
            </a:pPr>
            <a:r>
              <a:rPr lang="el-GR" sz="2900" b="1" strike="noStrike" spc="-1" dirty="0">
                <a:solidFill>
                  <a:srgbClr val="000000"/>
                </a:solidFill>
                <a:latin typeface="Perpetua"/>
              </a:rPr>
              <a:t>Στην πραγματικότητα, η κυβέρνηση της πόλης έχει ορίσει ακόμη και ορισμένες περιοχές ως νόμιμους τοίχους, όπου οι καλλιτέχνες επιτρέπεται να δημιουργούν τοιχογραφίες και γκράφιτι χωρίς φόβο δίωξης. Πολλά από αυτά αναφέρονται σε κοινωνικά προβλήματα..</a:t>
            </a:r>
            <a:endParaRPr lang="en-US" sz="2900" b="0" strike="noStrike" spc="-1" dirty="0">
              <a:solidFill>
                <a:srgbClr val="000000"/>
              </a:solidFill>
              <a:latin typeface="Perpetua"/>
            </a:endParaRPr>
          </a:p>
        </p:txBody>
      </p:sp>
      <p:sp>
        <p:nvSpPr>
          <p:cNvPr id="351" name="PlaceHolder 3"/>
          <p:cNvSpPr>
            <a:spLocks noGrp="1"/>
          </p:cNvSpPr>
          <p:nvPr>
            <p:ph/>
          </p:nvPr>
        </p:nvSpPr>
        <p:spPr>
          <a:xfrm>
            <a:off x="6578640" y="1447920"/>
            <a:ext cx="4998240" cy="4571640"/>
          </a:xfrm>
          <a:prstGeom prst="rect">
            <a:avLst/>
          </a:prstGeom>
          <a:noFill/>
          <a:ln w="0">
            <a:noFill/>
          </a:ln>
        </p:spPr>
        <p:txBody>
          <a:bodyPr lIns="90000" tIns="45000" rIns="90000" bIns="45000" anchor="t">
            <a:normAutofit fontScale="65000" lnSpcReduction="20000"/>
          </a:bodyPr>
          <a:lstStyle/>
          <a:p>
            <a:pPr marL="285120" indent="-285120">
              <a:lnSpc>
                <a:spcPct val="100000"/>
              </a:lnSpc>
              <a:spcBef>
                <a:spcPts val="581"/>
              </a:spcBef>
              <a:buClr>
                <a:srgbClr val="2DA2BF"/>
              </a:buClr>
              <a:buSzPct val="85000"/>
              <a:buFont typeface="Wingdings 2" charset="2"/>
              <a:buChar char=""/>
            </a:pPr>
            <a:r>
              <a:rPr lang="en-US" sz="2800" b="1" strike="noStrike" spc="-1" dirty="0" err="1">
                <a:solidFill>
                  <a:srgbClr val="000000"/>
                </a:solidFill>
                <a:latin typeface="Arial"/>
              </a:rPr>
              <a:t>Sgraffiti</a:t>
            </a:r>
            <a:r>
              <a:rPr lang="en-US" sz="2800" b="1" strike="noStrike" spc="-1" dirty="0">
                <a:solidFill>
                  <a:srgbClr val="000000"/>
                </a:solidFill>
                <a:latin typeface="Arial"/>
              </a:rPr>
              <a:t> was artistic decoration of the external walls of palaces, related to the upper social class. </a:t>
            </a:r>
            <a:endParaRPr lang="en-US" sz="2800" b="1" strike="noStrike" spc="-1" dirty="0" smtClean="0">
              <a:solidFill>
                <a:srgbClr val="000000"/>
              </a:solidFill>
              <a:latin typeface="Arial"/>
            </a:endParaRPr>
          </a:p>
          <a:p>
            <a:pPr marL="285120" indent="-285120">
              <a:lnSpc>
                <a:spcPct val="100000"/>
              </a:lnSpc>
              <a:spcBef>
                <a:spcPts val="581"/>
              </a:spcBef>
              <a:buClr>
                <a:srgbClr val="2DA2BF"/>
              </a:buClr>
              <a:buSzPct val="85000"/>
              <a:buFont typeface="Wingdings 2" charset="2"/>
              <a:buChar char=""/>
            </a:pPr>
            <a:r>
              <a:rPr lang="en-US" sz="2800" b="1" strike="noStrike" spc="-1" dirty="0" smtClean="0">
                <a:solidFill>
                  <a:srgbClr val="000000"/>
                </a:solidFill>
                <a:latin typeface="Arial"/>
              </a:rPr>
              <a:t>We </a:t>
            </a:r>
            <a:r>
              <a:rPr lang="en-US" sz="2800" b="1" strike="noStrike" spc="-1" dirty="0">
                <a:solidFill>
                  <a:srgbClr val="000000"/>
                </a:solidFill>
                <a:latin typeface="Arial"/>
              </a:rPr>
              <a:t>could say that contemporary graffiti derives from it, as a form of wall art. However, </a:t>
            </a:r>
            <a:r>
              <a:rPr lang="en-US" sz="2800" b="1" strike="noStrike" spc="-1" dirty="0" err="1">
                <a:solidFill>
                  <a:srgbClr val="000000"/>
                </a:solidFill>
                <a:latin typeface="Arial"/>
              </a:rPr>
              <a:t>sgraffiti</a:t>
            </a:r>
            <a:r>
              <a:rPr lang="en-US" sz="2800" b="1" strike="noStrike" spc="-1" dirty="0">
                <a:solidFill>
                  <a:srgbClr val="000000"/>
                </a:solidFill>
                <a:latin typeface="Arial"/>
              </a:rPr>
              <a:t> was  related to wealth and power, whereas some people today view graffiti and street art as a form of vandalism . </a:t>
            </a:r>
            <a:endParaRPr lang="en-US" sz="2800" b="1" strike="noStrike" spc="-1" dirty="0" smtClean="0">
              <a:solidFill>
                <a:srgbClr val="000000"/>
              </a:solidFill>
              <a:latin typeface="Arial"/>
            </a:endParaRPr>
          </a:p>
          <a:p>
            <a:pPr marL="285120" indent="-285120">
              <a:lnSpc>
                <a:spcPct val="100000"/>
              </a:lnSpc>
              <a:spcBef>
                <a:spcPts val="581"/>
              </a:spcBef>
              <a:buClr>
                <a:srgbClr val="2DA2BF"/>
              </a:buClr>
              <a:buSzPct val="85000"/>
              <a:buFont typeface="Wingdings 2" charset="2"/>
              <a:buChar char=""/>
            </a:pPr>
            <a:r>
              <a:rPr lang="en-US" sz="2800" b="1" strike="noStrike" spc="-1" dirty="0" smtClean="0">
                <a:solidFill>
                  <a:srgbClr val="000000"/>
                </a:solidFill>
                <a:latin typeface="Arial"/>
              </a:rPr>
              <a:t>However</a:t>
            </a:r>
            <a:r>
              <a:rPr lang="en-US" sz="2800" b="1" strike="noStrike" spc="-1" dirty="0">
                <a:solidFill>
                  <a:srgbClr val="000000"/>
                </a:solidFill>
                <a:latin typeface="Arial"/>
              </a:rPr>
              <a:t>, many in Prague embrace it as a legitimate form of artistic expression. </a:t>
            </a:r>
            <a:endParaRPr lang="en-US" sz="2800" b="1" strike="noStrike" spc="-1" dirty="0" smtClean="0">
              <a:solidFill>
                <a:srgbClr val="000000"/>
              </a:solidFill>
              <a:latin typeface="Arial"/>
            </a:endParaRPr>
          </a:p>
          <a:p>
            <a:pPr marL="285120" indent="-285120">
              <a:lnSpc>
                <a:spcPct val="100000"/>
              </a:lnSpc>
              <a:spcBef>
                <a:spcPts val="581"/>
              </a:spcBef>
              <a:buClr>
                <a:srgbClr val="2DA2BF"/>
              </a:buClr>
              <a:buSzPct val="85000"/>
              <a:buFont typeface="Wingdings 2" charset="2"/>
              <a:buChar char=""/>
            </a:pPr>
            <a:r>
              <a:rPr lang="en-US" sz="2800" b="1" strike="noStrike" spc="-1" dirty="0" smtClean="0">
                <a:solidFill>
                  <a:srgbClr val="000000"/>
                </a:solidFill>
                <a:latin typeface="Arial"/>
              </a:rPr>
              <a:t>In </a:t>
            </a:r>
            <a:r>
              <a:rPr lang="en-US" sz="2800" b="1" strike="noStrike" spc="-1" dirty="0">
                <a:solidFill>
                  <a:srgbClr val="000000"/>
                </a:solidFill>
                <a:latin typeface="Arial"/>
              </a:rPr>
              <a:t>fact, the city government has even designated certain areas as legal walls, where artists are allowed to create murals and graffiti without fear of prosecution . Many of them refer to social problems..</a:t>
            </a:r>
            <a:endParaRPr lang="en-US" sz="2800" b="0" strike="noStrike" spc="-1" dirty="0">
              <a:solidFill>
                <a:srgbClr val="000000"/>
              </a:solidFill>
              <a:latin typeface="Perpetua"/>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44 - Ορθογώνιο"/>
          <p:cNvSpPr/>
          <p:nvPr/>
        </p:nvSpPr>
        <p:spPr>
          <a:xfrm>
            <a:off x="653040" y="653040"/>
            <a:ext cx="10884240" cy="4752000"/>
          </a:xfrm>
          <a:prstGeom prst="rect">
            <a:avLst/>
          </a:prstGeom>
          <a:noFill/>
          <a:ln w="0">
            <a:noFill/>
          </a:ln>
        </p:spPr>
        <p:style>
          <a:lnRef idx="0">
            <a:scrgbClr r="0" g="0" b="0"/>
          </a:lnRef>
          <a:fillRef idx="0">
            <a:scrgbClr r="0" g="0" b="0"/>
          </a:fillRef>
          <a:effectRef idx="0">
            <a:scrgbClr r="0" g="0" b="0"/>
          </a:effectRef>
          <a:fontRef idx="minor"/>
        </p:style>
        <p:txBody>
          <a:bodyPr lIns="108720" tIns="54360" rIns="108720" bIns="54360" anchor="t">
            <a:noAutofit/>
          </a:bodyPr>
          <a:lstStyle/>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a:p>
            <a:pPr>
              <a:lnSpc>
                <a:spcPct val="100000"/>
              </a:lnSpc>
            </a:pPr>
            <a:endParaRPr lang="el-GR" sz="2200" b="0" strike="noStrike" spc="-1">
              <a:solidFill>
                <a:srgbClr val="000000"/>
              </a:solidFill>
              <a:latin typeface="Arial"/>
            </a:endParaRPr>
          </a:p>
        </p:txBody>
      </p:sp>
      <p:pic>
        <p:nvPicPr>
          <p:cNvPr id="353" name="45 - Εικόνα"/>
          <p:cNvPicPr/>
          <p:nvPr/>
        </p:nvPicPr>
        <p:blipFill>
          <a:blip r:embed="rId2" cstate="print"/>
          <a:stretch/>
        </p:blipFill>
        <p:spPr>
          <a:xfrm>
            <a:off x="1252080" y="435240"/>
            <a:ext cx="9849600" cy="4898160"/>
          </a:xfrm>
          <a:prstGeom prst="rect">
            <a:avLst/>
          </a:prstGeom>
          <a:ln w="0">
            <a:noFill/>
          </a:ln>
        </p:spPr>
      </p:pic>
      <p:sp>
        <p:nvSpPr>
          <p:cNvPr id="354" name="46 - Ορθογώνιο"/>
          <p:cNvSpPr/>
          <p:nvPr/>
        </p:nvSpPr>
        <p:spPr>
          <a:xfrm>
            <a:off x="1088640" y="5877720"/>
            <a:ext cx="6965640" cy="417960"/>
          </a:xfrm>
          <a:prstGeom prst="rect">
            <a:avLst/>
          </a:prstGeom>
          <a:noFill/>
          <a:ln w="0">
            <a:noFill/>
          </a:ln>
        </p:spPr>
        <p:style>
          <a:lnRef idx="0">
            <a:scrgbClr r="0" g="0" b="0"/>
          </a:lnRef>
          <a:fillRef idx="0">
            <a:scrgbClr r="0" g="0" b="0"/>
          </a:fillRef>
          <a:effectRef idx="0">
            <a:scrgbClr r="0" g="0" b="0"/>
          </a:effectRef>
          <a:fontRef idx="minor"/>
        </p:style>
        <p:txBody>
          <a:bodyPr lIns="108720" tIns="54360" rIns="108720" bIns="54360" anchor="t">
            <a:noAutofit/>
          </a:bodyPr>
          <a:lstStyle/>
          <a:p>
            <a:pPr marL="342900" indent="-342900">
              <a:lnSpc>
                <a:spcPct val="100000"/>
              </a:lnSpc>
              <a:buFont typeface="Arial" panose="020B0604020202020204" pitchFamily="34" charset="0"/>
              <a:buChar char="•"/>
            </a:pPr>
            <a:r>
              <a:rPr lang="en-US" sz="2200" b="0" strike="noStrike" spc="-1" dirty="0">
                <a:solidFill>
                  <a:srgbClr val="000000"/>
                </a:solidFill>
                <a:latin typeface="Calibri" pitchFamily="34" charset="0"/>
                <a:cs typeface="Calibri" pitchFamily="34" charset="0"/>
              </a:rPr>
              <a:t>Mural against domestic violence </a:t>
            </a:r>
            <a:endParaRPr lang="el-GR" sz="2200" b="0" strike="noStrike" spc="-1" dirty="0">
              <a:solidFill>
                <a:srgbClr val="000000"/>
              </a:solidFill>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47 - Εικόνα"/>
          <p:cNvPicPr/>
          <p:nvPr/>
        </p:nvPicPr>
        <p:blipFill>
          <a:blip r:embed="rId2" cstate="print"/>
          <a:stretch/>
        </p:blipFill>
        <p:spPr>
          <a:xfrm>
            <a:off x="435240" y="435240"/>
            <a:ext cx="5441760" cy="4287600"/>
          </a:xfrm>
          <a:prstGeom prst="rect">
            <a:avLst/>
          </a:prstGeom>
          <a:ln w="0">
            <a:noFill/>
          </a:ln>
        </p:spPr>
      </p:pic>
      <p:sp>
        <p:nvSpPr>
          <p:cNvPr id="356" name="48 - Ορθογώνιο"/>
          <p:cNvSpPr/>
          <p:nvPr/>
        </p:nvSpPr>
        <p:spPr>
          <a:xfrm>
            <a:off x="653040" y="5006880"/>
            <a:ext cx="5006160" cy="417960"/>
          </a:xfrm>
          <a:prstGeom prst="rect">
            <a:avLst/>
          </a:prstGeom>
          <a:noFill/>
          <a:ln w="0">
            <a:noFill/>
          </a:ln>
        </p:spPr>
        <p:style>
          <a:lnRef idx="0">
            <a:scrgbClr r="0" g="0" b="0"/>
          </a:lnRef>
          <a:fillRef idx="0">
            <a:scrgbClr r="0" g="0" b="0"/>
          </a:fillRef>
          <a:effectRef idx="0">
            <a:scrgbClr r="0" g="0" b="0"/>
          </a:effectRef>
          <a:fontRef idx="minor"/>
        </p:style>
        <p:txBody>
          <a:bodyPr lIns="108720" tIns="54360" rIns="108720" bIns="54360" anchor="t">
            <a:noAutofit/>
          </a:bodyPr>
          <a:lstStyle/>
          <a:p>
            <a:pPr marL="342900" indent="-342900">
              <a:lnSpc>
                <a:spcPct val="100000"/>
              </a:lnSpc>
              <a:buFont typeface="Arial" panose="020B0604020202020204" pitchFamily="34" charset="0"/>
              <a:buChar char="•"/>
            </a:pPr>
            <a:r>
              <a:rPr lang="el-GR" sz="2200" b="0" strike="noStrike" spc="-1" dirty="0" err="1">
                <a:solidFill>
                  <a:srgbClr val="000000"/>
                </a:solidFill>
                <a:latin typeface="Calibri" pitchFamily="34" charset="0"/>
                <a:cs typeface="Calibri" pitchFamily="34" charset="0"/>
              </a:rPr>
              <a:t>Mural</a:t>
            </a:r>
            <a:r>
              <a:rPr lang="el-GR" sz="2200" b="0" strike="noStrike" spc="-1" dirty="0">
                <a:solidFill>
                  <a:srgbClr val="000000"/>
                </a:solidFill>
                <a:latin typeface="Calibri" pitchFamily="34" charset="0"/>
                <a:cs typeface="Calibri" pitchFamily="34" charset="0"/>
              </a:rPr>
              <a:t> </a:t>
            </a:r>
            <a:r>
              <a:rPr lang="el-GR" sz="2200" b="0" strike="noStrike" spc="-1" dirty="0" err="1">
                <a:solidFill>
                  <a:srgbClr val="000000"/>
                </a:solidFill>
                <a:latin typeface="Calibri" pitchFamily="34" charset="0"/>
                <a:cs typeface="Calibri" pitchFamily="34" charset="0"/>
              </a:rPr>
              <a:t>of</a:t>
            </a:r>
            <a:r>
              <a:rPr lang="el-GR" sz="2200" b="0" strike="noStrike" spc="-1" dirty="0">
                <a:solidFill>
                  <a:srgbClr val="000000"/>
                </a:solidFill>
                <a:latin typeface="Calibri" pitchFamily="34" charset="0"/>
                <a:cs typeface="Calibri" pitchFamily="34" charset="0"/>
              </a:rPr>
              <a:t> </a:t>
            </a:r>
            <a:r>
              <a:rPr lang="el-GR" sz="2200" b="0" strike="noStrike" spc="-1" dirty="0" err="1">
                <a:solidFill>
                  <a:srgbClr val="000000"/>
                </a:solidFill>
                <a:latin typeface="Calibri" pitchFamily="34" charset="0"/>
                <a:cs typeface="Calibri" pitchFamily="34" charset="0"/>
              </a:rPr>
              <a:t>Ukrainian</a:t>
            </a:r>
            <a:r>
              <a:rPr lang="el-GR" sz="2200" b="0" strike="noStrike" spc="-1" dirty="0">
                <a:solidFill>
                  <a:srgbClr val="000000"/>
                </a:solidFill>
                <a:latin typeface="Calibri" pitchFamily="34" charset="0"/>
                <a:cs typeface="Calibri" pitchFamily="34" charset="0"/>
              </a:rPr>
              <a:t> </a:t>
            </a:r>
            <a:r>
              <a:rPr lang="el-GR" sz="2200" b="0" strike="noStrike" spc="-1" dirty="0" err="1">
                <a:solidFill>
                  <a:srgbClr val="000000"/>
                </a:solidFill>
                <a:latin typeface="Calibri" pitchFamily="34" charset="0"/>
                <a:cs typeface="Calibri" pitchFamily="34" charset="0"/>
              </a:rPr>
              <a:t>girl</a:t>
            </a:r>
            <a:endParaRPr lang="el-GR" sz="2200" b="0" strike="noStrike" spc="-1" dirty="0">
              <a:solidFill>
                <a:srgbClr val="000000"/>
              </a:solidFill>
              <a:latin typeface="Calibri" pitchFamily="34" charset="0"/>
              <a:cs typeface="Calibri" pitchFamily="34" charset="0"/>
            </a:endParaRPr>
          </a:p>
        </p:txBody>
      </p:sp>
      <p:pic>
        <p:nvPicPr>
          <p:cNvPr id="357" name="49 - Εικόνα"/>
          <p:cNvPicPr/>
          <p:nvPr/>
        </p:nvPicPr>
        <p:blipFill>
          <a:blip r:embed="rId3" cstate="print"/>
          <a:stretch/>
        </p:blipFill>
        <p:spPr>
          <a:xfrm>
            <a:off x="6049800" y="435240"/>
            <a:ext cx="5159520" cy="4353120"/>
          </a:xfrm>
          <a:prstGeom prst="rect">
            <a:avLst/>
          </a:prstGeom>
          <a:ln w="0">
            <a:noFill/>
          </a:ln>
        </p:spPr>
      </p:pic>
      <p:sp>
        <p:nvSpPr>
          <p:cNvPr id="358" name="50 - Ορθογώνιο"/>
          <p:cNvSpPr/>
          <p:nvPr/>
        </p:nvSpPr>
        <p:spPr>
          <a:xfrm>
            <a:off x="6313320" y="5006880"/>
            <a:ext cx="5006160" cy="327960"/>
          </a:xfrm>
          <a:prstGeom prst="rect">
            <a:avLst/>
          </a:prstGeom>
          <a:noFill/>
          <a:ln w="0">
            <a:noFill/>
          </a:ln>
        </p:spPr>
        <p:style>
          <a:lnRef idx="0">
            <a:scrgbClr r="0" g="0" b="0"/>
          </a:lnRef>
          <a:fillRef idx="0">
            <a:scrgbClr r="0" g="0" b="0"/>
          </a:fillRef>
          <a:effectRef idx="0">
            <a:scrgbClr r="0" g="0" b="0"/>
          </a:effectRef>
          <a:fontRef idx="minor"/>
        </p:style>
        <p:txBody>
          <a:bodyPr lIns="108720" tIns="54360" rIns="108720" bIns="54360" anchor="t">
            <a:noAutofit/>
          </a:bodyPr>
          <a:lstStyle/>
          <a:p>
            <a:pPr marL="522360" lvl="1" indent="-261360">
              <a:lnSpc>
                <a:spcPct val="100000"/>
              </a:lnSpc>
              <a:buClr>
                <a:srgbClr val="000000"/>
              </a:buClr>
              <a:buSzPct val="45000"/>
              <a:buFont typeface="Wingdings" charset="2"/>
              <a:buChar char=""/>
            </a:pPr>
            <a:r>
              <a:rPr lang="en-US" sz="2200" b="0" strike="noStrike" spc="-1" dirty="0">
                <a:solidFill>
                  <a:srgbClr val="000000"/>
                </a:solidFill>
                <a:latin typeface="Calibri" pitchFamily="34" charset="0"/>
                <a:ea typeface="NSimSun"/>
                <a:cs typeface="Calibri" pitchFamily="34" charset="0"/>
              </a:rPr>
              <a:t>Mural </a:t>
            </a:r>
            <a:r>
              <a:rPr lang="en-US" sz="2200" b="0" strike="noStrike" spc="-1" dirty="0" err="1">
                <a:solidFill>
                  <a:srgbClr val="000000"/>
                </a:solidFill>
                <a:latin typeface="Calibri" pitchFamily="34" charset="0"/>
                <a:ea typeface="NSimSun"/>
                <a:cs typeface="Calibri" pitchFamily="34" charset="0"/>
              </a:rPr>
              <a:t>Gai</a:t>
            </a:r>
            <a:r>
              <a:rPr lang="en-US" sz="2200" b="0" strike="noStrike" spc="-1" dirty="0">
                <a:solidFill>
                  <a:srgbClr val="000000"/>
                </a:solidFill>
                <a:latin typeface="Calibri" pitchFamily="34" charset="0"/>
                <a:ea typeface="NSimSun"/>
                <a:cs typeface="Calibri" pitchFamily="34" charset="0"/>
              </a:rPr>
              <a:t> &amp; Gaia for Greenpeace</a:t>
            </a:r>
            <a:endParaRPr lang="el-GR" sz="2200" b="0" strike="noStrike" spc="-1" dirty="0">
              <a:solidFill>
                <a:srgbClr val="000000"/>
              </a:solidFill>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p:nvPr>
        </p:nvSpPr>
        <p:spPr>
          <a:xfrm>
            <a:off x="609600" y="228600"/>
            <a:ext cx="10972440" cy="2667000"/>
          </a:xfrm>
          <a:solidFill>
            <a:srgbClr val="FFFF00"/>
          </a:solidFill>
        </p:spPr>
        <p:txBody>
          <a:bodyPr/>
          <a:lstStyle/>
          <a:p>
            <a:pPr algn="ctr"/>
            <a:r>
              <a:rPr lang="en-US" sz="3600" dirty="0" smtClean="0"/>
              <a:t>!</a:t>
            </a:r>
          </a:p>
          <a:p>
            <a:pPr algn="ctr"/>
            <a:endParaRPr lang="el-GR" sz="3600" dirty="0" smtClean="0"/>
          </a:p>
          <a:p>
            <a:pPr algn="ctr"/>
            <a:r>
              <a:rPr lang="el-GR" sz="3600" b="1" dirty="0"/>
              <a:t> </a:t>
            </a:r>
            <a:endParaRPr lang="en-US" sz="3600" b="1" dirty="0" smtClean="0"/>
          </a:p>
          <a:p>
            <a:pPr algn="ctr"/>
            <a:endParaRPr lang="en-US" sz="3600" b="1" dirty="0"/>
          </a:p>
          <a:p>
            <a:pPr algn="ctr"/>
            <a:endParaRPr lang="en-US" sz="3600" b="1" dirty="0" smtClean="0"/>
          </a:p>
          <a:p>
            <a:pPr algn="ctr"/>
            <a:endParaRPr lang="en-US" sz="3600" b="1" dirty="0" smtClean="0"/>
          </a:p>
          <a:p>
            <a:pPr algn="ctr"/>
            <a:endParaRPr lang="en-US" sz="3600" b="1" dirty="0"/>
          </a:p>
          <a:p>
            <a:pPr algn="ctr"/>
            <a:r>
              <a:rPr lang="el-GR" sz="3600" b="1" dirty="0" smtClean="0">
                <a:latin typeface="Calibri" pitchFamily="34" charset="0"/>
                <a:cs typeface="Calibri" pitchFamily="34" charset="0"/>
              </a:rPr>
              <a:t>Ευχαριστούμε για  την προσοχή  σας !</a:t>
            </a:r>
          </a:p>
          <a:p>
            <a:pPr algn="ctr"/>
            <a:endParaRPr lang="el-GR" sz="2800" b="1" dirty="0" smtClean="0"/>
          </a:p>
          <a:p>
            <a:pPr algn="ctr"/>
            <a:r>
              <a:rPr lang="el-GR" sz="3600" b="1" dirty="0" smtClean="0">
                <a:latin typeface="Calibri" pitchFamily="34" charset="0"/>
                <a:cs typeface="Calibri" pitchFamily="34" charset="0"/>
              </a:rPr>
              <a:t>4</a:t>
            </a:r>
            <a:r>
              <a:rPr lang="el-GR" sz="3600" b="1" baseline="30000" dirty="0" smtClean="0">
                <a:latin typeface="Calibri" pitchFamily="34" charset="0"/>
                <a:cs typeface="Calibri" pitchFamily="34" charset="0"/>
              </a:rPr>
              <a:t>Ο</a:t>
            </a:r>
            <a:r>
              <a:rPr lang="el-GR" sz="3600" b="1" dirty="0" smtClean="0">
                <a:latin typeface="Calibri" pitchFamily="34" charset="0"/>
                <a:cs typeface="Calibri" pitchFamily="34" charset="0"/>
              </a:rPr>
              <a:t>   Γ</a:t>
            </a:r>
            <a:r>
              <a:rPr lang="en-US" sz="3600" b="1" dirty="0" smtClean="0">
                <a:latin typeface="Calibri" pitchFamily="34" charset="0"/>
                <a:cs typeface="Calibri" pitchFamily="34" charset="0"/>
              </a:rPr>
              <a:t>E</a:t>
            </a:r>
            <a:r>
              <a:rPr lang="el-GR" sz="3600" b="1" dirty="0" smtClean="0">
                <a:latin typeface="Calibri" pitchFamily="34" charset="0"/>
                <a:cs typeface="Calibri" pitchFamily="34" charset="0"/>
              </a:rPr>
              <a:t>Λ  Γλυφάδας</a:t>
            </a:r>
          </a:p>
          <a:p>
            <a:pPr algn="ctr"/>
            <a:endParaRPr lang="en-US" sz="3600" b="1" dirty="0" smtClean="0"/>
          </a:p>
          <a:p>
            <a:pPr algn="ctr"/>
            <a:r>
              <a:rPr lang="el-GR" sz="3600" b="1" dirty="0" smtClean="0"/>
              <a:t/>
            </a:r>
            <a:br>
              <a:rPr lang="el-GR" sz="3600" b="1" dirty="0" smtClean="0"/>
            </a:br>
            <a:endParaRPr lang="en-US" sz="3600" b="1" dirty="0" smtClean="0"/>
          </a:p>
          <a:p>
            <a:pPr algn="ctr"/>
            <a:r>
              <a:rPr lang="en-US" sz="3600" dirty="0" smtClean="0"/>
              <a:t>Thank you for your attention</a:t>
            </a:r>
            <a:r>
              <a:rPr lang="el-GR" sz="3600" dirty="0" smtClean="0"/>
              <a:t>!</a:t>
            </a:r>
            <a:endParaRPr lang="en-US" sz="3200" b="1" dirty="0" smtClean="0"/>
          </a:p>
          <a:p>
            <a:pPr algn="ctr"/>
            <a:endParaRPr lang="en-US" sz="3600" b="1" dirty="0" smtClean="0"/>
          </a:p>
          <a:p>
            <a:pPr algn="ctr"/>
            <a:endParaRPr lang="el-GR" sz="3600" b="1" dirty="0"/>
          </a:p>
        </p:txBody>
      </p:sp>
      <p:pic>
        <p:nvPicPr>
          <p:cNvPr id="4" name="~PP2122.WA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11744325" y="6410325"/>
            <a:ext cx="304800" cy="304800"/>
          </a:xfrm>
          <a:prstGeom prst="rect">
            <a:avLst/>
          </a:prstGeom>
        </p:spPr>
      </p:pic>
      <p:sp>
        <p:nvSpPr>
          <p:cNvPr id="6" name="2 - Υπότιτλος"/>
          <p:cNvSpPr>
            <a:spLocks noGrp="1"/>
          </p:cNvSpPr>
          <p:nvPr>
            <p:ph type="subTitle"/>
          </p:nvPr>
        </p:nvSpPr>
        <p:spPr>
          <a:xfrm>
            <a:off x="761880" y="3810000"/>
            <a:ext cx="10972440" cy="2514600"/>
          </a:xfrm>
          <a:solidFill>
            <a:schemeClr val="bg2">
              <a:lumMod val="90000"/>
            </a:schemeClr>
          </a:solidFill>
        </p:spPr>
        <p:txBody>
          <a:bodyPr/>
          <a:lstStyle/>
          <a:p>
            <a:pPr algn="ctr"/>
            <a:endParaRPr lang="en-US" sz="3600" b="1" dirty="0" smtClean="0"/>
          </a:p>
          <a:p>
            <a:pPr algn="ctr"/>
            <a:r>
              <a:rPr lang="el-GR" sz="3600" b="1" dirty="0" smtClean="0">
                <a:latin typeface="Calibri" pitchFamily="34" charset="0"/>
                <a:cs typeface="Calibri" pitchFamily="34" charset="0"/>
              </a:rPr>
              <a:t>Τ</a:t>
            </a:r>
            <a:r>
              <a:rPr lang="en-US" sz="3600" b="1" dirty="0" smtClean="0">
                <a:latin typeface="Calibri" pitchFamily="34" charset="0"/>
                <a:cs typeface="Calibri" pitchFamily="34" charset="0"/>
              </a:rPr>
              <a:t>hank you  for your  attention!</a:t>
            </a:r>
          </a:p>
          <a:p>
            <a:pPr algn="ctr"/>
            <a:endParaRPr lang="en-US" sz="3600" b="1" dirty="0" smtClean="0"/>
          </a:p>
          <a:p>
            <a:pPr algn="ctr"/>
            <a:r>
              <a:rPr lang="el-GR" sz="3600" b="1" dirty="0" smtClean="0">
                <a:latin typeface="Calibri" pitchFamily="34" charset="0"/>
                <a:cs typeface="Calibri" pitchFamily="34" charset="0"/>
              </a:rPr>
              <a:t>4</a:t>
            </a:r>
            <a:r>
              <a:rPr lang="en-US" sz="3600" b="1" dirty="0" err="1" smtClean="0">
                <a:latin typeface="Calibri" pitchFamily="34" charset="0"/>
                <a:cs typeface="Calibri" pitchFamily="34" charset="0"/>
              </a:rPr>
              <a:t>th</a:t>
            </a:r>
            <a:r>
              <a:rPr lang="el-GR" sz="3600" b="1" dirty="0" smtClean="0">
                <a:latin typeface="Calibri" pitchFamily="34" charset="0"/>
                <a:cs typeface="Calibri" pitchFamily="34" charset="0"/>
              </a:rPr>
              <a:t> </a:t>
            </a:r>
            <a:r>
              <a:rPr lang="en-US" sz="3600" dirty="0" smtClean="0">
                <a:latin typeface="Calibri" pitchFamily="34" charset="0"/>
                <a:cs typeface="Calibri" pitchFamily="34" charset="0"/>
              </a:rPr>
              <a:t>High School</a:t>
            </a:r>
            <a:r>
              <a:rPr lang="el-GR" sz="3600" dirty="0" smtClean="0">
                <a:latin typeface="Calibri" pitchFamily="34" charset="0"/>
                <a:cs typeface="Calibri" pitchFamily="34" charset="0"/>
              </a:rPr>
              <a:t> </a:t>
            </a:r>
            <a:r>
              <a:rPr lang="en-US" sz="3600" dirty="0" smtClean="0">
                <a:latin typeface="Calibri" pitchFamily="34" charset="0"/>
                <a:cs typeface="Calibri" pitchFamily="34" charset="0"/>
              </a:rPr>
              <a:t>of  </a:t>
            </a:r>
            <a:r>
              <a:rPr lang="en-US" sz="3600" dirty="0" err="1" smtClean="0">
                <a:latin typeface="Calibri" pitchFamily="34" charset="0"/>
                <a:cs typeface="Calibri" pitchFamily="34" charset="0"/>
              </a:rPr>
              <a:t>Glyfada</a:t>
            </a:r>
            <a:endParaRPr lang="en-US" sz="3600" dirty="0" smtClean="0">
              <a:latin typeface="Calibri" pitchFamily="34" charset="0"/>
              <a:cs typeface="Calibri" pitchFamily="34" charset="0"/>
            </a:endParaRPr>
          </a:p>
          <a:p>
            <a:pPr algn="ctr"/>
            <a:endParaRPr lang="el-GR" sz="3600" b="1" dirty="0"/>
          </a:p>
        </p:txBody>
      </p:sp>
    </p:spTree>
  </p:cSld>
  <p:clrMapOvr>
    <a:masterClrMapping/>
  </p:clrMapOvr>
  <p:transition advTm="16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showWhenStopped="0">
                <p:cTn id="7" fill="hold" display="0">
                  <p:stCondLst>
                    <p:cond delay="indefinite"/>
                  </p:stCondLst>
                  <p:endCondLst>
                    <p:cond evt="onPrev" delay="0">
                      <p:tgtEl>
                        <p:sldTgt/>
                      </p:tgtEl>
                    </p:cond>
                    <p:cond evt="onStopAudio"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Θέση περιεχομένου"/>
          <p:cNvSpPr>
            <a:spLocks noGrp="1"/>
          </p:cNvSpPr>
          <p:nvPr>
            <p:ph/>
          </p:nvPr>
        </p:nvSpPr>
        <p:spPr>
          <a:xfrm>
            <a:off x="609480" y="1367118"/>
            <a:ext cx="5354280" cy="5109882"/>
          </a:xfrm>
          <a:solidFill>
            <a:schemeClr val="bg2">
              <a:lumMod val="90000"/>
            </a:schemeClr>
          </a:solidFill>
        </p:spPr>
        <p:txBody>
          <a:bodyPr>
            <a:normAutofit fontScale="92500" lnSpcReduction="20000"/>
          </a:bodyPr>
          <a:lstStyle/>
          <a:p>
            <a:pPr algn="l"/>
            <a:r>
              <a:rPr lang="el-GR" dirty="0" smtClean="0"/>
              <a:t>1.</a:t>
            </a:r>
            <a:r>
              <a:rPr lang="en-US" dirty="0" err="1" smtClean="0"/>
              <a:t>Kappi</a:t>
            </a:r>
            <a:r>
              <a:rPr lang="en-US" dirty="0" smtClean="0"/>
              <a:t> </a:t>
            </a:r>
            <a:r>
              <a:rPr lang="en-US" dirty="0" err="1"/>
              <a:t>V</a:t>
            </a:r>
            <a:r>
              <a:rPr lang="en-US" dirty="0" err="1" smtClean="0"/>
              <a:t>asiliki</a:t>
            </a:r>
            <a:r>
              <a:rPr lang="en-US" dirty="0"/>
              <a:t/>
            </a:r>
            <a:br>
              <a:rPr lang="en-US" dirty="0"/>
            </a:br>
            <a:r>
              <a:rPr lang="en-US" dirty="0"/>
              <a:t>2.Kapralos </a:t>
            </a:r>
            <a:r>
              <a:rPr lang="en-US" dirty="0" err="1"/>
              <a:t>Nikitas</a:t>
            </a:r>
            <a:r>
              <a:rPr lang="en-US" dirty="0"/>
              <a:t/>
            </a:r>
            <a:br>
              <a:rPr lang="en-US" dirty="0"/>
            </a:br>
            <a:r>
              <a:rPr lang="en-US" dirty="0"/>
              <a:t>3. </a:t>
            </a:r>
            <a:r>
              <a:rPr lang="en-US" dirty="0" err="1"/>
              <a:t>Mandopoulou</a:t>
            </a:r>
            <a:r>
              <a:rPr lang="en-US" dirty="0"/>
              <a:t> Sofia</a:t>
            </a:r>
            <a:br>
              <a:rPr lang="en-US" dirty="0"/>
            </a:br>
            <a:r>
              <a:rPr lang="en-US" dirty="0"/>
              <a:t>4. </a:t>
            </a:r>
            <a:r>
              <a:rPr lang="en-US" dirty="0" err="1"/>
              <a:t>Stefanos</a:t>
            </a:r>
            <a:r>
              <a:rPr lang="en-US" dirty="0"/>
              <a:t> </a:t>
            </a:r>
            <a:r>
              <a:rPr lang="en-US" dirty="0" err="1"/>
              <a:t>Aris</a:t>
            </a:r>
            <a:r>
              <a:rPr lang="en-US" dirty="0"/>
              <a:t/>
            </a:r>
            <a:br>
              <a:rPr lang="en-US" dirty="0"/>
            </a:br>
            <a:r>
              <a:rPr lang="en-US" dirty="0"/>
              <a:t>5.Zevgoli </a:t>
            </a:r>
            <a:r>
              <a:rPr lang="el-GR" dirty="0"/>
              <a:t>Μ</a:t>
            </a:r>
            <a:r>
              <a:rPr lang="en-US" dirty="0"/>
              <a:t>aria</a:t>
            </a:r>
            <a:br>
              <a:rPr lang="en-US" dirty="0"/>
            </a:br>
            <a:r>
              <a:rPr lang="en-US" dirty="0"/>
              <a:t>6.Vrousai Elena</a:t>
            </a:r>
            <a:br>
              <a:rPr lang="en-US" dirty="0"/>
            </a:br>
            <a:r>
              <a:rPr lang="en-US" dirty="0"/>
              <a:t>7.Evangelidis </a:t>
            </a:r>
            <a:r>
              <a:rPr lang="en-US" dirty="0" err="1"/>
              <a:t>Ioannis</a:t>
            </a:r>
            <a:r>
              <a:rPr lang="en-US"/>
              <a:t/>
            </a:r>
            <a:br>
              <a:rPr lang="en-US"/>
            </a:br>
            <a:r>
              <a:rPr lang="en-US" smtClean="0"/>
              <a:t>8.Sarantopoulos </a:t>
            </a:r>
            <a:r>
              <a:rPr lang="en-US" dirty="0" err="1"/>
              <a:t>Panagiotis</a:t>
            </a:r>
            <a:r>
              <a:rPr lang="en-US" dirty="0"/>
              <a:t/>
            </a:r>
            <a:br>
              <a:rPr lang="en-US" dirty="0"/>
            </a:br>
            <a:r>
              <a:rPr lang="en-US" dirty="0"/>
              <a:t>9.Stamatogiannis </a:t>
            </a:r>
            <a:r>
              <a:rPr lang="en-US" dirty="0" err="1"/>
              <a:t>Iason</a:t>
            </a:r>
            <a:r>
              <a:rPr lang="en-US" dirty="0"/>
              <a:t/>
            </a:r>
            <a:br>
              <a:rPr lang="en-US" dirty="0"/>
            </a:br>
            <a:r>
              <a:rPr lang="en-US" dirty="0"/>
              <a:t>10.Papadimitriou </a:t>
            </a:r>
            <a:r>
              <a:rPr lang="en-US" dirty="0" err="1" smtClean="0"/>
              <a:t>Ioannis</a:t>
            </a:r>
            <a:endParaRPr lang="el-GR" dirty="0" smtClean="0"/>
          </a:p>
          <a:p>
            <a:pPr algn="l"/>
            <a:r>
              <a:rPr lang="en-US" dirty="0"/>
              <a:t>11.Papanikolaou </a:t>
            </a:r>
            <a:r>
              <a:rPr lang="en-US" dirty="0" err="1"/>
              <a:t>Dimitrios</a:t>
            </a:r>
            <a:r>
              <a:rPr lang="en-US" dirty="0"/>
              <a:t/>
            </a:r>
            <a:br>
              <a:rPr lang="en-US" dirty="0"/>
            </a:br>
            <a:r>
              <a:rPr lang="en-US" dirty="0"/>
              <a:t>12.Kalatzi </a:t>
            </a:r>
            <a:r>
              <a:rPr lang="en-US" dirty="0" err="1"/>
              <a:t>Angeliki</a:t>
            </a:r>
            <a:r>
              <a:rPr lang="en-US" dirty="0"/>
              <a:t/>
            </a:r>
            <a:br>
              <a:rPr lang="en-US" dirty="0"/>
            </a:br>
            <a:r>
              <a:rPr lang="en-US" dirty="0"/>
              <a:t>13.Bakos Georgios</a:t>
            </a:r>
            <a:br>
              <a:rPr lang="en-US" dirty="0"/>
            </a:br>
            <a:r>
              <a:rPr lang="en-US" dirty="0"/>
              <a:t>14.Bakou </a:t>
            </a:r>
            <a:r>
              <a:rPr lang="en-US" dirty="0" err="1"/>
              <a:t>Ioanna</a:t>
            </a:r>
            <a:r>
              <a:rPr lang="en-US" dirty="0"/>
              <a:t/>
            </a:r>
            <a:br>
              <a:rPr lang="en-US" dirty="0"/>
            </a:br>
            <a:r>
              <a:rPr lang="en-US" dirty="0"/>
              <a:t>15.Oikonomopoulou </a:t>
            </a:r>
            <a:r>
              <a:rPr lang="en-US" dirty="0" err="1" smtClean="0"/>
              <a:t>Vasiliki-Efstathia</a:t>
            </a:r>
            <a:r>
              <a:rPr lang="en-US" dirty="0"/>
              <a:t/>
            </a:r>
            <a:br>
              <a:rPr lang="en-US" dirty="0"/>
            </a:br>
            <a:r>
              <a:rPr lang="en-US" dirty="0" smtClean="0"/>
              <a:t>16.Theodora </a:t>
            </a:r>
            <a:r>
              <a:rPr lang="en-US" dirty="0"/>
              <a:t>Stamata-</a:t>
            </a:r>
            <a:r>
              <a:rPr lang="en-US" dirty="0" err="1"/>
              <a:t>Nektaria</a:t>
            </a:r>
            <a:r>
              <a:rPr lang="en-US" dirty="0"/>
              <a:t/>
            </a:r>
            <a:br>
              <a:rPr lang="en-US" dirty="0"/>
            </a:br>
            <a:r>
              <a:rPr lang="en-US" dirty="0"/>
              <a:t>17.Malfa Maria</a:t>
            </a:r>
            <a:br>
              <a:rPr lang="en-US" dirty="0"/>
            </a:br>
            <a:r>
              <a:rPr lang="en-US" dirty="0" smtClean="0"/>
              <a:t>18.Mourichidou </a:t>
            </a:r>
            <a:r>
              <a:rPr lang="en-US" dirty="0" err="1" smtClean="0"/>
              <a:t>Sotiria</a:t>
            </a:r>
            <a:r>
              <a:rPr lang="en-US" dirty="0"/>
              <a:t/>
            </a:r>
            <a:br>
              <a:rPr lang="en-US" dirty="0"/>
            </a:br>
            <a:r>
              <a:rPr lang="en-US" dirty="0"/>
              <a:t>19.Kiokia </a:t>
            </a:r>
            <a:r>
              <a:rPr lang="en-US" dirty="0" err="1" smtClean="0"/>
              <a:t>Vasiliki</a:t>
            </a:r>
            <a:r>
              <a:rPr lang="en-US" dirty="0"/>
              <a:t> </a:t>
            </a:r>
            <a:endParaRPr lang="el-GR" dirty="0" smtClean="0"/>
          </a:p>
          <a:p>
            <a:pPr algn="l"/>
            <a:r>
              <a:rPr lang="el-GR" dirty="0" smtClean="0"/>
              <a:t>20</a:t>
            </a:r>
            <a:r>
              <a:rPr lang="en-US" dirty="0" smtClean="0"/>
              <a:t>.Georgiou </a:t>
            </a:r>
            <a:r>
              <a:rPr lang="en-US" dirty="0"/>
              <a:t>Eirini</a:t>
            </a:r>
            <a:br>
              <a:rPr lang="en-US" dirty="0"/>
            </a:br>
            <a:r>
              <a:rPr lang="en-US" dirty="0" smtClean="0"/>
              <a:t>2</a:t>
            </a:r>
            <a:r>
              <a:rPr lang="el-GR" dirty="0" smtClean="0"/>
              <a:t>1</a:t>
            </a:r>
            <a:r>
              <a:rPr lang="en-US" dirty="0" smtClean="0"/>
              <a:t>.</a:t>
            </a:r>
            <a:r>
              <a:rPr lang="en-US" dirty="0" err="1" smtClean="0"/>
              <a:t>Kourlimpini</a:t>
            </a:r>
            <a:r>
              <a:rPr lang="en-US" dirty="0" smtClean="0"/>
              <a:t> </a:t>
            </a:r>
            <a:r>
              <a:rPr lang="en-US" dirty="0" err="1"/>
              <a:t>Despoina</a:t>
            </a:r>
            <a:r>
              <a:rPr lang="en-US" dirty="0"/>
              <a:t/>
            </a:r>
            <a:br>
              <a:rPr lang="en-US" dirty="0"/>
            </a:br>
            <a:r>
              <a:rPr lang="en-US" dirty="0"/>
              <a:t> </a:t>
            </a:r>
            <a:br>
              <a:rPr lang="en-US" dirty="0"/>
            </a:br>
            <a:r>
              <a:rPr lang="en-US" dirty="0"/>
              <a:t/>
            </a:r>
            <a:br>
              <a:rPr lang="en-US" dirty="0"/>
            </a:br>
            <a:endParaRPr lang="el-GR" dirty="0"/>
          </a:p>
        </p:txBody>
      </p:sp>
      <p:sp>
        <p:nvSpPr>
          <p:cNvPr id="7" name="6 - Θέση περιεχομένου"/>
          <p:cNvSpPr>
            <a:spLocks noGrp="1"/>
          </p:cNvSpPr>
          <p:nvPr>
            <p:ph/>
          </p:nvPr>
        </p:nvSpPr>
        <p:spPr>
          <a:xfrm>
            <a:off x="6248400" y="1367118"/>
            <a:ext cx="5333520" cy="5109882"/>
          </a:xfrm>
          <a:solidFill>
            <a:schemeClr val="bg2">
              <a:lumMod val="90000"/>
            </a:schemeClr>
          </a:solidFill>
        </p:spPr>
        <p:txBody>
          <a:bodyPr>
            <a:normAutofit fontScale="92500" lnSpcReduction="20000"/>
          </a:bodyPr>
          <a:lstStyle/>
          <a:p>
            <a:pPr algn="l"/>
            <a:r>
              <a:rPr lang="en-US" dirty="0" smtClean="0"/>
              <a:t>2</a:t>
            </a:r>
            <a:r>
              <a:rPr lang="el-GR" dirty="0" smtClean="0"/>
              <a:t>2</a:t>
            </a:r>
            <a:r>
              <a:rPr lang="en-US" dirty="0" smtClean="0"/>
              <a:t>.</a:t>
            </a:r>
            <a:r>
              <a:rPr lang="en-US" dirty="0" err="1" smtClean="0"/>
              <a:t>Kostaki</a:t>
            </a:r>
            <a:r>
              <a:rPr lang="en-US" dirty="0" smtClean="0"/>
              <a:t> </a:t>
            </a:r>
            <a:r>
              <a:rPr lang="en-US" dirty="0" err="1"/>
              <a:t>Filareti</a:t>
            </a:r>
            <a:r>
              <a:rPr lang="en-US" dirty="0"/>
              <a:t/>
            </a:r>
            <a:br>
              <a:rPr lang="en-US" dirty="0"/>
            </a:br>
            <a:r>
              <a:rPr lang="en-US" dirty="0" smtClean="0"/>
              <a:t>2</a:t>
            </a:r>
            <a:r>
              <a:rPr lang="el-GR" dirty="0" smtClean="0"/>
              <a:t>3</a:t>
            </a:r>
            <a:r>
              <a:rPr lang="en-US" dirty="0" smtClean="0"/>
              <a:t>.</a:t>
            </a:r>
            <a:r>
              <a:rPr lang="en-US" dirty="0" err="1" smtClean="0"/>
              <a:t>Noutsopoulou</a:t>
            </a:r>
            <a:r>
              <a:rPr lang="en-US" dirty="0" smtClean="0"/>
              <a:t> </a:t>
            </a:r>
            <a:r>
              <a:rPr lang="en-US" dirty="0" err="1"/>
              <a:t>Evanthia</a:t>
            </a:r>
            <a:r>
              <a:rPr lang="en-US" dirty="0"/>
              <a:t/>
            </a:r>
            <a:br>
              <a:rPr lang="en-US" dirty="0"/>
            </a:br>
            <a:r>
              <a:rPr lang="en-US" dirty="0" smtClean="0"/>
              <a:t>2</a:t>
            </a:r>
            <a:r>
              <a:rPr lang="el-GR" dirty="0" smtClean="0"/>
              <a:t>4</a:t>
            </a:r>
            <a:r>
              <a:rPr lang="en-US" dirty="0" smtClean="0"/>
              <a:t>.Manti </a:t>
            </a:r>
            <a:r>
              <a:rPr lang="en-US" dirty="0"/>
              <a:t>Alexandra</a:t>
            </a:r>
            <a:br>
              <a:rPr lang="en-US" dirty="0"/>
            </a:br>
            <a:r>
              <a:rPr lang="en-US" dirty="0" smtClean="0"/>
              <a:t>2</a:t>
            </a:r>
            <a:r>
              <a:rPr lang="el-GR" dirty="0" smtClean="0"/>
              <a:t>5</a:t>
            </a:r>
            <a:r>
              <a:rPr lang="en-US" dirty="0" smtClean="0"/>
              <a:t>.</a:t>
            </a:r>
            <a:r>
              <a:rPr lang="en-US" dirty="0" err="1" smtClean="0"/>
              <a:t>Marosi</a:t>
            </a:r>
            <a:r>
              <a:rPr lang="en-US" dirty="0" smtClean="0"/>
              <a:t> </a:t>
            </a:r>
            <a:r>
              <a:rPr lang="en-US" dirty="0"/>
              <a:t>Artemis</a:t>
            </a:r>
            <a:br>
              <a:rPr lang="en-US" dirty="0"/>
            </a:br>
            <a:r>
              <a:rPr lang="en-US" dirty="0" smtClean="0"/>
              <a:t>2</a:t>
            </a:r>
            <a:r>
              <a:rPr lang="el-GR" dirty="0" smtClean="0"/>
              <a:t>6</a:t>
            </a:r>
            <a:r>
              <a:rPr lang="en-US" dirty="0" smtClean="0"/>
              <a:t>.</a:t>
            </a:r>
            <a:r>
              <a:rPr lang="en-US" dirty="0" err="1" smtClean="0"/>
              <a:t>Keletsi</a:t>
            </a:r>
            <a:r>
              <a:rPr lang="en-US" dirty="0" smtClean="0"/>
              <a:t> </a:t>
            </a:r>
            <a:r>
              <a:rPr lang="en-US" dirty="0"/>
              <a:t>Theodora</a:t>
            </a:r>
            <a:br>
              <a:rPr lang="en-US" dirty="0"/>
            </a:br>
            <a:r>
              <a:rPr lang="en-US" dirty="0" smtClean="0"/>
              <a:t>2</a:t>
            </a:r>
            <a:r>
              <a:rPr lang="el-GR" dirty="0" smtClean="0"/>
              <a:t>7</a:t>
            </a:r>
            <a:r>
              <a:rPr lang="en-US" dirty="0" smtClean="0"/>
              <a:t>.</a:t>
            </a:r>
            <a:r>
              <a:rPr lang="en-US" dirty="0" err="1" smtClean="0"/>
              <a:t>Sartzetaki</a:t>
            </a:r>
            <a:r>
              <a:rPr lang="en-US" dirty="0" smtClean="0"/>
              <a:t> </a:t>
            </a:r>
            <a:r>
              <a:rPr lang="en-US" dirty="0" err="1" smtClean="0"/>
              <a:t>Vasiliki-Nefeli</a:t>
            </a:r>
            <a:r>
              <a:rPr lang="en-US" dirty="0"/>
              <a:t/>
            </a:r>
            <a:br>
              <a:rPr lang="en-US" dirty="0"/>
            </a:br>
            <a:r>
              <a:rPr lang="en-US" dirty="0" smtClean="0"/>
              <a:t>2</a:t>
            </a:r>
            <a:r>
              <a:rPr lang="el-GR" dirty="0" smtClean="0"/>
              <a:t>8</a:t>
            </a:r>
            <a:r>
              <a:rPr lang="en-US" dirty="0" smtClean="0"/>
              <a:t>.</a:t>
            </a:r>
            <a:r>
              <a:rPr lang="en-US" dirty="0" err="1" smtClean="0"/>
              <a:t>Tigklianidi</a:t>
            </a:r>
            <a:r>
              <a:rPr lang="en-US" dirty="0" smtClean="0"/>
              <a:t> </a:t>
            </a:r>
            <a:r>
              <a:rPr lang="en-US" dirty="0"/>
              <a:t>Anna</a:t>
            </a:r>
            <a:br>
              <a:rPr lang="en-US" dirty="0"/>
            </a:br>
            <a:r>
              <a:rPr lang="en-US" dirty="0" smtClean="0"/>
              <a:t>3</a:t>
            </a:r>
            <a:r>
              <a:rPr lang="el-GR" dirty="0" smtClean="0"/>
              <a:t>9</a:t>
            </a:r>
            <a:r>
              <a:rPr lang="en-US" dirty="0" smtClean="0"/>
              <a:t>.</a:t>
            </a:r>
            <a:r>
              <a:rPr lang="en-US" dirty="0" err="1" smtClean="0"/>
              <a:t>Fragkos</a:t>
            </a:r>
            <a:r>
              <a:rPr lang="en-US" dirty="0" smtClean="0"/>
              <a:t> </a:t>
            </a:r>
            <a:r>
              <a:rPr lang="en-US" dirty="0" err="1" smtClean="0"/>
              <a:t>Michail</a:t>
            </a:r>
            <a:endParaRPr lang="el-GR" dirty="0" smtClean="0"/>
          </a:p>
          <a:p>
            <a:pPr algn="l"/>
            <a:r>
              <a:rPr lang="en-US" dirty="0" smtClean="0"/>
              <a:t>3</a:t>
            </a:r>
            <a:r>
              <a:rPr lang="el-GR" dirty="0" smtClean="0"/>
              <a:t>0</a:t>
            </a:r>
            <a:r>
              <a:rPr lang="en-US" dirty="0" smtClean="0"/>
              <a:t>.Stasi </a:t>
            </a:r>
            <a:r>
              <a:rPr lang="en-US" dirty="0" err="1"/>
              <a:t>Elpiniki</a:t>
            </a:r>
            <a:r>
              <a:rPr lang="en-US" dirty="0"/>
              <a:t/>
            </a:r>
            <a:br>
              <a:rPr lang="en-US" dirty="0"/>
            </a:br>
            <a:r>
              <a:rPr lang="en-US" dirty="0" smtClean="0"/>
              <a:t>3</a:t>
            </a:r>
            <a:r>
              <a:rPr lang="el-GR" dirty="0" smtClean="0"/>
              <a:t>1</a:t>
            </a:r>
            <a:r>
              <a:rPr lang="en-US" dirty="0" smtClean="0"/>
              <a:t>.Kolovos </a:t>
            </a:r>
            <a:r>
              <a:rPr lang="en-US" dirty="0" err="1"/>
              <a:t>Georgios</a:t>
            </a:r>
            <a:r>
              <a:rPr lang="en-US" dirty="0"/>
              <a:t/>
            </a:r>
            <a:br>
              <a:rPr lang="en-US" dirty="0"/>
            </a:br>
            <a:r>
              <a:rPr lang="en-US" dirty="0" smtClean="0"/>
              <a:t>3</a:t>
            </a:r>
            <a:r>
              <a:rPr lang="el-GR" dirty="0" smtClean="0"/>
              <a:t>2</a:t>
            </a:r>
            <a:r>
              <a:rPr lang="en-US" dirty="0" smtClean="0"/>
              <a:t>.</a:t>
            </a:r>
            <a:r>
              <a:rPr lang="en-US" dirty="0" err="1" smtClean="0"/>
              <a:t>Roufos</a:t>
            </a:r>
            <a:r>
              <a:rPr lang="en-US" dirty="0" smtClean="0"/>
              <a:t> </a:t>
            </a:r>
            <a:r>
              <a:rPr lang="en-US" dirty="0" err="1"/>
              <a:t>Panagiotis</a:t>
            </a:r>
            <a:r>
              <a:rPr lang="en-US" dirty="0"/>
              <a:t/>
            </a:r>
            <a:br>
              <a:rPr lang="en-US" dirty="0"/>
            </a:br>
            <a:r>
              <a:rPr lang="en-US" dirty="0" smtClean="0"/>
              <a:t>3</a:t>
            </a:r>
            <a:r>
              <a:rPr lang="el-GR" dirty="0" smtClean="0"/>
              <a:t>3</a:t>
            </a:r>
            <a:r>
              <a:rPr lang="en-US" dirty="0" smtClean="0"/>
              <a:t>.</a:t>
            </a:r>
            <a:r>
              <a:rPr lang="en-US" dirty="0" err="1" smtClean="0"/>
              <a:t>Tsokas</a:t>
            </a:r>
            <a:r>
              <a:rPr lang="en-US" dirty="0" smtClean="0"/>
              <a:t> </a:t>
            </a:r>
            <a:r>
              <a:rPr lang="en-US" dirty="0" err="1"/>
              <a:t>Angelos</a:t>
            </a:r>
            <a:r>
              <a:rPr lang="en-US" dirty="0"/>
              <a:t/>
            </a:r>
            <a:br>
              <a:rPr lang="en-US" dirty="0"/>
            </a:br>
            <a:r>
              <a:rPr lang="en-US" dirty="0" smtClean="0"/>
              <a:t>3</a:t>
            </a:r>
            <a:r>
              <a:rPr lang="el-GR" dirty="0" smtClean="0"/>
              <a:t>4</a:t>
            </a:r>
            <a:r>
              <a:rPr lang="en-US" dirty="0" smtClean="0"/>
              <a:t>.</a:t>
            </a:r>
            <a:r>
              <a:rPr lang="en-US" dirty="0" err="1" smtClean="0"/>
              <a:t>Chatzithomas</a:t>
            </a:r>
            <a:r>
              <a:rPr lang="en-US" dirty="0" smtClean="0"/>
              <a:t> </a:t>
            </a:r>
            <a:r>
              <a:rPr lang="en-US" dirty="0" err="1"/>
              <a:t>Angelos</a:t>
            </a:r>
            <a:r>
              <a:rPr lang="en-US" dirty="0"/>
              <a:t/>
            </a:r>
            <a:br>
              <a:rPr lang="en-US" dirty="0"/>
            </a:br>
            <a:r>
              <a:rPr lang="en-US" dirty="0" smtClean="0"/>
              <a:t>3</a:t>
            </a:r>
            <a:r>
              <a:rPr lang="el-GR" dirty="0"/>
              <a:t>5</a:t>
            </a:r>
            <a:r>
              <a:rPr lang="en-US" dirty="0" smtClean="0"/>
              <a:t>.</a:t>
            </a:r>
            <a:r>
              <a:rPr lang="en-US" dirty="0" err="1" smtClean="0"/>
              <a:t>Lampropoulou</a:t>
            </a:r>
            <a:r>
              <a:rPr lang="en-US" dirty="0" smtClean="0"/>
              <a:t> </a:t>
            </a:r>
            <a:r>
              <a:rPr lang="en-US" dirty="0" err="1"/>
              <a:t>Adamantia</a:t>
            </a:r>
            <a:r>
              <a:rPr lang="en-US" dirty="0"/>
              <a:t/>
            </a:r>
            <a:br>
              <a:rPr lang="en-US" dirty="0"/>
            </a:br>
            <a:r>
              <a:rPr lang="en-US" dirty="0" smtClean="0"/>
              <a:t>3</a:t>
            </a:r>
            <a:r>
              <a:rPr lang="el-GR" dirty="0" smtClean="0"/>
              <a:t>6</a:t>
            </a:r>
            <a:r>
              <a:rPr lang="en-US" dirty="0" smtClean="0"/>
              <a:t>.</a:t>
            </a:r>
            <a:r>
              <a:rPr lang="en-US" dirty="0" err="1" smtClean="0"/>
              <a:t>Fragkou</a:t>
            </a:r>
            <a:r>
              <a:rPr lang="en-US" dirty="0" smtClean="0"/>
              <a:t> </a:t>
            </a:r>
            <a:r>
              <a:rPr lang="en-US" dirty="0"/>
              <a:t>Lydia</a:t>
            </a:r>
            <a:br>
              <a:rPr lang="en-US" dirty="0"/>
            </a:br>
            <a:r>
              <a:rPr lang="en-US" dirty="0" smtClean="0"/>
              <a:t>3</a:t>
            </a:r>
            <a:r>
              <a:rPr lang="el-GR" dirty="0" smtClean="0"/>
              <a:t>7</a:t>
            </a:r>
            <a:r>
              <a:rPr lang="en-US" dirty="0" smtClean="0"/>
              <a:t>.</a:t>
            </a:r>
            <a:r>
              <a:rPr lang="en-US" dirty="0" err="1" smtClean="0"/>
              <a:t>Chalvatsioti</a:t>
            </a:r>
            <a:r>
              <a:rPr lang="en-US" dirty="0" smtClean="0"/>
              <a:t> Dimitra-Anna</a:t>
            </a:r>
            <a:r>
              <a:rPr lang="en-US" dirty="0"/>
              <a:t/>
            </a:r>
            <a:br>
              <a:rPr lang="en-US" dirty="0"/>
            </a:br>
            <a:r>
              <a:rPr lang="en-US" dirty="0" smtClean="0"/>
              <a:t>3</a:t>
            </a:r>
            <a:r>
              <a:rPr lang="el-GR" dirty="0" smtClean="0"/>
              <a:t>8</a:t>
            </a:r>
            <a:r>
              <a:rPr lang="en-US" dirty="0" smtClean="0"/>
              <a:t>.</a:t>
            </a:r>
            <a:r>
              <a:rPr lang="en-US" dirty="0" err="1" smtClean="0"/>
              <a:t>Pattakos</a:t>
            </a:r>
            <a:r>
              <a:rPr lang="en-US" dirty="0" smtClean="0"/>
              <a:t> </a:t>
            </a:r>
            <a:r>
              <a:rPr lang="en-US" dirty="0" err="1"/>
              <a:t>Nikolaos</a:t>
            </a:r>
            <a:r>
              <a:rPr lang="en-US" dirty="0"/>
              <a:t/>
            </a:r>
            <a:br>
              <a:rPr lang="en-US" dirty="0"/>
            </a:br>
            <a:r>
              <a:rPr lang="el-GR" dirty="0" smtClean="0"/>
              <a:t>39</a:t>
            </a:r>
            <a:r>
              <a:rPr lang="en-US" dirty="0" smtClean="0"/>
              <a:t>.</a:t>
            </a:r>
            <a:r>
              <a:rPr lang="en-US" dirty="0" err="1" smtClean="0"/>
              <a:t>Pergamalis</a:t>
            </a:r>
            <a:r>
              <a:rPr lang="en-US" dirty="0" smtClean="0"/>
              <a:t> </a:t>
            </a:r>
            <a:r>
              <a:rPr lang="en-US" dirty="0" err="1"/>
              <a:t>Dimitrios</a:t>
            </a:r>
            <a:r>
              <a:rPr lang="en-US" dirty="0"/>
              <a:t/>
            </a:r>
            <a:br>
              <a:rPr lang="en-US" dirty="0"/>
            </a:br>
            <a:r>
              <a:rPr lang="en-US" dirty="0" smtClean="0"/>
              <a:t>4</a:t>
            </a:r>
            <a:r>
              <a:rPr lang="el-GR" dirty="0" smtClean="0"/>
              <a:t>0</a:t>
            </a:r>
            <a:r>
              <a:rPr lang="en-US" dirty="0" smtClean="0"/>
              <a:t>.</a:t>
            </a:r>
            <a:r>
              <a:rPr lang="en-US" dirty="0" err="1" smtClean="0"/>
              <a:t>Tsokas</a:t>
            </a:r>
            <a:r>
              <a:rPr lang="en-US" dirty="0" smtClean="0"/>
              <a:t> </a:t>
            </a:r>
            <a:r>
              <a:rPr lang="en-US" dirty="0" err="1"/>
              <a:t>Konstantinos</a:t>
            </a:r>
            <a:r>
              <a:rPr lang="en-US" dirty="0"/>
              <a:t/>
            </a:r>
            <a:br>
              <a:rPr lang="en-US" dirty="0"/>
            </a:br>
            <a:r>
              <a:rPr lang="en-US" dirty="0" smtClean="0"/>
              <a:t>4</a:t>
            </a:r>
            <a:r>
              <a:rPr lang="el-GR" dirty="0" smtClean="0"/>
              <a:t>1</a:t>
            </a:r>
            <a:r>
              <a:rPr lang="en-US" dirty="0" smtClean="0"/>
              <a:t>.</a:t>
            </a:r>
            <a:r>
              <a:rPr lang="en-US" dirty="0" err="1" smtClean="0"/>
              <a:t>Chaloulakos</a:t>
            </a:r>
            <a:r>
              <a:rPr lang="en-US" dirty="0" smtClean="0"/>
              <a:t> </a:t>
            </a:r>
            <a:r>
              <a:rPr lang="en-US" dirty="0" err="1"/>
              <a:t>Tzanis</a:t>
            </a:r>
            <a:r>
              <a:rPr lang="en-US" dirty="0"/>
              <a:t/>
            </a:r>
            <a:br>
              <a:rPr lang="en-US" dirty="0"/>
            </a:br>
            <a:r>
              <a:rPr lang="en-US" dirty="0" smtClean="0"/>
              <a:t>4</a:t>
            </a:r>
            <a:r>
              <a:rPr lang="el-GR" dirty="0" smtClean="0"/>
              <a:t>2</a:t>
            </a:r>
            <a:r>
              <a:rPr lang="en-US" dirty="0" smtClean="0"/>
              <a:t>.</a:t>
            </a:r>
            <a:r>
              <a:rPr lang="en-US" dirty="0" err="1" smtClean="0"/>
              <a:t>Charitidis</a:t>
            </a:r>
            <a:r>
              <a:rPr lang="en-US" dirty="0" smtClean="0"/>
              <a:t> </a:t>
            </a:r>
            <a:r>
              <a:rPr lang="en-US" dirty="0" err="1"/>
              <a:t>Michail</a:t>
            </a:r>
            <a:r>
              <a:rPr lang="en-US" dirty="0"/>
              <a:t> </a:t>
            </a:r>
            <a:br>
              <a:rPr lang="en-US" dirty="0"/>
            </a:br>
            <a:endParaRPr lang="el-GR" dirty="0"/>
          </a:p>
        </p:txBody>
      </p:sp>
      <p:sp>
        <p:nvSpPr>
          <p:cNvPr id="5" name="4 - Τίτλος"/>
          <p:cNvSpPr>
            <a:spLocks noGrp="1"/>
          </p:cNvSpPr>
          <p:nvPr>
            <p:ph type="title"/>
          </p:nvPr>
        </p:nvSpPr>
        <p:spPr>
          <a:xfrm>
            <a:off x="609480" y="273600"/>
            <a:ext cx="10972440" cy="640800"/>
          </a:xfrm>
          <a:solidFill>
            <a:srgbClr val="FFFF00"/>
          </a:solidFill>
        </p:spPr>
        <p:txBody>
          <a:bodyPr/>
          <a:lstStyle/>
          <a:p>
            <a:pPr algn="ctr"/>
            <a:r>
              <a:rPr lang="el-GR" b="1" dirty="0"/>
              <a:t> </a:t>
            </a:r>
            <a:r>
              <a:rPr lang="el-GR" b="1" dirty="0" smtClean="0"/>
              <a:t> Τ</a:t>
            </a:r>
            <a:r>
              <a:rPr lang="en-US" b="1" dirty="0" smtClean="0"/>
              <a:t>he presentation  was  created  by the  students  of   the  4</a:t>
            </a:r>
            <a:r>
              <a:rPr lang="en-US" b="1" baseline="30000" dirty="0" smtClean="0"/>
              <a:t>th</a:t>
            </a:r>
            <a:r>
              <a:rPr lang="en-US" b="1" dirty="0" smtClean="0"/>
              <a:t> High School  of </a:t>
            </a:r>
            <a:r>
              <a:rPr lang="en-US" b="1" dirty="0" err="1" smtClean="0"/>
              <a:t>Glyfada</a:t>
            </a:r>
            <a:endParaRPr lang="el-GR"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type="title"/>
          </p:nvPr>
        </p:nvSpPr>
        <p:spPr>
          <a:xfrm>
            <a:off x="1219320" y="274680"/>
            <a:ext cx="10286880" cy="1020720"/>
          </a:xfrm>
          <a:prstGeom prst="rect">
            <a:avLst/>
          </a:prstGeom>
          <a:noFill/>
          <a:ln w="0">
            <a:noFill/>
          </a:ln>
        </p:spPr>
        <p:txBody>
          <a:bodyPr lIns="90000" tIns="45000" rIns="90000" bIns="91440" anchor="b">
            <a:noAutofit/>
          </a:bodyPr>
          <a:lstStyle/>
          <a:p>
            <a:pPr indent="0">
              <a:lnSpc>
                <a:spcPct val="100000"/>
              </a:lnSpc>
              <a:buNone/>
            </a:pPr>
            <a:r>
              <a:rPr lang="en-US" sz="4000" b="1" strike="noStrike" spc="-1" dirty="0">
                <a:solidFill>
                  <a:srgbClr val="FF0000"/>
                </a:solidFill>
                <a:latin typeface="Calibri" pitchFamily="34" charset="0"/>
                <a:cs typeface="Calibri" pitchFamily="34" charset="0"/>
              </a:rPr>
              <a:t>Art Nouveau (</a:t>
            </a:r>
            <a:r>
              <a:rPr lang="el-GR" sz="4000" b="1" strike="noStrike" spc="-1" dirty="0">
                <a:solidFill>
                  <a:srgbClr val="FF0000"/>
                </a:solidFill>
                <a:latin typeface="Calibri" pitchFamily="34" charset="0"/>
                <a:cs typeface="Calibri" pitchFamily="34" charset="0"/>
              </a:rPr>
              <a:t> </a:t>
            </a:r>
            <a:r>
              <a:rPr lang="en-US" sz="4000" b="1" spc="-1" dirty="0">
                <a:solidFill>
                  <a:srgbClr val="FF0000"/>
                </a:solidFill>
                <a:latin typeface="Calibri" pitchFamily="34" charset="0"/>
                <a:cs typeface="Calibri" pitchFamily="34" charset="0"/>
              </a:rPr>
              <a:t>A</a:t>
            </a:r>
            <a:r>
              <a:rPr lang="el-GR" sz="4000" b="1" strike="noStrike" spc="-1" dirty="0" err="1" smtClean="0">
                <a:solidFill>
                  <a:srgbClr val="FF0000"/>
                </a:solidFill>
                <a:latin typeface="Calibri" pitchFamily="34" charset="0"/>
                <a:cs typeface="Calibri" pitchFamily="34" charset="0"/>
              </a:rPr>
              <a:t>ρτ</a:t>
            </a:r>
            <a:r>
              <a:rPr lang="el-GR" sz="4000" b="1" strike="noStrike" spc="-1" dirty="0" smtClean="0">
                <a:solidFill>
                  <a:srgbClr val="FF0000"/>
                </a:solidFill>
                <a:latin typeface="Calibri" pitchFamily="34" charset="0"/>
                <a:cs typeface="Calibri" pitchFamily="34" charset="0"/>
              </a:rPr>
              <a:t> </a:t>
            </a:r>
            <a:r>
              <a:rPr lang="el-GR" sz="4000" b="1" spc="-1" dirty="0" smtClean="0">
                <a:solidFill>
                  <a:srgbClr val="FF0000"/>
                </a:solidFill>
                <a:latin typeface="Calibri" pitchFamily="34" charset="0"/>
                <a:cs typeface="Calibri" pitchFamily="34" charset="0"/>
              </a:rPr>
              <a:t>Ν</a:t>
            </a:r>
            <a:r>
              <a:rPr lang="el-GR" sz="4000" b="1" strike="noStrike" spc="-1" dirty="0" smtClean="0">
                <a:solidFill>
                  <a:srgbClr val="FF0000"/>
                </a:solidFill>
                <a:latin typeface="Calibri" pitchFamily="34" charset="0"/>
                <a:cs typeface="Calibri" pitchFamily="34" charset="0"/>
              </a:rPr>
              <a:t>ουβό)</a:t>
            </a:r>
            <a:endParaRPr lang="en-US" sz="4000" b="0" strike="noStrike" spc="-1" dirty="0">
              <a:solidFill>
                <a:srgbClr val="000000"/>
              </a:solidFill>
              <a:latin typeface="Calibri" pitchFamily="34" charset="0"/>
              <a:cs typeface="Calibri" pitchFamily="34" charset="0"/>
            </a:endParaRPr>
          </a:p>
        </p:txBody>
      </p:sp>
      <p:sp>
        <p:nvSpPr>
          <p:cNvPr id="231" name="PlaceHolder 2"/>
          <p:cNvSpPr>
            <a:spLocks noGrp="1"/>
          </p:cNvSpPr>
          <p:nvPr>
            <p:ph/>
          </p:nvPr>
        </p:nvSpPr>
        <p:spPr>
          <a:xfrm>
            <a:off x="1219320" y="1447920"/>
            <a:ext cx="4998240" cy="4571640"/>
          </a:xfrm>
          <a:prstGeom prst="rect">
            <a:avLst/>
          </a:prstGeom>
          <a:noFill/>
          <a:ln w="0">
            <a:noFill/>
          </a:ln>
        </p:spPr>
        <p:txBody>
          <a:bodyPr lIns="90000" tIns="45000" rIns="90000" bIns="45000" anchor="t">
            <a:normAutofit fontScale="95500"/>
          </a:bodyPr>
          <a:lstStyle/>
          <a:p>
            <a:pPr marL="241200" indent="0">
              <a:lnSpc>
                <a:spcPct val="100000"/>
              </a:lnSpc>
              <a:spcBef>
                <a:spcPts val="581"/>
              </a:spcBef>
              <a:buFont typeface="Arial" pitchFamily="34" charset="0"/>
              <a:buChar char="•"/>
              <a:tabLst>
                <a:tab pos="0" algn="l"/>
              </a:tabLst>
            </a:pPr>
            <a:r>
              <a:rPr lang="el-GR" sz="2600" b="0" strike="noStrike" spc="-1" dirty="0">
                <a:solidFill>
                  <a:srgbClr val="000000"/>
                </a:solidFill>
                <a:latin typeface="Perpetua"/>
              </a:rPr>
              <a:t>    </a:t>
            </a:r>
            <a:r>
              <a:rPr lang="el-GR" sz="2600" b="0" strike="noStrike" spc="-1" dirty="0" smtClean="0">
                <a:solidFill>
                  <a:srgbClr val="000000"/>
                </a:solidFill>
                <a:latin typeface="Calibri" pitchFamily="34" charset="0"/>
                <a:cs typeface="Calibri" pitchFamily="34" charset="0"/>
              </a:rPr>
              <a:t>Ο </a:t>
            </a:r>
            <a:r>
              <a:rPr lang="el-GR" sz="2600" b="0" strike="noStrike" spc="-1" dirty="0">
                <a:solidFill>
                  <a:srgbClr val="000000"/>
                </a:solidFill>
                <a:latin typeface="Calibri" pitchFamily="34" charset="0"/>
                <a:cs typeface="Calibri" pitchFamily="34" charset="0"/>
              </a:rPr>
              <a:t>όρος </a:t>
            </a:r>
            <a:r>
              <a:rPr lang="el-GR" sz="2600" b="1" strike="noStrike" spc="-1" dirty="0" err="1">
                <a:solidFill>
                  <a:srgbClr val="FF0000"/>
                </a:solidFill>
                <a:latin typeface="Calibri" pitchFamily="34" charset="0"/>
                <a:cs typeface="Calibri" pitchFamily="34" charset="0"/>
              </a:rPr>
              <a:t>Art</a:t>
            </a:r>
            <a:r>
              <a:rPr lang="el-GR" sz="2600" b="1" strike="noStrike" spc="-1" dirty="0">
                <a:solidFill>
                  <a:srgbClr val="FF0000"/>
                </a:solidFill>
                <a:latin typeface="Calibri" pitchFamily="34" charset="0"/>
                <a:cs typeface="Calibri" pitchFamily="34" charset="0"/>
              </a:rPr>
              <a:t> </a:t>
            </a:r>
            <a:r>
              <a:rPr lang="el-GR" sz="2600" b="1" strike="noStrike" spc="-1" dirty="0" err="1">
                <a:solidFill>
                  <a:srgbClr val="FF0000"/>
                </a:solidFill>
                <a:latin typeface="Calibri" pitchFamily="34" charset="0"/>
                <a:cs typeface="Calibri" pitchFamily="34" charset="0"/>
              </a:rPr>
              <a:t>Nouveau</a:t>
            </a:r>
            <a:r>
              <a:rPr lang="el-GR" sz="2600" b="0" strike="noStrike" spc="-1" dirty="0">
                <a:solidFill>
                  <a:srgbClr val="FF0000"/>
                </a:solidFill>
                <a:latin typeface="Calibri" pitchFamily="34" charset="0"/>
                <a:cs typeface="Calibri" pitchFamily="34" charset="0"/>
              </a:rPr>
              <a:t> </a:t>
            </a:r>
            <a:r>
              <a:rPr lang="el-GR" sz="2600" b="0" strike="noStrike" spc="-1" dirty="0">
                <a:solidFill>
                  <a:srgbClr val="000000"/>
                </a:solidFill>
                <a:latin typeface="Calibri" pitchFamily="34" charset="0"/>
                <a:cs typeface="Calibri" pitchFamily="34" charset="0"/>
              </a:rPr>
              <a:t>είναι γαλλικός και στα ελληνικά μεταφράζεται ως </a:t>
            </a:r>
            <a:r>
              <a:rPr lang="el-GR" sz="2600" b="1" strike="noStrike" spc="-1" dirty="0">
                <a:solidFill>
                  <a:srgbClr val="002060"/>
                </a:solidFill>
                <a:latin typeface="Calibri" pitchFamily="34" charset="0"/>
                <a:cs typeface="Calibri" pitchFamily="34" charset="0"/>
              </a:rPr>
              <a:t>«</a:t>
            </a:r>
            <a:r>
              <a:rPr lang="el-GR" sz="2600" b="1" strike="noStrike" spc="-1" dirty="0">
                <a:solidFill>
                  <a:srgbClr val="FF0000"/>
                </a:solidFill>
                <a:latin typeface="Calibri" pitchFamily="34" charset="0"/>
                <a:cs typeface="Calibri" pitchFamily="34" charset="0"/>
              </a:rPr>
              <a:t>νέα τέχνη</a:t>
            </a:r>
            <a:r>
              <a:rPr lang="el-GR" sz="2600" b="1" strike="noStrike" spc="-1" dirty="0" smtClean="0">
                <a:solidFill>
                  <a:srgbClr val="002060"/>
                </a:solidFill>
                <a:latin typeface="Calibri" pitchFamily="34" charset="0"/>
                <a:cs typeface="Calibri" pitchFamily="34" charset="0"/>
              </a:rPr>
              <a:t>».</a:t>
            </a:r>
          </a:p>
          <a:p>
            <a:pPr marL="241200" indent="0">
              <a:lnSpc>
                <a:spcPct val="100000"/>
              </a:lnSpc>
              <a:spcBef>
                <a:spcPts val="581"/>
              </a:spcBef>
              <a:buFont typeface="Arial" pitchFamily="34" charset="0"/>
              <a:buChar char="•"/>
              <a:tabLst>
                <a:tab pos="0" algn="l"/>
              </a:tabLst>
            </a:pPr>
            <a:r>
              <a:rPr lang="el-GR" sz="2600" b="0" strike="noStrike" spc="-1" dirty="0" smtClean="0">
                <a:solidFill>
                  <a:srgbClr val="000000"/>
                </a:solidFill>
                <a:latin typeface="Calibri" pitchFamily="34" charset="0"/>
                <a:cs typeface="Calibri" pitchFamily="34" charset="0"/>
              </a:rPr>
              <a:t>Εμφανίζεται , </a:t>
            </a:r>
            <a:r>
              <a:rPr lang="el-GR" sz="2600" spc="-1" dirty="0" smtClean="0">
                <a:solidFill>
                  <a:srgbClr val="000000"/>
                </a:solidFill>
                <a:latin typeface="Calibri" pitchFamily="34" charset="0"/>
                <a:cs typeface="Calibri" pitchFamily="34" charset="0"/>
              </a:rPr>
              <a:t>όπως  ειπώθηκε, </a:t>
            </a:r>
            <a:r>
              <a:rPr lang="el-GR" sz="2600" b="0" strike="noStrike" spc="-1" dirty="0" smtClean="0">
                <a:solidFill>
                  <a:srgbClr val="000000"/>
                </a:solidFill>
                <a:latin typeface="Calibri" pitchFamily="34" charset="0"/>
                <a:cs typeface="Calibri" pitchFamily="34" charset="0"/>
              </a:rPr>
              <a:t>για </a:t>
            </a:r>
            <a:r>
              <a:rPr lang="el-GR" sz="2600" b="0" strike="noStrike" spc="-1" dirty="0">
                <a:solidFill>
                  <a:srgbClr val="000000"/>
                </a:solidFill>
                <a:latin typeface="Calibri" pitchFamily="34" charset="0"/>
                <a:cs typeface="Calibri" pitchFamily="34" charset="0"/>
              </a:rPr>
              <a:t>πρώτη φορά </a:t>
            </a:r>
            <a:r>
              <a:rPr lang="el-GR" sz="2600" spc="-1" dirty="0" smtClean="0">
                <a:solidFill>
                  <a:srgbClr val="000000"/>
                </a:solidFill>
                <a:latin typeface="Calibri" pitchFamily="34" charset="0"/>
                <a:cs typeface="Calibri" pitchFamily="34" charset="0"/>
              </a:rPr>
              <a:t>στα  </a:t>
            </a:r>
            <a:r>
              <a:rPr lang="el-GR" sz="2600" b="0" strike="noStrike" spc="-1" dirty="0" smtClean="0">
                <a:solidFill>
                  <a:srgbClr val="000000"/>
                </a:solidFill>
                <a:latin typeface="Calibri" pitchFamily="34" charset="0"/>
                <a:cs typeface="Calibri" pitchFamily="34" charset="0"/>
              </a:rPr>
              <a:t>τέλη  </a:t>
            </a:r>
            <a:r>
              <a:rPr lang="el-GR" sz="2600" b="0" strike="noStrike" spc="-1" dirty="0">
                <a:solidFill>
                  <a:srgbClr val="000000"/>
                </a:solidFill>
                <a:latin typeface="Calibri" pitchFamily="34" charset="0"/>
                <a:cs typeface="Calibri" pitchFamily="34" charset="0"/>
              </a:rPr>
              <a:t>του 19ου αιώνα και </a:t>
            </a:r>
            <a:r>
              <a:rPr lang="el-GR" sz="2600" b="1" strike="noStrike" spc="-1" dirty="0">
                <a:solidFill>
                  <a:srgbClr val="FF0000"/>
                </a:solidFill>
                <a:latin typeface="Calibri" pitchFamily="34" charset="0"/>
                <a:cs typeface="Calibri" pitchFamily="34" charset="0"/>
              </a:rPr>
              <a:t>εμπνεύστηκε από την μορφή και την δομή της φύσης</a:t>
            </a:r>
            <a:r>
              <a:rPr lang="el-GR" sz="2600" b="0" strike="noStrike" spc="-1" dirty="0" smtClean="0">
                <a:solidFill>
                  <a:srgbClr val="000000"/>
                </a:solidFill>
                <a:latin typeface="Calibri" pitchFamily="34" charset="0"/>
                <a:cs typeface="Calibri" pitchFamily="34" charset="0"/>
              </a:rPr>
              <a:t>.</a:t>
            </a:r>
          </a:p>
          <a:p>
            <a:pPr marL="241200" indent="0">
              <a:lnSpc>
                <a:spcPct val="100000"/>
              </a:lnSpc>
              <a:spcBef>
                <a:spcPts val="581"/>
              </a:spcBef>
              <a:buFont typeface="Arial" pitchFamily="34" charset="0"/>
              <a:buChar char="•"/>
              <a:tabLst>
                <a:tab pos="0" algn="l"/>
              </a:tabLst>
            </a:pPr>
            <a:r>
              <a:rPr lang="el-GR" sz="2600" b="0" strike="noStrike" spc="-1" dirty="0" smtClean="0">
                <a:solidFill>
                  <a:srgbClr val="000000"/>
                </a:solidFill>
                <a:latin typeface="Calibri" pitchFamily="34" charset="0"/>
                <a:cs typeface="Calibri" pitchFamily="34" charset="0"/>
              </a:rPr>
              <a:t> </a:t>
            </a:r>
            <a:r>
              <a:rPr lang="el-GR" sz="2600" b="0" strike="noStrike" spc="-1" dirty="0">
                <a:solidFill>
                  <a:srgbClr val="000000"/>
                </a:solidFill>
                <a:latin typeface="Calibri" pitchFamily="34" charset="0"/>
                <a:cs typeface="Calibri" pitchFamily="34" charset="0"/>
              </a:rPr>
              <a:t>Τέλος, βασικά χαρακτηριστικά της είναι η </a:t>
            </a:r>
            <a:r>
              <a:rPr lang="el-GR" sz="2600" b="1" strike="noStrike" spc="-1" dirty="0">
                <a:solidFill>
                  <a:srgbClr val="FF0000"/>
                </a:solidFill>
                <a:latin typeface="Calibri" pitchFamily="34" charset="0"/>
                <a:cs typeface="Calibri" pitchFamily="34" charset="0"/>
              </a:rPr>
              <a:t>έμφαση στις ελεύθερες και ασύμμετρες γραμμές</a:t>
            </a:r>
            <a:r>
              <a:rPr lang="el-GR" sz="2600" strike="noStrike" spc="-1" dirty="0">
                <a:solidFill>
                  <a:schemeClr val="tx1"/>
                </a:solidFill>
                <a:latin typeface="Calibri" pitchFamily="34" charset="0"/>
                <a:cs typeface="Calibri" pitchFamily="34" charset="0"/>
              </a:rPr>
              <a:t> και τα έντονα </a:t>
            </a:r>
            <a:r>
              <a:rPr lang="el-GR" sz="2600" b="1" strike="noStrike" spc="-1" dirty="0">
                <a:solidFill>
                  <a:srgbClr val="FF0000"/>
                </a:solidFill>
                <a:latin typeface="Calibri" pitchFamily="34" charset="0"/>
                <a:cs typeface="Calibri" pitchFamily="34" charset="0"/>
              </a:rPr>
              <a:t>διακοσμητικά στοιχεία.</a:t>
            </a:r>
            <a:endParaRPr lang="en-US" sz="2600" b="1" strike="noStrike" spc="-1" dirty="0">
              <a:solidFill>
                <a:srgbClr val="FF0000"/>
              </a:solidFill>
              <a:latin typeface="Calibri" pitchFamily="34" charset="0"/>
              <a:cs typeface="Calibri" pitchFamily="34" charset="0"/>
            </a:endParaRPr>
          </a:p>
          <a:p>
            <a:pPr marL="241200" indent="0">
              <a:lnSpc>
                <a:spcPct val="100000"/>
              </a:lnSpc>
              <a:spcBef>
                <a:spcPts val="581"/>
              </a:spcBef>
              <a:buNone/>
              <a:tabLst>
                <a:tab pos="0" algn="l"/>
              </a:tabLst>
            </a:pPr>
            <a:endParaRPr lang="en-US" sz="2600" b="0" strike="noStrike" spc="-1" dirty="0">
              <a:solidFill>
                <a:srgbClr val="000000"/>
              </a:solidFill>
              <a:latin typeface="Perpetua"/>
            </a:endParaRPr>
          </a:p>
          <a:p>
            <a:pPr marL="241200" indent="0">
              <a:lnSpc>
                <a:spcPct val="100000"/>
              </a:lnSpc>
              <a:spcBef>
                <a:spcPts val="581"/>
              </a:spcBef>
              <a:buNone/>
              <a:tabLst>
                <a:tab pos="0" algn="l"/>
              </a:tabLst>
            </a:pPr>
            <a:endParaRPr lang="en-US" sz="2600" b="0" strike="noStrike" spc="-1" dirty="0">
              <a:solidFill>
                <a:srgbClr val="000000"/>
              </a:solidFill>
              <a:latin typeface="Perpetua"/>
            </a:endParaRPr>
          </a:p>
        </p:txBody>
      </p:sp>
      <p:sp>
        <p:nvSpPr>
          <p:cNvPr id="232" name="PlaceHolder 3"/>
          <p:cNvSpPr>
            <a:spLocks noGrp="1"/>
          </p:cNvSpPr>
          <p:nvPr>
            <p:ph/>
          </p:nvPr>
        </p:nvSpPr>
        <p:spPr>
          <a:xfrm>
            <a:off x="6578640" y="1447920"/>
            <a:ext cx="4998240" cy="4571640"/>
          </a:xfrm>
          <a:prstGeom prst="rect">
            <a:avLst/>
          </a:prstGeom>
          <a:noFill/>
          <a:ln w="0">
            <a:noFill/>
          </a:ln>
        </p:spPr>
        <p:txBody>
          <a:bodyPr lIns="90000" tIns="45000" rIns="90000" bIns="45000" anchor="t">
            <a:normAutofit fontScale="93000"/>
          </a:bodyPr>
          <a:lstStyle/>
          <a:p>
            <a:pPr marL="254880" indent="-254880">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Perpetua"/>
              </a:rPr>
              <a:t> </a:t>
            </a:r>
            <a:r>
              <a:rPr lang="en-US" sz="2600" strike="noStrike" spc="-1" dirty="0">
                <a:solidFill>
                  <a:srgbClr val="002060"/>
                </a:solidFill>
                <a:latin typeface="Calibri" pitchFamily="34" charset="0"/>
                <a:cs typeface="Calibri" pitchFamily="34" charset="0"/>
              </a:rPr>
              <a:t>The term Art Nouveau is French and in English means “</a:t>
            </a:r>
            <a:r>
              <a:rPr lang="en-US" sz="2600" strike="noStrike" spc="-1" dirty="0">
                <a:solidFill>
                  <a:srgbClr val="FF0000"/>
                </a:solidFill>
                <a:latin typeface="Calibri" pitchFamily="34" charset="0"/>
                <a:cs typeface="Calibri" pitchFamily="34" charset="0"/>
              </a:rPr>
              <a:t>new art</a:t>
            </a:r>
            <a:r>
              <a:rPr lang="en-US" sz="2600" strike="noStrike" spc="-1" dirty="0">
                <a:solidFill>
                  <a:srgbClr val="002060"/>
                </a:solidFill>
                <a:latin typeface="Calibri" pitchFamily="34" charset="0"/>
                <a:cs typeface="Calibri" pitchFamily="34" charset="0"/>
              </a:rPr>
              <a:t>”. </a:t>
            </a:r>
            <a:endParaRPr lang="el-GR" sz="2600" strike="noStrike" spc="-1" dirty="0" smtClean="0">
              <a:solidFill>
                <a:srgbClr val="002060"/>
              </a:solidFill>
              <a:latin typeface="Calibri" pitchFamily="34" charset="0"/>
              <a:cs typeface="Calibri" pitchFamily="34" charset="0"/>
            </a:endParaRPr>
          </a:p>
          <a:p>
            <a:pPr marL="254880" indent="-254880">
              <a:lnSpc>
                <a:spcPct val="100000"/>
              </a:lnSpc>
              <a:spcBef>
                <a:spcPts val="581"/>
              </a:spcBef>
              <a:buClr>
                <a:srgbClr val="2DA2BF"/>
              </a:buClr>
              <a:buSzPct val="85000"/>
              <a:buFont typeface="Wingdings 2" charset="2"/>
              <a:buChar char=""/>
            </a:pPr>
            <a:r>
              <a:rPr lang="en-US" sz="2800" dirty="0" smtClean="0">
                <a:solidFill>
                  <a:srgbClr val="002060"/>
                </a:solidFill>
                <a:latin typeface="Calibri" pitchFamily="34" charset="0"/>
                <a:cs typeface="Calibri" pitchFamily="34" charset="0"/>
              </a:rPr>
              <a:t>It appears, as was said, for the first time at the end of the 19th century and </a:t>
            </a:r>
            <a:r>
              <a:rPr lang="en-US" sz="2800" dirty="0" smtClean="0">
                <a:solidFill>
                  <a:srgbClr val="FF0000"/>
                </a:solidFill>
                <a:latin typeface="Calibri" pitchFamily="34" charset="0"/>
                <a:cs typeface="Calibri" pitchFamily="34" charset="0"/>
              </a:rPr>
              <a:t>was inspired by the form and structure of nature</a:t>
            </a:r>
            <a:r>
              <a:rPr lang="en-US" sz="2800" dirty="0" smtClean="0">
                <a:latin typeface="Calibri" pitchFamily="34" charset="0"/>
                <a:cs typeface="Calibri" pitchFamily="34" charset="0"/>
              </a:rPr>
              <a:t>. </a:t>
            </a:r>
            <a:endParaRPr lang="el-GR" sz="2800" dirty="0" smtClean="0">
              <a:latin typeface="Calibri" pitchFamily="34" charset="0"/>
              <a:cs typeface="Calibri" pitchFamily="34" charset="0"/>
            </a:endParaRPr>
          </a:p>
          <a:p>
            <a:pPr marL="254880" indent="-254880">
              <a:lnSpc>
                <a:spcPct val="100000"/>
              </a:lnSpc>
              <a:spcBef>
                <a:spcPts val="581"/>
              </a:spcBef>
              <a:buClr>
                <a:srgbClr val="2DA2BF"/>
              </a:buClr>
              <a:buSzPct val="85000"/>
              <a:buFont typeface="Wingdings 2" charset="2"/>
              <a:buChar char=""/>
            </a:pPr>
            <a:r>
              <a:rPr lang="en-US" sz="2800" dirty="0" smtClean="0">
                <a:solidFill>
                  <a:srgbClr val="002060"/>
                </a:solidFill>
                <a:latin typeface="Calibri" pitchFamily="34" charset="0"/>
                <a:cs typeface="Calibri" pitchFamily="34" charset="0"/>
              </a:rPr>
              <a:t>Finally, its main features are the </a:t>
            </a:r>
            <a:r>
              <a:rPr lang="en-US" sz="2800" dirty="0" smtClean="0">
                <a:solidFill>
                  <a:srgbClr val="FF0000"/>
                </a:solidFill>
                <a:latin typeface="Calibri" pitchFamily="34" charset="0"/>
                <a:cs typeface="Calibri" pitchFamily="34" charset="0"/>
              </a:rPr>
              <a:t>emphasis on free and asymmetrical lines and strong decorative elements</a:t>
            </a:r>
            <a:endParaRPr lang="en-US" sz="2600" strike="noStrike" spc="-1" dirty="0">
              <a:solidFill>
                <a:srgbClr val="FF0000"/>
              </a:solidFill>
              <a:latin typeface="Calibri" pitchFamily="34" charset="0"/>
              <a:cs typeface="Calibri" pitchFamily="34" charset="0"/>
            </a:endParaRPr>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PlaceHolder 1"/>
          <p:cNvSpPr>
            <a:spLocks noGrp="1"/>
          </p:cNvSpPr>
          <p:nvPr>
            <p:ph/>
          </p:nvPr>
        </p:nvSpPr>
        <p:spPr>
          <a:xfrm>
            <a:off x="762000" y="1447920"/>
            <a:ext cx="5455560" cy="4952880"/>
          </a:xfrm>
          <a:prstGeom prst="rect">
            <a:avLst/>
          </a:prstGeom>
          <a:noFill/>
          <a:ln w="0">
            <a:noFill/>
          </a:ln>
        </p:spPr>
        <p:txBody>
          <a:bodyPr lIns="90000" tIns="45000" rIns="90000" bIns="45000" anchor="t">
            <a:normAutofit fontScale="25000" lnSpcReduction="20000"/>
          </a:bodyPr>
          <a:lstStyle/>
          <a:p>
            <a:pPr indent="0">
              <a:lnSpc>
                <a:spcPct val="100000"/>
              </a:lnSpc>
              <a:spcAft>
                <a:spcPts val="799"/>
              </a:spcAft>
              <a:buNone/>
            </a:pPr>
            <a:endParaRPr lang="en-US" sz="2600" b="0" strike="noStrike" spc="-1" dirty="0">
              <a:solidFill>
                <a:srgbClr val="000000"/>
              </a:solidFill>
              <a:latin typeface="Perpetua"/>
            </a:endParaRPr>
          </a:p>
          <a:p>
            <a:pPr marL="253440" indent="-253440">
              <a:lnSpc>
                <a:spcPct val="100000"/>
              </a:lnSpc>
              <a:spcAft>
                <a:spcPts val="799"/>
              </a:spcAft>
              <a:buClr>
                <a:srgbClr val="2DA2BF"/>
              </a:buClr>
              <a:buSzPct val="85000"/>
              <a:buFont typeface="Wingdings 2" charset="2"/>
              <a:buChar char=""/>
            </a:pPr>
            <a:r>
              <a:rPr lang="el-GR" sz="8100" b="0" strike="noStrike" spc="-1" dirty="0">
                <a:solidFill>
                  <a:srgbClr val="000000"/>
                </a:solidFill>
                <a:latin typeface="Calibri" pitchFamily="34" charset="0"/>
                <a:cs typeface="Calibri" pitchFamily="34" charset="0"/>
              </a:rPr>
              <a:t>Το </a:t>
            </a:r>
            <a:r>
              <a:rPr lang="el-GR" sz="8100" b="1" strike="noStrike" spc="-1" dirty="0" err="1">
                <a:solidFill>
                  <a:srgbClr val="FF0000"/>
                </a:solidFill>
                <a:latin typeface="Calibri" pitchFamily="34" charset="0"/>
                <a:cs typeface="Calibri" pitchFamily="34" charset="0"/>
              </a:rPr>
              <a:t>Maison</a:t>
            </a:r>
            <a:r>
              <a:rPr lang="el-GR" sz="8100" b="1" strike="noStrike" spc="-1" dirty="0">
                <a:solidFill>
                  <a:srgbClr val="FF0000"/>
                </a:solidFill>
                <a:latin typeface="Calibri" pitchFamily="34" charset="0"/>
                <a:cs typeface="Calibri" pitchFamily="34" charset="0"/>
              </a:rPr>
              <a:t> </a:t>
            </a:r>
            <a:r>
              <a:rPr lang="el-GR" sz="8100" b="1" strike="noStrike" spc="-1" dirty="0" err="1">
                <a:solidFill>
                  <a:srgbClr val="FF0000"/>
                </a:solidFill>
                <a:latin typeface="Calibri" pitchFamily="34" charset="0"/>
                <a:cs typeface="Calibri" pitchFamily="34" charset="0"/>
              </a:rPr>
              <a:t>de</a:t>
            </a:r>
            <a:r>
              <a:rPr lang="el-GR" sz="8100" b="1" strike="noStrike" spc="-1" dirty="0">
                <a:solidFill>
                  <a:srgbClr val="FF0000"/>
                </a:solidFill>
                <a:latin typeface="Calibri" pitchFamily="34" charset="0"/>
                <a:cs typeface="Calibri" pitchFamily="34" charset="0"/>
              </a:rPr>
              <a:t> </a:t>
            </a:r>
            <a:r>
              <a:rPr lang="el-GR" sz="8100" b="1" strike="noStrike" spc="-1" dirty="0" err="1">
                <a:solidFill>
                  <a:srgbClr val="FF0000"/>
                </a:solidFill>
                <a:latin typeface="Calibri" pitchFamily="34" charset="0"/>
                <a:cs typeface="Calibri" pitchFamily="34" charset="0"/>
              </a:rPr>
              <a:t>l'Art</a:t>
            </a:r>
            <a:r>
              <a:rPr lang="el-GR" sz="8100" b="1" strike="noStrike" spc="-1" dirty="0">
                <a:solidFill>
                  <a:srgbClr val="FF0000"/>
                </a:solidFill>
                <a:latin typeface="Calibri" pitchFamily="34" charset="0"/>
                <a:cs typeface="Calibri" pitchFamily="34" charset="0"/>
              </a:rPr>
              <a:t> </a:t>
            </a:r>
            <a:r>
              <a:rPr lang="el-GR" sz="8100" b="1" strike="noStrike" spc="-1" dirty="0" err="1">
                <a:solidFill>
                  <a:srgbClr val="FF0000"/>
                </a:solidFill>
                <a:latin typeface="Calibri" pitchFamily="34" charset="0"/>
                <a:cs typeface="Calibri" pitchFamily="34" charset="0"/>
              </a:rPr>
              <a:t>Nouveau</a:t>
            </a:r>
            <a:r>
              <a:rPr lang="el-GR" sz="8100" b="1" strike="noStrike" spc="-1" dirty="0">
                <a:solidFill>
                  <a:srgbClr val="FF0000"/>
                </a:solidFill>
                <a:latin typeface="Calibri" pitchFamily="34" charset="0"/>
                <a:cs typeface="Calibri" pitchFamily="34" charset="0"/>
              </a:rPr>
              <a:t> </a:t>
            </a:r>
            <a:r>
              <a:rPr lang="el-GR" sz="8100" b="0" strike="noStrike" spc="-1" dirty="0">
                <a:solidFill>
                  <a:srgbClr val="000000"/>
                </a:solidFill>
                <a:latin typeface="Calibri" pitchFamily="34" charset="0"/>
                <a:cs typeface="Calibri" pitchFamily="34" charset="0"/>
              </a:rPr>
              <a:t>("Οίκος Νέας Τέχνης) ήταν μια γκαλερί που άνοιξε στις </a:t>
            </a:r>
            <a:r>
              <a:rPr lang="el-GR" sz="8100" b="1" strike="noStrike" spc="-1" dirty="0">
                <a:solidFill>
                  <a:srgbClr val="000000"/>
                </a:solidFill>
                <a:latin typeface="Calibri" pitchFamily="34" charset="0"/>
                <a:cs typeface="Calibri" pitchFamily="34" charset="0"/>
              </a:rPr>
              <a:t>26 Δεκεμβρίου 1895, </a:t>
            </a:r>
            <a:r>
              <a:rPr lang="el-GR" sz="8100" b="0" strike="noStrike" spc="-1" dirty="0">
                <a:solidFill>
                  <a:srgbClr val="000000"/>
                </a:solidFill>
                <a:latin typeface="Calibri" pitchFamily="34" charset="0"/>
                <a:cs typeface="Calibri" pitchFamily="34" charset="0"/>
              </a:rPr>
              <a:t>από τον </a:t>
            </a:r>
            <a:r>
              <a:rPr lang="el-GR" sz="8100" b="0" strike="noStrike" spc="-1" dirty="0" err="1">
                <a:solidFill>
                  <a:srgbClr val="000000"/>
                </a:solidFill>
                <a:latin typeface="Calibri" pitchFamily="34" charset="0"/>
                <a:cs typeface="Calibri" pitchFamily="34" charset="0"/>
              </a:rPr>
              <a:t>Siegfried</a:t>
            </a:r>
            <a:r>
              <a:rPr lang="el-GR" sz="8100" b="0" strike="noStrike" spc="-1" dirty="0">
                <a:solidFill>
                  <a:srgbClr val="000000"/>
                </a:solidFill>
                <a:latin typeface="Calibri" pitchFamily="34" charset="0"/>
                <a:cs typeface="Calibri" pitchFamily="34" charset="0"/>
              </a:rPr>
              <a:t> </a:t>
            </a:r>
            <a:r>
              <a:rPr lang="el-GR" sz="8100" b="0" strike="noStrike" spc="-1" dirty="0" err="1">
                <a:solidFill>
                  <a:srgbClr val="000000"/>
                </a:solidFill>
                <a:latin typeface="Calibri" pitchFamily="34" charset="0"/>
                <a:cs typeface="Calibri" pitchFamily="34" charset="0"/>
              </a:rPr>
              <a:t>Bing</a:t>
            </a:r>
            <a:r>
              <a:rPr lang="el-GR" sz="8100" b="0" strike="noStrike" spc="-1" dirty="0">
                <a:solidFill>
                  <a:srgbClr val="000000"/>
                </a:solidFill>
                <a:latin typeface="Calibri" pitchFamily="34" charset="0"/>
                <a:cs typeface="Calibri" pitchFamily="34" charset="0"/>
              </a:rPr>
              <a:t> στη </a:t>
            </a:r>
            <a:r>
              <a:rPr lang="el-GR" sz="8100" b="0" strike="noStrike" spc="-1" dirty="0" err="1">
                <a:solidFill>
                  <a:srgbClr val="000000"/>
                </a:solidFill>
                <a:latin typeface="Calibri" pitchFamily="34" charset="0"/>
                <a:cs typeface="Calibri" pitchFamily="34" charset="0"/>
              </a:rPr>
              <a:t>rue</a:t>
            </a:r>
            <a:r>
              <a:rPr lang="el-GR" sz="8100" b="0" strike="noStrike" spc="-1" dirty="0">
                <a:solidFill>
                  <a:srgbClr val="000000"/>
                </a:solidFill>
                <a:latin typeface="Calibri" pitchFamily="34" charset="0"/>
                <a:cs typeface="Calibri" pitchFamily="34" charset="0"/>
              </a:rPr>
              <a:t> </a:t>
            </a:r>
            <a:r>
              <a:rPr lang="el-GR" sz="8100" b="0" strike="noStrike" spc="-1" dirty="0" err="1">
                <a:solidFill>
                  <a:srgbClr val="000000"/>
                </a:solidFill>
                <a:latin typeface="Calibri" pitchFamily="34" charset="0"/>
                <a:cs typeface="Calibri" pitchFamily="34" charset="0"/>
              </a:rPr>
              <a:t>de</a:t>
            </a:r>
            <a:r>
              <a:rPr lang="el-GR" sz="8100" b="0" strike="noStrike" spc="-1" dirty="0">
                <a:solidFill>
                  <a:srgbClr val="000000"/>
                </a:solidFill>
                <a:latin typeface="Calibri" pitchFamily="34" charset="0"/>
                <a:cs typeface="Calibri" pitchFamily="34" charset="0"/>
              </a:rPr>
              <a:t> </a:t>
            </a:r>
            <a:r>
              <a:rPr lang="el-GR" sz="8100" b="0" strike="noStrike" spc="-1" dirty="0" err="1">
                <a:solidFill>
                  <a:srgbClr val="000000"/>
                </a:solidFill>
                <a:latin typeface="Calibri" pitchFamily="34" charset="0"/>
                <a:cs typeface="Calibri" pitchFamily="34" charset="0"/>
              </a:rPr>
              <a:t>Provence</a:t>
            </a:r>
            <a:r>
              <a:rPr lang="el-GR" sz="8100" b="0" strike="noStrike" spc="-1" dirty="0">
                <a:solidFill>
                  <a:srgbClr val="000000"/>
                </a:solidFill>
                <a:latin typeface="Calibri" pitchFamily="34" charset="0"/>
                <a:cs typeface="Calibri" pitchFamily="34" charset="0"/>
              </a:rPr>
              <a:t> 22, στο Παρίσι. </a:t>
            </a:r>
            <a:r>
              <a:rPr lang="el-GR" sz="8100" b="0" strike="noStrike" spc="-1" dirty="0" smtClean="0">
                <a:solidFill>
                  <a:srgbClr val="000000"/>
                </a:solidFill>
                <a:latin typeface="Calibri" pitchFamily="34" charset="0"/>
                <a:cs typeface="Calibri" pitchFamily="34" charset="0"/>
              </a:rPr>
              <a:t>Η </a:t>
            </a:r>
            <a:r>
              <a:rPr lang="el-GR" sz="8100" b="0" strike="noStrike" spc="-1" dirty="0">
                <a:solidFill>
                  <a:srgbClr val="000000"/>
                </a:solidFill>
                <a:latin typeface="Calibri" pitchFamily="34" charset="0"/>
                <a:cs typeface="Calibri" pitchFamily="34" charset="0"/>
              </a:rPr>
              <a:t>γκαλερί ειδικευόταν στη μοντέρνα τέχνη.</a:t>
            </a:r>
            <a:endParaRPr lang="en-US" sz="8100" b="0" strike="noStrike" spc="-1" dirty="0">
              <a:solidFill>
                <a:srgbClr val="000000"/>
              </a:solidFill>
              <a:latin typeface="Calibri" pitchFamily="34" charset="0"/>
              <a:cs typeface="Calibri" pitchFamily="34" charset="0"/>
            </a:endParaRPr>
          </a:p>
          <a:p>
            <a:pPr indent="0">
              <a:lnSpc>
                <a:spcPct val="100000"/>
              </a:lnSpc>
              <a:spcAft>
                <a:spcPts val="799"/>
              </a:spcAft>
              <a:buNone/>
            </a:pPr>
            <a:endParaRPr lang="en-US" sz="8100" b="0" strike="noStrike" spc="-1" dirty="0">
              <a:solidFill>
                <a:srgbClr val="000000"/>
              </a:solidFill>
              <a:latin typeface="Perpetua"/>
            </a:endParaRPr>
          </a:p>
          <a:p>
            <a:pPr marL="253440" indent="0">
              <a:lnSpc>
                <a:spcPct val="100000"/>
              </a:lnSpc>
              <a:spcAft>
                <a:spcPts val="799"/>
              </a:spcAft>
              <a:buNone/>
              <a:tabLst>
                <a:tab pos="0" algn="l"/>
              </a:tabLst>
            </a:pPr>
            <a:endParaRPr lang="en-US" sz="8100" b="0" strike="noStrike" spc="-1" dirty="0">
              <a:solidFill>
                <a:srgbClr val="000000"/>
              </a:solidFill>
              <a:latin typeface="Perpetua"/>
            </a:endParaRPr>
          </a:p>
          <a:p>
            <a:pPr marL="253440" indent="-253440">
              <a:lnSpc>
                <a:spcPct val="100000"/>
              </a:lnSpc>
              <a:spcAft>
                <a:spcPts val="799"/>
              </a:spcAft>
              <a:buClr>
                <a:srgbClr val="2DA2BF"/>
              </a:buClr>
              <a:buSzPct val="85000"/>
              <a:buFont typeface="Wingdings 2" charset="2"/>
              <a:buChar char=""/>
              <a:tabLst>
                <a:tab pos="0" algn="l"/>
              </a:tabLst>
            </a:pPr>
            <a:r>
              <a:rPr lang="en-US" sz="8100" b="0" strike="noStrike" spc="-1" dirty="0">
                <a:solidFill>
                  <a:srgbClr val="000000"/>
                </a:solidFill>
                <a:latin typeface="Calibri"/>
              </a:rPr>
              <a:t>The </a:t>
            </a:r>
            <a:r>
              <a:rPr lang="en-US" sz="8100" b="0" strike="noStrike" spc="-1" dirty="0" smtClean="0">
                <a:solidFill>
                  <a:srgbClr val="000000"/>
                </a:solidFill>
                <a:latin typeface="Calibri"/>
              </a:rPr>
              <a:t>("</a:t>
            </a:r>
            <a:r>
              <a:rPr lang="en-US" sz="8100" b="0" strike="noStrike" spc="-1" dirty="0">
                <a:solidFill>
                  <a:srgbClr val="000000"/>
                </a:solidFill>
                <a:latin typeface="Calibri"/>
              </a:rPr>
              <a:t>House of New Art) </a:t>
            </a:r>
            <a:r>
              <a:rPr lang="en-US" sz="8100" b="0" strike="noStrike" spc="-1" dirty="0" err="1" smtClean="0">
                <a:solidFill>
                  <a:srgbClr val="000000"/>
                </a:solidFill>
                <a:latin typeface="Calibri"/>
              </a:rPr>
              <a:t>w</a:t>
            </a:r>
            <a:r>
              <a:rPr lang="en-US" sz="8100" b="1" strike="noStrike" spc="-1" dirty="0" err="1" smtClean="0">
                <a:solidFill>
                  <a:srgbClr val="000000"/>
                </a:solidFill>
                <a:latin typeface="Calibri"/>
              </a:rPr>
              <a:t>Maison</a:t>
            </a:r>
            <a:r>
              <a:rPr lang="en-US" sz="8100" b="1" strike="noStrike" spc="-1" dirty="0" smtClean="0">
                <a:solidFill>
                  <a:srgbClr val="000000"/>
                </a:solidFill>
                <a:latin typeface="Calibri"/>
              </a:rPr>
              <a:t> de </a:t>
            </a:r>
            <a:r>
              <a:rPr lang="en-US" sz="8100" b="1" strike="noStrike" spc="-1" dirty="0" err="1" smtClean="0">
                <a:solidFill>
                  <a:srgbClr val="000000"/>
                </a:solidFill>
                <a:latin typeface="Calibri"/>
              </a:rPr>
              <a:t>l'Art</a:t>
            </a:r>
            <a:r>
              <a:rPr lang="en-US" sz="8100" b="1" strike="noStrike" spc="-1" dirty="0" smtClean="0">
                <a:solidFill>
                  <a:srgbClr val="000000"/>
                </a:solidFill>
                <a:latin typeface="Calibri"/>
              </a:rPr>
              <a:t> Nouveau </a:t>
            </a:r>
            <a:r>
              <a:rPr lang="en-US" sz="8100" b="0" strike="noStrike" spc="-1" dirty="0" smtClean="0">
                <a:solidFill>
                  <a:srgbClr val="000000"/>
                </a:solidFill>
                <a:latin typeface="Calibri"/>
              </a:rPr>
              <a:t>as </a:t>
            </a:r>
            <a:r>
              <a:rPr lang="en-US" sz="8100" b="0" strike="noStrike" spc="-1" dirty="0">
                <a:solidFill>
                  <a:srgbClr val="000000"/>
                </a:solidFill>
                <a:latin typeface="Calibri"/>
              </a:rPr>
              <a:t>a gallery opened on 26 December 1895, by Siegfried Bing at 22 rue de Provence, Paris. The Gallery specialized in modern art. </a:t>
            </a:r>
            <a:endParaRPr lang="en-US" sz="8100" b="0" strike="noStrike" spc="-1" dirty="0">
              <a:solidFill>
                <a:srgbClr val="000000"/>
              </a:solidFill>
              <a:latin typeface="Perpetua"/>
            </a:endParaRPr>
          </a:p>
          <a:p>
            <a:pPr indent="0">
              <a:lnSpc>
                <a:spcPct val="100000"/>
              </a:lnSpc>
              <a:spcBef>
                <a:spcPts val="581"/>
              </a:spcBef>
              <a:buNone/>
              <a:tabLst>
                <a:tab pos="0" algn="l"/>
              </a:tabLst>
            </a:pPr>
            <a:r>
              <a:rPr sz="2600" dirty="0"/>
              <a:t/>
            </a:r>
            <a:br>
              <a:rPr sz="2600" dirty="0"/>
            </a:br>
            <a:endParaRPr lang="en-US" sz="2600" b="0" strike="noStrike" spc="-1" dirty="0">
              <a:solidFill>
                <a:srgbClr val="000000"/>
              </a:solidFill>
              <a:latin typeface="Perpetua"/>
            </a:endParaRPr>
          </a:p>
        </p:txBody>
      </p:sp>
      <p:sp>
        <p:nvSpPr>
          <p:cNvPr id="234" name="PlaceHolder 2"/>
          <p:cNvSpPr>
            <a:spLocks noGrp="1"/>
          </p:cNvSpPr>
          <p:nvPr>
            <p:ph/>
          </p:nvPr>
        </p:nvSpPr>
        <p:spPr>
          <a:xfrm>
            <a:off x="6578640" y="1447920"/>
            <a:ext cx="4998240" cy="4571640"/>
          </a:xfrm>
          <a:prstGeom prst="rect">
            <a:avLst/>
          </a:prstGeom>
          <a:noFill/>
          <a:ln w="0">
            <a:noFill/>
          </a:ln>
        </p:spPr>
        <p:txBody>
          <a:bodyPr lIns="90000" tIns="45000" rIns="90000" bIns="45000" anchor="t">
            <a:normAutofit/>
          </a:bodyPr>
          <a:lstStyle/>
          <a:p>
            <a:pPr indent="0">
              <a:lnSpc>
                <a:spcPct val="100000"/>
              </a:lnSpc>
              <a:spcBef>
                <a:spcPts val="581"/>
              </a:spcBef>
              <a:buNone/>
            </a:pPr>
            <a:endParaRPr lang="en-US" sz="2600" b="0" strike="noStrike" spc="-1">
              <a:solidFill>
                <a:srgbClr val="000000"/>
              </a:solidFill>
              <a:latin typeface="Perpetua"/>
            </a:endParaRPr>
          </a:p>
          <a:p>
            <a:pPr indent="0">
              <a:lnSpc>
                <a:spcPct val="100000"/>
              </a:lnSpc>
              <a:spcBef>
                <a:spcPts val="581"/>
              </a:spcBef>
              <a:buNone/>
            </a:pPr>
            <a:endParaRPr lang="en-US" sz="2600" b="0" strike="noStrike" spc="-1">
              <a:solidFill>
                <a:srgbClr val="000000"/>
              </a:solidFill>
              <a:latin typeface="Perpetua"/>
            </a:endParaRPr>
          </a:p>
          <a:p>
            <a:pPr indent="0">
              <a:lnSpc>
                <a:spcPct val="100000"/>
              </a:lnSpc>
              <a:spcBef>
                <a:spcPts val="581"/>
              </a:spcBef>
              <a:buNone/>
            </a:pPr>
            <a:endParaRPr lang="en-US" sz="2600" b="0" strike="noStrike" spc="-1">
              <a:solidFill>
                <a:srgbClr val="000000"/>
              </a:solidFill>
              <a:latin typeface="Perpetua"/>
            </a:endParaRPr>
          </a:p>
          <a:p>
            <a:pPr indent="0">
              <a:lnSpc>
                <a:spcPct val="100000"/>
              </a:lnSpc>
              <a:spcBef>
                <a:spcPts val="581"/>
              </a:spcBef>
              <a:buNone/>
            </a:pPr>
            <a:endParaRPr lang="en-US" sz="2600" b="0" strike="noStrike" spc="-1">
              <a:solidFill>
                <a:srgbClr val="000000"/>
              </a:solidFill>
              <a:latin typeface="Perpetua"/>
            </a:endParaRPr>
          </a:p>
          <a:p>
            <a:pPr indent="0">
              <a:lnSpc>
                <a:spcPct val="100000"/>
              </a:lnSpc>
              <a:spcBef>
                <a:spcPts val="581"/>
              </a:spcBef>
              <a:buNone/>
            </a:pPr>
            <a:endParaRPr lang="en-US" sz="2600" b="0" strike="noStrike" spc="-1">
              <a:solidFill>
                <a:srgbClr val="000000"/>
              </a:solidFill>
              <a:latin typeface="Perpetua"/>
            </a:endParaRPr>
          </a:p>
        </p:txBody>
      </p:sp>
      <p:pic>
        <p:nvPicPr>
          <p:cNvPr id="235" name="Picture 2" descr="C:\Users\admin\Desktop\ΠΡΑΓΑ  2024\ΕΡΓΑΣΙΕΣ\Hôtel_Bing_en_1895.jpg"/>
          <p:cNvPicPr/>
          <p:nvPr/>
        </p:nvPicPr>
        <p:blipFill>
          <a:blip r:embed="rId2" cstate="print"/>
          <a:stretch/>
        </p:blipFill>
        <p:spPr>
          <a:xfrm>
            <a:off x="6934200" y="1901160"/>
            <a:ext cx="4557240" cy="3665160"/>
          </a:xfrm>
          <a:prstGeom prst="rect">
            <a:avLst/>
          </a:prstGeom>
          <a:ln w="0">
            <a:noFill/>
          </a:ln>
        </p:spPr>
      </p:pic>
      <p:sp>
        <p:nvSpPr>
          <p:cNvPr id="236" name="PlaceHolder 3"/>
          <p:cNvSpPr>
            <a:spLocks noGrp="1"/>
          </p:cNvSpPr>
          <p:nvPr>
            <p:ph type="title"/>
          </p:nvPr>
        </p:nvSpPr>
        <p:spPr>
          <a:xfrm>
            <a:off x="1219320" y="274680"/>
            <a:ext cx="10362960" cy="1142640"/>
          </a:xfrm>
          <a:prstGeom prst="rect">
            <a:avLst/>
          </a:prstGeom>
          <a:noFill/>
          <a:ln w="0">
            <a:noFill/>
          </a:ln>
        </p:spPr>
        <p:txBody>
          <a:bodyPr lIns="90000" tIns="45000" rIns="90000" bIns="91440" anchor="b">
            <a:normAutofit fontScale="90000"/>
          </a:bodyPr>
          <a:lstStyle/>
          <a:p>
            <a:pPr indent="0">
              <a:lnSpc>
                <a:spcPct val="100000"/>
              </a:lnSpc>
              <a:buNone/>
            </a:pPr>
            <a:r>
              <a:rPr lang="en-US" sz="4000" b="1" strike="noStrike" spc="-1" dirty="0">
                <a:solidFill>
                  <a:srgbClr val="FF0000"/>
                </a:solidFill>
                <a:latin typeface="Franklin Gothic Book"/>
              </a:rPr>
              <a:t>    </a:t>
            </a:r>
            <a:r>
              <a:rPr lang="en-US" sz="4000" b="1" strike="noStrike" spc="-1" dirty="0">
                <a:solidFill>
                  <a:srgbClr val="FF0000"/>
                </a:solidFill>
                <a:latin typeface="Calibri" pitchFamily="34" charset="0"/>
                <a:cs typeface="Calibri" pitchFamily="34" charset="0"/>
              </a:rPr>
              <a:t>E</a:t>
            </a:r>
            <a:r>
              <a:rPr lang="el-GR" sz="4000" b="1" strike="noStrike" spc="-1" dirty="0" err="1">
                <a:solidFill>
                  <a:srgbClr val="FF0000"/>
                </a:solidFill>
                <a:latin typeface="Calibri" pitchFamily="34" charset="0"/>
                <a:cs typeface="Calibri" pitchFamily="34" charset="0"/>
              </a:rPr>
              <a:t>κεί</a:t>
            </a:r>
            <a:r>
              <a:rPr lang="el-GR" sz="4000" b="1" strike="noStrike" spc="-1" dirty="0">
                <a:solidFill>
                  <a:srgbClr val="FF0000"/>
                </a:solidFill>
                <a:latin typeface="Calibri" pitchFamily="34" charset="0"/>
                <a:cs typeface="Calibri" pitchFamily="34" charset="0"/>
              </a:rPr>
              <a:t>  που ξεκίνησαν  όλα…</a:t>
            </a:r>
            <a:r>
              <a:rPr sz="4000" dirty="0">
                <a:latin typeface="Calibri" pitchFamily="34" charset="0"/>
                <a:cs typeface="Calibri" pitchFamily="34" charset="0"/>
              </a:rPr>
              <a:t/>
            </a:r>
            <a:br>
              <a:rPr sz="4000" dirty="0">
                <a:latin typeface="Calibri" pitchFamily="34" charset="0"/>
                <a:cs typeface="Calibri" pitchFamily="34" charset="0"/>
              </a:rPr>
            </a:br>
            <a:r>
              <a:rPr lang="el-GR" sz="4000" b="1" strike="noStrike" spc="-1" dirty="0">
                <a:solidFill>
                  <a:srgbClr val="FF0000"/>
                </a:solidFill>
                <a:latin typeface="Calibri" pitchFamily="34" charset="0"/>
                <a:cs typeface="Calibri" pitchFamily="34" charset="0"/>
              </a:rPr>
              <a:t>                        </a:t>
            </a:r>
            <a:r>
              <a:rPr lang="en-US" sz="4000" b="1" strike="noStrike" spc="-1" dirty="0">
                <a:solidFill>
                  <a:srgbClr val="FF0000"/>
                </a:solidFill>
                <a:latin typeface="Calibri" pitchFamily="34" charset="0"/>
                <a:cs typeface="Calibri" pitchFamily="34" charset="0"/>
              </a:rPr>
              <a:t>Where  it  all  started</a:t>
            </a:r>
            <a:r>
              <a:rPr lang="el-GR" sz="4000" b="1" strike="noStrike" spc="-1" dirty="0">
                <a:solidFill>
                  <a:srgbClr val="FF0000"/>
                </a:solidFill>
                <a:latin typeface="Calibri" pitchFamily="34" charset="0"/>
                <a:cs typeface="Calibri" pitchFamily="34" charset="0"/>
              </a:rPr>
              <a:t>…</a:t>
            </a:r>
            <a:endParaRPr lang="en-US" sz="4000" b="0" strike="noStrike" spc="-1" dirty="0">
              <a:solidFill>
                <a:srgbClr val="000000"/>
              </a:solidFill>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rmAutofit fontScale="90000"/>
          </a:bodyPr>
          <a:lstStyle/>
          <a:p>
            <a:pPr indent="0" algn="ctr">
              <a:lnSpc>
                <a:spcPct val="100000"/>
              </a:lnSpc>
              <a:buNone/>
            </a:pPr>
            <a:r>
              <a:rPr lang="el-GR" sz="4000" b="0" strike="noStrike" spc="-1" dirty="0">
                <a:solidFill>
                  <a:srgbClr val="464646"/>
                </a:solidFill>
                <a:latin typeface="Franklin Gothic Book"/>
              </a:rPr>
              <a:t>ΚΑΛΕΣ ΤΕΧΝΕΣ </a:t>
            </a:r>
            <a:r>
              <a:rPr lang="el-GR" sz="4000" b="0" strike="noStrike" spc="-1" dirty="0" err="1">
                <a:solidFill>
                  <a:srgbClr val="464646"/>
                </a:solidFill>
                <a:latin typeface="Franklin Gothic Book"/>
              </a:rPr>
              <a:t>vs</a:t>
            </a:r>
            <a:r>
              <a:rPr lang="el-GR" sz="4000" b="0" strike="noStrike" spc="-1" dirty="0">
                <a:solidFill>
                  <a:srgbClr val="464646"/>
                </a:solidFill>
                <a:latin typeface="Franklin Gothic Book"/>
              </a:rPr>
              <a:t> ΕΦΑΡΜΟΣΜΕΝΕΣ ΤΕΧΝΕΣ</a:t>
            </a:r>
            <a:r>
              <a:rPr sz="4000" dirty="0"/>
              <a:t/>
            </a:r>
            <a:br>
              <a:rPr sz="4000" dirty="0"/>
            </a:br>
            <a:r>
              <a:rPr lang="en-US" sz="4000" b="0" strike="noStrike" spc="-1" dirty="0">
                <a:solidFill>
                  <a:srgbClr val="464646"/>
                </a:solidFill>
                <a:latin typeface="Arial Black"/>
              </a:rPr>
              <a:t>FINE</a:t>
            </a:r>
            <a:r>
              <a:rPr lang="en-US" sz="1800" b="0" strike="noStrike" spc="-1" dirty="0">
                <a:solidFill>
                  <a:srgbClr val="000000"/>
                </a:solidFill>
                <a:latin typeface="Calibri"/>
              </a:rPr>
              <a:t> </a:t>
            </a:r>
            <a:r>
              <a:rPr lang="en-US" sz="4000" b="0" strike="noStrike" spc="-1" dirty="0">
                <a:solidFill>
                  <a:srgbClr val="464646"/>
                </a:solidFill>
                <a:latin typeface="Arial Black"/>
              </a:rPr>
              <a:t>ARTS vs APPLIED ARTS </a:t>
            </a:r>
            <a:endParaRPr lang="en-US" sz="4000" b="0" strike="noStrike" spc="-1" dirty="0">
              <a:solidFill>
                <a:srgbClr val="000000"/>
              </a:solidFill>
              <a:latin typeface="Calibri"/>
            </a:endParaRPr>
          </a:p>
        </p:txBody>
      </p:sp>
      <p:pic>
        <p:nvPicPr>
          <p:cNvPr id="238" name="Picture 4"/>
          <p:cNvPicPr/>
          <p:nvPr/>
        </p:nvPicPr>
        <p:blipFill>
          <a:blip r:embed="rId2" cstate="print"/>
          <a:stretch/>
        </p:blipFill>
        <p:spPr>
          <a:xfrm>
            <a:off x="585720" y="3300120"/>
            <a:ext cx="2786400" cy="2757240"/>
          </a:xfrm>
          <a:prstGeom prst="rect">
            <a:avLst/>
          </a:prstGeom>
          <a:ln w="0">
            <a:noFill/>
          </a:ln>
        </p:spPr>
      </p:pic>
      <p:sp>
        <p:nvSpPr>
          <p:cNvPr id="239" name="PlaceHolder 2"/>
          <p:cNvSpPr>
            <a:spLocks noGrp="1"/>
          </p:cNvSpPr>
          <p:nvPr>
            <p:ph/>
          </p:nvPr>
        </p:nvSpPr>
        <p:spPr>
          <a:xfrm>
            <a:off x="585720" y="1600200"/>
            <a:ext cx="5729040" cy="1699920"/>
          </a:xfrm>
          <a:prstGeom prst="rect">
            <a:avLst/>
          </a:prstGeom>
          <a:noFill/>
          <a:ln w="0">
            <a:noFill/>
          </a:ln>
        </p:spPr>
        <p:txBody>
          <a:bodyPr lIns="90000" tIns="45000" rIns="90000" bIns="45000" anchor="t">
            <a:normAutofit fontScale="86000" lnSpcReduction="10000"/>
          </a:bodyPr>
          <a:lstStyle/>
          <a:p>
            <a:pPr marL="228960" indent="-228960" algn="ctr">
              <a:lnSpc>
                <a:spcPct val="100000"/>
              </a:lnSpc>
              <a:spcBef>
                <a:spcPts val="581"/>
              </a:spcBef>
              <a:buClr>
                <a:srgbClr val="2DA2BF"/>
              </a:buClr>
              <a:buSzPct val="85000"/>
              <a:buFont typeface="Wingdings 2" charset="2"/>
              <a:buChar char=""/>
            </a:pPr>
            <a:r>
              <a:rPr lang="el-GR" sz="2600" b="0" strike="noStrike" spc="-1" dirty="0">
                <a:solidFill>
                  <a:srgbClr val="000000"/>
                </a:solidFill>
                <a:latin typeface="Perpetua"/>
              </a:rPr>
              <a:t>Η </a:t>
            </a:r>
            <a:r>
              <a:rPr lang="el-GR" sz="2600" b="0" strike="noStrike" spc="-1" dirty="0" err="1">
                <a:solidFill>
                  <a:srgbClr val="000000"/>
                </a:solidFill>
                <a:latin typeface="Perpetua"/>
              </a:rPr>
              <a:t>Art</a:t>
            </a:r>
            <a:r>
              <a:rPr lang="el-GR" sz="2600" b="0" strike="noStrike" spc="-1" dirty="0">
                <a:solidFill>
                  <a:srgbClr val="000000"/>
                </a:solidFill>
                <a:latin typeface="Perpetua"/>
              </a:rPr>
              <a:t> </a:t>
            </a:r>
            <a:r>
              <a:rPr lang="el-GR" sz="2600" b="0" strike="noStrike" spc="-1" dirty="0" err="1">
                <a:solidFill>
                  <a:srgbClr val="000000"/>
                </a:solidFill>
                <a:latin typeface="Perpetua"/>
              </a:rPr>
              <a:t>Nouveau</a:t>
            </a:r>
            <a:r>
              <a:rPr lang="el-GR" sz="2600" b="0" strike="noStrike" spc="-1" dirty="0">
                <a:solidFill>
                  <a:srgbClr val="000000"/>
                </a:solidFill>
                <a:latin typeface="Perpetua"/>
              </a:rPr>
              <a:t> στοχεύει στο συνδυασμό των καλών τεχνών (ζωγραφική, αρχιτεκτονική)  με τις εφαρμοσμένες τέχνες (κοσμήματα, μόδα, εσωτερική διακόσμηση, διακόσμηση, γυάλινη τέχνη, κεραμική)</a:t>
            </a:r>
            <a:endParaRPr lang="en-US" sz="2600" b="0" strike="noStrike" spc="-1" dirty="0">
              <a:solidFill>
                <a:srgbClr val="000000"/>
              </a:solidFill>
              <a:latin typeface="Perpetua"/>
            </a:endParaRPr>
          </a:p>
        </p:txBody>
      </p:sp>
      <p:pic>
        <p:nvPicPr>
          <p:cNvPr id="240" name="Picture 6"/>
          <p:cNvPicPr/>
          <p:nvPr/>
        </p:nvPicPr>
        <p:blipFill>
          <a:blip r:embed="rId3" cstate="print"/>
          <a:stretch/>
        </p:blipFill>
        <p:spPr>
          <a:xfrm>
            <a:off x="9144000" y="1600200"/>
            <a:ext cx="2549880" cy="3813120"/>
          </a:xfrm>
          <a:prstGeom prst="rect">
            <a:avLst/>
          </a:prstGeom>
          <a:ln w="0">
            <a:noFill/>
          </a:ln>
        </p:spPr>
      </p:pic>
      <p:sp>
        <p:nvSpPr>
          <p:cNvPr id="241" name="TextBox 26"/>
          <p:cNvSpPr/>
          <p:nvPr/>
        </p:nvSpPr>
        <p:spPr>
          <a:xfrm>
            <a:off x="3857760" y="3943440"/>
            <a:ext cx="5471640" cy="195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Aft>
                <a:spcPts val="799"/>
              </a:spcAft>
            </a:pPr>
            <a:r>
              <a:rPr lang="en-US" sz="2000" b="0" strike="noStrike" spc="-1" dirty="0">
                <a:solidFill>
                  <a:srgbClr val="000000"/>
                </a:solidFill>
                <a:latin typeface="Calibri"/>
              </a:rPr>
              <a:t>Art Nouveau aimed at combining the </a:t>
            </a:r>
            <a:r>
              <a:rPr lang="en-US" sz="2000" b="0" u="sng" strike="noStrike" spc="-1" dirty="0">
                <a:solidFill>
                  <a:srgbClr val="000000"/>
                </a:solidFill>
                <a:uFillTx/>
                <a:latin typeface="Calibri"/>
              </a:rPr>
              <a:t>fine</a:t>
            </a:r>
            <a:r>
              <a:rPr lang="en-US" sz="2000" b="0" strike="noStrike" spc="-1" dirty="0">
                <a:solidFill>
                  <a:srgbClr val="000000"/>
                </a:solidFill>
                <a:latin typeface="Calibri"/>
              </a:rPr>
              <a:t> </a:t>
            </a:r>
            <a:r>
              <a:rPr lang="en-US" sz="2000" b="0" u="sng" strike="noStrike" spc="-1" dirty="0">
                <a:solidFill>
                  <a:srgbClr val="000000"/>
                </a:solidFill>
                <a:uFillTx/>
                <a:latin typeface="Calibri"/>
              </a:rPr>
              <a:t>arts</a:t>
            </a:r>
            <a:r>
              <a:rPr lang="en-US" sz="2000" b="0" strike="noStrike" spc="-1" dirty="0">
                <a:solidFill>
                  <a:srgbClr val="000000"/>
                </a:solidFill>
                <a:latin typeface="Calibri"/>
              </a:rPr>
              <a:t> (painting, architecture)  with the </a:t>
            </a:r>
            <a:r>
              <a:rPr lang="en-US" sz="2000" b="0" u="sng" strike="noStrike" spc="-1" dirty="0">
                <a:solidFill>
                  <a:srgbClr val="000000"/>
                </a:solidFill>
                <a:uFillTx/>
                <a:latin typeface="Calibri"/>
              </a:rPr>
              <a:t>applied arts</a:t>
            </a:r>
            <a:r>
              <a:rPr lang="en-US" sz="2000" b="0" strike="noStrike" spc="-1" dirty="0">
                <a:solidFill>
                  <a:srgbClr val="000000"/>
                </a:solidFill>
                <a:latin typeface="Calibri"/>
              </a:rPr>
              <a:t> (</a:t>
            </a:r>
            <a:r>
              <a:rPr lang="en-US" sz="2000" b="0" strike="noStrike" spc="-1" dirty="0" err="1">
                <a:solidFill>
                  <a:srgbClr val="000000"/>
                </a:solidFill>
                <a:latin typeface="Calibri"/>
              </a:rPr>
              <a:t>jewellery</a:t>
            </a:r>
            <a:r>
              <a:rPr lang="en-US" sz="2000" b="0" strike="noStrike" spc="-1" dirty="0">
                <a:solidFill>
                  <a:srgbClr val="000000"/>
                </a:solidFill>
                <a:latin typeface="Calibri"/>
              </a:rPr>
              <a:t>, fashion, interior design, decoration, glass art, ceramics</a:t>
            </a:r>
            <a:r>
              <a:rPr lang="en-US" sz="1800" b="0" strike="noStrike" spc="-1" dirty="0">
                <a:solidFill>
                  <a:srgbClr val="000000"/>
                </a:solidFill>
                <a:latin typeface="Calibri"/>
              </a:rPr>
              <a:t>)</a:t>
            </a:r>
            <a:endParaRPr lang="el-GR" sz="1800" b="0" strike="noStrike" spc="-1" dirty="0">
              <a:solidFill>
                <a:srgbClr val="000000"/>
              </a:solidFill>
              <a:latin typeface="Arial"/>
            </a:endParaRPr>
          </a:p>
          <a:p>
            <a:pPr>
              <a:lnSpc>
                <a:spcPct val="100000"/>
              </a:lnSpc>
            </a:pPr>
            <a:r>
              <a:rPr sz="1800" dirty="0"/>
              <a:t/>
            </a:r>
            <a:br>
              <a:rPr sz="1800" dirty="0"/>
            </a:br>
            <a:endParaRPr lang="el-GR" sz="1800" b="0" strike="noStrike" spc="-1" dirty="0">
              <a:solidFill>
                <a:srgbClr val="000000"/>
              </a:solidFill>
              <a:latin typeface="Arial"/>
            </a:endParaRPr>
          </a:p>
        </p:txBody>
      </p:sp>
      <p:sp>
        <p:nvSpPr>
          <p:cNvPr id="2" name="TextBox 1"/>
          <p:cNvSpPr txBox="1"/>
          <p:nvPr/>
        </p:nvSpPr>
        <p:spPr>
          <a:xfrm>
            <a:off x="76200" y="152400"/>
            <a:ext cx="11734800" cy="6096000"/>
          </a:xfrm>
          <a:prstGeom prst="rect">
            <a:avLst/>
          </a:prstGeom>
          <a:noFill/>
        </p:spPr>
        <p:txBody>
          <a:bodyPr wrap="square" rtlCol="0">
            <a:spAutoFit/>
          </a:bodyPr>
          <a:lstStyle/>
          <a:p>
            <a:endParaRPr lang="el-GR" dirty="0"/>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title"/>
          </p:nvPr>
        </p:nvSpPr>
        <p:spPr>
          <a:xfrm>
            <a:off x="1219320" y="274680"/>
            <a:ext cx="10362960" cy="1706520"/>
          </a:xfrm>
          <a:prstGeom prst="rect">
            <a:avLst/>
          </a:prstGeom>
          <a:noFill/>
          <a:ln w="0">
            <a:noFill/>
          </a:ln>
        </p:spPr>
        <p:txBody>
          <a:bodyPr lIns="90000" tIns="45000" rIns="90000" bIns="91440" anchor="b">
            <a:normAutofit fontScale="90000"/>
          </a:bodyPr>
          <a:lstStyle/>
          <a:p>
            <a:pPr indent="0">
              <a:lnSpc>
                <a:spcPct val="100000"/>
              </a:lnSpc>
              <a:buNone/>
            </a:pPr>
            <a:r>
              <a:rPr sz="4000" dirty="0"/>
              <a:t/>
            </a:r>
            <a:br>
              <a:rPr sz="4000" dirty="0"/>
            </a:br>
            <a:r>
              <a:rPr sz="4000" dirty="0"/>
              <a:t/>
            </a:r>
            <a:br>
              <a:rPr sz="4000" dirty="0"/>
            </a:br>
            <a:r>
              <a:rPr sz="4000" dirty="0"/>
              <a:t/>
            </a:r>
            <a:br>
              <a:rPr sz="4000" dirty="0"/>
            </a:br>
            <a:r>
              <a:rPr sz="4000" dirty="0"/>
              <a:t/>
            </a:r>
            <a:br>
              <a:rPr sz="4000" dirty="0"/>
            </a:br>
            <a:r>
              <a:rPr sz="4000" dirty="0"/>
              <a:t/>
            </a:r>
            <a:br>
              <a:rPr sz="4000" dirty="0"/>
            </a:br>
            <a:r>
              <a:rPr sz="4000" dirty="0"/>
              <a:t/>
            </a:r>
            <a:br>
              <a:rPr sz="4000" dirty="0"/>
            </a:br>
            <a:r>
              <a:rPr sz="4000" dirty="0"/>
              <a:t/>
            </a:r>
            <a:br>
              <a:rPr sz="4000" dirty="0"/>
            </a:br>
            <a:r>
              <a:rPr lang="el-GR" sz="3600" b="1" strike="noStrike" spc="-1" dirty="0">
                <a:solidFill>
                  <a:srgbClr val="000000"/>
                </a:solidFill>
                <a:latin typeface="Calibri"/>
              </a:rPr>
              <a:t>ΔΙΑΣΗΜΟΙ ΚΑΛΛΙΤΕΧΝΕΣ  ΤΗΣ </a:t>
            </a:r>
            <a:r>
              <a:rPr lang="en-US" sz="3600" b="1" strike="noStrike" spc="-1" dirty="0">
                <a:solidFill>
                  <a:srgbClr val="000000"/>
                </a:solidFill>
                <a:latin typeface="Calibri"/>
              </a:rPr>
              <a:t>ART  NOUVEAUMOST FAMOUS ART NOUVEAU ARCHITECTS</a:t>
            </a:r>
            <a:r>
              <a:rPr sz="3600" dirty="0"/>
              <a:t/>
            </a:r>
            <a:br>
              <a:rPr sz="3600" dirty="0"/>
            </a:br>
            <a:endParaRPr lang="en-US" sz="3600" b="0" strike="noStrike" spc="-1" dirty="0">
              <a:solidFill>
                <a:srgbClr val="000000"/>
              </a:solidFill>
              <a:latin typeface="Calibri"/>
            </a:endParaRPr>
          </a:p>
        </p:txBody>
      </p:sp>
      <p:sp>
        <p:nvSpPr>
          <p:cNvPr id="243" name="PlaceHolder 2"/>
          <p:cNvSpPr>
            <a:spLocks noGrp="1"/>
          </p:cNvSpPr>
          <p:nvPr>
            <p:ph/>
          </p:nvPr>
        </p:nvSpPr>
        <p:spPr>
          <a:xfrm>
            <a:off x="1219320" y="2362200"/>
            <a:ext cx="4998240" cy="3657360"/>
          </a:xfrm>
          <a:prstGeom prst="rect">
            <a:avLst/>
          </a:prstGeom>
          <a:noFill/>
          <a:ln w="0">
            <a:noFill/>
          </a:ln>
        </p:spPr>
        <p:txBody>
          <a:bodyPr lIns="90000" tIns="45000" rIns="90000" bIns="45000" anchor="t">
            <a:noAutofit/>
          </a:bodyPr>
          <a:lstStyle/>
          <a:p>
            <a:pPr indent="-274320">
              <a:lnSpc>
                <a:spcPct val="107000"/>
              </a:lnSpc>
              <a:spcAft>
                <a:spcPts val="799"/>
              </a:spcAft>
              <a:buClr>
                <a:srgbClr val="2DA2BF"/>
              </a:buClr>
              <a:buSzPct val="85000"/>
              <a:buFont typeface="Wingdings 2" charset="2"/>
              <a:buChar char=""/>
            </a:pPr>
            <a:r>
              <a:rPr lang="en-US" sz="2800" b="0" strike="noStrike" spc="-1" dirty="0">
                <a:solidFill>
                  <a:srgbClr val="000000"/>
                </a:solidFill>
                <a:latin typeface="Calibri"/>
                <a:ea typeface="Calibri"/>
              </a:rPr>
              <a:t>VICTOR HORTA    </a:t>
            </a:r>
            <a:endParaRPr lang="en-US" sz="2800" b="0" strike="noStrike" spc="-1" dirty="0">
              <a:solidFill>
                <a:srgbClr val="000000"/>
              </a:solidFill>
              <a:latin typeface="Perpetua"/>
            </a:endParaRPr>
          </a:p>
          <a:p>
            <a:pPr indent="-274320">
              <a:lnSpc>
                <a:spcPct val="107000"/>
              </a:lnSpc>
              <a:spcAft>
                <a:spcPts val="799"/>
              </a:spcAft>
              <a:buClr>
                <a:srgbClr val="2DA2BF"/>
              </a:buClr>
              <a:buSzPct val="85000"/>
              <a:buFont typeface="Wingdings 2" charset="2"/>
              <a:buChar char=""/>
            </a:pPr>
            <a:r>
              <a:rPr lang="en-US" sz="2800" b="0" strike="noStrike" spc="-1" dirty="0">
                <a:solidFill>
                  <a:srgbClr val="000000"/>
                </a:solidFill>
                <a:latin typeface="Calibri"/>
                <a:ea typeface="Calibri"/>
              </a:rPr>
              <a:t>“Hotel Tassel”</a:t>
            </a:r>
            <a:endParaRPr lang="en-US" sz="2800" b="0" strike="noStrike" spc="-1" dirty="0">
              <a:solidFill>
                <a:srgbClr val="000000"/>
              </a:solidFill>
              <a:latin typeface="Perpetua"/>
            </a:endParaRPr>
          </a:p>
          <a:p>
            <a:pPr indent="-274320">
              <a:lnSpc>
                <a:spcPct val="107000"/>
              </a:lnSpc>
              <a:spcAft>
                <a:spcPts val="799"/>
              </a:spcAft>
              <a:buClr>
                <a:srgbClr val="2DA2BF"/>
              </a:buClr>
              <a:buSzPct val="85000"/>
              <a:buFont typeface="Wingdings 2" charset="2"/>
              <a:buChar char=""/>
            </a:pPr>
            <a:r>
              <a:rPr lang="en-US" sz="2800" b="0" strike="noStrike" spc="-1" dirty="0">
                <a:solidFill>
                  <a:srgbClr val="193364"/>
                </a:solidFill>
                <a:latin typeface="Calibri"/>
                <a:ea typeface="Calibri"/>
              </a:rPr>
              <a:t>T</a:t>
            </a:r>
            <a:r>
              <a:rPr lang="en-US" sz="2800" b="0" strike="noStrike" spc="-1" dirty="0">
                <a:solidFill>
                  <a:srgbClr val="193364"/>
                </a:solidFill>
                <a:latin typeface="Montserrat"/>
                <a:ea typeface="Calibri"/>
              </a:rPr>
              <a:t>assel mansion in Brussels. </a:t>
            </a:r>
            <a:endParaRPr lang="en-US" sz="2800" b="0" strike="noStrike" spc="-1" dirty="0">
              <a:solidFill>
                <a:srgbClr val="000000"/>
              </a:solidFill>
              <a:latin typeface="Perpetua"/>
            </a:endParaRPr>
          </a:p>
          <a:p>
            <a:pPr indent="-274320">
              <a:lnSpc>
                <a:spcPct val="107000"/>
              </a:lnSpc>
              <a:spcAft>
                <a:spcPts val="799"/>
              </a:spcAft>
              <a:buClr>
                <a:srgbClr val="2DA2BF"/>
              </a:buClr>
              <a:buSzPct val="85000"/>
              <a:buFont typeface="Wingdings 2" charset="2"/>
              <a:buChar char=""/>
            </a:pPr>
            <a:r>
              <a:rPr lang="en-US" sz="2800" b="0" strike="noStrike" spc="-1" dirty="0">
                <a:solidFill>
                  <a:srgbClr val="193364"/>
                </a:solidFill>
                <a:latin typeface="Montserrat"/>
                <a:ea typeface="Calibri"/>
              </a:rPr>
              <a:t>1892-1893</a:t>
            </a:r>
            <a:endParaRPr lang="en-US" sz="2800" b="0" strike="noStrike" spc="-1" dirty="0">
              <a:solidFill>
                <a:srgbClr val="000000"/>
              </a:solidFill>
              <a:latin typeface="Perpetua"/>
            </a:endParaRPr>
          </a:p>
        </p:txBody>
      </p:sp>
      <p:pic>
        <p:nvPicPr>
          <p:cNvPr id="244" name="Εικόνα 4"/>
          <p:cNvPicPr/>
          <p:nvPr/>
        </p:nvPicPr>
        <p:blipFill>
          <a:blip r:embed="rId2" cstate="print"/>
          <a:stretch/>
        </p:blipFill>
        <p:spPr>
          <a:xfrm>
            <a:off x="6578640" y="2139120"/>
            <a:ext cx="4998600" cy="3189240"/>
          </a:xfrm>
          <a:prstGeom prst="rect">
            <a:avLst/>
          </a:prstGeom>
          <a:ln w="0">
            <a:noFill/>
          </a:ln>
        </p:spPr>
      </p:pic>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rmAutofit fontScale="90000"/>
          </a:bodyPr>
          <a:lstStyle/>
          <a:p>
            <a:pPr indent="0">
              <a:lnSpc>
                <a:spcPct val="100000"/>
              </a:lnSpc>
              <a:buNone/>
            </a:pPr>
            <a:r>
              <a:rPr lang="el-GR" sz="4000" b="1" strike="noStrike" spc="-1" dirty="0">
                <a:solidFill>
                  <a:srgbClr val="000000"/>
                </a:solidFill>
                <a:latin typeface="Calibri"/>
              </a:rPr>
              <a:t>ΔΙΑΣΗΜΟΙ ΚΑΛΛΙΤΕΧΝΕΣ  ΤΗΣ </a:t>
            </a:r>
            <a:r>
              <a:rPr lang="en-US" sz="4000" b="1" strike="noStrike" spc="-1" dirty="0">
                <a:solidFill>
                  <a:srgbClr val="000000"/>
                </a:solidFill>
                <a:latin typeface="Calibri"/>
              </a:rPr>
              <a:t>ART  NOUVEAUMOST FAMOUS ART NOUVEAU ARCHITECTS</a:t>
            </a:r>
            <a:endParaRPr lang="en-US" sz="4000" b="0" strike="noStrike" spc="-1" dirty="0">
              <a:solidFill>
                <a:srgbClr val="000000"/>
              </a:solidFill>
              <a:latin typeface="Calibri"/>
            </a:endParaRPr>
          </a:p>
        </p:txBody>
      </p:sp>
      <p:sp>
        <p:nvSpPr>
          <p:cNvPr id="246" name="PlaceHolder 2"/>
          <p:cNvSpPr>
            <a:spLocks noGrp="1"/>
          </p:cNvSpPr>
          <p:nvPr>
            <p:ph/>
          </p:nvPr>
        </p:nvSpPr>
        <p:spPr>
          <a:xfrm>
            <a:off x="1290600" y="1919160"/>
            <a:ext cx="4998240" cy="45716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n-US" sz="2800" b="0" strike="noStrike" spc="-1" dirty="0">
                <a:solidFill>
                  <a:srgbClr val="000000"/>
                </a:solidFill>
                <a:latin typeface="Calibri"/>
                <a:ea typeface="Calibri"/>
              </a:rPr>
              <a:t>HECTAR GUIMARD</a:t>
            </a:r>
            <a:endParaRPr lang="en-US" sz="2800" b="0" strike="noStrike" spc="-1" dirty="0">
              <a:solidFill>
                <a:srgbClr val="000000"/>
              </a:solidFill>
              <a:latin typeface="Perpetua"/>
            </a:endParaRPr>
          </a:p>
          <a:p>
            <a:pPr marL="274320" indent="-274320">
              <a:lnSpc>
                <a:spcPct val="100000"/>
              </a:lnSpc>
              <a:spcBef>
                <a:spcPts val="581"/>
              </a:spcBef>
              <a:buClr>
                <a:srgbClr val="2DA2BF"/>
              </a:buClr>
              <a:buSzPct val="85000"/>
              <a:buFont typeface="Wingdings 2" charset="2"/>
              <a:buChar char=""/>
            </a:pPr>
            <a:r>
              <a:rPr lang="en-US" sz="2800" b="0" strike="noStrike" spc="-1" dirty="0">
                <a:solidFill>
                  <a:srgbClr val="000000"/>
                </a:solidFill>
                <a:latin typeface="Calibri"/>
                <a:ea typeface="Calibri"/>
              </a:rPr>
              <a:t>“Castel Beranger”</a:t>
            </a:r>
            <a:endParaRPr lang="en-US" sz="2800" b="0" strike="noStrike" spc="-1" dirty="0">
              <a:solidFill>
                <a:srgbClr val="000000"/>
              </a:solidFill>
              <a:latin typeface="Perpetua"/>
            </a:endParaRPr>
          </a:p>
          <a:p>
            <a:pPr marL="274320" indent="-274320">
              <a:lnSpc>
                <a:spcPct val="100000"/>
              </a:lnSpc>
              <a:spcBef>
                <a:spcPts val="581"/>
              </a:spcBef>
              <a:buClr>
                <a:srgbClr val="2DA2BF"/>
              </a:buClr>
              <a:buSzPct val="85000"/>
              <a:buFont typeface="Wingdings 2" charset="2"/>
              <a:buChar char=""/>
            </a:pPr>
            <a:r>
              <a:rPr lang="en-US" sz="2800" b="0" strike="noStrike" spc="-1" dirty="0">
                <a:solidFill>
                  <a:srgbClr val="193364"/>
                </a:solidFill>
                <a:latin typeface="Montserrat"/>
                <a:ea typeface="Calibri"/>
              </a:rPr>
              <a:t>First art </a:t>
            </a:r>
            <a:r>
              <a:rPr lang="en-US" sz="2800" b="0" strike="noStrike" spc="-1" dirty="0" err="1">
                <a:solidFill>
                  <a:srgbClr val="193364"/>
                </a:solidFill>
                <a:latin typeface="Montserrat"/>
                <a:ea typeface="Calibri"/>
              </a:rPr>
              <a:t>Nouveaou</a:t>
            </a:r>
            <a:r>
              <a:rPr lang="en-US" sz="2800" b="0" strike="noStrike" spc="-1" dirty="0">
                <a:solidFill>
                  <a:srgbClr val="193364"/>
                </a:solidFill>
                <a:latin typeface="Montserrat"/>
                <a:ea typeface="Calibri"/>
              </a:rPr>
              <a:t> building in Paris</a:t>
            </a:r>
            <a:endParaRPr lang="en-US" sz="2800" b="0" strike="noStrike" spc="-1" dirty="0">
              <a:solidFill>
                <a:srgbClr val="000000"/>
              </a:solidFill>
              <a:latin typeface="Perpetua"/>
            </a:endParaRPr>
          </a:p>
          <a:p>
            <a:pPr marL="274320" indent="-274320">
              <a:lnSpc>
                <a:spcPct val="100000"/>
              </a:lnSpc>
              <a:spcBef>
                <a:spcPts val="581"/>
              </a:spcBef>
              <a:buClr>
                <a:srgbClr val="2DA2BF"/>
              </a:buClr>
              <a:buSzPct val="85000"/>
              <a:buFont typeface="Wingdings 2" charset="2"/>
              <a:buChar char=""/>
            </a:pPr>
            <a:r>
              <a:rPr lang="en-US" sz="2800" b="0" strike="noStrike" spc="-1" dirty="0">
                <a:solidFill>
                  <a:srgbClr val="193364"/>
                </a:solidFill>
                <a:latin typeface="Montserrat"/>
                <a:ea typeface="Calibri"/>
              </a:rPr>
              <a:t>1867- 1942</a:t>
            </a:r>
            <a:endParaRPr lang="en-US" sz="2800" b="0" strike="noStrike" spc="-1" dirty="0">
              <a:solidFill>
                <a:srgbClr val="000000"/>
              </a:solidFill>
              <a:latin typeface="Perpetua"/>
            </a:endParaRPr>
          </a:p>
          <a:p>
            <a:pPr indent="0">
              <a:lnSpc>
                <a:spcPct val="100000"/>
              </a:lnSpc>
              <a:spcBef>
                <a:spcPts val="581"/>
              </a:spcBef>
              <a:buNone/>
            </a:pPr>
            <a:endParaRPr lang="en-US" sz="2600" b="0" strike="noStrike" spc="-1" dirty="0">
              <a:solidFill>
                <a:srgbClr val="000000"/>
              </a:solidFill>
              <a:latin typeface="Perpetua"/>
            </a:endParaRPr>
          </a:p>
        </p:txBody>
      </p:sp>
      <p:sp>
        <p:nvSpPr>
          <p:cNvPr id="247" name="PlaceHolder 3"/>
          <p:cNvSpPr>
            <a:spLocks noGrp="1"/>
          </p:cNvSpPr>
          <p:nvPr>
            <p:ph/>
          </p:nvPr>
        </p:nvSpPr>
        <p:spPr>
          <a:xfrm>
            <a:off x="6578640" y="1447920"/>
            <a:ext cx="4998240" cy="4571640"/>
          </a:xfrm>
          <a:prstGeom prst="rect">
            <a:avLst/>
          </a:prstGeom>
          <a:noFill/>
          <a:ln w="0">
            <a:noFill/>
          </a:ln>
        </p:spPr>
        <p:txBody>
          <a:bodyPr lIns="90000" tIns="45000" rIns="90000" bIns="45000" anchor="t">
            <a:noAutofit/>
          </a:bodyPr>
          <a:lstStyle/>
          <a:p>
            <a:pPr indent="0">
              <a:lnSpc>
                <a:spcPct val="100000"/>
              </a:lnSpc>
              <a:spcBef>
                <a:spcPts val="581"/>
              </a:spcBef>
              <a:buNone/>
            </a:pPr>
            <a:endParaRPr lang="en-US" sz="2600" b="0" strike="noStrike" spc="-1">
              <a:solidFill>
                <a:srgbClr val="000000"/>
              </a:solidFill>
              <a:latin typeface="Perpetua"/>
            </a:endParaRPr>
          </a:p>
          <a:p>
            <a:pPr indent="0">
              <a:lnSpc>
                <a:spcPct val="100000"/>
              </a:lnSpc>
              <a:spcBef>
                <a:spcPts val="581"/>
              </a:spcBef>
              <a:buNone/>
            </a:pPr>
            <a:endParaRPr lang="en-US" sz="2600" b="0" strike="noStrike" spc="-1">
              <a:solidFill>
                <a:srgbClr val="000000"/>
              </a:solidFill>
              <a:latin typeface="Perpetua"/>
            </a:endParaRPr>
          </a:p>
          <a:p>
            <a:pPr indent="0">
              <a:lnSpc>
                <a:spcPct val="100000"/>
              </a:lnSpc>
              <a:spcBef>
                <a:spcPts val="581"/>
              </a:spcBef>
              <a:buNone/>
            </a:pPr>
            <a:endParaRPr lang="en-US" sz="2600" b="0" strike="noStrike" spc="-1">
              <a:solidFill>
                <a:srgbClr val="000000"/>
              </a:solidFill>
              <a:latin typeface="Perpetua"/>
            </a:endParaRPr>
          </a:p>
        </p:txBody>
      </p:sp>
      <p:pic>
        <p:nvPicPr>
          <p:cNvPr id="248" name="Εικόνα 6"/>
          <p:cNvPicPr/>
          <p:nvPr/>
        </p:nvPicPr>
        <p:blipFill>
          <a:blip r:embed="rId2" cstate="print"/>
          <a:stretch/>
        </p:blipFill>
        <p:spPr>
          <a:xfrm>
            <a:off x="9325800" y="1700280"/>
            <a:ext cx="2189880" cy="2910600"/>
          </a:xfrm>
          <a:prstGeom prst="rect">
            <a:avLst/>
          </a:prstGeom>
          <a:ln w="0">
            <a:noFill/>
          </a:ln>
        </p:spPr>
      </p:pic>
      <p:pic>
        <p:nvPicPr>
          <p:cNvPr id="249" name="Εικόνα 7"/>
          <p:cNvPicPr/>
          <p:nvPr/>
        </p:nvPicPr>
        <p:blipFill>
          <a:blip r:embed="rId3" cstate="print"/>
          <a:stretch/>
        </p:blipFill>
        <p:spPr>
          <a:xfrm>
            <a:off x="6172200" y="3048000"/>
            <a:ext cx="2189880" cy="2910600"/>
          </a:xfrm>
          <a:prstGeom prst="rect">
            <a:avLst/>
          </a:prstGeom>
          <a:ln w="0">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1219320" y="274680"/>
            <a:ext cx="10362960" cy="1142640"/>
          </a:xfrm>
          <a:prstGeom prst="rect">
            <a:avLst/>
          </a:prstGeom>
          <a:noFill/>
          <a:ln w="0">
            <a:noFill/>
          </a:ln>
        </p:spPr>
        <p:txBody>
          <a:bodyPr lIns="90000" tIns="45000" rIns="90000" bIns="91440" anchor="b">
            <a:normAutofit fontScale="90000"/>
          </a:bodyPr>
          <a:lstStyle/>
          <a:p>
            <a:pPr indent="0">
              <a:lnSpc>
                <a:spcPct val="100000"/>
              </a:lnSpc>
              <a:buNone/>
            </a:pPr>
            <a:r>
              <a:rPr lang="el-GR" sz="4000" b="1" strike="noStrike" spc="-1" dirty="0">
                <a:solidFill>
                  <a:srgbClr val="000000"/>
                </a:solidFill>
                <a:latin typeface="Calibri"/>
              </a:rPr>
              <a:t>ΔΙΑΣΗΜΟΙ ΚΑΛΛΙΤΕΧΝΕΣ  ΤΗΣ </a:t>
            </a:r>
            <a:r>
              <a:rPr lang="en-US" sz="4000" b="1" strike="noStrike" spc="-1" dirty="0">
                <a:solidFill>
                  <a:srgbClr val="000000"/>
                </a:solidFill>
                <a:latin typeface="Calibri"/>
              </a:rPr>
              <a:t>ART  </a:t>
            </a:r>
            <a:r>
              <a:rPr lang="en-US" sz="4000" b="1" strike="noStrike" spc="-1" dirty="0" smtClean="0">
                <a:solidFill>
                  <a:srgbClr val="000000"/>
                </a:solidFill>
                <a:latin typeface="Calibri"/>
              </a:rPr>
              <a:t>NOUVEAU</a:t>
            </a:r>
            <a:r>
              <a:rPr lang="el-GR" sz="4000" b="1" strike="noStrike" spc="-1" dirty="0" smtClean="0">
                <a:solidFill>
                  <a:srgbClr val="000000"/>
                </a:solidFill>
                <a:latin typeface="Calibri"/>
              </a:rPr>
              <a:t/>
            </a:r>
            <a:br>
              <a:rPr lang="el-GR" sz="4000" b="1" strike="noStrike" spc="-1" dirty="0" smtClean="0">
                <a:solidFill>
                  <a:srgbClr val="000000"/>
                </a:solidFill>
                <a:latin typeface="Calibri"/>
              </a:rPr>
            </a:br>
            <a:r>
              <a:rPr lang="en-US" sz="4000" b="1" strike="noStrike" spc="-1" dirty="0" smtClean="0">
                <a:solidFill>
                  <a:srgbClr val="000000"/>
                </a:solidFill>
                <a:latin typeface="Calibri"/>
              </a:rPr>
              <a:t>MOST </a:t>
            </a:r>
            <a:r>
              <a:rPr lang="en-US" sz="4000" b="1" strike="noStrike" spc="-1" dirty="0">
                <a:solidFill>
                  <a:srgbClr val="000000"/>
                </a:solidFill>
                <a:latin typeface="Calibri"/>
              </a:rPr>
              <a:t>FAMOUS ART NOUVEAU ARCHITECTS</a:t>
            </a:r>
            <a:endParaRPr lang="en-US" sz="4000" b="0" strike="noStrike" spc="-1" dirty="0">
              <a:solidFill>
                <a:srgbClr val="000000"/>
              </a:solidFill>
              <a:latin typeface="Calibri"/>
            </a:endParaRPr>
          </a:p>
        </p:txBody>
      </p:sp>
      <p:sp>
        <p:nvSpPr>
          <p:cNvPr id="251" name="PlaceHolder 2"/>
          <p:cNvSpPr>
            <a:spLocks noGrp="1"/>
          </p:cNvSpPr>
          <p:nvPr>
            <p:ph/>
          </p:nvPr>
        </p:nvSpPr>
        <p:spPr>
          <a:xfrm>
            <a:off x="1219320" y="1447920"/>
            <a:ext cx="4998240" cy="4571640"/>
          </a:xfrm>
          <a:prstGeom prst="rect">
            <a:avLst/>
          </a:prstGeom>
          <a:noFill/>
          <a:ln w="0">
            <a:noFill/>
          </a:ln>
        </p:spPr>
        <p:txBody>
          <a:bodyPr lIns="90000" tIns="45000" rIns="90000" bIns="45000" anchor="t">
            <a:noAutofit/>
          </a:bodyPr>
          <a:lstStyle/>
          <a:p>
            <a:pPr marL="274320" indent="-274320">
              <a:lnSpc>
                <a:spcPct val="100000"/>
              </a:lnSpc>
              <a:spcBef>
                <a:spcPts val="581"/>
              </a:spcBef>
              <a:buClr>
                <a:srgbClr val="2DA2BF"/>
              </a:buClr>
              <a:buSzPct val="85000"/>
              <a:buFont typeface="Wingdings 2" charset="2"/>
              <a:buChar char=""/>
            </a:pPr>
            <a:r>
              <a:rPr lang="en-US" sz="2800" b="0" strike="noStrike" spc="-1" dirty="0">
                <a:solidFill>
                  <a:srgbClr val="000000"/>
                </a:solidFill>
                <a:latin typeface="Calibri"/>
                <a:ea typeface="Calibri"/>
              </a:rPr>
              <a:t>CHARLES RENNIE </a:t>
            </a:r>
            <a:r>
              <a:rPr lang="en-US" sz="2800" b="0" strike="noStrike" spc="-1" dirty="0" smtClean="0">
                <a:solidFill>
                  <a:srgbClr val="000000"/>
                </a:solidFill>
                <a:latin typeface="Calibri"/>
                <a:ea typeface="Calibri"/>
              </a:rPr>
              <a:t>MACKINTOSH</a:t>
            </a:r>
            <a:endParaRPr lang="en-US" sz="2800" b="0" strike="noStrike" spc="-1" dirty="0">
              <a:solidFill>
                <a:srgbClr val="000000"/>
              </a:solidFill>
              <a:latin typeface="Perpetua"/>
            </a:endParaRPr>
          </a:p>
          <a:p>
            <a:pPr marL="274320" indent="-274320">
              <a:lnSpc>
                <a:spcPct val="100000"/>
              </a:lnSpc>
              <a:spcBef>
                <a:spcPts val="581"/>
              </a:spcBef>
              <a:buClr>
                <a:srgbClr val="2DA2BF"/>
              </a:buClr>
              <a:buSzPct val="85000"/>
              <a:buFont typeface="Wingdings 2" charset="2"/>
              <a:buChar char=""/>
            </a:pPr>
            <a:r>
              <a:rPr lang="en-US" sz="2800" b="0" strike="noStrike" spc="-1" dirty="0">
                <a:solidFill>
                  <a:srgbClr val="000000"/>
                </a:solidFill>
                <a:latin typeface="Calibri"/>
                <a:ea typeface="Calibri"/>
              </a:rPr>
              <a:t>The Lighthouse”</a:t>
            </a:r>
            <a:endParaRPr lang="en-US" sz="2800" b="0" strike="noStrike" spc="-1" dirty="0">
              <a:solidFill>
                <a:srgbClr val="000000"/>
              </a:solidFill>
              <a:latin typeface="Perpetua"/>
            </a:endParaRPr>
          </a:p>
          <a:p>
            <a:pPr marL="274320" indent="-274320">
              <a:lnSpc>
                <a:spcPct val="100000"/>
              </a:lnSpc>
              <a:spcBef>
                <a:spcPts val="581"/>
              </a:spcBef>
              <a:buClr>
                <a:srgbClr val="2DA2BF"/>
              </a:buClr>
              <a:buSzPct val="85000"/>
              <a:buFont typeface="Wingdings 2" charset="2"/>
              <a:buChar char=""/>
            </a:pPr>
            <a:r>
              <a:rPr lang="en-US" sz="2800" b="0" strike="noStrike" spc="-1" dirty="0">
                <a:solidFill>
                  <a:srgbClr val="193364"/>
                </a:solidFill>
                <a:latin typeface="Montserrat"/>
                <a:ea typeface="Calibri"/>
              </a:rPr>
              <a:t>Lighthouse in Glasgow</a:t>
            </a:r>
            <a:endParaRPr lang="en-US" sz="2800" b="0" strike="noStrike" spc="-1" dirty="0">
              <a:solidFill>
                <a:srgbClr val="000000"/>
              </a:solidFill>
              <a:latin typeface="Perpetua"/>
            </a:endParaRPr>
          </a:p>
          <a:p>
            <a:pPr marL="274320" indent="-274320">
              <a:lnSpc>
                <a:spcPct val="100000"/>
              </a:lnSpc>
              <a:spcBef>
                <a:spcPts val="581"/>
              </a:spcBef>
              <a:buClr>
                <a:srgbClr val="2DA2BF"/>
              </a:buClr>
              <a:buSzPct val="85000"/>
              <a:buFont typeface="Wingdings 2" charset="2"/>
              <a:buChar char=""/>
            </a:pPr>
            <a:r>
              <a:rPr lang="en-US" sz="2800" b="0" strike="noStrike" spc="-1" dirty="0">
                <a:solidFill>
                  <a:srgbClr val="193364"/>
                </a:solidFill>
                <a:latin typeface="Montserrat"/>
                <a:ea typeface="Calibri"/>
              </a:rPr>
              <a:t>1868- 1928</a:t>
            </a:r>
            <a:endParaRPr lang="en-US" sz="2800" b="0" strike="noStrike" spc="-1" dirty="0">
              <a:solidFill>
                <a:srgbClr val="000000"/>
              </a:solidFill>
              <a:latin typeface="Perpetua"/>
            </a:endParaRPr>
          </a:p>
          <a:p>
            <a:pPr indent="0">
              <a:lnSpc>
                <a:spcPct val="100000"/>
              </a:lnSpc>
              <a:spcBef>
                <a:spcPts val="581"/>
              </a:spcBef>
              <a:buNone/>
            </a:pPr>
            <a:endParaRPr lang="en-US" sz="2800" b="0" strike="noStrike" spc="-1" dirty="0">
              <a:solidFill>
                <a:srgbClr val="000000"/>
              </a:solidFill>
              <a:latin typeface="Perpetua"/>
            </a:endParaRPr>
          </a:p>
          <a:p>
            <a:pPr indent="0">
              <a:lnSpc>
                <a:spcPct val="100000"/>
              </a:lnSpc>
              <a:spcBef>
                <a:spcPts val="581"/>
              </a:spcBef>
              <a:buNone/>
            </a:pPr>
            <a:endParaRPr lang="en-US" sz="2600" b="0" strike="noStrike" spc="-1" dirty="0">
              <a:solidFill>
                <a:srgbClr val="000000"/>
              </a:solidFill>
              <a:latin typeface="Perpetua"/>
            </a:endParaRPr>
          </a:p>
        </p:txBody>
      </p:sp>
      <p:pic>
        <p:nvPicPr>
          <p:cNvPr id="252" name="Εικόνα 6"/>
          <p:cNvPicPr/>
          <p:nvPr/>
        </p:nvPicPr>
        <p:blipFill>
          <a:blip r:embed="rId2" cstate="print"/>
          <a:stretch/>
        </p:blipFill>
        <p:spPr>
          <a:xfrm>
            <a:off x="6726960" y="2736720"/>
            <a:ext cx="2444400" cy="3651480"/>
          </a:xfrm>
          <a:prstGeom prst="rect">
            <a:avLst/>
          </a:prstGeom>
          <a:ln w="0">
            <a:noFill/>
          </a:ln>
        </p:spPr>
      </p:pic>
      <p:pic>
        <p:nvPicPr>
          <p:cNvPr id="253" name="Εικόνα 4"/>
          <p:cNvPicPr/>
          <p:nvPr/>
        </p:nvPicPr>
        <p:blipFill>
          <a:blip r:embed="rId3" cstate="print"/>
          <a:stretch/>
        </p:blipFill>
        <p:spPr>
          <a:xfrm>
            <a:off x="3229200" y="4038600"/>
            <a:ext cx="2988360" cy="2243880"/>
          </a:xfrm>
          <a:prstGeom prst="rect">
            <a:avLst/>
          </a:prstGeom>
          <a:ln w="0">
            <a:noFill/>
          </a:ln>
        </p:spPr>
      </p:pic>
      <p:pic>
        <p:nvPicPr>
          <p:cNvPr id="254" name="Εικόνα 5"/>
          <p:cNvPicPr/>
          <p:nvPr/>
        </p:nvPicPr>
        <p:blipFill>
          <a:blip r:embed="rId4" cstate="print"/>
          <a:stretch/>
        </p:blipFill>
        <p:spPr>
          <a:xfrm>
            <a:off x="9525000" y="2057400"/>
            <a:ext cx="2252880" cy="3364560"/>
          </a:xfrm>
          <a:prstGeom prst="rect">
            <a:avLst/>
          </a:prstGeom>
          <a:ln w="0">
            <a:noFill/>
          </a:ln>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Δικαιοσύνη">
  <a:themeElements>
    <a:clrScheme name="Προσαρμοσμένος 1">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Δικαιοσύνη">
  <a:themeElements>
    <a:clrScheme name="Προσαρμοσμένος 1">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Δικαιοσύνη">
  <a:themeElements>
    <a:clrScheme name="Προσαρμοσμένος 1">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Δικαιοσύνη">
  <a:themeElements>
    <a:clrScheme name="Προσαρμοσμένος 1">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816</TotalTime>
  <Words>2758</Words>
  <Application>Microsoft Office PowerPoint</Application>
  <PresentationFormat>Προσαρμογή</PresentationFormat>
  <Paragraphs>209</Paragraphs>
  <Slides>37</Slides>
  <Notes>0</Notes>
  <HiddenSlides>0</HiddenSlides>
  <MMClips>1</MMClips>
  <ScaleCrop>false</ScaleCrop>
  <HeadingPairs>
    <vt:vector size="4" baseType="variant">
      <vt:variant>
        <vt:lpstr>Θέμα</vt:lpstr>
      </vt:variant>
      <vt:variant>
        <vt:i4>5</vt:i4>
      </vt:variant>
      <vt:variant>
        <vt:lpstr>Τίτλοι διαφανειών</vt:lpstr>
      </vt:variant>
      <vt:variant>
        <vt:i4>37</vt:i4>
      </vt:variant>
    </vt:vector>
  </HeadingPairs>
  <TitlesOfParts>
    <vt:vector size="42" baseType="lpstr">
      <vt:lpstr>Δικαιοσύνη</vt:lpstr>
      <vt:lpstr>Δικαιοσύνη</vt:lpstr>
      <vt:lpstr>Δικαιοσύνη</vt:lpstr>
      <vt:lpstr>Δικαιοσύνη</vt:lpstr>
      <vt:lpstr>Θέμα του Office</vt:lpstr>
      <vt:lpstr>   3o  Διεθνές  Μαθητικό Συνέδριο  1-5 Μαρτίου 2024 - Πράγα  4o  ΓΕΛ   ΓΛΥΦΑΔΑΣ   3rd  International Student Conference 1-5 March 2024 -  Prague 4th  HIGH SCHOOL OF  GLYFADA       Αρτ Νουβό: " Ταξίδι στον τόπο &amp; τον χρόνο:  από τα " ξυστά" της Χίου στα sgraffiti της Πράγας“  Αrt  Nouveau: " A journey through time &amp; space:  from "xysta" of Chios to sgraffiti of Prague"  </vt:lpstr>
      <vt:lpstr>Διαφάνεια 2</vt:lpstr>
      <vt:lpstr>Art Nouveau ( Aρτ Νουβό)</vt:lpstr>
      <vt:lpstr>Art Nouveau ( Aρτ Νουβό)</vt:lpstr>
      <vt:lpstr>    Eκεί  που ξεκίνησαν  όλα…                         Where  it  all  started…</vt:lpstr>
      <vt:lpstr>ΚΑΛΕΣ ΤΕΧΝΕΣ vs ΕΦΑΡΜΟΣΜΕΝΕΣ ΤΕΧΝΕΣ FINE ARTS vs APPLIED ARTS </vt:lpstr>
      <vt:lpstr>       ΔΙΑΣΗΜΟΙ ΚΑΛΛΙΤΕΧΝΕΣ  ΤΗΣ ART  NOUVEAUMOST FAMOUS ART NOUVEAU ARCHITECTS </vt:lpstr>
      <vt:lpstr>ΔΙΑΣΗΜΟΙ ΚΑΛΛΙΤΕΧΝΕΣ  ΤΗΣ ART  NOUVEAUMOST FAMOUS ART NOUVEAU ARCHITECTS</vt:lpstr>
      <vt:lpstr>ΔΙΑΣΗΜΟΙ ΚΑΛΛΙΤΕΧΝΕΣ  ΤΗΣ ART  NOUVEAU MOST FAMOUS ART NOUVEAU ARCHITECTS</vt:lpstr>
      <vt:lpstr> Κοινωνική &amp; πολιτική  ερμηνεία  της Art Nouveau στην  Πράγα  Social and Political interpretation of Art Nouveau in Prague</vt:lpstr>
      <vt:lpstr>H  Art  Nouveau  στην Πράγα  Art  Nouveau in Prague</vt:lpstr>
      <vt:lpstr>H  Art  Nouveau  στην Πράγα  Art  Nouveau in Prague</vt:lpstr>
      <vt:lpstr>Διαφάνεια 13</vt:lpstr>
      <vt:lpstr>O Άλφονς Μούχα και η Άρτ Νουβό</vt:lpstr>
      <vt:lpstr>O  O Al. Mucha  &amp; Art Nouveau</vt:lpstr>
      <vt:lpstr>   Συμπερασματικά… -  Final thoughts….</vt:lpstr>
      <vt:lpstr>Τα ΞΥΣΤΑ στο ΠΥΡΓΙ της ΧΙΟΥ XYSTA  in PYRGI of CHIOS…</vt:lpstr>
      <vt:lpstr>“ Xysta” in  Pyrgi</vt:lpstr>
      <vt:lpstr>Βασικές Πληροφορίες  - Basic information  </vt:lpstr>
      <vt:lpstr>Διαφάνεια 20</vt:lpstr>
      <vt:lpstr>Διαφάνεια 21</vt:lpstr>
      <vt:lpstr>Διαφάνεια 22</vt:lpstr>
      <vt:lpstr>Διαφάνεια 23</vt:lpstr>
      <vt:lpstr>  Επιλογικά,  το Πυργί….          Finally  Pyrgi….</vt:lpstr>
      <vt:lpstr>Η πολιτιστική επιρροή των Ξυστών  The cultural influence of Hysta </vt:lpstr>
      <vt:lpstr>Διαφάνεια 26</vt:lpstr>
      <vt:lpstr>Διαφάνεια 27</vt:lpstr>
      <vt:lpstr>Οι λέξεις sgraffito και sgraffiti προέρχονται από την ιταλική λέξη graffiare, που σημαίνει ξύνω, και  από την ελληνική λέξη γράφειν .</vt:lpstr>
      <vt:lpstr>Διαφάνεια 29</vt:lpstr>
      <vt:lpstr>Διαφάνεια 30</vt:lpstr>
      <vt:lpstr>Μία τεχνική που αντέχει στον χρόνο</vt:lpstr>
      <vt:lpstr>     </vt:lpstr>
      <vt:lpstr>Sgraffiti vs graffiti </vt:lpstr>
      <vt:lpstr>Διαφάνεια 34</vt:lpstr>
      <vt:lpstr>Διαφάνεια 35</vt:lpstr>
      <vt:lpstr>Διαφάνεια 36</vt:lpstr>
      <vt:lpstr>  Τhe presentation  was  created  by the  students  of   the  4th High School  of Glyfada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Τα ΞΥΣΤΑ στο ΠΥΡΓΙ της ΧΙΟΥ</dc:title>
  <dc:creator>nick kourasmenakis</dc:creator>
  <cp:lastModifiedBy>admin</cp:lastModifiedBy>
  <cp:revision>87</cp:revision>
  <dcterms:created xsi:type="dcterms:W3CDTF">2023-12-25T19:59:12Z</dcterms:created>
  <dcterms:modified xsi:type="dcterms:W3CDTF">2024-11-25T19:08:00Z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Προσαρμογή</vt:lpwstr>
  </property>
  <property fmtid="{D5CDD505-2E9C-101B-9397-08002B2CF9AE}" pid="3" name="Slides">
    <vt:i4>51</vt:i4>
  </property>
</Properties>
</file>