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Glacial Indifference" charset="1" panose="00000000000000000000"/>
      <p:regular r:id="rId26"/>
    </p:embeddedFont>
    <p:embeddedFont>
      <p:font typeface="Code Pro" charset="1" panose="00000500000000000000"/>
      <p:regular r:id="rId27"/>
    </p:embeddedFont>
    <p:embeddedFont>
      <p:font typeface="Glacial Indifference Bold" charset="1" panose="00000800000000000000"/>
      <p:regular r:id="rId28"/>
    </p:embeddedFont>
    <p:embeddedFont>
      <p:font typeface="Code Pro Bold" charset="1" panose="000008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9.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10.png" Type="http://schemas.openxmlformats.org/officeDocument/2006/relationships/image"/><Relationship Id="rId7" Target="../media/image2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4.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2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26.png" Type="http://schemas.openxmlformats.org/officeDocument/2006/relationships/image"/><Relationship Id="rId6" Target="../media/image1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7.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10.png" Type="http://schemas.openxmlformats.org/officeDocument/2006/relationships/image"/><Relationship Id="rId7" Target="../media/image2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29.png" Type="http://schemas.openxmlformats.org/officeDocument/2006/relationships/image"/><Relationship Id="rId6" Target="../media/image3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3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10.pn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34.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29.png" Type="http://schemas.openxmlformats.org/officeDocument/2006/relationships/image"/><Relationship Id="rId6" Target="../media/image3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3.png" Type="http://schemas.openxmlformats.org/officeDocument/2006/relationships/image"/><Relationship Id="rId5" Target="../media/image2.png" Type="http://schemas.openxmlformats.org/officeDocument/2006/relationships/image"/><Relationship Id="rId6"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7.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 Id="rId4" Target="../media/image9.png" Type="http://schemas.openxmlformats.org/officeDocument/2006/relationships/image"/><Relationship Id="rId5" Target="../media/image3.png" Type="http://schemas.openxmlformats.org/officeDocument/2006/relationships/image"/><Relationship Id="rId6"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3.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7.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8.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14518576" y="-438503"/>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3"/>
            <a:stretch>
              <a:fillRect l="0" t="0" r="0" b="0"/>
            </a:stretch>
          </a:blipFill>
        </p:spPr>
      </p:sp>
      <p:sp>
        <p:nvSpPr>
          <p:cNvPr name="Freeform 4" id="4"/>
          <p:cNvSpPr/>
          <p:nvPr/>
        </p:nvSpPr>
        <p:spPr>
          <a:xfrm flipH="true" flipV="true" rot="0">
            <a:off x="334211" y="5658835"/>
            <a:ext cx="3416391" cy="4990468"/>
          </a:xfrm>
          <a:custGeom>
            <a:avLst/>
            <a:gdLst/>
            <a:ahLst/>
            <a:cxnLst/>
            <a:rect r="r" b="b" t="t" l="l"/>
            <a:pathLst>
              <a:path h="4990468" w="3416391">
                <a:moveTo>
                  <a:pt x="3416391" y="4990468"/>
                </a:moveTo>
                <a:lnTo>
                  <a:pt x="0" y="4990468"/>
                </a:lnTo>
                <a:lnTo>
                  <a:pt x="0" y="0"/>
                </a:lnTo>
                <a:lnTo>
                  <a:pt x="3416391" y="0"/>
                </a:lnTo>
                <a:lnTo>
                  <a:pt x="3416391" y="4990468"/>
                </a:lnTo>
                <a:close/>
              </a:path>
            </a:pathLst>
          </a:custGeom>
          <a:blipFill>
            <a:blip r:embed="rId3"/>
            <a:stretch>
              <a:fillRect l="0" t="0" r="0" b="0"/>
            </a:stretch>
          </a:blipFill>
        </p:spPr>
      </p:sp>
      <p:sp>
        <p:nvSpPr>
          <p:cNvPr name="Freeform 5" id="5"/>
          <p:cNvSpPr/>
          <p:nvPr/>
        </p:nvSpPr>
        <p:spPr>
          <a:xfrm flipH="false" flipV="false" rot="0">
            <a:off x="2042406" y="-916530"/>
            <a:ext cx="1197937" cy="3890459"/>
          </a:xfrm>
          <a:custGeom>
            <a:avLst/>
            <a:gdLst/>
            <a:ahLst/>
            <a:cxnLst/>
            <a:rect r="r" b="b" t="t" l="l"/>
            <a:pathLst>
              <a:path h="3890459" w="1197937">
                <a:moveTo>
                  <a:pt x="0" y="0"/>
                </a:moveTo>
                <a:lnTo>
                  <a:pt x="1197937" y="0"/>
                </a:lnTo>
                <a:lnTo>
                  <a:pt x="1197937" y="3890460"/>
                </a:lnTo>
                <a:lnTo>
                  <a:pt x="0" y="3890460"/>
                </a:lnTo>
                <a:lnTo>
                  <a:pt x="0" y="0"/>
                </a:lnTo>
                <a:close/>
              </a:path>
            </a:pathLst>
          </a:custGeom>
          <a:blipFill>
            <a:blip r:embed="rId4"/>
            <a:stretch>
              <a:fillRect l="0" t="0" r="0" b="0"/>
            </a:stretch>
          </a:blipFill>
        </p:spPr>
      </p:sp>
      <p:sp>
        <p:nvSpPr>
          <p:cNvPr name="Freeform 6" id="6"/>
          <p:cNvSpPr/>
          <p:nvPr/>
        </p:nvSpPr>
        <p:spPr>
          <a:xfrm flipH="true" flipV="true" rot="0">
            <a:off x="15627803" y="7313070"/>
            <a:ext cx="1197937" cy="3890459"/>
          </a:xfrm>
          <a:custGeom>
            <a:avLst/>
            <a:gdLst/>
            <a:ahLst/>
            <a:cxnLst/>
            <a:rect r="r" b="b" t="t" l="l"/>
            <a:pathLst>
              <a:path h="3890459" w="1197937">
                <a:moveTo>
                  <a:pt x="1197938" y="3890460"/>
                </a:moveTo>
                <a:lnTo>
                  <a:pt x="0" y="3890460"/>
                </a:lnTo>
                <a:lnTo>
                  <a:pt x="0" y="0"/>
                </a:lnTo>
                <a:lnTo>
                  <a:pt x="1197938" y="0"/>
                </a:lnTo>
                <a:lnTo>
                  <a:pt x="1197938" y="3890460"/>
                </a:lnTo>
                <a:close/>
              </a:path>
            </a:pathLst>
          </a:custGeom>
          <a:blipFill>
            <a:blip r:embed="rId4"/>
            <a:stretch>
              <a:fillRect l="0" t="0" r="0" b="0"/>
            </a:stretch>
          </a:blipFill>
        </p:spPr>
      </p:sp>
      <p:sp>
        <p:nvSpPr>
          <p:cNvPr name="TextBox 7" id="7"/>
          <p:cNvSpPr txBox="true"/>
          <p:nvPr/>
        </p:nvSpPr>
        <p:spPr>
          <a:xfrm rot="0">
            <a:off x="4868111" y="1756821"/>
            <a:ext cx="8551779" cy="647446"/>
          </a:xfrm>
          <a:prstGeom prst="rect">
            <a:avLst/>
          </a:prstGeom>
        </p:spPr>
        <p:txBody>
          <a:bodyPr anchor="t" rtlCol="false" tIns="0" lIns="0" bIns="0" rIns="0">
            <a:spAutoFit/>
          </a:bodyPr>
          <a:lstStyle/>
          <a:p>
            <a:pPr algn="ctr">
              <a:lnSpc>
                <a:spcPts val="4921"/>
              </a:lnSpc>
            </a:pPr>
            <a:r>
              <a:rPr lang="en-US" sz="4599">
                <a:solidFill>
                  <a:srgbClr val="343434"/>
                </a:solidFill>
                <a:latin typeface="Glacial Indifference"/>
                <a:ea typeface="Glacial Indifference"/>
                <a:cs typeface="Glacial Indifference"/>
                <a:sym typeface="Glacial Indifference"/>
              </a:rPr>
              <a:t>Les énergies renouvelables </a:t>
            </a:r>
          </a:p>
        </p:txBody>
      </p:sp>
      <p:sp>
        <p:nvSpPr>
          <p:cNvPr name="TextBox 8" id="8"/>
          <p:cNvSpPr txBox="true"/>
          <p:nvPr/>
        </p:nvSpPr>
        <p:spPr>
          <a:xfrm rot="0">
            <a:off x="4868111" y="8192169"/>
            <a:ext cx="8551779" cy="475234"/>
          </a:xfrm>
          <a:prstGeom prst="rect">
            <a:avLst/>
          </a:prstGeom>
        </p:spPr>
        <p:txBody>
          <a:bodyPr anchor="t" rtlCol="false" tIns="0" lIns="0" bIns="0" rIns="0">
            <a:spAutoFit/>
          </a:bodyPr>
          <a:lstStyle/>
          <a:p>
            <a:pPr algn="ctr">
              <a:lnSpc>
                <a:spcPts val="3638"/>
              </a:lnSpc>
            </a:pPr>
            <a:r>
              <a:rPr lang="en-US" sz="3400">
                <a:solidFill>
                  <a:srgbClr val="343434"/>
                </a:solidFill>
                <a:latin typeface="Glacial Indifference"/>
                <a:ea typeface="Glacial Indifference"/>
                <a:cs typeface="Glacial Indifference"/>
                <a:sym typeface="Glacial Indifference"/>
              </a:rPr>
              <a:t>4E LYCÉE DE GLYFADA </a:t>
            </a:r>
          </a:p>
        </p:txBody>
      </p:sp>
      <p:sp>
        <p:nvSpPr>
          <p:cNvPr name="TextBox 9" id="9"/>
          <p:cNvSpPr txBox="true"/>
          <p:nvPr/>
        </p:nvSpPr>
        <p:spPr>
          <a:xfrm rot="0">
            <a:off x="4084802" y="3862450"/>
            <a:ext cx="10898462" cy="2685925"/>
          </a:xfrm>
          <a:prstGeom prst="rect">
            <a:avLst/>
          </a:prstGeom>
        </p:spPr>
        <p:txBody>
          <a:bodyPr anchor="t" rtlCol="false" tIns="0" lIns="0" bIns="0" rIns="0">
            <a:spAutoFit/>
          </a:bodyPr>
          <a:lstStyle/>
          <a:p>
            <a:pPr algn="ctr">
              <a:lnSpc>
                <a:spcPts val="10486"/>
              </a:lnSpc>
            </a:pPr>
            <a:r>
              <a:rPr lang="en-US" sz="9800" spc="1960">
                <a:solidFill>
                  <a:srgbClr val="343434"/>
                </a:solidFill>
                <a:latin typeface="Code Pro"/>
                <a:ea typeface="Code Pro"/>
                <a:cs typeface="Code Pro"/>
                <a:sym typeface="Code Pro"/>
              </a:rPr>
              <a:t>Le chargeur solaire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742641" y="1551287"/>
            <a:ext cx="10516659" cy="7101453"/>
            <a:chOff x="0" y="0"/>
            <a:chExt cx="16769700" cy="11323866"/>
          </a:xfrm>
        </p:grpSpPr>
        <p:sp>
          <p:nvSpPr>
            <p:cNvPr name="Freeform 4" id="4"/>
            <p:cNvSpPr/>
            <p:nvPr/>
          </p:nvSpPr>
          <p:spPr>
            <a:xfrm flipH="false" flipV="false" rot="0">
              <a:off x="0" y="0"/>
              <a:ext cx="16769700" cy="11323866"/>
            </a:xfrm>
            <a:custGeom>
              <a:avLst/>
              <a:gdLst/>
              <a:ahLst/>
              <a:cxnLst/>
              <a:rect r="r" b="b" t="t" l="l"/>
              <a:pathLst>
                <a:path h="11323866" w="16769700">
                  <a:moveTo>
                    <a:pt x="0" y="0"/>
                  </a:moveTo>
                  <a:lnTo>
                    <a:pt x="0" y="11323866"/>
                  </a:lnTo>
                  <a:lnTo>
                    <a:pt x="16769700" y="11323866"/>
                  </a:lnTo>
                  <a:lnTo>
                    <a:pt x="16769700" y="0"/>
                  </a:lnTo>
                  <a:lnTo>
                    <a:pt x="0" y="0"/>
                  </a:lnTo>
                  <a:close/>
                  <a:moveTo>
                    <a:pt x="16708740" y="11262906"/>
                  </a:moveTo>
                  <a:lnTo>
                    <a:pt x="59690" y="11262906"/>
                  </a:lnTo>
                  <a:lnTo>
                    <a:pt x="59690" y="59690"/>
                  </a:lnTo>
                  <a:lnTo>
                    <a:pt x="16708740" y="59690"/>
                  </a:lnTo>
                  <a:lnTo>
                    <a:pt x="16708740" y="11262906"/>
                  </a:lnTo>
                  <a:close/>
                </a:path>
              </a:pathLst>
            </a:custGeom>
            <a:solidFill>
              <a:srgbClr val="343434"/>
            </a:solidFill>
          </p:spPr>
        </p:sp>
      </p:grpSp>
      <p:grpSp>
        <p:nvGrpSpPr>
          <p:cNvPr name="Group 5" id="5"/>
          <p:cNvGrpSpPr/>
          <p:nvPr/>
        </p:nvGrpSpPr>
        <p:grpSpPr>
          <a:xfrm rot="0">
            <a:off x="516781" y="1028700"/>
            <a:ext cx="5723861" cy="8229600"/>
            <a:chOff x="0" y="0"/>
            <a:chExt cx="7631814" cy="10972800"/>
          </a:xfrm>
        </p:grpSpPr>
        <p:pic>
          <p:nvPicPr>
            <p:cNvPr name="Picture 6" id="6"/>
            <p:cNvPicPr>
              <a:picLocks noChangeAspect="true"/>
            </p:cNvPicPr>
            <p:nvPr/>
          </p:nvPicPr>
          <p:blipFill>
            <a:blip r:embed="rId3"/>
            <a:srcRect l="2361" t="0" r="2361" b="0"/>
            <a:stretch>
              <a:fillRect/>
            </a:stretch>
          </p:blipFill>
          <p:spPr>
            <a:xfrm flipH="false" flipV="false">
              <a:off x="0" y="0"/>
              <a:ext cx="7631814" cy="10972800"/>
            </a:xfrm>
            <a:prstGeom prst="rect">
              <a:avLst/>
            </a:prstGeom>
          </p:spPr>
        </p:pic>
      </p:grpSp>
      <p:sp>
        <p:nvSpPr>
          <p:cNvPr name="Freeform 7" id="7"/>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8" id="8"/>
          <p:cNvSpPr/>
          <p:nvPr/>
        </p:nvSpPr>
        <p:spPr>
          <a:xfrm flipH="false" flipV="true" rot="4402206">
            <a:off x="7172110" y="7838128"/>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Freeform 9" id="9"/>
          <p:cNvSpPr/>
          <p:nvPr/>
        </p:nvSpPr>
        <p:spPr>
          <a:xfrm flipH="false" flipV="false" rot="0">
            <a:off x="223644" y="582875"/>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
        <p:nvSpPr>
          <p:cNvPr name="Freeform 10" id="10"/>
          <p:cNvSpPr/>
          <p:nvPr/>
        </p:nvSpPr>
        <p:spPr>
          <a:xfrm flipH="false" flipV="false" rot="0">
            <a:off x="5735794" y="582875"/>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
        <p:nvSpPr>
          <p:cNvPr name="Freeform 11" id="11"/>
          <p:cNvSpPr/>
          <p:nvPr/>
        </p:nvSpPr>
        <p:spPr>
          <a:xfrm flipH="false" flipV="false" rot="0">
            <a:off x="13183456" y="6762734"/>
            <a:ext cx="3530708" cy="3015378"/>
          </a:xfrm>
          <a:custGeom>
            <a:avLst/>
            <a:gdLst/>
            <a:ahLst/>
            <a:cxnLst/>
            <a:rect r="r" b="b" t="t" l="l"/>
            <a:pathLst>
              <a:path h="3015378" w="3530708">
                <a:moveTo>
                  <a:pt x="0" y="0"/>
                </a:moveTo>
                <a:lnTo>
                  <a:pt x="3530708" y="0"/>
                </a:lnTo>
                <a:lnTo>
                  <a:pt x="3530708" y="3015378"/>
                </a:lnTo>
                <a:lnTo>
                  <a:pt x="0" y="3015378"/>
                </a:lnTo>
                <a:lnTo>
                  <a:pt x="0" y="0"/>
                </a:lnTo>
                <a:close/>
              </a:path>
            </a:pathLst>
          </a:custGeom>
          <a:blipFill>
            <a:blip r:embed="rId7"/>
            <a:stretch>
              <a:fillRect l="0" t="0" r="0" b="0"/>
            </a:stretch>
          </a:blipFill>
        </p:spPr>
      </p:sp>
      <p:sp>
        <p:nvSpPr>
          <p:cNvPr name="TextBox 12" id="12"/>
          <p:cNvSpPr txBox="true"/>
          <p:nvPr/>
        </p:nvSpPr>
        <p:spPr>
          <a:xfrm rot="0">
            <a:off x="7012117" y="3817604"/>
            <a:ext cx="9977708" cy="2945130"/>
          </a:xfrm>
          <a:prstGeom prst="rect">
            <a:avLst/>
          </a:prstGeom>
        </p:spPr>
        <p:txBody>
          <a:bodyPr anchor="t" rtlCol="false" tIns="0" lIns="0" bIns="0" rIns="0">
            <a:spAutoFit/>
          </a:bodyPr>
          <a:lstStyle/>
          <a:p>
            <a:pPr algn="ctr" marL="0" indent="0" lvl="0">
              <a:lnSpc>
                <a:spcPts val="4679"/>
              </a:lnSpc>
            </a:pPr>
            <a:r>
              <a:rPr lang="en-US" sz="3599">
                <a:solidFill>
                  <a:srgbClr val="343434"/>
                </a:solidFill>
                <a:latin typeface="Glacial Indifference"/>
                <a:ea typeface="Glacial Indifference"/>
                <a:cs typeface="Glacial Indifference"/>
                <a:sym typeface="Glacial Indifference"/>
              </a:rPr>
              <a:t>Nous connectons le pôle positif de l’entrée du convertisseur LM2596 au circuit qui comporte la LED bleue, et le pôle positif de la sortie au circuit qui comporte la LED verte.</a:t>
            </a:r>
          </a:p>
          <a:p>
            <a:pPr algn="ctr" marL="0" indent="0" lvl="0">
              <a:lnSpc>
                <a:spcPts val="4679"/>
              </a:lnSpc>
            </a:pPr>
          </a:p>
        </p:txBody>
      </p:sp>
      <p:sp>
        <p:nvSpPr>
          <p:cNvPr name="TextBox 13" id="13"/>
          <p:cNvSpPr txBox="true"/>
          <p:nvPr/>
        </p:nvSpPr>
        <p:spPr>
          <a:xfrm rot="0">
            <a:off x="6742641" y="1956173"/>
            <a:ext cx="10516659" cy="857250"/>
          </a:xfrm>
          <a:prstGeom prst="rect">
            <a:avLst/>
          </a:prstGeom>
        </p:spPr>
        <p:txBody>
          <a:bodyPr anchor="t" rtlCol="false" tIns="0" lIns="0" bIns="0" rIns="0">
            <a:spAutoFit/>
          </a:bodyPr>
          <a:lstStyle/>
          <a:p>
            <a:pPr algn="ctr">
              <a:lnSpc>
                <a:spcPts val="6720"/>
              </a:lnSpc>
            </a:pPr>
            <a:r>
              <a:rPr lang="en-US" sz="5600" spc="560">
                <a:solidFill>
                  <a:srgbClr val="343434"/>
                </a:solidFill>
                <a:latin typeface="Code Pro"/>
                <a:ea typeface="Code Pro"/>
                <a:cs typeface="Code Pro"/>
                <a:sym typeface="Code Pro"/>
              </a:rPr>
              <a:t>Le chargeur solaire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756313" y="1965698"/>
            <a:ext cx="10516659" cy="7101453"/>
            <a:chOff x="0" y="0"/>
            <a:chExt cx="16769700" cy="11323866"/>
          </a:xfrm>
        </p:grpSpPr>
        <p:sp>
          <p:nvSpPr>
            <p:cNvPr name="Freeform 4" id="4"/>
            <p:cNvSpPr/>
            <p:nvPr/>
          </p:nvSpPr>
          <p:spPr>
            <a:xfrm flipH="false" flipV="false" rot="0">
              <a:off x="0" y="0"/>
              <a:ext cx="16769700" cy="11323866"/>
            </a:xfrm>
            <a:custGeom>
              <a:avLst/>
              <a:gdLst/>
              <a:ahLst/>
              <a:cxnLst/>
              <a:rect r="r" b="b" t="t" l="l"/>
              <a:pathLst>
                <a:path h="11323866" w="16769700">
                  <a:moveTo>
                    <a:pt x="0" y="0"/>
                  </a:moveTo>
                  <a:lnTo>
                    <a:pt x="0" y="11323866"/>
                  </a:lnTo>
                  <a:lnTo>
                    <a:pt x="16769700" y="11323866"/>
                  </a:lnTo>
                  <a:lnTo>
                    <a:pt x="16769700" y="0"/>
                  </a:lnTo>
                  <a:lnTo>
                    <a:pt x="0" y="0"/>
                  </a:lnTo>
                  <a:close/>
                  <a:moveTo>
                    <a:pt x="16708740" y="11262906"/>
                  </a:moveTo>
                  <a:lnTo>
                    <a:pt x="59690" y="11262906"/>
                  </a:lnTo>
                  <a:lnTo>
                    <a:pt x="59690" y="59690"/>
                  </a:lnTo>
                  <a:lnTo>
                    <a:pt x="16708740" y="59690"/>
                  </a:lnTo>
                  <a:lnTo>
                    <a:pt x="16708740" y="11262906"/>
                  </a:lnTo>
                  <a:close/>
                </a:path>
              </a:pathLst>
            </a:custGeom>
            <a:solidFill>
              <a:srgbClr val="343434"/>
            </a:solidFill>
          </p:spPr>
        </p:sp>
      </p:grpSp>
      <p:grpSp>
        <p:nvGrpSpPr>
          <p:cNvPr name="Group 5" id="5"/>
          <p:cNvGrpSpPr/>
          <p:nvPr/>
        </p:nvGrpSpPr>
        <p:grpSpPr>
          <a:xfrm rot="0">
            <a:off x="516781" y="1028700"/>
            <a:ext cx="5723861" cy="8229600"/>
            <a:chOff x="0" y="0"/>
            <a:chExt cx="7631814" cy="10972800"/>
          </a:xfrm>
        </p:grpSpPr>
        <p:pic>
          <p:nvPicPr>
            <p:cNvPr name="Picture 6" id="6"/>
            <p:cNvPicPr>
              <a:picLocks noChangeAspect="true"/>
            </p:cNvPicPr>
            <p:nvPr/>
          </p:nvPicPr>
          <p:blipFill>
            <a:blip r:embed="rId3"/>
            <a:srcRect l="0" t="9562" r="0" b="9562"/>
            <a:stretch>
              <a:fillRect/>
            </a:stretch>
          </p:blipFill>
          <p:spPr>
            <a:xfrm flipH="false" flipV="false">
              <a:off x="0" y="0"/>
              <a:ext cx="7631814" cy="10972800"/>
            </a:xfrm>
            <a:prstGeom prst="rect">
              <a:avLst/>
            </a:prstGeom>
          </p:spPr>
        </p:pic>
      </p:grpSp>
      <p:sp>
        <p:nvSpPr>
          <p:cNvPr name="Freeform 7" id="7"/>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8" id="8"/>
          <p:cNvSpPr/>
          <p:nvPr/>
        </p:nvSpPr>
        <p:spPr>
          <a:xfrm flipH="false" flipV="true" rot="4402206">
            <a:off x="7172110" y="7838128"/>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Freeform 9" id="9"/>
          <p:cNvSpPr/>
          <p:nvPr/>
        </p:nvSpPr>
        <p:spPr>
          <a:xfrm flipH="false" flipV="false" rot="-8550010">
            <a:off x="4538797" y="588103"/>
            <a:ext cx="2393993" cy="1360586"/>
          </a:xfrm>
          <a:custGeom>
            <a:avLst/>
            <a:gdLst/>
            <a:ahLst/>
            <a:cxnLst/>
            <a:rect r="r" b="b" t="t" l="l"/>
            <a:pathLst>
              <a:path h="1360586" w="2393993">
                <a:moveTo>
                  <a:pt x="0" y="0"/>
                </a:moveTo>
                <a:lnTo>
                  <a:pt x="2393993" y="0"/>
                </a:lnTo>
                <a:lnTo>
                  <a:pt x="2393993" y="1360587"/>
                </a:lnTo>
                <a:lnTo>
                  <a:pt x="0" y="13605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7245182" y="4087090"/>
            <a:ext cx="9538920" cy="4565650"/>
          </a:xfrm>
          <a:prstGeom prst="rect">
            <a:avLst/>
          </a:prstGeom>
        </p:spPr>
        <p:txBody>
          <a:bodyPr anchor="t" rtlCol="false" tIns="0" lIns="0" bIns="0" rIns="0">
            <a:spAutoFit/>
          </a:bodyPr>
          <a:lstStyle/>
          <a:p>
            <a:pPr algn="ctr" marL="0" indent="0" lvl="0">
              <a:lnSpc>
                <a:spcPts val="4549"/>
              </a:lnSpc>
            </a:pPr>
            <a:r>
              <a:rPr lang="en-US" sz="3499">
                <a:solidFill>
                  <a:srgbClr val="343434"/>
                </a:solidFill>
                <a:latin typeface="Glacial Indifference"/>
                <a:ea typeface="Glacial Indifference"/>
                <a:cs typeface="Glacial Indifference"/>
                <a:sym typeface="Glacial Indifference"/>
              </a:rPr>
              <a:t>Nous connectons, à l’aide d’un nœud quadruple, le pôle négatif du convertisseur LM2596 au pôle négatif du porte-piles, au petit circuit avec la LED verte, et au câble final qui sera relié au pôle négatif du convertisseur KIS-3R335, qui constitue la sortie finale du circuit complet et qui possède un port USB intégré.</a:t>
            </a:r>
          </a:p>
          <a:p>
            <a:pPr algn="ctr" marL="0" indent="0" lvl="0">
              <a:lnSpc>
                <a:spcPts val="4549"/>
              </a:lnSpc>
            </a:pPr>
          </a:p>
        </p:txBody>
      </p:sp>
      <p:sp>
        <p:nvSpPr>
          <p:cNvPr name="TextBox 11" id="11"/>
          <p:cNvSpPr txBox="true"/>
          <p:nvPr/>
        </p:nvSpPr>
        <p:spPr>
          <a:xfrm rot="0">
            <a:off x="6756313" y="2248698"/>
            <a:ext cx="10516659" cy="857250"/>
          </a:xfrm>
          <a:prstGeom prst="rect">
            <a:avLst/>
          </a:prstGeom>
        </p:spPr>
        <p:txBody>
          <a:bodyPr anchor="t" rtlCol="false" tIns="0" lIns="0" bIns="0" rIns="0">
            <a:spAutoFit/>
          </a:bodyPr>
          <a:lstStyle/>
          <a:p>
            <a:pPr algn="ctr">
              <a:lnSpc>
                <a:spcPts val="6720"/>
              </a:lnSpc>
            </a:pPr>
            <a:r>
              <a:rPr lang="en-US" sz="5600" spc="560">
                <a:solidFill>
                  <a:srgbClr val="343434"/>
                </a:solidFill>
                <a:latin typeface="Code Pro"/>
                <a:ea typeface="Code Pro"/>
                <a:cs typeface="Code Pro"/>
                <a:sym typeface="Code Pro"/>
              </a:rPr>
              <a:t>Le chargeur solaire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756313" y="1551287"/>
            <a:ext cx="10516659" cy="7101453"/>
            <a:chOff x="0" y="0"/>
            <a:chExt cx="16769700" cy="11323866"/>
          </a:xfrm>
        </p:grpSpPr>
        <p:sp>
          <p:nvSpPr>
            <p:cNvPr name="Freeform 4" id="4"/>
            <p:cNvSpPr/>
            <p:nvPr/>
          </p:nvSpPr>
          <p:spPr>
            <a:xfrm flipH="false" flipV="false" rot="0">
              <a:off x="0" y="0"/>
              <a:ext cx="16769700" cy="11323866"/>
            </a:xfrm>
            <a:custGeom>
              <a:avLst/>
              <a:gdLst/>
              <a:ahLst/>
              <a:cxnLst/>
              <a:rect r="r" b="b" t="t" l="l"/>
              <a:pathLst>
                <a:path h="11323866" w="16769700">
                  <a:moveTo>
                    <a:pt x="0" y="0"/>
                  </a:moveTo>
                  <a:lnTo>
                    <a:pt x="0" y="11323866"/>
                  </a:lnTo>
                  <a:lnTo>
                    <a:pt x="16769700" y="11323866"/>
                  </a:lnTo>
                  <a:lnTo>
                    <a:pt x="16769700" y="0"/>
                  </a:lnTo>
                  <a:lnTo>
                    <a:pt x="0" y="0"/>
                  </a:lnTo>
                  <a:close/>
                  <a:moveTo>
                    <a:pt x="16708740" y="11262906"/>
                  </a:moveTo>
                  <a:lnTo>
                    <a:pt x="59690" y="11262906"/>
                  </a:lnTo>
                  <a:lnTo>
                    <a:pt x="59690" y="59690"/>
                  </a:lnTo>
                  <a:lnTo>
                    <a:pt x="16708740" y="59690"/>
                  </a:lnTo>
                  <a:lnTo>
                    <a:pt x="16708740" y="11262906"/>
                  </a:lnTo>
                  <a:close/>
                </a:path>
              </a:pathLst>
            </a:custGeom>
            <a:solidFill>
              <a:srgbClr val="343434"/>
            </a:solidFill>
          </p:spPr>
        </p:sp>
      </p:grpSp>
      <p:grpSp>
        <p:nvGrpSpPr>
          <p:cNvPr name="Group 5" id="5"/>
          <p:cNvGrpSpPr/>
          <p:nvPr/>
        </p:nvGrpSpPr>
        <p:grpSpPr>
          <a:xfrm rot="0">
            <a:off x="516781" y="1028700"/>
            <a:ext cx="5723861" cy="8229600"/>
            <a:chOff x="0" y="0"/>
            <a:chExt cx="7631814" cy="10972800"/>
          </a:xfrm>
        </p:grpSpPr>
        <p:pic>
          <p:nvPicPr>
            <p:cNvPr name="Picture 6" id="6"/>
            <p:cNvPicPr>
              <a:picLocks noChangeAspect="true"/>
            </p:cNvPicPr>
            <p:nvPr/>
          </p:nvPicPr>
          <p:blipFill>
            <a:blip r:embed="rId3"/>
            <a:srcRect l="0" t="9562" r="0" b="9562"/>
            <a:stretch>
              <a:fillRect/>
            </a:stretch>
          </p:blipFill>
          <p:spPr>
            <a:xfrm flipH="false" flipV="false">
              <a:off x="0" y="0"/>
              <a:ext cx="7631814" cy="10972800"/>
            </a:xfrm>
            <a:prstGeom prst="rect">
              <a:avLst/>
            </a:prstGeom>
          </p:spPr>
        </p:pic>
      </p:grpSp>
      <p:sp>
        <p:nvSpPr>
          <p:cNvPr name="Freeform 7" id="7"/>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8" id="8"/>
          <p:cNvSpPr/>
          <p:nvPr/>
        </p:nvSpPr>
        <p:spPr>
          <a:xfrm flipH="false" flipV="true" rot="4402206">
            <a:off x="7172110" y="7838128"/>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Freeform 9" id="9"/>
          <p:cNvSpPr/>
          <p:nvPr/>
        </p:nvSpPr>
        <p:spPr>
          <a:xfrm flipH="false" flipV="false" rot="-1252326">
            <a:off x="10637096" y="5314127"/>
            <a:ext cx="6876113" cy="3875098"/>
          </a:xfrm>
          <a:custGeom>
            <a:avLst/>
            <a:gdLst/>
            <a:ahLst/>
            <a:cxnLst/>
            <a:rect r="r" b="b" t="t" l="l"/>
            <a:pathLst>
              <a:path h="3875098" w="6876113">
                <a:moveTo>
                  <a:pt x="0" y="0"/>
                </a:moveTo>
                <a:lnTo>
                  <a:pt x="6876113" y="0"/>
                </a:lnTo>
                <a:lnTo>
                  <a:pt x="6876113" y="3875097"/>
                </a:lnTo>
                <a:lnTo>
                  <a:pt x="0" y="3875097"/>
                </a:lnTo>
                <a:lnTo>
                  <a:pt x="0" y="0"/>
                </a:lnTo>
                <a:close/>
              </a:path>
            </a:pathLst>
          </a:custGeom>
          <a:blipFill>
            <a:blip r:embed="rId6"/>
            <a:stretch>
              <a:fillRect l="0" t="0" r="0" b="0"/>
            </a:stretch>
          </a:blipFill>
        </p:spPr>
      </p:sp>
      <p:sp>
        <p:nvSpPr>
          <p:cNvPr name="TextBox 10" id="10"/>
          <p:cNvSpPr txBox="true"/>
          <p:nvPr/>
        </p:nvSpPr>
        <p:spPr>
          <a:xfrm rot="0">
            <a:off x="7231511" y="3614784"/>
            <a:ext cx="9538920" cy="1708150"/>
          </a:xfrm>
          <a:prstGeom prst="rect">
            <a:avLst/>
          </a:prstGeom>
        </p:spPr>
        <p:txBody>
          <a:bodyPr anchor="t" rtlCol="false" tIns="0" lIns="0" bIns="0" rIns="0">
            <a:spAutoFit/>
          </a:bodyPr>
          <a:lstStyle/>
          <a:p>
            <a:pPr algn="ctr" marL="0" indent="0" lvl="0">
              <a:lnSpc>
                <a:spcPts val="4549"/>
              </a:lnSpc>
            </a:pPr>
            <a:r>
              <a:rPr lang="en-US" sz="3499">
                <a:solidFill>
                  <a:srgbClr val="343434"/>
                </a:solidFill>
                <a:latin typeface="Glacial Indifference"/>
                <a:ea typeface="Glacial Indifference"/>
                <a:cs typeface="Glacial Indifference"/>
                <a:sym typeface="Glacial Indifference"/>
              </a:rPr>
              <a:t>Je connecte le porte-piles au convertisseur LM2596 et au petit circuit avec la photodiode verte.</a:t>
            </a:r>
          </a:p>
        </p:txBody>
      </p:sp>
      <p:sp>
        <p:nvSpPr>
          <p:cNvPr name="TextBox 11" id="11"/>
          <p:cNvSpPr txBox="true"/>
          <p:nvPr/>
        </p:nvSpPr>
        <p:spPr>
          <a:xfrm rot="0">
            <a:off x="6756313" y="2126812"/>
            <a:ext cx="10516659" cy="857250"/>
          </a:xfrm>
          <a:prstGeom prst="rect">
            <a:avLst/>
          </a:prstGeom>
        </p:spPr>
        <p:txBody>
          <a:bodyPr anchor="t" rtlCol="false" tIns="0" lIns="0" bIns="0" rIns="0">
            <a:spAutoFit/>
          </a:bodyPr>
          <a:lstStyle/>
          <a:p>
            <a:pPr algn="ctr">
              <a:lnSpc>
                <a:spcPts val="6720"/>
              </a:lnSpc>
            </a:pPr>
            <a:r>
              <a:rPr lang="en-US" sz="5600" spc="560">
                <a:solidFill>
                  <a:srgbClr val="343434"/>
                </a:solidFill>
                <a:latin typeface="Code Pro"/>
                <a:ea typeface="Code Pro"/>
                <a:cs typeface="Code Pro"/>
                <a:sym typeface="Code Pro"/>
              </a:rPr>
              <a:t>Le chargeur solaire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540619" y="1248094"/>
            <a:ext cx="15158008" cy="8640247"/>
            <a:chOff x="0" y="0"/>
            <a:chExt cx="17321223" cy="9873305"/>
          </a:xfrm>
        </p:grpSpPr>
        <p:sp>
          <p:nvSpPr>
            <p:cNvPr name="Freeform 4" id="4"/>
            <p:cNvSpPr/>
            <p:nvPr/>
          </p:nvSpPr>
          <p:spPr>
            <a:xfrm flipH="false" flipV="false" rot="0">
              <a:off x="0" y="0"/>
              <a:ext cx="17321223" cy="9873305"/>
            </a:xfrm>
            <a:custGeom>
              <a:avLst/>
              <a:gdLst/>
              <a:ahLst/>
              <a:cxnLst/>
              <a:rect r="r" b="b" t="t" l="l"/>
              <a:pathLst>
                <a:path h="9873305" w="17321223">
                  <a:moveTo>
                    <a:pt x="0" y="0"/>
                  </a:moveTo>
                  <a:lnTo>
                    <a:pt x="0" y="9873305"/>
                  </a:lnTo>
                  <a:lnTo>
                    <a:pt x="17321223" y="9873305"/>
                  </a:lnTo>
                  <a:lnTo>
                    <a:pt x="17321223" y="0"/>
                  </a:lnTo>
                  <a:lnTo>
                    <a:pt x="0" y="0"/>
                  </a:lnTo>
                  <a:close/>
                  <a:moveTo>
                    <a:pt x="17260263" y="9812345"/>
                  </a:moveTo>
                  <a:lnTo>
                    <a:pt x="59690" y="9812345"/>
                  </a:lnTo>
                  <a:lnTo>
                    <a:pt x="59690" y="59690"/>
                  </a:lnTo>
                  <a:lnTo>
                    <a:pt x="17260263" y="59690"/>
                  </a:lnTo>
                  <a:lnTo>
                    <a:pt x="17260263" y="9812345"/>
                  </a:lnTo>
                  <a:close/>
                </a:path>
              </a:pathLst>
            </a:custGeom>
            <a:solidFill>
              <a:srgbClr val="343434"/>
            </a:solidFill>
          </p:spPr>
        </p:sp>
      </p:grpSp>
      <p:sp>
        <p:nvSpPr>
          <p:cNvPr name="Freeform 5" id="5"/>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3"/>
            <a:stretch>
              <a:fillRect l="0" t="0" r="0" b="0"/>
            </a:stretch>
          </a:blipFill>
        </p:spPr>
      </p:sp>
      <p:sp>
        <p:nvSpPr>
          <p:cNvPr name="Freeform 6" id="6"/>
          <p:cNvSpPr/>
          <p:nvPr/>
        </p:nvSpPr>
        <p:spPr>
          <a:xfrm flipH="false" flipV="true" rot="-1582914">
            <a:off x="-82188" y="7547527"/>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4"/>
            <a:stretch>
              <a:fillRect l="0" t="0" r="0" b="0"/>
            </a:stretch>
          </a:blipFill>
        </p:spPr>
      </p:sp>
      <p:sp>
        <p:nvSpPr>
          <p:cNvPr name="Freeform 7" id="7"/>
          <p:cNvSpPr/>
          <p:nvPr/>
        </p:nvSpPr>
        <p:spPr>
          <a:xfrm flipH="false" flipV="false" rot="0">
            <a:off x="5351884" y="4160927"/>
            <a:ext cx="8615043" cy="4845962"/>
          </a:xfrm>
          <a:custGeom>
            <a:avLst/>
            <a:gdLst/>
            <a:ahLst/>
            <a:cxnLst/>
            <a:rect r="r" b="b" t="t" l="l"/>
            <a:pathLst>
              <a:path h="4845962" w="8615043">
                <a:moveTo>
                  <a:pt x="0" y="0"/>
                </a:moveTo>
                <a:lnTo>
                  <a:pt x="8615043" y="0"/>
                </a:lnTo>
                <a:lnTo>
                  <a:pt x="8615043" y="4845962"/>
                </a:lnTo>
                <a:lnTo>
                  <a:pt x="0" y="4845962"/>
                </a:lnTo>
                <a:lnTo>
                  <a:pt x="0" y="0"/>
                </a:lnTo>
                <a:close/>
              </a:path>
            </a:pathLst>
          </a:custGeom>
          <a:blipFill>
            <a:blip r:embed="rId5"/>
            <a:stretch>
              <a:fillRect l="0" t="0" r="0" b="0"/>
            </a:stretch>
          </a:blipFill>
        </p:spPr>
      </p:sp>
      <p:sp>
        <p:nvSpPr>
          <p:cNvPr name="Freeform 8" id="8"/>
          <p:cNvSpPr/>
          <p:nvPr/>
        </p:nvSpPr>
        <p:spPr>
          <a:xfrm flipH="false" flipV="false" rot="-1649886">
            <a:off x="4967164" y="3589096"/>
            <a:ext cx="1333069" cy="1143662"/>
          </a:xfrm>
          <a:custGeom>
            <a:avLst/>
            <a:gdLst/>
            <a:ahLst/>
            <a:cxnLst/>
            <a:rect r="r" b="b" t="t" l="l"/>
            <a:pathLst>
              <a:path h="1143662" w="1333069">
                <a:moveTo>
                  <a:pt x="0" y="0"/>
                </a:moveTo>
                <a:lnTo>
                  <a:pt x="1333069" y="0"/>
                </a:lnTo>
                <a:lnTo>
                  <a:pt x="1333069" y="1143661"/>
                </a:lnTo>
                <a:lnTo>
                  <a:pt x="0" y="1143661"/>
                </a:lnTo>
                <a:lnTo>
                  <a:pt x="0" y="0"/>
                </a:lnTo>
                <a:close/>
              </a:path>
            </a:pathLst>
          </a:custGeom>
          <a:blipFill>
            <a:blip r:embed="rId6"/>
            <a:stretch>
              <a:fillRect l="0" t="0" r="0" b="0"/>
            </a:stretch>
          </a:blipFill>
        </p:spPr>
      </p:sp>
      <p:sp>
        <p:nvSpPr>
          <p:cNvPr name="TextBox 9" id="9"/>
          <p:cNvSpPr txBox="true"/>
          <p:nvPr/>
        </p:nvSpPr>
        <p:spPr>
          <a:xfrm rot="0">
            <a:off x="1917736" y="1927598"/>
            <a:ext cx="13999928" cy="1513205"/>
          </a:xfrm>
          <a:prstGeom prst="rect">
            <a:avLst/>
          </a:prstGeom>
        </p:spPr>
        <p:txBody>
          <a:bodyPr anchor="t" rtlCol="false" tIns="0" lIns="0" bIns="0" rIns="0">
            <a:spAutoFit/>
          </a:bodyPr>
          <a:lstStyle/>
          <a:p>
            <a:pPr algn="ctr" marL="0" indent="0" lvl="0">
              <a:lnSpc>
                <a:spcPts val="4030"/>
              </a:lnSpc>
            </a:pPr>
            <a:r>
              <a:rPr lang="en-US" sz="3100">
                <a:solidFill>
                  <a:srgbClr val="343434"/>
                </a:solidFill>
                <a:latin typeface="Glacial Indifference"/>
                <a:ea typeface="Glacial Indifference"/>
                <a:cs typeface="Glacial Indifference"/>
                <a:sym typeface="Glacial Indifference"/>
              </a:rPr>
              <a:t>Nous connectons le pôle positif de l’entrée du convertisseur KIS-3233S 5,5 V (fil rouge) au nœud des deux connexions positives (du panneau photovoltaïque et du porte-piles), et le pôle négatif au nœud négatif (fil noir).</a:t>
            </a:r>
          </a:p>
        </p:txBody>
      </p:sp>
      <p:sp>
        <p:nvSpPr>
          <p:cNvPr name="Freeform 10" id="10"/>
          <p:cNvSpPr/>
          <p:nvPr/>
        </p:nvSpPr>
        <p:spPr>
          <a:xfrm flipH="false" flipV="false" rot="1937855">
            <a:off x="13066496" y="3589096"/>
            <a:ext cx="1333069" cy="1143662"/>
          </a:xfrm>
          <a:custGeom>
            <a:avLst/>
            <a:gdLst/>
            <a:ahLst/>
            <a:cxnLst/>
            <a:rect r="r" b="b" t="t" l="l"/>
            <a:pathLst>
              <a:path h="1143662" w="1333069">
                <a:moveTo>
                  <a:pt x="0" y="0"/>
                </a:moveTo>
                <a:lnTo>
                  <a:pt x="1333069" y="0"/>
                </a:lnTo>
                <a:lnTo>
                  <a:pt x="1333069" y="1143661"/>
                </a:lnTo>
                <a:lnTo>
                  <a:pt x="0" y="1143661"/>
                </a:lnTo>
                <a:lnTo>
                  <a:pt x="0" y="0"/>
                </a:lnTo>
                <a:close/>
              </a:path>
            </a:pathLst>
          </a:custGeom>
          <a:blipFill>
            <a:blip r:embed="rId6"/>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742641" y="1551287"/>
            <a:ext cx="10516659" cy="7101453"/>
            <a:chOff x="0" y="0"/>
            <a:chExt cx="16769700" cy="11323866"/>
          </a:xfrm>
        </p:grpSpPr>
        <p:sp>
          <p:nvSpPr>
            <p:cNvPr name="Freeform 4" id="4"/>
            <p:cNvSpPr/>
            <p:nvPr/>
          </p:nvSpPr>
          <p:spPr>
            <a:xfrm flipH="false" flipV="false" rot="0">
              <a:off x="0" y="0"/>
              <a:ext cx="16769700" cy="11323866"/>
            </a:xfrm>
            <a:custGeom>
              <a:avLst/>
              <a:gdLst/>
              <a:ahLst/>
              <a:cxnLst/>
              <a:rect r="r" b="b" t="t" l="l"/>
              <a:pathLst>
                <a:path h="11323866" w="16769700">
                  <a:moveTo>
                    <a:pt x="0" y="0"/>
                  </a:moveTo>
                  <a:lnTo>
                    <a:pt x="0" y="11323866"/>
                  </a:lnTo>
                  <a:lnTo>
                    <a:pt x="16769700" y="11323866"/>
                  </a:lnTo>
                  <a:lnTo>
                    <a:pt x="16769700" y="0"/>
                  </a:lnTo>
                  <a:lnTo>
                    <a:pt x="0" y="0"/>
                  </a:lnTo>
                  <a:close/>
                  <a:moveTo>
                    <a:pt x="16708740" y="11262906"/>
                  </a:moveTo>
                  <a:lnTo>
                    <a:pt x="59690" y="11262906"/>
                  </a:lnTo>
                  <a:lnTo>
                    <a:pt x="59690" y="59690"/>
                  </a:lnTo>
                  <a:lnTo>
                    <a:pt x="16708740" y="59690"/>
                  </a:lnTo>
                  <a:lnTo>
                    <a:pt x="16708740" y="11262906"/>
                  </a:lnTo>
                  <a:close/>
                </a:path>
              </a:pathLst>
            </a:custGeom>
            <a:solidFill>
              <a:srgbClr val="343434"/>
            </a:solidFill>
          </p:spPr>
        </p:sp>
      </p:grpSp>
      <p:grpSp>
        <p:nvGrpSpPr>
          <p:cNvPr name="Group 5" id="5"/>
          <p:cNvGrpSpPr/>
          <p:nvPr/>
        </p:nvGrpSpPr>
        <p:grpSpPr>
          <a:xfrm rot="0">
            <a:off x="516781" y="1028700"/>
            <a:ext cx="5723861" cy="8229600"/>
            <a:chOff x="0" y="0"/>
            <a:chExt cx="7631814" cy="10972800"/>
          </a:xfrm>
        </p:grpSpPr>
        <p:pic>
          <p:nvPicPr>
            <p:cNvPr name="Picture 6" id="6"/>
            <p:cNvPicPr>
              <a:picLocks noChangeAspect="true"/>
            </p:cNvPicPr>
            <p:nvPr/>
          </p:nvPicPr>
          <p:blipFill>
            <a:blip r:embed="rId3"/>
            <a:srcRect l="0" t="9562" r="0" b="9562"/>
            <a:stretch>
              <a:fillRect/>
            </a:stretch>
          </p:blipFill>
          <p:spPr>
            <a:xfrm flipH="false" flipV="false">
              <a:off x="0" y="0"/>
              <a:ext cx="7631814" cy="10972800"/>
            </a:xfrm>
            <a:prstGeom prst="rect">
              <a:avLst/>
            </a:prstGeom>
          </p:spPr>
        </p:pic>
      </p:grpSp>
      <p:sp>
        <p:nvSpPr>
          <p:cNvPr name="Freeform 7" id="7"/>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8" id="8"/>
          <p:cNvSpPr/>
          <p:nvPr/>
        </p:nvSpPr>
        <p:spPr>
          <a:xfrm flipH="false" flipV="true" rot="4402206">
            <a:off x="7172110" y="7838128"/>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Freeform 9" id="9"/>
          <p:cNvSpPr/>
          <p:nvPr/>
        </p:nvSpPr>
        <p:spPr>
          <a:xfrm flipH="false" flipV="false" rot="0">
            <a:off x="223644" y="582875"/>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
        <p:nvSpPr>
          <p:cNvPr name="Freeform 10" id="10"/>
          <p:cNvSpPr/>
          <p:nvPr/>
        </p:nvSpPr>
        <p:spPr>
          <a:xfrm flipH="false" flipV="false" rot="0">
            <a:off x="5735794" y="582875"/>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
        <p:nvSpPr>
          <p:cNvPr name="Freeform 11" id="11"/>
          <p:cNvSpPr/>
          <p:nvPr/>
        </p:nvSpPr>
        <p:spPr>
          <a:xfrm flipH="false" flipV="false" rot="-1436791">
            <a:off x="14565362" y="7181850"/>
            <a:ext cx="3425558" cy="1879775"/>
          </a:xfrm>
          <a:custGeom>
            <a:avLst/>
            <a:gdLst/>
            <a:ahLst/>
            <a:cxnLst/>
            <a:rect r="r" b="b" t="t" l="l"/>
            <a:pathLst>
              <a:path h="1879775" w="3425558">
                <a:moveTo>
                  <a:pt x="0" y="0"/>
                </a:moveTo>
                <a:lnTo>
                  <a:pt x="3425558" y="0"/>
                </a:lnTo>
                <a:lnTo>
                  <a:pt x="3425558" y="1879775"/>
                </a:lnTo>
                <a:lnTo>
                  <a:pt x="0" y="1879775"/>
                </a:lnTo>
                <a:lnTo>
                  <a:pt x="0" y="0"/>
                </a:lnTo>
                <a:close/>
              </a:path>
            </a:pathLst>
          </a:custGeom>
          <a:blipFill>
            <a:blip r:embed="rId7"/>
            <a:stretch>
              <a:fillRect l="0" t="0" r="0" b="0"/>
            </a:stretch>
          </a:blipFill>
        </p:spPr>
      </p:sp>
      <p:sp>
        <p:nvSpPr>
          <p:cNvPr name="TextBox 12" id="12"/>
          <p:cNvSpPr txBox="true"/>
          <p:nvPr/>
        </p:nvSpPr>
        <p:spPr>
          <a:xfrm rot="0">
            <a:off x="7012117" y="3970020"/>
            <a:ext cx="9977708" cy="2354580"/>
          </a:xfrm>
          <a:prstGeom prst="rect">
            <a:avLst/>
          </a:prstGeom>
        </p:spPr>
        <p:txBody>
          <a:bodyPr anchor="t" rtlCol="false" tIns="0" lIns="0" bIns="0" rIns="0">
            <a:spAutoFit/>
          </a:bodyPr>
          <a:lstStyle/>
          <a:p>
            <a:pPr algn="ctr" marL="0" indent="0" lvl="0">
              <a:lnSpc>
                <a:spcPts val="4679"/>
              </a:lnSpc>
            </a:pPr>
            <a:r>
              <a:rPr lang="en-US" sz="3599">
                <a:solidFill>
                  <a:srgbClr val="343434"/>
                </a:solidFill>
                <a:latin typeface="Glacial Indifference"/>
                <a:ea typeface="Glacial Indifference"/>
                <a:cs typeface="Glacial Indifference"/>
                <a:sym typeface="Glacial Indifference"/>
              </a:rPr>
              <a:t>Je connecte le pôle positif du panneau avec le fil rouge du circuit et le pôle négatif avec le fil noir. Je fixe les convertisseurs et les câbles sur leur support, et le chargeur solaire est prêt!</a:t>
            </a:r>
          </a:p>
        </p:txBody>
      </p:sp>
      <p:sp>
        <p:nvSpPr>
          <p:cNvPr name="TextBox 13" id="13"/>
          <p:cNvSpPr txBox="true"/>
          <p:nvPr/>
        </p:nvSpPr>
        <p:spPr>
          <a:xfrm rot="0">
            <a:off x="6742641" y="1956173"/>
            <a:ext cx="10516659" cy="857250"/>
          </a:xfrm>
          <a:prstGeom prst="rect">
            <a:avLst/>
          </a:prstGeom>
        </p:spPr>
        <p:txBody>
          <a:bodyPr anchor="t" rtlCol="false" tIns="0" lIns="0" bIns="0" rIns="0">
            <a:spAutoFit/>
          </a:bodyPr>
          <a:lstStyle/>
          <a:p>
            <a:pPr algn="ctr">
              <a:lnSpc>
                <a:spcPts val="6720"/>
              </a:lnSpc>
            </a:pPr>
            <a:r>
              <a:rPr lang="en-US" sz="5600" spc="560">
                <a:solidFill>
                  <a:srgbClr val="343434"/>
                </a:solidFill>
                <a:latin typeface="Code Pro"/>
                <a:ea typeface="Code Pro"/>
                <a:cs typeface="Code Pro"/>
                <a:sym typeface="Code Pro"/>
              </a:rPr>
              <a:t>Le chargeur solaire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3"/>
            <a:stretch>
              <a:fillRect l="0" t="0" r="0" b="0"/>
            </a:stretch>
          </a:blipFill>
        </p:spPr>
      </p:sp>
      <p:sp>
        <p:nvSpPr>
          <p:cNvPr name="Freeform 4" id="4"/>
          <p:cNvSpPr/>
          <p:nvPr/>
        </p:nvSpPr>
        <p:spPr>
          <a:xfrm flipH="false" flipV="true" rot="-1582914">
            <a:off x="-82188" y="7547527"/>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4"/>
            <a:stretch>
              <a:fillRect l="0" t="0" r="0" b="0"/>
            </a:stretch>
          </a:blipFill>
        </p:spPr>
      </p:sp>
      <p:sp>
        <p:nvSpPr>
          <p:cNvPr name="Freeform 5" id="5"/>
          <p:cNvSpPr/>
          <p:nvPr/>
        </p:nvSpPr>
        <p:spPr>
          <a:xfrm flipH="false" flipV="false" rot="0">
            <a:off x="1494488" y="2352413"/>
            <a:ext cx="15299024" cy="8229600"/>
          </a:xfrm>
          <a:custGeom>
            <a:avLst/>
            <a:gdLst/>
            <a:ahLst/>
            <a:cxnLst/>
            <a:rect r="r" b="b" t="t" l="l"/>
            <a:pathLst>
              <a:path h="8229600" w="15299024">
                <a:moveTo>
                  <a:pt x="0" y="0"/>
                </a:moveTo>
                <a:lnTo>
                  <a:pt x="15299024" y="0"/>
                </a:lnTo>
                <a:lnTo>
                  <a:pt x="15299024" y="8229600"/>
                </a:lnTo>
                <a:lnTo>
                  <a:pt x="0" y="8229600"/>
                </a:lnTo>
                <a:lnTo>
                  <a:pt x="0" y="0"/>
                </a:lnTo>
                <a:close/>
              </a:path>
            </a:pathLst>
          </a:custGeom>
          <a:blipFill>
            <a:blip r:embed="rId5"/>
            <a:stretch>
              <a:fillRect l="0" t="0" r="0" b="0"/>
            </a:stretch>
          </a:blipFill>
        </p:spPr>
      </p:sp>
      <p:sp>
        <p:nvSpPr>
          <p:cNvPr name="TextBox 6" id="6"/>
          <p:cNvSpPr txBox="true"/>
          <p:nvPr/>
        </p:nvSpPr>
        <p:spPr>
          <a:xfrm rot="0">
            <a:off x="1917736" y="1521832"/>
            <a:ext cx="13999928" cy="830581"/>
          </a:xfrm>
          <a:prstGeom prst="rect">
            <a:avLst/>
          </a:prstGeom>
        </p:spPr>
        <p:txBody>
          <a:bodyPr anchor="t" rtlCol="false" tIns="0" lIns="0" bIns="0" rIns="0">
            <a:spAutoFit/>
          </a:bodyPr>
          <a:lstStyle/>
          <a:p>
            <a:pPr algn="ctr" marL="0" indent="0" lvl="0">
              <a:lnSpc>
                <a:spcPts val="6629"/>
              </a:lnSpc>
            </a:pPr>
            <a:r>
              <a:rPr lang="en-US" b="true" sz="5099">
                <a:solidFill>
                  <a:srgbClr val="343434"/>
                </a:solidFill>
                <a:latin typeface="Glacial Indifference Bold"/>
                <a:ea typeface="Glacial Indifference Bold"/>
                <a:cs typeface="Glacial Indifference Bold"/>
                <a:sym typeface="Glacial Indifference Bold"/>
              </a:rPr>
              <a:t>Produit Final </a:t>
            </a:r>
          </a:p>
        </p:txBody>
      </p:sp>
      <p:grpSp>
        <p:nvGrpSpPr>
          <p:cNvPr name="Group 7" id="7"/>
          <p:cNvGrpSpPr/>
          <p:nvPr/>
        </p:nvGrpSpPr>
        <p:grpSpPr>
          <a:xfrm rot="0">
            <a:off x="2315767" y="3451257"/>
            <a:ext cx="13771514" cy="6041499"/>
            <a:chOff x="0" y="0"/>
            <a:chExt cx="2133568" cy="935986"/>
          </a:xfrm>
        </p:grpSpPr>
        <p:sp>
          <p:nvSpPr>
            <p:cNvPr name="Freeform 8" id="8"/>
            <p:cNvSpPr/>
            <p:nvPr/>
          </p:nvSpPr>
          <p:spPr>
            <a:xfrm flipH="false" flipV="false" rot="0">
              <a:off x="0" y="0"/>
              <a:ext cx="2133568" cy="935986"/>
            </a:xfrm>
            <a:custGeom>
              <a:avLst/>
              <a:gdLst/>
              <a:ahLst/>
              <a:cxnLst/>
              <a:rect r="r" b="b" t="t" l="l"/>
              <a:pathLst>
                <a:path h="935986" w="2133568">
                  <a:moveTo>
                    <a:pt x="0" y="0"/>
                  </a:moveTo>
                  <a:lnTo>
                    <a:pt x="2133568" y="0"/>
                  </a:lnTo>
                  <a:lnTo>
                    <a:pt x="2133568" y="935986"/>
                  </a:lnTo>
                  <a:lnTo>
                    <a:pt x="0" y="935986"/>
                  </a:lnTo>
                  <a:close/>
                </a:path>
              </a:pathLst>
            </a:custGeom>
            <a:blipFill>
              <a:blip r:embed="rId6"/>
              <a:stretch>
                <a:fillRect l="0" t="-14110" r="0" b="-1411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742641" y="1551287"/>
            <a:ext cx="10516659" cy="7101453"/>
            <a:chOff x="0" y="0"/>
            <a:chExt cx="16769700" cy="11323866"/>
          </a:xfrm>
        </p:grpSpPr>
        <p:sp>
          <p:nvSpPr>
            <p:cNvPr name="Freeform 4" id="4"/>
            <p:cNvSpPr/>
            <p:nvPr/>
          </p:nvSpPr>
          <p:spPr>
            <a:xfrm flipH="false" flipV="false" rot="0">
              <a:off x="0" y="0"/>
              <a:ext cx="16769700" cy="11323866"/>
            </a:xfrm>
            <a:custGeom>
              <a:avLst/>
              <a:gdLst/>
              <a:ahLst/>
              <a:cxnLst/>
              <a:rect r="r" b="b" t="t" l="l"/>
              <a:pathLst>
                <a:path h="11323866" w="16769700">
                  <a:moveTo>
                    <a:pt x="0" y="0"/>
                  </a:moveTo>
                  <a:lnTo>
                    <a:pt x="0" y="11323866"/>
                  </a:lnTo>
                  <a:lnTo>
                    <a:pt x="16769700" y="11323866"/>
                  </a:lnTo>
                  <a:lnTo>
                    <a:pt x="16769700" y="0"/>
                  </a:lnTo>
                  <a:lnTo>
                    <a:pt x="0" y="0"/>
                  </a:lnTo>
                  <a:close/>
                  <a:moveTo>
                    <a:pt x="16708740" y="11262906"/>
                  </a:moveTo>
                  <a:lnTo>
                    <a:pt x="59690" y="11262906"/>
                  </a:lnTo>
                  <a:lnTo>
                    <a:pt x="59690" y="59690"/>
                  </a:lnTo>
                  <a:lnTo>
                    <a:pt x="16708740" y="59690"/>
                  </a:lnTo>
                  <a:lnTo>
                    <a:pt x="16708740" y="11262906"/>
                  </a:lnTo>
                  <a:close/>
                </a:path>
              </a:pathLst>
            </a:custGeom>
            <a:solidFill>
              <a:srgbClr val="343434"/>
            </a:solidFill>
          </p:spPr>
        </p:sp>
      </p:grpSp>
      <p:grpSp>
        <p:nvGrpSpPr>
          <p:cNvPr name="Group 5" id="5"/>
          <p:cNvGrpSpPr/>
          <p:nvPr/>
        </p:nvGrpSpPr>
        <p:grpSpPr>
          <a:xfrm rot="0">
            <a:off x="516781" y="1028700"/>
            <a:ext cx="5723861" cy="8229600"/>
            <a:chOff x="0" y="0"/>
            <a:chExt cx="7631814" cy="10972800"/>
          </a:xfrm>
        </p:grpSpPr>
        <p:pic>
          <p:nvPicPr>
            <p:cNvPr name="Picture 6" id="6"/>
            <p:cNvPicPr>
              <a:picLocks noChangeAspect="true"/>
            </p:cNvPicPr>
            <p:nvPr/>
          </p:nvPicPr>
          <p:blipFill>
            <a:blip r:embed="rId3"/>
            <a:srcRect l="0" t="9472" r="0" b="9472"/>
            <a:stretch>
              <a:fillRect/>
            </a:stretch>
          </p:blipFill>
          <p:spPr>
            <a:xfrm flipH="false" flipV="false">
              <a:off x="0" y="0"/>
              <a:ext cx="7631814" cy="10972800"/>
            </a:xfrm>
            <a:prstGeom prst="rect">
              <a:avLst/>
            </a:prstGeom>
          </p:spPr>
        </p:pic>
      </p:grpSp>
      <p:sp>
        <p:nvSpPr>
          <p:cNvPr name="Freeform 7" id="7"/>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8" id="8"/>
          <p:cNvSpPr/>
          <p:nvPr/>
        </p:nvSpPr>
        <p:spPr>
          <a:xfrm flipH="false" flipV="true" rot="4402206">
            <a:off x="7172110" y="7838128"/>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Freeform 9" id="9"/>
          <p:cNvSpPr/>
          <p:nvPr/>
        </p:nvSpPr>
        <p:spPr>
          <a:xfrm flipH="false" flipV="false" rot="0">
            <a:off x="223644" y="582875"/>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
        <p:nvSpPr>
          <p:cNvPr name="Freeform 10" id="10"/>
          <p:cNvSpPr/>
          <p:nvPr/>
        </p:nvSpPr>
        <p:spPr>
          <a:xfrm flipH="false" flipV="false" rot="0">
            <a:off x="5735794" y="582875"/>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
        <p:nvSpPr>
          <p:cNvPr name="TextBox 11" id="11"/>
          <p:cNvSpPr txBox="true"/>
          <p:nvPr/>
        </p:nvSpPr>
        <p:spPr>
          <a:xfrm rot="0">
            <a:off x="7012117" y="3726249"/>
            <a:ext cx="9977708" cy="3648710"/>
          </a:xfrm>
          <a:prstGeom prst="rect">
            <a:avLst/>
          </a:prstGeom>
        </p:spPr>
        <p:txBody>
          <a:bodyPr anchor="t" rtlCol="false" tIns="0" lIns="0" bIns="0" rIns="0">
            <a:spAutoFit/>
          </a:bodyPr>
          <a:lstStyle/>
          <a:p>
            <a:pPr algn="ctr">
              <a:lnSpc>
                <a:spcPts val="4809"/>
              </a:lnSpc>
            </a:pPr>
            <a:r>
              <a:rPr lang="en-US" sz="3699">
                <a:solidFill>
                  <a:srgbClr val="343434"/>
                </a:solidFill>
                <a:latin typeface="Glacial Indifference"/>
                <a:ea typeface="Glacial Indifference"/>
                <a:cs typeface="Glacial Indifference"/>
                <a:sym typeface="Glacial Indifference"/>
              </a:rPr>
              <a:t>Parfait !</a:t>
            </a:r>
          </a:p>
          <a:p>
            <a:pPr algn="ctr">
              <a:lnSpc>
                <a:spcPts val="4809"/>
              </a:lnSpc>
            </a:pPr>
            <a:r>
              <a:rPr lang="en-US" sz="3699">
                <a:solidFill>
                  <a:srgbClr val="343434"/>
                </a:solidFill>
                <a:latin typeface="Glacial Indifference"/>
                <a:ea typeface="Glacial Indifference"/>
                <a:cs typeface="Glacial Indifference"/>
                <a:sym typeface="Glacial Indifference"/>
              </a:rPr>
              <a:t> Maint</a:t>
            </a:r>
            <a:r>
              <a:rPr lang="en-US" sz="3699">
                <a:solidFill>
                  <a:srgbClr val="343434"/>
                </a:solidFill>
                <a:latin typeface="Glacial Indifference"/>
                <a:ea typeface="Glacial Indifference"/>
                <a:cs typeface="Glacial Indifference"/>
                <a:sym typeface="Glacial Indifference"/>
              </a:rPr>
              <a:t>enant, je peux charger mon téléphone où que je sois, sans dépenser d’énergie en payant à l’EDF, et surtout, sans polluer l’environnement.</a:t>
            </a:r>
          </a:p>
          <a:p>
            <a:pPr algn="ctr" marL="0" indent="0" lvl="0">
              <a:lnSpc>
                <a:spcPts val="4809"/>
              </a:lnSpc>
            </a:pPr>
            <a:r>
              <a:rPr lang="en-US" sz="3699">
                <a:solidFill>
                  <a:srgbClr val="343434"/>
                </a:solidFill>
                <a:latin typeface="Glacial Indifference"/>
                <a:ea typeface="Glacial Indifference"/>
                <a:cs typeface="Glacial Indifference"/>
                <a:sym typeface="Glacial Indifference"/>
              </a:rPr>
              <a:t> (Et le plus important : je me suis senti un peu scientifique aussi.)</a:t>
            </a:r>
          </a:p>
        </p:txBody>
      </p:sp>
      <p:sp>
        <p:nvSpPr>
          <p:cNvPr name="Freeform 12" id="12"/>
          <p:cNvSpPr/>
          <p:nvPr/>
        </p:nvSpPr>
        <p:spPr>
          <a:xfrm flipH="false" flipV="false" rot="0">
            <a:off x="15648014" y="7143371"/>
            <a:ext cx="2639986" cy="2639986"/>
          </a:xfrm>
          <a:custGeom>
            <a:avLst/>
            <a:gdLst/>
            <a:ahLst/>
            <a:cxnLst/>
            <a:rect r="r" b="b" t="t" l="l"/>
            <a:pathLst>
              <a:path h="2639986" w="2639986">
                <a:moveTo>
                  <a:pt x="0" y="0"/>
                </a:moveTo>
                <a:lnTo>
                  <a:pt x="2639986" y="0"/>
                </a:lnTo>
                <a:lnTo>
                  <a:pt x="2639986" y="2639986"/>
                </a:lnTo>
                <a:lnTo>
                  <a:pt x="0" y="26399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6742641" y="1956173"/>
            <a:ext cx="10516659" cy="857250"/>
          </a:xfrm>
          <a:prstGeom prst="rect">
            <a:avLst/>
          </a:prstGeom>
        </p:spPr>
        <p:txBody>
          <a:bodyPr anchor="t" rtlCol="false" tIns="0" lIns="0" bIns="0" rIns="0">
            <a:spAutoFit/>
          </a:bodyPr>
          <a:lstStyle/>
          <a:p>
            <a:pPr algn="ctr">
              <a:lnSpc>
                <a:spcPts val="6720"/>
              </a:lnSpc>
            </a:pPr>
            <a:r>
              <a:rPr lang="en-US" sz="5600" spc="560">
                <a:solidFill>
                  <a:srgbClr val="343434"/>
                </a:solidFill>
                <a:latin typeface="Code Pro"/>
                <a:ea typeface="Code Pro"/>
                <a:cs typeface="Code Pro"/>
                <a:sym typeface="Code Pro"/>
              </a:rPr>
              <a:t>Le chargeur solaire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182261" y="324953"/>
            <a:ext cx="6777970" cy="9637095"/>
            <a:chOff x="0" y="0"/>
            <a:chExt cx="9037294" cy="12849460"/>
          </a:xfrm>
        </p:grpSpPr>
        <p:pic>
          <p:nvPicPr>
            <p:cNvPr name="Picture 4" id="4"/>
            <p:cNvPicPr>
              <a:picLocks noChangeAspect="true"/>
            </p:cNvPicPr>
            <p:nvPr/>
          </p:nvPicPr>
          <p:blipFill>
            <a:blip r:embed="rId3"/>
            <a:srcRect l="730" t="0" r="730" b="0"/>
            <a:stretch>
              <a:fillRect/>
            </a:stretch>
          </p:blipFill>
          <p:spPr>
            <a:xfrm flipH="false" flipV="false">
              <a:off x="0" y="0"/>
              <a:ext cx="9037294" cy="12849460"/>
            </a:xfrm>
            <a:prstGeom prst="rect">
              <a:avLst/>
            </a:prstGeom>
          </p:spPr>
        </p:pic>
      </p:grpSp>
      <p:sp>
        <p:nvSpPr>
          <p:cNvPr name="Freeform 5" id="5"/>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6" id="6"/>
          <p:cNvSpPr/>
          <p:nvPr/>
        </p:nvSpPr>
        <p:spPr>
          <a:xfrm flipH="false" flipV="true" rot="4402206">
            <a:off x="429731" y="7211153"/>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TextBox 7" id="7"/>
          <p:cNvSpPr txBox="true"/>
          <p:nvPr/>
        </p:nvSpPr>
        <p:spPr>
          <a:xfrm rot="0">
            <a:off x="-1892381" y="1354144"/>
            <a:ext cx="10516659" cy="771525"/>
          </a:xfrm>
          <a:prstGeom prst="rect">
            <a:avLst/>
          </a:prstGeom>
        </p:spPr>
        <p:txBody>
          <a:bodyPr anchor="t" rtlCol="false" tIns="0" lIns="0" bIns="0" rIns="0">
            <a:spAutoFit/>
          </a:bodyPr>
          <a:lstStyle/>
          <a:p>
            <a:pPr algn="ctr">
              <a:lnSpc>
                <a:spcPts val="6000"/>
              </a:lnSpc>
            </a:pPr>
            <a:r>
              <a:rPr lang="en-US" sz="5000" spc="500">
                <a:solidFill>
                  <a:srgbClr val="343434"/>
                </a:solidFill>
                <a:latin typeface="Code Pro"/>
                <a:ea typeface="Code Pro"/>
                <a:cs typeface="Code Pro"/>
                <a:sym typeface="Code Pro"/>
              </a:rPr>
              <a:t>Notre Affiche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3"/>
            <a:stretch>
              <a:fillRect l="0" t="0" r="0" b="0"/>
            </a:stretch>
          </a:blipFill>
        </p:spPr>
      </p:sp>
      <p:sp>
        <p:nvSpPr>
          <p:cNvPr name="Freeform 4" id="4"/>
          <p:cNvSpPr/>
          <p:nvPr/>
        </p:nvSpPr>
        <p:spPr>
          <a:xfrm flipH="false" flipV="true" rot="-1582914">
            <a:off x="-82188" y="7547527"/>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4"/>
            <a:stretch>
              <a:fillRect l="0" t="0" r="0" b="0"/>
            </a:stretch>
          </a:blipFill>
        </p:spPr>
      </p:sp>
      <p:sp>
        <p:nvSpPr>
          <p:cNvPr name="Freeform 5" id="5"/>
          <p:cNvSpPr/>
          <p:nvPr/>
        </p:nvSpPr>
        <p:spPr>
          <a:xfrm flipH="false" flipV="false" rot="0">
            <a:off x="1494488" y="2352413"/>
            <a:ext cx="15299024" cy="8229600"/>
          </a:xfrm>
          <a:custGeom>
            <a:avLst/>
            <a:gdLst/>
            <a:ahLst/>
            <a:cxnLst/>
            <a:rect r="r" b="b" t="t" l="l"/>
            <a:pathLst>
              <a:path h="8229600" w="15299024">
                <a:moveTo>
                  <a:pt x="0" y="0"/>
                </a:moveTo>
                <a:lnTo>
                  <a:pt x="15299024" y="0"/>
                </a:lnTo>
                <a:lnTo>
                  <a:pt x="15299024" y="8229600"/>
                </a:lnTo>
                <a:lnTo>
                  <a:pt x="0" y="8229600"/>
                </a:lnTo>
                <a:lnTo>
                  <a:pt x="0" y="0"/>
                </a:lnTo>
                <a:close/>
              </a:path>
            </a:pathLst>
          </a:custGeom>
          <a:blipFill>
            <a:blip r:embed="rId5"/>
            <a:stretch>
              <a:fillRect l="0" t="0" r="0" b="0"/>
            </a:stretch>
          </a:blipFill>
        </p:spPr>
      </p:sp>
      <p:grpSp>
        <p:nvGrpSpPr>
          <p:cNvPr name="Group 6" id="6"/>
          <p:cNvGrpSpPr/>
          <p:nvPr/>
        </p:nvGrpSpPr>
        <p:grpSpPr>
          <a:xfrm rot="0">
            <a:off x="2315767" y="3451257"/>
            <a:ext cx="13771514" cy="6041499"/>
            <a:chOff x="0" y="0"/>
            <a:chExt cx="2133568" cy="935986"/>
          </a:xfrm>
        </p:grpSpPr>
        <p:sp>
          <p:nvSpPr>
            <p:cNvPr name="Freeform 7" id="7"/>
            <p:cNvSpPr/>
            <p:nvPr/>
          </p:nvSpPr>
          <p:spPr>
            <a:xfrm flipH="false" flipV="false" rot="0">
              <a:off x="0" y="0"/>
              <a:ext cx="2133568" cy="935986"/>
            </a:xfrm>
            <a:custGeom>
              <a:avLst/>
              <a:gdLst/>
              <a:ahLst/>
              <a:cxnLst/>
              <a:rect r="r" b="b" t="t" l="l"/>
              <a:pathLst>
                <a:path h="935986" w="2133568">
                  <a:moveTo>
                    <a:pt x="0" y="0"/>
                  </a:moveTo>
                  <a:lnTo>
                    <a:pt x="2133568" y="0"/>
                  </a:lnTo>
                  <a:lnTo>
                    <a:pt x="2133568" y="935986"/>
                  </a:lnTo>
                  <a:lnTo>
                    <a:pt x="0" y="935986"/>
                  </a:lnTo>
                  <a:close/>
                </a:path>
              </a:pathLst>
            </a:custGeom>
            <a:blipFill>
              <a:blip r:embed="rId6"/>
              <a:stretch>
                <a:fillRect l="0" t="-14110" r="0" b="-14110"/>
              </a:stretch>
            </a:blipFill>
          </p:spPr>
        </p:sp>
      </p:grpSp>
      <p:sp>
        <p:nvSpPr>
          <p:cNvPr name="TextBox 8" id="8"/>
          <p:cNvSpPr txBox="true"/>
          <p:nvPr/>
        </p:nvSpPr>
        <p:spPr>
          <a:xfrm rot="0">
            <a:off x="1917736" y="1521832"/>
            <a:ext cx="13999928" cy="830581"/>
          </a:xfrm>
          <a:prstGeom prst="rect">
            <a:avLst/>
          </a:prstGeom>
        </p:spPr>
        <p:txBody>
          <a:bodyPr anchor="t" rtlCol="false" tIns="0" lIns="0" bIns="0" rIns="0">
            <a:spAutoFit/>
          </a:bodyPr>
          <a:lstStyle/>
          <a:p>
            <a:pPr algn="ctr" marL="0" indent="0" lvl="0">
              <a:lnSpc>
                <a:spcPts val="6629"/>
              </a:lnSpc>
            </a:pPr>
            <a:r>
              <a:rPr lang="en-US" b="true" sz="5099">
                <a:solidFill>
                  <a:srgbClr val="343434"/>
                </a:solidFill>
                <a:latin typeface="Glacial Indifference Bold"/>
                <a:ea typeface="Glacial Indifference Bold"/>
                <a:cs typeface="Glacial Indifference Bold"/>
                <a:sym typeface="Glacial Indifference Bold"/>
              </a:rPr>
              <a:t>4e lycée de Glyfada</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3989397" y="1009650"/>
            <a:ext cx="10309207" cy="1238250"/>
          </a:xfrm>
          <a:prstGeom prst="rect">
            <a:avLst/>
          </a:prstGeom>
        </p:spPr>
        <p:txBody>
          <a:bodyPr anchor="t" rtlCol="false" tIns="0" lIns="0" bIns="0" rIns="0">
            <a:spAutoFit/>
          </a:bodyPr>
          <a:lstStyle/>
          <a:p>
            <a:pPr algn="ctr">
              <a:lnSpc>
                <a:spcPts val="9600"/>
              </a:lnSpc>
            </a:pPr>
            <a:r>
              <a:rPr lang="en-US" sz="8000" spc="800">
                <a:solidFill>
                  <a:srgbClr val="343434"/>
                </a:solidFill>
                <a:latin typeface="Code Pro"/>
                <a:ea typeface="Code Pro"/>
                <a:cs typeface="Code Pro"/>
                <a:sym typeface="Code Pro"/>
              </a:rPr>
              <a:t>NOTRE VIDÉO</a:t>
            </a:r>
          </a:p>
        </p:txBody>
      </p:sp>
      <p:sp>
        <p:nvSpPr>
          <p:cNvPr name="TextBox 4" id="4"/>
          <p:cNvSpPr txBox="true"/>
          <p:nvPr/>
        </p:nvSpPr>
        <p:spPr>
          <a:xfrm rot="0">
            <a:off x="2868986" y="2640255"/>
            <a:ext cx="12550028" cy="495300"/>
          </a:xfrm>
          <a:prstGeom prst="rect">
            <a:avLst/>
          </a:prstGeom>
        </p:spPr>
        <p:txBody>
          <a:bodyPr anchor="t" rtlCol="false" tIns="0" lIns="0" bIns="0" rIns="0">
            <a:spAutoFit/>
          </a:bodyPr>
          <a:lstStyle/>
          <a:p>
            <a:pPr algn="ctr" marL="0" indent="0" lvl="0">
              <a:lnSpc>
                <a:spcPts val="3900"/>
              </a:lnSpc>
            </a:pPr>
            <a:r>
              <a:rPr lang="en-US" sz="3000">
                <a:solidFill>
                  <a:srgbClr val="343434"/>
                </a:solidFill>
                <a:latin typeface="Glacial Indifference"/>
                <a:ea typeface="Glacial Indifference"/>
                <a:cs typeface="Glacial Indifference"/>
                <a:sym typeface="Glacial Indifference"/>
              </a:rPr>
              <a:t>Presentations are tools that can be used as lectures, speeches, reports.</a:t>
            </a:r>
          </a:p>
        </p:txBody>
      </p:sp>
      <p:sp>
        <p:nvSpPr>
          <p:cNvPr name="Freeform 5" id="5"/>
          <p:cNvSpPr/>
          <p:nvPr/>
        </p:nvSpPr>
        <p:spPr>
          <a:xfrm flipH="false" flipV="true" rot="-6036210">
            <a:off x="14829912" y="-1955057"/>
            <a:ext cx="3416391" cy="4990468"/>
          </a:xfrm>
          <a:custGeom>
            <a:avLst/>
            <a:gdLst/>
            <a:ahLst/>
            <a:cxnLst/>
            <a:rect r="r" b="b" t="t" l="l"/>
            <a:pathLst>
              <a:path h="4990468" w="3416391">
                <a:moveTo>
                  <a:pt x="0" y="4990468"/>
                </a:moveTo>
                <a:lnTo>
                  <a:pt x="3416391" y="4990468"/>
                </a:lnTo>
                <a:lnTo>
                  <a:pt x="3416391" y="0"/>
                </a:lnTo>
                <a:lnTo>
                  <a:pt x="0" y="0"/>
                </a:lnTo>
                <a:lnTo>
                  <a:pt x="0" y="4990468"/>
                </a:lnTo>
                <a:close/>
              </a:path>
            </a:pathLst>
          </a:custGeom>
          <a:blipFill>
            <a:blip r:embed="rId3"/>
            <a:stretch>
              <a:fillRect l="0" t="0" r="0" b="0"/>
            </a:stretch>
          </a:blipFill>
        </p:spPr>
      </p:sp>
      <p:sp>
        <p:nvSpPr>
          <p:cNvPr name="Freeform 6" id="6"/>
          <p:cNvSpPr/>
          <p:nvPr/>
        </p:nvSpPr>
        <p:spPr>
          <a:xfrm flipH="false" flipV="false" rot="-6036210">
            <a:off x="-29088" y="-14665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3"/>
            <a:stretch>
              <a:fillRect l="0" t="0" r="0" b="0"/>
            </a:stretch>
          </a:blipFill>
        </p:spPr>
      </p:sp>
      <p:sp>
        <p:nvSpPr>
          <p:cNvPr name="Freeform 7" id="7"/>
          <p:cNvSpPr/>
          <p:nvPr/>
        </p:nvSpPr>
        <p:spPr>
          <a:xfrm flipH="false" flipV="false" rot="-9115156">
            <a:off x="16579805" y="5996488"/>
            <a:ext cx="3416391" cy="4990468"/>
          </a:xfrm>
          <a:custGeom>
            <a:avLst/>
            <a:gdLst/>
            <a:ahLst/>
            <a:cxnLst/>
            <a:rect r="r" b="b" t="t" l="l"/>
            <a:pathLst>
              <a:path h="4990468" w="3416391">
                <a:moveTo>
                  <a:pt x="0" y="0"/>
                </a:moveTo>
                <a:lnTo>
                  <a:pt x="3416390" y="0"/>
                </a:lnTo>
                <a:lnTo>
                  <a:pt x="3416390" y="4990467"/>
                </a:lnTo>
                <a:lnTo>
                  <a:pt x="0" y="4990467"/>
                </a:lnTo>
                <a:lnTo>
                  <a:pt x="0" y="0"/>
                </a:lnTo>
                <a:close/>
              </a:path>
            </a:pathLst>
          </a:custGeom>
          <a:blipFill>
            <a:blip r:embed="rId3"/>
            <a:stretch>
              <a:fillRect l="0" t="0" r="0" b="0"/>
            </a:stretch>
          </a:blipFill>
        </p:spPr>
      </p:sp>
      <p:sp>
        <p:nvSpPr>
          <p:cNvPr name="Freeform 8" id="8"/>
          <p:cNvSpPr/>
          <p:nvPr/>
        </p:nvSpPr>
        <p:spPr>
          <a:xfrm flipH="false" flipV="false" rot="-10800000">
            <a:off x="-1018799" y="5996488"/>
            <a:ext cx="3416391" cy="4990468"/>
          </a:xfrm>
          <a:custGeom>
            <a:avLst/>
            <a:gdLst/>
            <a:ahLst/>
            <a:cxnLst/>
            <a:rect r="r" b="b" t="t" l="l"/>
            <a:pathLst>
              <a:path h="4990468" w="3416391">
                <a:moveTo>
                  <a:pt x="0" y="0"/>
                </a:moveTo>
                <a:lnTo>
                  <a:pt x="3416391" y="0"/>
                </a:lnTo>
                <a:lnTo>
                  <a:pt x="3416391" y="4990467"/>
                </a:lnTo>
                <a:lnTo>
                  <a:pt x="0" y="4990467"/>
                </a:lnTo>
                <a:lnTo>
                  <a:pt x="0" y="0"/>
                </a:lnTo>
                <a:close/>
              </a:path>
            </a:pathLst>
          </a:custGeom>
          <a:blipFill>
            <a:blip r:embed="rId3"/>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0820400" y="1028700"/>
            <a:ext cx="6438900" cy="8229600"/>
            <a:chOff x="0" y="0"/>
            <a:chExt cx="8585200" cy="10972800"/>
          </a:xfrm>
        </p:grpSpPr>
        <p:pic>
          <p:nvPicPr>
            <p:cNvPr name="Picture 4" id="4"/>
            <p:cNvPicPr>
              <a:picLocks noChangeAspect="true"/>
            </p:cNvPicPr>
            <p:nvPr/>
          </p:nvPicPr>
          <p:blipFill>
            <a:blip r:embed="rId3"/>
            <a:srcRect l="27945" t="0" r="27945" b="0"/>
            <a:stretch>
              <a:fillRect/>
            </a:stretch>
          </p:blipFill>
          <p:spPr>
            <a:xfrm flipH="false" flipV="false">
              <a:off x="0" y="0"/>
              <a:ext cx="8585200" cy="10972800"/>
            </a:xfrm>
            <a:prstGeom prst="rect">
              <a:avLst/>
            </a:prstGeom>
          </p:spPr>
        </p:pic>
      </p:grpSp>
      <p:sp>
        <p:nvSpPr>
          <p:cNvPr name="Freeform 5" id="5"/>
          <p:cNvSpPr/>
          <p:nvPr/>
        </p:nvSpPr>
        <p:spPr>
          <a:xfrm flipH="true" flipV="true" rot="-3510276">
            <a:off x="8249850" y="7770270"/>
            <a:ext cx="1197937" cy="3890459"/>
          </a:xfrm>
          <a:custGeom>
            <a:avLst/>
            <a:gdLst/>
            <a:ahLst/>
            <a:cxnLst/>
            <a:rect r="r" b="b" t="t" l="l"/>
            <a:pathLst>
              <a:path h="3890459" w="1197937">
                <a:moveTo>
                  <a:pt x="1197937" y="3890460"/>
                </a:moveTo>
                <a:lnTo>
                  <a:pt x="0" y="3890460"/>
                </a:lnTo>
                <a:lnTo>
                  <a:pt x="0" y="0"/>
                </a:lnTo>
                <a:lnTo>
                  <a:pt x="1197937" y="0"/>
                </a:lnTo>
                <a:lnTo>
                  <a:pt x="1197937" y="3890460"/>
                </a:lnTo>
                <a:close/>
              </a:path>
            </a:pathLst>
          </a:custGeom>
          <a:blipFill>
            <a:blip r:embed="rId4"/>
            <a:stretch>
              <a:fillRect l="0" t="0" r="0" b="0"/>
            </a:stretch>
          </a:blipFill>
        </p:spPr>
      </p:sp>
      <p:sp>
        <p:nvSpPr>
          <p:cNvPr name="Freeform 6" id="6"/>
          <p:cNvSpPr/>
          <p:nvPr/>
        </p:nvSpPr>
        <p:spPr>
          <a:xfrm flipH="false" flipV="false" rot="-5400000">
            <a:off x="123423" y="-14665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5"/>
            <a:stretch>
              <a:fillRect l="0" t="0" r="0" b="0"/>
            </a:stretch>
          </a:blipFill>
        </p:spPr>
      </p:sp>
      <p:sp>
        <p:nvSpPr>
          <p:cNvPr name="Freeform 7" id="7"/>
          <p:cNvSpPr/>
          <p:nvPr/>
        </p:nvSpPr>
        <p:spPr>
          <a:xfrm flipH="false" flipV="false" rot="2578376">
            <a:off x="10100678" y="113994"/>
            <a:ext cx="1439445" cy="2128569"/>
          </a:xfrm>
          <a:custGeom>
            <a:avLst/>
            <a:gdLst/>
            <a:ahLst/>
            <a:cxnLst/>
            <a:rect r="r" b="b" t="t" l="l"/>
            <a:pathLst>
              <a:path h="2128569" w="1439445">
                <a:moveTo>
                  <a:pt x="0" y="0"/>
                </a:moveTo>
                <a:lnTo>
                  <a:pt x="1439444" y="0"/>
                </a:lnTo>
                <a:lnTo>
                  <a:pt x="1439444" y="2128569"/>
                </a:lnTo>
                <a:lnTo>
                  <a:pt x="0" y="2128569"/>
                </a:lnTo>
                <a:lnTo>
                  <a:pt x="0" y="0"/>
                </a:lnTo>
                <a:close/>
              </a:path>
            </a:pathLst>
          </a:custGeom>
          <a:blipFill>
            <a:blip r:embed="rId6"/>
            <a:stretch>
              <a:fillRect l="0" t="0" r="0" b="0"/>
            </a:stretch>
          </a:blipFill>
        </p:spPr>
      </p:sp>
      <p:sp>
        <p:nvSpPr>
          <p:cNvPr name="TextBox 8" id="8"/>
          <p:cNvSpPr txBox="true"/>
          <p:nvPr/>
        </p:nvSpPr>
        <p:spPr>
          <a:xfrm rot="0">
            <a:off x="2170223" y="2476166"/>
            <a:ext cx="7143056" cy="506410"/>
          </a:xfrm>
          <a:prstGeom prst="rect">
            <a:avLst/>
          </a:prstGeom>
        </p:spPr>
        <p:txBody>
          <a:bodyPr anchor="t" rtlCol="false" tIns="0" lIns="0" bIns="0" rIns="0">
            <a:spAutoFit/>
          </a:bodyPr>
          <a:lstStyle/>
          <a:p>
            <a:pPr algn="ctr">
              <a:lnSpc>
                <a:spcPts val="3806"/>
              </a:lnSpc>
            </a:pPr>
            <a:r>
              <a:rPr lang="en-US" b="true" sz="3557" spc="355">
                <a:solidFill>
                  <a:srgbClr val="343434"/>
                </a:solidFill>
                <a:latin typeface="Glacial Indifference Bold"/>
                <a:ea typeface="Glacial Indifference Bold"/>
                <a:cs typeface="Glacial Indifference Bold"/>
                <a:sym typeface="Glacial Indifference Bold"/>
              </a:rPr>
              <a:t>NOTRE ÉQUIPE </a:t>
            </a:r>
          </a:p>
        </p:txBody>
      </p:sp>
      <p:sp>
        <p:nvSpPr>
          <p:cNvPr name="TextBox 9" id="9"/>
          <p:cNvSpPr txBox="true"/>
          <p:nvPr/>
        </p:nvSpPr>
        <p:spPr>
          <a:xfrm rot="0">
            <a:off x="2710719" y="3894401"/>
            <a:ext cx="6988213" cy="4294123"/>
          </a:xfrm>
          <a:prstGeom prst="rect">
            <a:avLst/>
          </a:prstGeom>
        </p:spPr>
        <p:txBody>
          <a:bodyPr anchor="t" rtlCol="false" tIns="0" lIns="0" bIns="0" rIns="0">
            <a:spAutoFit/>
          </a:bodyPr>
          <a:lstStyle/>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VELISSARIDI </a:t>
            </a:r>
            <a:r>
              <a:rPr lang="en-US" b="true" sz="2380" spc="238">
                <a:solidFill>
                  <a:srgbClr val="343434"/>
                </a:solidFill>
                <a:latin typeface="Glacial Indifference Bold"/>
                <a:ea typeface="Glacial Indifference Bold"/>
                <a:cs typeface="Glacial Indifference Bold"/>
                <a:sym typeface="Glacial Indifference Bold"/>
              </a:rPr>
              <a:t>EVA </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ZAFEIROPOULOU ΑΙΚΑΤΕRINI</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ILIOPOULOS IOANNIS</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BELLOS  GEORGIOS </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BOMPOTAS ANDREAS CHRYSOVALANTIS</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PAPAKOSTOPOULOU CHRISTINA</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PATTAKOU KLEONIKI</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PIERRIS VASILEIOS CHRISTOS</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STOLIS  MICHAIL ANGELOS </a:t>
            </a:r>
          </a:p>
          <a:p>
            <a:pPr algn="just">
              <a:lnSpc>
                <a:spcPts val="3094"/>
              </a:lnSpc>
            </a:pPr>
            <a:r>
              <a:rPr lang="en-US" b="true" sz="2380" spc="238">
                <a:solidFill>
                  <a:srgbClr val="343434"/>
                </a:solidFill>
                <a:latin typeface="Glacial Indifference Bold"/>
                <a:ea typeface="Glacial Indifference Bold"/>
                <a:cs typeface="Glacial Indifference Bold"/>
                <a:sym typeface="Glacial Indifference Bold"/>
              </a:rPr>
              <a:t>FARMAKIS KONSTANTINOS</a:t>
            </a:r>
          </a:p>
          <a:p>
            <a:pPr algn="just">
              <a:lnSpc>
                <a:spcPts val="3094"/>
              </a:lnSpc>
            </a:pPr>
          </a:p>
        </p:txBody>
      </p:sp>
      <p:sp>
        <p:nvSpPr>
          <p:cNvPr name="Freeform 10" id="10"/>
          <p:cNvSpPr/>
          <p:nvPr/>
        </p:nvSpPr>
        <p:spPr>
          <a:xfrm flipH="false" flipV="false" rot="-7566219">
            <a:off x="16316201" y="8194015"/>
            <a:ext cx="1439445" cy="2128569"/>
          </a:xfrm>
          <a:custGeom>
            <a:avLst/>
            <a:gdLst/>
            <a:ahLst/>
            <a:cxnLst/>
            <a:rect r="r" b="b" t="t" l="l"/>
            <a:pathLst>
              <a:path h="2128569" w="1439445">
                <a:moveTo>
                  <a:pt x="0" y="0"/>
                </a:moveTo>
                <a:lnTo>
                  <a:pt x="1439445" y="0"/>
                </a:lnTo>
                <a:lnTo>
                  <a:pt x="1439445" y="2128570"/>
                </a:lnTo>
                <a:lnTo>
                  <a:pt x="0" y="2128570"/>
                </a:lnTo>
                <a:lnTo>
                  <a:pt x="0" y="0"/>
                </a:lnTo>
                <a:close/>
              </a:path>
            </a:pathLst>
          </a:custGeom>
          <a:blipFill>
            <a:blip r:embed="rId6"/>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5108400" y="3200400"/>
            <a:ext cx="8204485" cy="3800475"/>
          </a:xfrm>
          <a:prstGeom prst="rect">
            <a:avLst/>
          </a:prstGeom>
        </p:spPr>
        <p:txBody>
          <a:bodyPr anchor="t" rtlCol="false" tIns="0" lIns="0" bIns="0" rIns="0">
            <a:spAutoFit/>
          </a:bodyPr>
          <a:lstStyle/>
          <a:p>
            <a:pPr algn="ctr">
              <a:lnSpc>
                <a:spcPts val="9989"/>
              </a:lnSpc>
            </a:pPr>
            <a:r>
              <a:rPr lang="en-US" sz="8324" spc="832">
                <a:solidFill>
                  <a:srgbClr val="343434"/>
                </a:solidFill>
                <a:latin typeface="Code Pro"/>
                <a:ea typeface="Code Pro"/>
                <a:cs typeface="Code Pro"/>
                <a:sym typeface="Code Pro"/>
              </a:rPr>
              <a:t>MERCI </a:t>
            </a:r>
          </a:p>
          <a:p>
            <a:pPr algn="ctr">
              <a:lnSpc>
                <a:spcPts val="9989"/>
              </a:lnSpc>
            </a:pPr>
            <a:r>
              <a:rPr lang="en-US" sz="8324" spc="832">
                <a:solidFill>
                  <a:srgbClr val="343434"/>
                </a:solidFill>
                <a:latin typeface="Code Pro"/>
                <a:ea typeface="Code Pro"/>
                <a:cs typeface="Code Pro"/>
                <a:sym typeface="Code Pro"/>
              </a:rPr>
              <a:t>DE VOTRE ATTENTION</a:t>
            </a:r>
          </a:p>
        </p:txBody>
      </p:sp>
      <p:sp>
        <p:nvSpPr>
          <p:cNvPr name="TextBox 4" id="4"/>
          <p:cNvSpPr txBox="true"/>
          <p:nvPr/>
        </p:nvSpPr>
        <p:spPr>
          <a:xfrm rot="0">
            <a:off x="5311832" y="1611630"/>
            <a:ext cx="7664336" cy="428625"/>
          </a:xfrm>
          <a:prstGeom prst="rect">
            <a:avLst/>
          </a:prstGeom>
        </p:spPr>
        <p:txBody>
          <a:bodyPr anchor="t" rtlCol="false" tIns="0" lIns="0" bIns="0" rIns="0">
            <a:spAutoFit/>
          </a:bodyPr>
          <a:lstStyle/>
          <a:p>
            <a:pPr algn="ctr">
              <a:lnSpc>
                <a:spcPts val="3359"/>
              </a:lnSpc>
            </a:pPr>
            <a:r>
              <a:rPr lang="en-US" sz="2799" spc="69">
                <a:solidFill>
                  <a:srgbClr val="343434"/>
                </a:solidFill>
                <a:latin typeface="Glacial Indifference"/>
                <a:ea typeface="Glacial Indifference"/>
                <a:cs typeface="Glacial Indifference"/>
                <a:sym typeface="Glacial Indifference"/>
              </a:rPr>
              <a:t>4E LYCÉE DE GLYFADA</a:t>
            </a:r>
          </a:p>
        </p:txBody>
      </p:sp>
      <p:sp>
        <p:nvSpPr>
          <p:cNvPr name="Freeform 5" id="5"/>
          <p:cNvSpPr/>
          <p:nvPr/>
        </p:nvSpPr>
        <p:spPr>
          <a:xfrm flipH="false" flipV="true" rot="-10800000">
            <a:off x="14510887" y="-454979"/>
            <a:ext cx="3416391" cy="4990468"/>
          </a:xfrm>
          <a:custGeom>
            <a:avLst/>
            <a:gdLst/>
            <a:ahLst/>
            <a:cxnLst/>
            <a:rect r="r" b="b" t="t" l="l"/>
            <a:pathLst>
              <a:path h="4990468" w="3416391">
                <a:moveTo>
                  <a:pt x="0" y="4990468"/>
                </a:moveTo>
                <a:lnTo>
                  <a:pt x="3416391" y="4990468"/>
                </a:lnTo>
                <a:lnTo>
                  <a:pt x="3416391" y="0"/>
                </a:lnTo>
                <a:lnTo>
                  <a:pt x="0" y="0"/>
                </a:lnTo>
                <a:lnTo>
                  <a:pt x="0" y="4990468"/>
                </a:lnTo>
                <a:close/>
              </a:path>
            </a:pathLst>
          </a:custGeom>
          <a:blipFill>
            <a:blip r:embed="rId3"/>
            <a:stretch>
              <a:fillRect l="0" t="0" r="0" b="0"/>
            </a:stretch>
          </a:blipFill>
        </p:spPr>
      </p:sp>
      <p:sp>
        <p:nvSpPr>
          <p:cNvPr name="Freeform 6" id="6"/>
          <p:cNvSpPr/>
          <p:nvPr/>
        </p:nvSpPr>
        <p:spPr>
          <a:xfrm flipH="true" flipV="true" rot="-9405538">
            <a:off x="846004" y="-1250085"/>
            <a:ext cx="3416391" cy="4990468"/>
          </a:xfrm>
          <a:custGeom>
            <a:avLst/>
            <a:gdLst/>
            <a:ahLst/>
            <a:cxnLst/>
            <a:rect r="r" b="b" t="t" l="l"/>
            <a:pathLst>
              <a:path h="4990468" w="3416391">
                <a:moveTo>
                  <a:pt x="3416391" y="4990467"/>
                </a:moveTo>
                <a:lnTo>
                  <a:pt x="0" y="4990467"/>
                </a:lnTo>
                <a:lnTo>
                  <a:pt x="0" y="0"/>
                </a:lnTo>
                <a:lnTo>
                  <a:pt x="3416391" y="0"/>
                </a:lnTo>
                <a:lnTo>
                  <a:pt x="3416391" y="4990467"/>
                </a:lnTo>
                <a:close/>
              </a:path>
            </a:pathLst>
          </a:custGeom>
          <a:blipFill>
            <a:blip r:embed="rId3"/>
            <a:stretch>
              <a:fillRect l="0" t="0" r="0" b="0"/>
            </a:stretch>
          </a:blipFill>
        </p:spPr>
      </p:sp>
      <p:sp>
        <p:nvSpPr>
          <p:cNvPr name="Freeform 7" id="7"/>
          <p:cNvSpPr/>
          <p:nvPr/>
        </p:nvSpPr>
        <p:spPr>
          <a:xfrm flipH="true" flipV="true" rot="-539986">
            <a:off x="369301" y="6759523"/>
            <a:ext cx="3416391" cy="4990468"/>
          </a:xfrm>
          <a:custGeom>
            <a:avLst/>
            <a:gdLst/>
            <a:ahLst/>
            <a:cxnLst/>
            <a:rect r="r" b="b" t="t" l="l"/>
            <a:pathLst>
              <a:path h="4990468" w="3416391">
                <a:moveTo>
                  <a:pt x="3416391" y="4990467"/>
                </a:moveTo>
                <a:lnTo>
                  <a:pt x="0" y="4990467"/>
                </a:lnTo>
                <a:lnTo>
                  <a:pt x="0" y="0"/>
                </a:lnTo>
                <a:lnTo>
                  <a:pt x="3416391" y="0"/>
                </a:lnTo>
                <a:lnTo>
                  <a:pt x="3416391" y="4990467"/>
                </a:lnTo>
                <a:close/>
              </a:path>
            </a:pathLst>
          </a:custGeom>
          <a:blipFill>
            <a:blip r:embed="rId3"/>
            <a:stretch>
              <a:fillRect l="0" t="0" r="0" b="0"/>
            </a:stretch>
          </a:blipFill>
        </p:spPr>
      </p:sp>
      <p:sp>
        <p:nvSpPr>
          <p:cNvPr name="Freeform 8" id="8"/>
          <p:cNvSpPr/>
          <p:nvPr/>
        </p:nvSpPr>
        <p:spPr>
          <a:xfrm flipH="false" flipV="true" rot="-539986">
            <a:off x="14880189" y="6759523"/>
            <a:ext cx="3416391" cy="4990468"/>
          </a:xfrm>
          <a:custGeom>
            <a:avLst/>
            <a:gdLst/>
            <a:ahLst/>
            <a:cxnLst/>
            <a:rect r="r" b="b" t="t" l="l"/>
            <a:pathLst>
              <a:path h="4990468" w="3416391">
                <a:moveTo>
                  <a:pt x="0" y="4990467"/>
                </a:moveTo>
                <a:lnTo>
                  <a:pt x="3416391" y="4990467"/>
                </a:lnTo>
                <a:lnTo>
                  <a:pt x="3416391" y="0"/>
                </a:lnTo>
                <a:lnTo>
                  <a:pt x="0" y="0"/>
                </a:lnTo>
                <a:lnTo>
                  <a:pt x="0" y="4990467"/>
                </a:lnTo>
                <a:close/>
              </a:path>
            </a:pathLst>
          </a:custGeom>
          <a:blipFill>
            <a:blip r:embed="rId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742641" y="1858198"/>
            <a:ext cx="10516659" cy="6570604"/>
            <a:chOff x="0" y="0"/>
            <a:chExt cx="16769700" cy="10477382"/>
          </a:xfrm>
        </p:grpSpPr>
        <p:sp>
          <p:nvSpPr>
            <p:cNvPr name="Freeform 4" id="4"/>
            <p:cNvSpPr/>
            <p:nvPr/>
          </p:nvSpPr>
          <p:spPr>
            <a:xfrm flipH="false" flipV="false" rot="0">
              <a:off x="0" y="0"/>
              <a:ext cx="16769700" cy="10477382"/>
            </a:xfrm>
            <a:custGeom>
              <a:avLst/>
              <a:gdLst/>
              <a:ahLst/>
              <a:cxnLst/>
              <a:rect r="r" b="b" t="t" l="l"/>
              <a:pathLst>
                <a:path h="10477382" w="16769700">
                  <a:moveTo>
                    <a:pt x="0" y="0"/>
                  </a:moveTo>
                  <a:lnTo>
                    <a:pt x="0" y="10477382"/>
                  </a:lnTo>
                  <a:lnTo>
                    <a:pt x="16769700" y="10477382"/>
                  </a:lnTo>
                  <a:lnTo>
                    <a:pt x="16769700" y="0"/>
                  </a:lnTo>
                  <a:lnTo>
                    <a:pt x="0" y="0"/>
                  </a:lnTo>
                  <a:close/>
                  <a:moveTo>
                    <a:pt x="16708740" y="10416422"/>
                  </a:moveTo>
                  <a:lnTo>
                    <a:pt x="59690" y="10416422"/>
                  </a:lnTo>
                  <a:lnTo>
                    <a:pt x="59690" y="59690"/>
                  </a:lnTo>
                  <a:lnTo>
                    <a:pt x="16708740" y="59690"/>
                  </a:lnTo>
                  <a:lnTo>
                    <a:pt x="16708740" y="10416422"/>
                  </a:lnTo>
                  <a:close/>
                </a:path>
              </a:pathLst>
            </a:custGeom>
            <a:solidFill>
              <a:srgbClr val="343434"/>
            </a:solidFill>
          </p:spPr>
        </p:sp>
      </p:grpSp>
      <p:grpSp>
        <p:nvGrpSpPr>
          <p:cNvPr name="Group 5" id="5"/>
          <p:cNvGrpSpPr/>
          <p:nvPr/>
        </p:nvGrpSpPr>
        <p:grpSpPr>
          <a:xfrm rot="0">
            <a:off x="516781" y="1028700"/>
            <a:ext cx="5723861" cy="8229600"/>
            <a:chOff x="0" y="0"/>
            <a:chExt cx="7631814" cy="10972800"/>
          </a:xfrm>
        </p:grpSpPr>
        <p:pic>
          <p:nvPicPr>
            <p:cNvPr name="Picture 6" id="6"/>
            <p:cNvPicPr>
              <a:picLocks noChangeAspect="true"/>
            </p:cNvPicPr>
            <p:nvPr/>
          </p:nvPicPr>
          <p:blipFill>
            <a:blip r:embed="rId3"/>
            <a:srcRect l="32611" t="0" r="32611" b="0"/>
            <a:stretch>
              <a:fillRect/>
            </a:stretch>
          </p:blipFill>
          <p:spPr>
            <a:xfrm flipH="false" flipV="false">
              <a:off x="0" y="0"/>
              <a:ext cx="7631814" cy="10972800"/>
            </a:xfrm>
            <a:prstGeom prst="rect">
              <a:avLst/>
            </a:prstGeom>
          </p:spPr>
        </p:pic>
      </p:grpSp>
      <p:sp>
        <p:nvSpPr>
          <p:cNvPr name="Freeform 7" id="7"/>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8" id="8"/>
          <p:cNvSpPr/>
          <p:nvPr/>
        </p:nvSpPr>
        <p:spPr>
          <a:xfrm flipH="false" flipV="true" rot="4402206">
            <a:off x="7172110" y="7838128"/>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Freeform 9" id="9"/>
          <p:cNvSpPr/>
          <p:nvPr/>
        </p:nvSpPr>
        <p:spPr>
          <a:xfrm flipH="false" flipV="false" rot="0">
            <a:off x="-152502" y="180156"/>
            <a:ext cx="1338567" cy="1371131"/>
          </a:xfrm>
          <a:custGeom>
            <a:avLst/>
            <a:gdLst/>
            <a:ahLst/>
            <a:cxnLst/>
            <a:rect r="r" b="b" t="t" l="l"/>
            <a:pathLst>
              <a:path h="1371131" w="1338567">
                <a:moveTo>
                  <a:pt x="0" y="0"/>
                </a:moveTo>
                <a:lnTo>
                  <a:pt x="1338566" y="0"/>
                </a:lnTo>
                <a:lnTo>
                  <a:pt x="1338566" y="1371131"/>
                </a:lnTo>
                <a:lnTo>
                  <a:pt x="0" y="1371131"/>
                </a:lnTo>
                <a:lnTo>
                  <a:pt x="0" y="0"/>
                </a:lnTo>
                <a:close/>
              </a:path>
            </a:pathLst>
          </a:custGeom>
          <a:blipFill>
            <a:blip r:embed="rId6"/>
            <a:stretch>
              <a:fillRect l="0" t="0" r="0" b="0"/>
            </a:stretch>
          </a:blipFill>
        </p:spPr>
      </p:sp>
      <p:sp>
        <p:nvSpPr>
          <p:cNvPr name="TextBox 10" id="10"/>
          <p:cNvSpPr txBox="true"/>
          <p:nvPr/>
        </p:nvSpPr>
        <p:spPr>
          <a:xfrm rot="0">
            <a:off x="7255888" y="4214006"/>
            <a:ext cx="9490166" cy="2945130"/>
          </a:xfrm>
          <a:prstGeom prst="rect">
            <a:avLst/>
          </a:prstGeom>
        </p:spPr>
        <p:txBody>
          <a:bodyPr anchor="t" rtlCol="false" tIns="0" lIns="0" bIns="0" rIns="0">
            <a:spAutoFit/>
          </a:bodyPr>
          <a:lstStyle/>
          <a:p>
            <a:pPr algn="ctr" marL="0" indent="0" lvl="0">
              <a:lnSpc>
                <a:spcPts val="4679"/>
              </a:lnSpc>
            </a:pPr>
            <a:r>
              <a:rPr lang="en-US" sz="3599">
                <a:solidFill>
                  <a:srgbClr val="343434"/>
                </a:solidFill>
                <a:latin typeface="Glacial Indifference"/>
                <a:ea typeface="Glacial Indifference"/>
                <a:cs typeface="Glacial Indifference"/>
                <a:sym typeface="Glacial Indifference"/>
              </a:rPr>
              <a:t>L’utilisation du téléphone portable est indispensable pour de très nombreuses applications dans notre vie quotidienne ; c’est pourquoi le téléphone portable est devenu un appareil indispensable. </a:t>
            </a:r>
          </a:p>
        </p:txBody>
      </p:sp>
      <p:sp>
        <p:nvSpPr>
          <p:cNvPr name="TextBox 11" id="11"/>
          <p:cNvSpPr txBox="true"/>
          <p:nvPr/>
        </p:nvSpPr>
        <p:spPr>
          <a:xfrm rot="0">
            <a:off x="6742641" y="2454481"/>
            <a:ext cx="10516659" cy="857250"/>
          </a:xfrm>
          <a:prstGeom prst="rect">
            <a:avLst/>
          </a:prstGeom>
        </p:spPr>
        <p:txBody>
          <a:bodyPr anchor="t" rtlCol="false" tIns="0" lIns="0" bIns="0" rIns="0">
            <a:spAutoFit/>
          </a:bodyPr>
          <a:lstStyle/>
          <a:p>
            <a:pPr algn="ctr">
              <a:lnSpc>
                <a:spcPts val="6720"/>
              </a:lnSpc>
            </a:pPr>
            <a:r>
              <a:rPr lang="en-US" sz="5600" spc="560">
                <a:solidFill>
                  <a:srgbClr val="343434"/>
                </a:solidFill>
                <a:latin typeface="Code Pro"/>
                <a:ea typeface="Code Pro"/>
                <a:cs typeface="Code Pro"/>
                <a:sym typeface="Code Pro"/>
              </a:rPr>
              <a:t>Le chargeur solaire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516781" y="1028700"/>
            <a:ext cx="17228733" cy="9005903"/>
            <a:chOff x="0" y="0"/>
            <a:chExt cx="19687464" cy="10291145"/>
          </a:xfrm>
        </p:grpSpPr>
        <p:sp>
          <p:nvSpPr>
            <p:cNvPr name="Freeform 4" id="4"/>
            <p:cNvSpPr/>
            <p:nvPr/>
          </p:nvSpPr>
          <p:spPr>
            <a:xfrm flipH="false" flipV="false" rot="0">
              <a:off x="0" y="0"/>
              <a:ext cx="19687463" cy="10291145"/>
            </a:xfrm>
            <a:custGeom>
              <a:avLst/>
              <a:gdLst/>
              <a:ahLst/>
              <a:cxnLst/>
              <a:rect r="r" b="b" t="t" l="l"/>
              <a:pathLst>
                <a:path h="10291145" w="19687463">
                  <a:moveTo>
                    <a:pt x="0" y="0"/>
                  </a:moveTo>
                  <a:lnTo>
                    <a:pt x="0" y="10291145"/>
                  </a:lnTo>
                  <a:lnTo>
                    <a:pt x="19687463" y="10291145"/>
                  </a:lnTo>
                  <a:lnTo>
                    <a:pt x="19687463" y="0"/>
                  </a:lnTo>
                  <a:lnTo>
                    <a:pt x="0" y="0"/>
                  </a:lnTo>
                  <a:close/>
                  <a:moveTo>
                    <a:pt x="19626504" y="10230185"/>
                  </a:moveTo>
                  <a:lnTo>
                    <a:pt x="59690" y="10230185"/>
                  </a:lnTo>
                  <a:lnTo>
                    <a:pt x="59690" y="59690"/>
                  </a:lnTo>
                  <a:lnTo>
                    <a:pt x="19626504" y="59690"/>
                  </a:lnTo>
                  <a:lnTo>
                    <a:pt x="19626504" y="10230185"/>
                  </a:lnTo>
                  <a:close/>
                </a:path>
              </a:pathLst>
            </a:custGeom>
            <a:solidFill>
              <a:srgbClr val="343434"/>
            </a:solidFill>
          </p:spPr>
        </p:sp>
      </p:grpSp>
      <p:sp>
        <p:nvSpPr>
          <p:cNvPr name="Freeform 5" id="5"/>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3"/>
            <a:stretch>
              <a:fillRect l="0" t="0" r="0" b="0"/>
            </a:stretch>
          </a:blipFill>
        </p:spPr>
      </p:sp>
      <p:sp>
        <p:nvSpPr>
          <p:cNvPr name="Freeform 6" id="6"/>
          <p:cNvSpPr/>
          <p:nvPr/>
        </p:nvSpPr>
        <p:spPr>
          <a:xfrm flipH="false" flipV="false" rot="0">
            <a:off x="2665622" y="3379569"/>
            <a:ext cx="12100630" cy="6356958"/>
          </a:xfrm>
          <a:custGeom>
            <a:avLst/>
            <a:gdLst/>
            <a:ahLst/>
            <a:cxnLst/>
            <a:rect r="r" b="b" t="t" l="l"/>
            <a:pathLst>
              <a:path h="6356958" w="12100630">
                <a:moveTo>
                  <a:pt x="0" y="0"/>
                </a:moveTo>
                <a:lnTo>
                  <a:pt x="12100629" y="0"/>
                </a:lnTo>
                <a:lnTo>
                  <a:pt x="12100629" y="6356958"/>
                </a:lnTo>
                <a:lnTo>
                  <a:pt x="0" y="6356958"/>
                </a:lnTo>
                <a:lnTo>
                  <a:pt x="0" y="0"/>
                </a:lnTo>
                <a:close/>
              </a:path>
            </a:pathLst>
          </a:custGeom>
          <a:blipFill>
            <a:blip r:embed="rId4"/>
            <a:stretch>
              <a:fillRect l="-2692" t="-8412" r="-6415" b="-8412"/>
            </a:stretch>
          </a:blipFill>
        </p:spPr>
      </p:sp>
      <p:sp>
        <p:nvSpPr>
          <p:cNvPr name="Freeform 7" id="7"/>
          <p:cNvSpPr/>
          <p:nvPr/>
        </p:nvSpPr>
        <p:spPr>
          <a:xfrm flipH="false" flipV="true" rot="-1582914">
            <a:off x="-82188" y="7547527"/>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Freeform 8" id="8"/>
          <p:cNvSpPr/>
          <p:nvPr/>
        </p:nvSpPr>
        <p:spPr>
          <a:xfrm flipH="false" flipV="false" rot="0">
            <a:off x="2665622" y="3048813"/>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
        <p:nvSpPr>
          <p:cNvPr name="TextBox 9" id="9"/>
          <p:cNvSpPr txBox="true"/>
          <p:nvPr/>
        </p:nvSpPr>
        <p:spPr>
          <a:xfrm rot="0">
            <a:off x="2665622" y="1726425"/>
            <a:ext cx="9490166" cy="1173480"/>
          </a:xfrm>
          <a:prstGeom prst="rect">
            <a:avLst/>
          </a:prstGeom>
        </p:spPr>
        <p:txBody>
          <a:bodyPr anchor="t" rtlCol="false" tIns="0" lIns="0" bIns="0" rIns="0">
            <a:spAutoFit/>
          </a:bodyPr>
          <a:lstStyle/>
          <a:p>
            <a:pPr algn="l">
              <a:lnSpc>
                <a:spcPts val="4679"/>
              </a:lnSpc>
            </a:pPr>
            <a:r>
              <a:rPr lang="en-US" sz="3599">
                <a:solidFill>
                  <a:srgbClr val="343434"/>
                </a:solidFill>
                <a:latin typeface="Glacial Indifference"/>
                <a:ea typeface="Glacial Indifference"/>
                <a:cs typeface="Glacial Indifference"/>
                <a:sym typeface="Glacial Indifference"/>
              </a:rPr>
              <a:t>En premier lieu on fait le diagramme </a:t>
            </a:r>
          </a:p>
          <a:p>
            <a:pPr algn="l" marL="0" indent="0" lvl="0">
              <a:lnSpc>
                <a:spcPts val="4679"/>
              </a:lnSpc>
            </a:pPr>
            <a:r>
              <a:rPr lang="en-US" sz="3599">
                <a:solidFill>
                  <a:srgbClr val="343434"/>
                </a:solidFill>
                <a:latin typeface="Glacial Indifference"/>
                <a:ea typeface="Glacial Indifference"/>
                <a:cs typeface="Glacial Indifference"/>
                <a:sym typeface="Glacial Indifference"/>
              </a:rPr>
              <a:t>Nous utilisons le programme .....</a:t>
            </a:r>
          </a:p>
        </p:txBody>
      </p:sp>
      <p:sp>
        <p:nvSpPr>
          <p:cNvPr name="Freeform 10" id="10"/>
          <p:cNvSpPr/>
          <p:nvPr/>
        </p:nvSpPr>
        <p:spPr>
          <a:xfrm flipH="false" flipV="false" rot="0">
            <a:off x="13986184" y="3048813"/>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028700" y="1248094"/>
            <a:ext cx="16230600" cy="8640247"/>
            <a:chOff x="0" y="0"/>
            <a:chExt cx="18546886" cy="9873305"/>
          </a:xfrm>
        </p:grpSpPr>
        <p:sp>
          <p:nvSpPr>
            <p:cNvPr name="Freeform 4" id="4"/>
            <p:cNvSpPr/>
            <p:nvPr/>
          </p:nvSpPr>
          <p:spPr>
            <a:xfrm flipH="false" flipV="false" rot="0">
              <a:off x="0" y="0"/>
              <a:ext cx="18546885" cy="9873305"/>
            </a:xfrm>
            <a:custGeom>
              <a:avLst/>
              <a:gdLst/>
              <a:ahLst/>
              <a:cxnLst/>
              <a:rect r="r" b="b" t="t" l="l"/>
              <a:pathLst>
                <a:path h="9873305" w="18546885">
                  <a:moveTo>
                    <a:pt x="0" y="0"/>
                  </a:moveTo>
                  <a:lnTo>
                    <a:pt x="0" y="9873305"/>
                  </a:lnTo>
                  <a:lnTo>
                    <a:pt x="18546885" y="9873305"/>
                  </a:lnTo>
                  <a:lnTo>
                    <a:pt x="18546885" y="0"/>
                  </a:lnTo>
                  <a:lnTo>
                    <a:pt x="0" y="0"/>
                  </a:lnTo>
                  <a:close/>
                  <a:moveTo>
                    <a:pt x="18485926" y="9812345"/>
                  </a:moveTo>
                  <a:lnTo>
                    <a:pt x="59690" y="9812345"/>
                  </a:lnTo>
                  <a:lnTo>
                    <a:pt x="59690" y="59690"/>
                  </a:lnTo>
                  <a:lnTo>
                    <a:pt x="18485926" y="59690"/>
                  </a:lnTo>
                  <a:lnTo>
                    <a:pt x="18485926" y="9812345"/>
                  </a:lnTo>
                  <a:close/>
                </a:path>
              </a:pathLst>
            </a:custGeom>
            <a:solidFill>
              <a:srgbClr val="343434"/>
            </a:solidFill>
          </p:spPr>
        </p:sp>
      </p:grpSp>
      <p:sp>
        <p:nvSpPr>
          <p:cNvPr name="Freeform 5" id="5"/>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3"/>
            <a:stretch>
              <a:fillRect l="0" t="0" r="0" b="0"/>
            </a:stretch>
          </a:blipFill>
        </p:spPr>
      </p:sp>
      <p:sp>
        <p:nvSpPr>
          <p:cNvPr name="Freeform 6" id="6"/>
          <p:cNvSpPr/>
          <p:nvPr/>
        </p:nvSpPr>
        <p:spPr>
          <a:xfrm flipH="false" flipV="true" rot="-1582914">
            <a:off x="-82188" y="7547527"/>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4"/>
            <a:stretch>
              <a:fillRect l="0" t="0" r="0" b="0"/>
            </a:stretch>
          </a:blipFill>
        </p:spPr>
      </p:sp>
      <p:sp>
        <p:nvSpPr>
          <p:cNvPr name="Freeform 7" id="7"/>
          <p:cNvSpPr/>
          <p:nvPr/>
        </p:nvSpPr>
        <p:spPr>
          <a:xfrm flipH="false" flipV="false" rot="0">
            <a:off x="3848423" y="3351611"/>
            <a:ext cx="10922816" cy="5906689"/>
          </a:xfrm>
          <a:custGeom>
            <a:avLst/>
            <a:gdLst/>
            <a:ahLst/>
            <a:cxnLst/>
            <a:rect r="r" b="b" t="t" l="l"/>
            <a:pathLst>
              <a:path h="5906689" w="10922816">
                <a:moveTo>
                  <a:pt x="0" y="0"/>
                </a:moveTo>
                <a:lnTo>
                  <a:pt x="10922816" y="0"/>
                </a:lnTo>
                <a:lnTo>
                  <a:pt x="10922816" y="5906689"/>
                </a:lnTo>
                <a:lnTo>
                  <a:pt x="0" y="5906689"/>
                </a:lnTo>
                <a:lnTo>
                  <a:pt x="0" y="0"/>
                </a:lnTo>
                <a:close/>
              </a:path>
            </a:pathLst>
          </a:custGeom>
          <a:blipFill>
            <a:blip r:embed="rId5"/>
            <a:stretch>
              <a:fillRect l="0" t="-15878" r="0" b="-15878"/>
            </a:stretch>
          </a:blipFill>
        </p:spPr>
      </p:sp>
      <p:sp>
        <p:nvSpPr>
          <p:cNvPr name="Freeform 8" id="8"/>
          <p:cNvSpPr/>
          <p:nvPr/>
        </p:nvSpPr>
        <p:spPr>
          <a:xfrm flipH="false" flipV="false" rot="-1870875">
            <a:off x="3181889" y="2779780"/>
            <a:ext cx="1333069" cy="1143662"/>
          </a:xfrm>
          <a:custGeom>
            <a:avLst/>
            <a:gdLst/>
            <a:ahLst/>
            <a:cxnLst/>
            <a:rect r="r" b="b" t="t" l="l"/>
            <a:pathLst>
              <a:path h="1143662" w="1333069">
                <a:moveTo>
                  <a:pt x="0" y="0"/>
                </a:moveTo>
                <a:lnTo>
                  <a:pt x="1333068" y="0"/>
                </a:lnTo>
                <a:lnTo>
                  <a:pt x="1333068" y="1143662"/>
                </a:lnTo>
                <a:lnTo>
                  <a:pt x="0" y="1143662"/>
                </a:lnTo>
                <a:lnTo>
                  <a:pt x="0" y="0"/>
                </a:lnTo>
                <a:close/>
              </a:path>
            </a:pathLst>
          </a:custGeom>
          <a:blipFill>
            <a:blip r:embed="rId6"/>
            <a:stretch>
              <a:fillRect l="0" t="0" r="0" b="0"/>
            </a:stretch>
          </a:blipFill>
        </p:spPr>
      </p:sp>
      <p:sp>
        <p:nvSpPr>
          <p:cNvPr name="TextBox 9" id="9"/>
          <p:cNvSpPr txBox="true"/>
          <p:nvPr/>
        </p:nvSpPr>
        <p:spPr>
          <a:xfrm rot="0">
            <a:off x="4398917" y="1887791"/>
            <a:ext cx="9490166" cy="600710"/>
          </a:xfrm>
          <a:prstGeom prst="rect">
            <a:avLst/>
          </a:prstGeom>
        </p:spPr>
        <p:txBody>
          <a:bodyPr anchor="t" rtlCol="false" tIns="0" lIns="0" bIns="0" rIns="0">
            <a:spAutoFit/>
          </a:bodyPr>
          <a:lstStyle/>
          <a:p>
            <a:pPr algn="l" marL="0" indent="0" lvl="0">
              <a:lnSpc>
                <a:spcPts val="4809"/>
              </a:lnSpc>
            </a:pPr>
            <a:r>
              <a:rPr lang="en-US" sz="3699">
                <a:solidFill>
                  <a:srgbClr val="343434"/>
                </a:solidFill>
                <a:latin typeface="Glacial Indifference"/>
                <a:ea typeface="Glacial Indifference"/>
                <a:cs typeface="Glacial Indifference"/>
                <a:sym typeface="Glacial Indifference"/>
              </a:rPr>
              <a:t>Nous dessinons le circuit sur la base</a:t>
            </a:r>
          </a:p>
        </p:txBody>
      </p:sp>
      <p:sp>
        <p:nvSpPr>
          <p:cNvPr name="Freeform 10" id="10"/>
          <p:cNvSpPr/>
          <p:nvPr/>
        </p:nvSpPr>
        <p:spPr>
          <a:xfrm flipH="false" flipV="false" rot="2068829">
            <a:off x="14104704" y="2765384"/>
            <a:ext cx="1333069" cy="1143662"/>
          </a:xfrm>
          <a:custGeom>
            <a:avLst/>
            <a:gdLst/>
            <a:ahLst/>
            <a:cxnLst/>
            <a:rect r="r" b="b" t="t" l="l"/>
            <a:pathLst>
              <a:path h="1143662" w="1333069">
                <a:moveTo>
                  <a:pt x="0" y="0"/>
                </a:moveTo>
                <a:lnTo>
                  <a:pt x="1333069" y="0"/>
                </a:lnTo>
                <a:lnTo>
                  <a:pt x="1333069" y="1143662"/>
                </a:lnTo>
                <a:lnTo>
                  <a:pt x="0" y="1143662"/>
                </a:lnTo>
                <a:lnTo>
                  <a:pt x="0" y="0"/>
                </a:lnTo>
                <a:close/>
              </a:path>
            </a:pathLst>
          </a:custGeom>
          <a:blipFill>
            <a:blip r:embed="rId6"/>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202376" y="1296848"/>
            <a:ext cx="7422112" cy="8229600"/>
            <a:chOff x="0" y="0"/>
            <a:chExt cx="11835184" cy="13122792"/>
          </a:xfrm>
        </p:grpSpPr>
        <p:sp>
          <p:nvSpPr>
            <p:cNvPr name="Freeform 4" id="4"/>
            <p:cNvSpPr/>
            <p:nvPr/>
          </p:nvSpPr>
          <p:spPr>
            <a:xfrm flipH="false" flipV="false" rot="0">
              <a:off x="0" y="0"/>
              <a:ext cx="11835185" cy="13122793"/>
            </a:xfrm>
            <a:custGeom>
              <a:avLst/>
              <a:gdLst/>
              <a:ahLst/>
              <a:cxnLst/>
              <a:rect r="r" b="b" t="t" l="l"/>
              <a:pathLst>
                <a:path h="13122793" w="11835185">
                  <a:moveTo>
                    <a:pt x="0" y="0"/>
                  </a:moveTo>
                  <a:lnTo>
                    <a:pt x="0" y="13122793"/>
                  </a:lnTo>
                  <a:lnTo>
                    <a:pt x="11835185" y="13122793"/>
                  </a:lnTo>
                  <a:lnTo>
                    <a:pt x="11835185" y="0"/>
                  </a:lnTo>
                  <a:lnTo>
                    <a:pt x="0" y="0"/>
                  </a:lnTo>
                  <a:close/>
                  <a:moveTo>
                    <a:pt x="11774225" y="13061832"/>
                  </a:moveTo>
                  <a:lnTo>
                    <a:pt x="59690" y="13061832"/>
                  </a:lnTo>
                  <a:lnTo>
                    <a:pt x="59690" y="59690"/>
                  </a:lnTo>
                  <a:lnTo>
                    <a:pt x="11774225" y="59690"/>
                  </a:lnTo>
                  <a:lnTo>
                    <a:pt x="11774225" y="13061832"/>
                  </a:lnTo>
                  <a:close/>
                </a:path>
              </a:pathLst>
            </a:custGeom>
            <a:solidFill>
              <a:srgbClr val="343434"/>
            </a:solidFill>
          </p:spPr>
        </p:sp>
      </p:grpSp>
      <p:grpSp>
        <p:nvGrpSpPr>
          <p:cNvPr name="Group 5" id="5"/>
          <p:cNvGrpSpPr/>
          <p:nvPr/>
        </p:nvGrpSpPr>
        <p:grpSpPr>
          <a:xfrm rot="0">
            <a:off x="10110361" y="1965701"/>
            <a:ext cx="6900899" cy="5571796"/>
            <a:chOff x="0" y="0"/>
            <a:chExt cx="9201199" cy="7429061"/>
          </a:xfrm>
        </p:grpSpPr>
        <p:pic>
          <p:nvPicPr>
            <p:cNvPr name="Picture 6" id="6"/>
            <p:cNvPicPr>
              <a:picLocks noChangeAspect="true"/>
            </p:cNvPicPr>
            <p:nvPr/>
          </p:nvPicPr>
          <p:blipFill>
            <a:blip r:embed="rId3"/>
            <a:srcRect l="3554" t="0" r="3554" b="0"/>
            <a:stretch>
              <a:fillRect/>
            </a:stretch>
          </p:blipFill>
          <p:spPr>
            <a:xfrm flipH="false" flipV="false">
              <a:off x="0" y="0"/>
              <a:ext cx="9201199" cy="7429061"/>
            </a:xfrm>
            <a:prstGeom prst="rect">
              <a:avLst/>
            </a:prstGeom>
          </p:spPr>
        </p:pic>
      </p:grpSp>
      <p:sp>
        <p:nvSpPr>
          <p:cNvPr name="TextBox 7" id="7"/>
          <p:cNvSpPr txBox="true"/>
          <p:nvPr/>
        </p:nvSpPr>
        <p:spPr>
          <a:xfrm rot="0">
            <a:off x="1951153" y="1765035"/>
            <a:ext cx="5924558" cy="1028700"/>
          </a:xfrm>
          <a:prstGeom prst="rect">
            <a:avLst/>
          </a:prstGeom>
        </p:spPr>
        <p:txBody>
          <a:bodyPr anchor="t" rtlCol="false" tIns="0" lIns="0" bIns="0" rIns="0">
            <a:spAutoFit/>
          </a:bodyPr>
          <a:lstStyle/>
          <a:p>
            <a:pPr algn="ctr">
              <a:lnSpc>
                <a:spcPts val="4081"/>
              </a:lnSpc>
            </a:pPr>
            <a:r>
              <a:rPr lang="en-US" b="true" sz="3401" spc="340">
                <a:solidFill>
                  <a:srgbClr val="343434"/>
                </a:solidFill>
                <a:latin typeface="Code Pro Bold"/>
                <a:ea typeface="Code Pro Bold"/>
                <a:cs typeface="Code Pro Bold"/>
                <a:sym typeface="Code Pro Bold"/>
              </a:rPr>
              <a:t>CONSTRUCTION DU CHARGEUR SOLAIRE </a:t>
            </a:r>
          </a:p>
        </p:txBody>
      </p:sp>
      <p:sp>
        <p:nvSpPr>
          <p:cNvPr name="TextBox 8" id="8"/>
          <p:cNvSpPr txBox="true"/>
          <p:nvPr/>
        </p:nvSpPr>
        <p:spPr>
          <a:xfrm rot="0">
            <a:off x="1425120" y="3281895"/>
            <a:ext cx="6976624" cy="6561455"/>
          </a:xfrm>
          <a:prstGeom prst="rect">
            <a:avLst/>
          </a:prstGeom>
        </p:spPr>
        <p:txBody>
          <a:bodyPr anchor="t" rtlCol="false" tIns="0" lIns="0" bIns="0" rIns="0">
            <a:spAutoFit/>
          </a:bodyPr>
          <a:lstStyle/>
          <a:p>
            <a:pPr algn="l">
              <a:lnSpc>
                <a:spcPts val="4030"/>
              </a:lnSpc>
            </a:pPr>
            <a:r>
              <a:rPr lang="en-US" sz="3100" b="true">
                <a:solidFill>
                  <a:srgbClr val="343434"/>
                </a:solidFill>
                <a:latin typeface="Glacial Indifference Bold"/>
                <a:ea typeface="Glacial Indifference Bold"/>
                <a:cs typeface="Glacial Indifference Bold"/>
                <a:sym typeface="Glacial Indifference Bold"/>
              </a:rPr>
              <a:t>Matériel</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1 panneau photovoltaïque (PV – 9 V)</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2 interrupteurs (switch)</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3 diodes (2 A et 12 A)</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2 fusibles (500 mA et 3 A)</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2 photodiodes (LED bleue et verte)</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2 résistances (660 Ω – 500 Ω)</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1 convertisseur LM2596 (8,5 V)</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1 convertisseur KIS-3233S (5,5 V)</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6 batteries rechargeables (1,5 V)</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1 porte-piles</a:t>
            </a:r>
          </a:p>
          <a:p>
            <a:pPr algn="l" marL="669291" indent="-334646" lvl="1">
              <a:lnSpc>
                <a:spcPts val="4030"/>
              </a:lnSpc>
              <a:buFont typeface="Arial"/>
              <a:buChar char="•"/>
            </a:pPr>
            <a:r>
              <a:rPr lang="en-US" sz="3100">
                <a:solidFill>
                  <a:srgbClr val="343434"/>
                </a:solidFill>
                <a:latin typeface="Glacial Indifference"/>
                <a:ea typeface="Glacial Indifference"/>
                <a:cs typeface="Glacial Indifference"/>
                <a:sym typeface="Glacial Indifference"/>
              </a:rPr>
              <a:t>Câbles</a:t>
            </a:r>
          </a:p>
          <a:p>
            <a:pPr algn="l" marL="0" indent="0" lvl="0">
              <a:lnSpc>
                <a:spcPts val="4030"/>
              </a:lnSpc>
            </a:pPr>
          </a:p>
        </p:txBody>
      </p:sp>
      <p:sp>
        <p:nvSpPr>
          <p:cNvPr name="Freeform 9" id="9"/>
          <p:cNvSpPr/>
          <p:nvPr/>
        </p:nvSpPr>
        <p:spPr>
          <a:xfrm flipH="true" flipV="true" rot="-4970004">
            <a:off x="14383009" y="-2495234"/>
            <a:ext cx="3416391" cy="4990468"/>
          </a:xfrm>
          <a:custGeom>
            <a:avLst/>
            <a:gdLst/>
            <a:ahLst/>
            <a:cxnLst/>
            <a:rect r="r" b="b" t="t" l="l"/>
            <a:pathLst>
              <a:path h="4990468" w="3416391">
                <a:moveTo>
                  <a:pt x="3416391" y="4990468"/>
                </a:moveTo>
                <a:lnTo>
                  <a:pt x="0" y="4990468"/>
                </a:lnTo>
                <a:lnTo>
                  <a:pt x="0" y="0"/>
                </a:lnTo>
                <a:lnTo>
                  <a:pt x="3416391" y="0"/>
                </a:lnTo>
                <a:lnTo>
                  <a:pt x="3416391" y="4990468"/>
                </a:lnTo>
                <a:close/>
              </a:path>
            </a:pathLst>
          </a:custGeom>
          <a:blipFill>
            <a:blip r:embed="rId4"/>
            <a:stretch>
              <a:fillRect l="0" t="0" r="0" b="0"/>
            </a:stretch>
          </a:blipFill>
        </p:spPr>
      </p:sp>
      <p:sp>
        <p:nvSpPr>
          <p:cNvPr name="Freeform 10" id="10"/>
          <p:cNvSpPr/>
          <p:nvPr/>
        </p:nvSpPr>
        <p:spPr>
          <a:xfrm flipH="false" flipV="false" rot="-6238449">
            <a:off x="6916293" y="7791766"/>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11" id="11"/>
          <p:cNvSpPr/>
          <p:nvPr/>
        </p:nvSpPr>
        <p:spPr>
          <a:xfrm flipH="false" flipV="true" rot="429157">
            <a:off x="17248805" y="6949536"/>
            <a:ext cx="1197937" cy="3890459"/>
          </a:xfrm>
          <a:custGeom>
            <a:avLst/>
            <a:gdLst/>
            <a:ahLst/>
            <a:cxnLst/>
            <a:rect r="r" b="b" t="t" l="l"/>
            <a:pathLst>
              <a:path h="3890459" w="1197937">
                <a:moveTo>
                  <a:pt x="0" y="3890460"/>
                </a:moveTo>
                <a:lnTo>
                  <a:pt x="1197937" y="3890460"/>
                </a:lnTo>
                <a:lnTo>
                  <a:pt x="1197937" y="0"/>
                </a:lnTo>
                <a:lnTo>
                  <a:pt x="0" y="0"/>
                </a:lnTo>
                <a:lnTo>
                  <a:pt x="0" y="3890460"/>
                </a:lnTo>
                <a:close/>
              </a:path>
            </a:pathLst>
          </a:custGeom>
          <a:blipFill>
            <a:blip r:embed="rId5"/>
            <a:stretch>
              <a:fillRect l="0" t="0" r="0" b="0"/>
            </a:stretch>
          </a:blipFill>
        </p:spPr>
      </p:sp>
      <p:sp>
        <p:nvSpPr>
          <p:cNvPr name="Freeform 12" id="12"/>
          <p:cNvSpPr/>
          <p:nvPr/>
        </p:nvSpPr>
        <p:spPr>
          <a:xfrm flipH="false" flipV="true" rot="5694868">
            <a:off x="429731" y="-1164004"/>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028700" y="1248094"/>
            <a:ext cx="16230600" cy="8640247"/>
            <a:chOff x="0" y="0"/>
            <a:chExt cx="18546886" cy="9873305"/>
          </a:xfrm>
        </p:grpSpPr>
        <p:sp>
          <p:nvSpPr>
            <p:cNvPr name="Freeform 4" id="4"/>
            <p:cNvSpPr/>
            <p:nvPr/>
          </p:nvSpPr>
          <p:spPr>
            <a:xfrm flipH="false" flipV="false" rot="0">
              <a:off x="0" y="0"/>
              <a:ext cx="18546885" cy="9873305"/>
            </a:xfrm>
            <a:custGeom>
              <a:avLst/>
              <a:gdLst/>
              <a:ahLst/>
              <a:cxnLst/>
              <a:rect r="r" b="b" t="t" l="l"/>
              <a:pathLst>
                <a:path h="9873305" w="18546885">
                  <a:moveTo>
                    <a:pt x="0" y="0"/>
                  </a:moveTo>
                  <a:lnTo>
                    <a:pt x="0" y="9873305"/>
                  </a:lnTo>
                  <a:lnTo>
                    <a:pt x="18546885" y="9873305"/>
                  </a:lnTo>
                  <a:lnTo>
                    <a:pt x="18546885" y="0"/>
                  </a:lnTo>
                  <a:lnTo>
                    <a:pt x="0" y="0"/>
                  </a:lnTo>
                  <a:close/>
                  <a:moveTo>
                    <a:pt x="18485926" y="9812345"/>
                  </a:moveTo>
                  <a:lnTo>
                    <a:pt x="59690" y="9812345"/>
                  </a:lnTo>
                  <a:lnTo>
                    <a:pt x="59690" y="59690"/>
                  </a:lnTo>
                  <a:lnTo>
                    <a:pt x="18485926" y="59690"/>
                  </a:lnTo>
                  <a:lnTo>
                    <a:pt x="18485926" y="9812345"/>
                  </a:lnTo>
                  <a:close/>
                </a:path>
              </a:pathLst>
            </a:custGeom>
            <a:solidFill>
              <a:srgbClr val="343434"/>
            </a:solidFill>
          </p:spPr>
        </p:sp>
      </p:grpSp>
      <p:sp>
        <p:nvSpPr>
          <p:cNvPr name="Freeform 5" id="5"/>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3"/>
            <a:stretch>
              <a:fillRect l="0" t="0" r="0" b="0"/>
            </a:stretch>
          </a:blipFill>
        </p:spPr>
      </p:sp>
      <p:sp>
        <p:nvSpPr>
          <p:cNvPr name="Freeform 6" id="6"/>
          <p:cNvSpPr/>
          <p:nvPr/>
        </p:nvSpPr>
        <p:spPr>
          <a:xfrm flipH="false" flipV="true" rot="-1582914">
            <a:off x="-82188" y="7547527"/>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4"/>
            <a:stretch>
              <a:fillRect l="0" t="0" r="0" b="0"/>
            </a:stretch>
          </a:blipFill>
        </p:spPr>
      </p:sp>
      <p:sp>
        <p:nvSpPr>
          <p:cNvPr name="Freeform 7" id="7"/>
          <p:cNvSpPr/>
          <p:nvPr/>
        </p:nvSpPr>
        <p:spPr>
          <a:xfrm flipH="false" flipV="false" rot="0">
            <a:off x="4251756" y="3503096"/>
            <a:ext cx="9317903" cy="5755204"/>
          </a:xfrm>
          <a:custGeom>
            <a:avLst/>
            <a:gdLst/>
            <a:ahLst/>
            <a:cxnLst/>
            <a:rect r="r" b="b" t="t" l="l"/>
            <a:pathLst>
              <a:path h="5755204" w="9317903">
                <a:moveTo>
                  <a:pt x="0" y="0"/>
                </a:moveTo>
                <a:lnTo>
                  <a:pt x="9317903" y="0"/>
                </a:lnTo>
                <a:lnTo>
                  <a:pt x="9317903" y="5755204"/>
                </a:lnTo>
                <a:lnTo>
                  <a:pt x="0" y="5755204"/>
                </a:lnTo>
                <a:lnTo>
                  <a:pt x="0" y="0"/>
                </a:lnTo>
                <a:close/>
              </a:path>
            </a:pathLst>
          </a:custGeom>
          <a:blipFill>
            <a:blip r:embed="rId5"/>
            <a:stretch>
              <a:fillRect l="0" t="-797" r="0" b="-797"/>
            </a:stretch>
          </a:blipFill>
        </p:spPr>
      </p:sp>
      <p:sp>
        <p:nvSpPr>
          <p:cNvPr name="Freeform 8" id="8"/>
          <p:cNvSpPr/>
          <p:nvPr/>
        </p:nvSpPr>
        <p:spPr>
          <a:xfrm flipH="false" flipV="false" rot="-2055751">
            <a:off x="3550441" y="3496546"/>
            <a:ext cx="1904073" cy="635485"/>
          </a:xfrm>
          <a:custGeom>
            <a:avLst/>
            <a:gdLst/>
            <a:ahLst/>
            <a:cxnLst/>
            <a:rect r="r" b="b" t="t" l="l"/>
            <a:pathLst>
              <a:path h="635485" w="1904073">
                <a:moveTo>
                  <a:pt x="0" y="0"/>
                </a:moveTo>
                <a:lnTo>
                  <a:pt x="1904074" y="0"/>
                </a:lnTo>
                <a:lnTo>
                  <a:pt x="1904074" y="635484"/>
                </a:lnTo>
                <a:lnTo>
                  <a:pt x="0" y="6354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251756" y="2414992"/>
            <a:ext cx="11489088" cy="600710"/>
          </a:xfrm>
          <a:prstGeom prst="rect">
            <a:avLst/>
          </a:prstGeom>
        </p:spPr>
        <p:txBody>
          <a:bodyPr anchor="t" rtlCol="false" tIns="0" lIns="0" bIns="0" rIns="0">
            <a:spAutoFit/>
          </a:bodyPr>
          <a:lstStyle/>
          <a:p>
            <a:pPr algn="l" marL="0" indent="0" lvl="0">
              <a:lnSpc>
                <a:spcPts val="4809"/>
              </a:lnSpc>
            </a:pPr>
            <a:r>
              <a:rPr lang="en-US" sz="3699">
                <a:solidFill>
                  <a:srgbClr val="343434"/>
                </a:solidFill>
                <a:latin typeface="Glacial Indifference"/>
                <a:ea typeface="Glacial Indifference"/>
                <a:cs typeface="Glacial Indifference"/>
                <a:sym typeface="Glacial Indifference"/>
              </a:rPr>
              <a:t>Nous plaçons les composants électroniques sur la base:</a:t>
            </a:r>
          </a:p>
        </p:txBody>
      </p:sp>
      <p:sp>
        <p:nvSpPr>
          <p:cNvPr name="Freeform 10" id="10"/>
          <p:cNvSpPr/>
          <p:nvPr/>
        </p:nvSpPr>
        <p:spPr>
          <a:xfrm flipH="false" flipV="false" rot="-2055751">
            <a:off x="12161692" y="8621873"/>
            <a:ext cx="1904073" cy="635485"/>
          </a:xfrm>
          <a:custGeom>
            <a:avLst/>
            <a:gdLst/>
            <a:ahLst/>
            <a:cxnLst/>
            <a:rect r="r" b="b" t="t" l="l"/>
            <a:pathLst>
              <a:path h="635485" w="1904073">
                <a:moveTo>
                  <a:pt x="0" y="0"/>
                </a:moveTo>
                <a:lnTo>
                  <a:pt x="1904074" y="0"/>
                </a:lnTo>
                <a:lnTo>
                  <a:pt x="1904074" y="635484"/>
                </a:lnTo>
                <a:lnTo>
                  <a:pt x="0" y="6354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742641" y="1551287"/>
            <a:ext cx="10516659" cy="7101453"/>
            <a:chOff x="0" y="0"/>
            <a:chExt cx="16769700" cy="11323866"/>
          </a:xfrm>
        </p:grpSpPr>
        <p:sp>
          <p:nvSpPr>
            <p:cNvPr name="Freeform 4" id="4"/>
            <p:cNvSpPr/>
            <p:nvPr/>
          </p:nvSpPr>
          <p:spPr>
            <a:xfrm flipH="false" flipV="false" rot="0">
              <a:off x="0" y="0"/>
              <a:ext cx="16769700" cy="11323866"/>
            </a:xfrm>
            <a:custGeom>
              <a:avLst/>
              <a:gdLst/>
              <a:ahLst/>
              <a:cxnLst/>
              <a:rect r="r" b="b" t="t" l="l"/>
              <a:pathLst>
                <a:path h="11323866" w="16769700">
                  <a:moveTo>
                    <a:pt x="0" y="0"/>
                  </a:moveTo>
                  <a:lnTo>
                    <a:pt x="0" y="11323866"/>
                  </a:lnTo>
                  <a:lnTo>
                    <a:pt x="16769700" y="11323866"/>
                  </a:lnTo>
                  <a:lnTo>
                    <a:pt x="16769700" y="0"/>
                  </a:lnTo>
                  <a:lnTo>
                    <a:pt x="0" y="0"/>
                  </a:lnTo>
                  <a:close/>
                  <a:moveTo>
                    <a:pt x="16708740" y="11262906"/>
                  </a:moveTo>
                  <a:lnTo>
                    <a:pt x="59690" y="11262906"/>
                  </a:lnTo>
                  <a:lnTo>
                    <a:pt x="59690" y="59690"/>
                  </a:lnTo>
                  <a:lnTo>
                    <a:pt x="16708740" y="59690"/>
                  </a:lnTo>
                  <a:lnTo>
                    <a:pt x="16708740" y="11262906"/>
                  </a:lnTo>
                  <a:close/>
                </a:path>
              </a:pathLst>
            </a:custGeom>
            <a:solidFill>
              <a:srgbClr val="343434"/>
            </a:solidFill>
          </p:spPr>
        </p:sp>
      </p:grpSp>
      <p:grpSp>
        <p:nvGrpSpPr>
          <p:cNvPr name="Group 5" id="5"/>
          <p:cNvGrpSpPr/>
          <p:nvPr/>
        </p:nvGrpSpPr>
        <p:grpSpPr>
          <a:xfrm rot="0">
            <a:off x="516781" y="1028700"/>
            <a:ext cx="5723861" cy="8229600"/>
            <a:chOff x="0" y="0"/>
            <a:chExt cx="7631814" cy="10972800"/>
          </a:xfrm>
        </p:grpSpPr>
        <p:pic>
          <p:nvPicPr>
            <p:cNvPr name="Picture 6" id="6"/>
            <p:cNvPicPr>
              <a:picLocks noChangeAspect="true"/>
            </p:cNvPicPr>
            <p:nvPr/>
          </p:nvPicPr>
          <p:blipFill>
            <a:blip r:embed="rId3"/>
            <a:srcRect l="0" t="9562" r="0" b="9562"/>
            <a:stretch>
              <a:fillRect/>
            </a:stretch>
          </p:blipFill>
          <p:spPr>
            <a:xfrm flipH="false" flipV="false">
              <a:off x="0" y="0"/>
              <a:ext cx="7631814" cy="10972800"/>
            </a:xfrm>
            <a:prstGeom prst="rect">
              <a:avLst/>
            </a:prstGeom>
          </p:spPr>
        </p:pic>
      </p:grpSp>
      <p:sp>
        <p:nvSpPr>
          <p:cNvPr name="Freeform 7" id="7"/>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8" id="8"/>
          <p:cNvSpPr/>
          <p:nvPr/>
        </p:nvSpPr>
        <p:spPr>
          <a:xfrm flipH="false" flipV="true" rot="4402206">
            <a:off x="7172110" y="7838128"/>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Freeform 9" id="9"/>
          <p:cNvSpPr/>
          <p:nvPr/>
        </p:nvSpPr>
        <p:spPr>
          <a:xfrm flipH="false" flipV="false" rot="0">
            <a:off x="-152502" y="180156"/>
            <a:ext cx="1338567" cy="1371131"/>
          </a:xfrm>
          <a:custGeom>
            <a:avLst/>
            <a:gdLst/>
            <a:ahLst/>
            <a:cxnLst/>
            <a:rect r="r" b="b" t="t" l="l"/>
            <a:pathLst>
              <a:path h="1371131" w="1338567">
                <a:moveTo>
                  <a:pt x="0" y="0"/>
                </a:moveTo>
                <a:lnTo>
                  <a:pt x="1338566" y="0"/>
                </a:lnTo>
                <a:lnTo>
                  <a:pt x="1338566" y="1371131"/>
                </a:lnTo>
                <a:lnTo>
                  <a:pt x="0" y="1371131"/>
                </a:lnTo>
                <a:lnTo>
                  <a:pt x="0" y="0"/>
                </a:lnTo>
                <a:close/>
              </a:path>
            </a:pathLst>
          </a:custGeom>
          <a:blipFill>
            <a:blip r:embed="rId6"/>
            <a:stretch>
              <a:fillRect l="0" t="0" r="0" b="0"/>
            </a:stretch>
          </a:blipFill>
        </p:spPr>
      </p:sp>
      <p:sp>
        <p:nvSpPr>
          <p:cNvPr name="TextBox 10" id="10"/>
          <p:cNvSpPr txBox="true"/>
          <p:nvPr/>
        </p:nvSpPr>
        <p:spPr>
          <a:xfrm rot="0">
            <a:off x="7012117" y="3534098"/>
            <a:ext cx="9977708" cy="4565650"/>
          </a:xfrm>
          <a:prstGeom prst="rect">
            <a:avLst/>
          </a:prstGeom>
        </p:spPr>
        <p:txBody>
          <a:bodyPr anchor="t" rtlCol="false" tIns="0" lIns="0" bIns="0" rIns="0">
            <a:spAutoFit/>
          </a:bodyPr>
          <a:lstStyle/>
          <a:p>
            <a:pPr algn="ctr" marL="0" indent="0" lvl="0">
              <a:lnSpc>
                <a:spcPts val="4549"/>
              </a:lnSpc>
            </a:pPr>
            <a:r>
              <a:rPr lang="en-US" sz="3499">
                <a:solidFill>
                  <a:srgbClr val="343434"/>
                </a:solidFill>
                <a:latin typeface="Glacial Indifference"/>
                <a:ea typeface="Glacial Indifference"/>
                <a:cs typeface="Glacial Indifference"/>
                <a:sym typeface="Glacial Indifference"/>
              </a:rPr>
              <a:t> À l’aide de l’étain et de la colle thermofusible, nous réalisons le petit circuit pour vérifier si le téléphone se recharge à partir du panneau solaire. Nous soudons la borne centrale de l’interrupteur avec un fil rouge provenant du pôle positif du panneau, et l’autre borne avec la photodiode (LED bleue), la résistance de 660 Ω et un fil noir qui sera connecté au pôle négatif du panneau.</a:t>
            </a:r>
          </a:p>
        </p:txBody>
      </p:sp>
      <p:sp>
        <p:nvSpPr>
          <p:cNvPr name="TextBox 11" id="11"/>
          <p:cNvSpPr txBox="true"/>
          <p:nvPr/>
        </p:nvSpPr>
        <p:spPr>
          <a:xfrm rot="0">
            <a:off x="6742641" y="1956173"/>
            <a:ext cx="10516659" cy="857250"/>
          </a:xfrm>
          <a:prstGeom prst="rect">
            <a:avLst/>
          </a:prstGeom>
        </p:spPr>
        <p:txBody>
          <a:bodyPr anchor="t" rtlCol="false" tIns="0" lIns="0" bIns="0" rIns="0">
            <a:spAutoFit/>
          </a:bodyPr>
          <a:lstStyle/>
          <a:p>
            <a:pPr algn="ctr">
              <a:lnSpc>
                <a:spcPts val="6720"/>
              </a:lnSpc>
            </a:pPr>
            <a:r>
              <a:rPr lang="en-US" sz="5600" spc="560">
                <a:solidFill>
                  <a:srgbClr val="343434"/>
                </a:solidFill>
                <a:latin typeface="Code Pro"/>
                <a:ea typeface="Code Pro"/>
                <a:cs typeface="Code Pro"/>
                <a:sym typeface="Code Pro"/>
              </a:rPr>
              <a:t>Le chargeur solaire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742641" y="1551287"/>
            <a:ext cx="10516659" cy="7101453"/>
            <a:chOff x="0" y="0"/>
            <a:chExt cx="16769700" cy="11323866"/>
          </a:xfrm>
        </p:grpSpPr>
        <p:sp>
          <p:nvSpPr>
            <p:cNvPr name="Freeform 4" id="4"/>
            <p:cNvSpPr/>
            <p:nvPr/>
          </p:nvSpPr>
          <p:spPr>
            <a:xfrm flipH="false" flipV="false" rot="0">
              <a:off x="0" y="0"/>
              <a:ext cx="16769700" cy="11323866"/>
            </a:xfrm>
            <a:custGeom>
              <a:avLst/>
              <a:gdLst/>
              <a:ahLst/>
              <a:cxnLst/>
              <a:rect r="r" b="b" t="t" l="l"/>
              <a:pathLst>
                <a:path h="11323866" w="16769700">
                  <a:moveTo>
                    <a:pt x="0" y="0"/>
                  </a:moveTo>
                  <a:lnTo>
                    <a:pt x="0" y="11323866"/>
                  </a:lnTo>
                  <a:lnTo>
                    <a:pt x="16769700" y="11323866"/>
                  </a:lnTo>
                  <a:lnTo>
                    <a:pt x="16769700" y="0"/>
                  </a:lnTo>
                  <a:lnTo>
                    <a:pt x="0" y="0"/>
                  </a:lnTo>
                  <a:close/>
                  <a:moveTo>
                    <a:pt x="16708740" y="11262906"/>
                  </a:moveTo>
                  <a:lnTo>
                    <a:pt x="59690" y="11262906"/>
                  </a:lnTo>
                  <a:lnTo>
                    <a:pt x="59690" y="59690"/>
                  </a:lnTo>
                  <a:lnTo>
                    <a:pt x="16708740" y="59690"/>
                  </a:lnTo>
                  <a:lnTo>
                    <a:pt x="16708740" y="11262906"/>
                  </a:lnTo>
                  <a:close/>
                </a:path>
              </a:pathLst>
            </a:custGeom>
            <a:solidFill>
              <a:srgbClr val="343434"/>
            </a:solidFill>
          </p:spPr>
        </p:sp>
      </p:grpSp>
      <p:grpSp>
        <p:nvGrpSpPr>
          <p:cNvPr name="Group 5" id="5"/>
          <p:cNvGrpSpPr/>
          <p:nvPr/>
        </p:nvGrpSpPr>
        <p:grpSpPr>
          <a:xfrm rot="0">
            <a:off x="516781" y="1028700"/>
            <a:ext cx="5723861" cy="8229600"/>
            <a:chOff x="0" y="0"/>
            <a:chExt cx="7631814" cy="10972800"/>
          </a:xfrm>
        </p:grpSpPr>
        <p:pic>
          <p:nvPicPr>
            <p:cNvPr name="Picture 6" id="6"/>
            <p:cNvPicPr>
              <a:picLocks noChangeAspect="true"/>
            </p:cNvPicPr>
            <p:nvPr/>
          </p:nvPicPr>
          <p:blipFill>
            <a:blip r:embed="rId3"/>
            <a:srcRect l="0" t="9562" r="0" b="9562"/>
            <a:stretch>
              <a:fillRect/>
            </a:stretch>
          </p:blipFill>
          <p:spPr>
            <a:xfrm flipH="false" flipV="false">
              <a:off x="0" y="0"/>
              <a:ext cx="7631814" cy="10972800"/>
            </a:xfrm>
            <a:prstGeom prst="rect">
              <a:avLst/>
            </a:prstGeom>
          </p:spPr>
        </p:pic>
      </p:grpSp>
      <p:sp>
        <p:nvSpPr>
          <p:cNvPr name="Freeform 7" id="7"/>
          <p:cNvSpPr/>
          <p:nvPr/>
        </p:nvSpPr>
        <p:spPr>
          <a:xfrm flipH="false" flipV="false" rot="5030978">
            <a:off x="14379085" y="-2495234"/>
            <a:ext cx="3416391" cy="4990468"/>
          </a:xfrm>
          <a:custGeom>
            <a:avLst/>
            <a:gdLst/>
            <a:ahLst/>
            <a:cxnLst/>
            <a:rect r="r" b="b" t="t" l="l"/>
            <a:pathLst>
              <a:path h="4990468" w="3416391">
                <a:moveTo>
                  <a:pt x="0" y="0"/>
                </a:moveTo>
                <a:lnTo>
                  <a:pt x="3416391" y="0"/>
                </a:lnTo>
                <a:lnTo>
                  <a:pt x="3416391" y="4990468"/>
                </a:lnTo>
                <a:lnTo>
                  <a:pt x="0" y="4990468"/>
                </a:lnTo>
                <a:lnTo>
                  <a:pt x="0" y="0"/>
                </a:lnTo>
                <a:close/>
              </a:path>
            </a:pathLst>
          </a:custGeom>
          <a:blipFill>
            <a:blip r:embed="rId4"/>
            <a:stretch>
              <a:fillRect l="0" t="0" r="0" b="0"/>
            </a:stretch>
          </a:blipFill>
        </p:spPr>
      </p:sp>
      <p:sp>
        <p:nvSpPr>
          <p:cNvPr name="Freeform 8" id="8"/>
          <p:cNvSpPr/>
          <p:nvPr/>
        </p:nvSpPr>
        <p:spPr>
          <a:xfrm flipH="false" flipV="true" rot="4402206">
            <a:off x="7172110" y="7838128"/>
            <a:ext cx="1197937" cy="3890459"/>
          </a:xfrm>
          <a:custGeom>
            <a:avLst/>
            <a:gdLst/>
            <a:ahLst/>
            <a:cxnLst/>
            <a:rect r="r" b="b" t="t" l="l"/>
            <a:pathLst>
              <a:path h="3890459" w="1197937">
                <a:moveTo>
                  <a:pt x="0" y="3890459"/>
                </a:moveTo>
                <a:lnTo>
                  <a:pt x="1197938" y="3890459"/>
                </a:lnTo>
                <a:lnTo>
                  <a:pt x="1197938" y="0"/>
                </a:lnTo>
                <a:lnTo>
                  <a:pt x="0" y="0"/>
                </a:lnTo>
                <a:lnTo>
                  <a:pt x="0" y="3890459"/>
                </a:lnTo>
                <a:close/>
              </a:path>
            </a:pathLst>
          </a:custGeom>
          <a:blipFill>
            <a:blip r:embed="rId5"/>
            <a:stretch>
              <a:fillRect l="0" t="0" r="0" b="0"/>
            </a:stretch>
          </a:blipFill>
        </p:spPr>
      </p:sp>
      <p:sp>
        <p:nvSpPr>
          <p:cNvPr name="TextBox 9" id="9"/>
          <p:cNvSpPr txBox="true"/>
          <p:nvPr/>
        </p:nvSpPr>
        <p:spPr>
          <a:xfrm rot="0">
            <a:off x="7012117" y="3534098"/>
            <a:ext cx="9977708" cy="3994150"/>
          </a:xfrm>
          <a:prstGeom prst="rect">
            <a:avLst/>
          </a:prstGeom>
        </p:spPr>
        <p:txBody>
          <a:bodyPr anchor="t" rtlCol="false" tIns="0" lIns="0" bIns="0" rIns="0">
            <a:spAutoFit/>
          </a:bodyPr>
          <a:lstStyle/>
          <a:p>
            <a:pPr algn="ctr" marL="0" indent="0" lvl="0">
              <a:lnSpc>
                <a:spcPts val="4549"/>
              </a:lnSpc>
            </a:pPr>
            <a:r>
              <a:rPr lang="en-US" sz="3499">
                <a:solidFill>
                  <a:srgbClr val="343434"/>
                </a:solidFill>
                <a:latin typeface="Glacial Indifference"/>
                <a:ea typeface="Glacial Indifference"/>
                <a:cs typeface="Glacial Indifference"/>
                <a:sym typeface="Glacial Indifference"/>
              </a:rPr>
              <a:t>Nous fabriquons le petit circuit afin de pouvoir vérifier si le téléphone se charge à partir des piles rechargeables. Nous connectons la borne centrale de l’interrupteur avec un fil rouge provenant du pôle positif du porte-piles, et l’autre borne avec la photodiode (LED verte), une résistance et un fil noir provenant du pôle négatif du porte-piles.</a:t>
            </a:r>
          </a:p>
        </p:txBody>
      </p:sp>
      <p:sp>
        <p:nvSpPr>
          <p:cNvPr name="Freeform 10" id="10"/>
          <p:cNvSpPr/>
          <p:nvPr/>
        </p:nvSpPr>
        <p:spPr>
          <a:xfrm flipH="false" flipV="false" rot="0">
            <a:off x="223644" y="582875"/>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
        <p:nvSpPr>
          <p:cNvPr name="TextBox 11" id="11"/>
          <p:cNvSpPr txBox="true"/>
          <p:nvPr/>
        </p:nvSpPr>
        <p:spPr>
          <a:xfrm rot="0">
            <a:off x="6742641" y="1956173"/>
            <a:ext cx="10516659" cy="857250"/>
          </a:xfrm>
          <a:prstGeom prst="rect">
            <a:avLst/>
          </a:prstGeom>
        </p:spPr>
        <p:txBody>
          <a:bodyPr anchor="t" rtlCol="false" tIns="0" lIns="0" bIns="0" rIns="0">
            <a:spAutoFit/>
          </a:bodyPr>
          <a:lstStyle/>
          <a:p>
            <a:pPr algn="ctr">
              <a:lnSpc>
                <a:spcPts val="6720"/>
              </a:lnSpc>
            </a:pPr>
            <a:r>
              <a:rPr lang="en-US" sz="5600" spc="560">
                <a:solidFill>
                  <a:srgbClr val="343434"/>
                </a:solidFill>
                <a:latin typeface="Code Pro"/>
                <a:ea typeface="Code Pro"/>
                <a:cs typeface="Code Pro"/>
                <a:sym typeface="Code Pro"/>
              </a:rPr>
              <a:t>Le chargeur solaire</a:t>
            </a:r>
          </a:p>
        </p:txBody>
      </p:sp>
      <p:sp>
        <p:nvSpPr>
          <p:cNvPr name="Freeform 12" id="12"/>
          <p:cNvSpPr/>
          <p:nvPr/>
        </p:nvSpPr>
        <p:spPr>
          <a:xfrm flipH="false" flipV="false" rot="0">
            <a:off x="5735794" y="582875"/>
            <a:ext cx="1020519" cy="1382823"/>
          </a:xfrm>
          <a:custGeom>
            <a:avLst/>
            <a:gdLst/>
            <a:ahLst/>
            <a:cxnLst/>
            <a:rect r="r" b="b" t="t" l="l"/>
            <a:pathLst>
              <a:path h="1382823" w="1020519">
                <a:moveTo>
                  <a:pt x="0" y="0"/>
                </a:moveTo>
                <a:lnTo>
                  <a:pt x="1020519" y="0"/>
                </a:lnTo>
                <a:lnTo>
                  <a:pt x="1020519" y="1382823"/>
                </a:lnTo>
                <a:lnTo>
                  <a:pt x="0" y="1382823"/>
                </a:lnTo>
                <a:lnTo>
                  <a:pt x="0" y="0"/>
                </a:lnTo>
                <a:close/>
              </a:path>
            </a:pathLst>
          </a:custGeom>
          <a:blipFill>
            <a:blip r:embed="rId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DAG-9ZMxD5g</dc:identifier>
  <dcterms:modified xsi:type="dcterms:W3CDTF">2011-08-01T06:04:30Z</dcterms:modified>
  <cp:revision>1</cp:revision>
  <dc:title>White and Black Modern Minimalist Textured Wall Presentation</dc:title>
</cp:coreProperties>
</file>