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Sora Semi Bold"/>
      <p:regular r:id="rId17"/>
    </p:embeddedFont>
    <p:embeddedFont>
      <p:font typeface="Sora Semi Bold"/>
      <p:regular r:id="rId18"/>
    </p:embeddedFont>
    <p:embeddedFont>
      <p:font typeface="Sora Light"/>
      <p:regular r:id="rId19"/>
    </p:embeddedFont>
    <p:embeddedFont>
      <p:font typeface="Sora Ligh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sv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1314524"/>
            <a:ext cx="4671343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Η Εξέλιξη του Διαδικτύου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473943" y="1963043"/>
            <a:ext cx="4767114" cy="12294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8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Από το Web1 στο Web3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473943" y="3395588"/>
            <a:ext cx="476711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Ένα ταξίδι από τις στατικές ιστοσελίδες της δεκαετίας του '90 έως το αποκεντρωμένο διαδίκτυο του μέλλοντος.</a:t>
            </a:r>
            <a:endParaRPr lang="en-US" sz="1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755079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Το Μέλλον είναι Αποκεντρωμένο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473943" y="1849041"/>
            <a:ext cx="476711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Το Web3 υπόσχεται ένα πιο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δίκαιο, ασφαλές και ιδιοκτησιακό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διαδίκτυο — όπου ο χρήστης έχει πραγματικά τον έλεγχο.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473943" y="2434754"/>
            <a:ext cx="4767114" cy="800770"/>
          </a:xfrm>
          <a:prstGeom prst="roundRect">
            <a:avLst>
              <a:gd name="adj" fmla="val 7102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14065" y="2574875"/>
            <a:ext cx="22388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Τώρα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14065" y="2878708"/>
            <a:ext cx="4944070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Η μετάβαση είναι σε εξέλιξη. Νέες τεχνολογίες αναδύονται κάθε μέρα.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473943" y="3370883"/>
            <a:ext cx="4767114" cy="1017463"/>
          </a:xfrm>
          <a:prstGeom prst="roundRect">
            <a:avLst>
              <a:gd name="adj" fmla="val 5590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14065" y="3511004"/>
            <a:ext cx="22388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Αύριο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614065" y="3814837"/>
            <a:ext cx="448687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Η επόμενη "σεισμική" αλλαγή στον τρόπο που αλληλεπιδρούμε online είναι εδώ.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3943" y="1168971"/>
            <a:ext cx="762074" cy="254422"/>
          </a:xfrm>
          <a:prstGeom prst="roundRect">
            <a:avLst>
              <a:gd name="adj" fmla="val 17883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555129" y="1209526"/>
            <a:ext cx="1056903" cy="173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ΚΕΦΆΛΑΙΟ 1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73943" y="1477491"/>
            <a:ext cx="7727900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Web 1.0 — Η Εποχή της "Μόνο Ανάγνωσης"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473943" y="2126010"/>
            <a:ext cx="865331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1990–2004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· Ο Tim Berners-Lee γεννά τον Παγκόσμιο Ιστό στο CERN, ανοίγοντας μια νέα εποχή πληροφορίας.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473943" y="2495029"/>
            <a:ext cx="2641774" cy="1479426"/>
          </a:xfrm>
          <a:prstGeom prst="roundRect">
            <a:avLst>
              <a:gd name="adj" fmla="val 6181"/>
            </a:avLst>
          </a:prstGeom>
          <a:solidFill>
            <a:srgbClr val="FFFFFF"/>
          </a:solidFill>
          <a:ln w="19050">
            <a:solidFill>
              <a:srgbClr val="DFB8BC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454893" y="2495029"/>
            <a:ext cx="76200" cy="1479426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8" name="Text 6"/>
          <p:cNvSpPr/>
          <p:nvPr/>
        </p:nvSpPr>
        <p:spPr>
          <a:xfrm>
            <a:off x="685502" y="2649438"/>
            <a:ext cx="22388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Στατικές Σελίδες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685502" y="2953271"/>
            <a:ext cx="2275805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Ψηφιακές αφίσες χωρίς αλληλεπίδραση — κείμενο, λίγες εικόνες, μηδέν δυναμικό περιεχόμενο.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3251076" y="2495029"/>
            <a:ext cx="2641774" cy="1479426"/>
          </a:xfrm>
          <a:prstGeom prst="roundRect">
            <a:avLst>
              <a:gd name="adj" fmla="val 6181"/>
            </a:avLst>
          </a:prstGeom>
          <a:solidFill>
            <a:srgbClr val="FFFFFF"/>
          </a:solidFill>
          <a:ln w="19050">
            <a:solidFill>
              <a:srgbClr val="DFB8BC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3232026" y="2495029"/>
            <a:ext cx="76200" cy="1479426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12" name="Text 10"/>
          <p:cNvSpPr/>
          <p:nvPr/>
        </p:nvSpPr>
        <p:spPr>
          <a:xfrm>
            <a:off x="3462635" y="2649438"/>
            <a:ext cx="2543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Μονόδρομη Επικοινωνία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3462635" y="2953271"/>
            <a:ext cx="2275805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Ο χρήστης διαβάζει. Δεν σχολιάζει, δεν δημιουργεί, δεν αλληλεπιδρά.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6028209" y="2495029"/>
            <a:ext cx="2641848" cy="1479426"/>
          </a:xfrm>
          <a:prstGeom prst="roundRect">
            <a:avLst>
              <a:gd name="adj" fmla="val 6181"/>
            </a:avLst>
          </a:prstGeom>
          <a:solidFill>
            <a:srgbClr val="FFFFFF"/>
          </a:solidFill>
          <a:ln w="19050">
            <a:solidFill>
              <a:srgbClr val="DFB8BC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6009159" y="2495029"/>
            <a:ext cx="76200" cy="1479426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16" name="Text 14"/>
          <p:cNvSpPr/>
          <p:nvPr/>
        </p:nvSpPr>
        <p:spPr>
          <a:xfrm>
            <a:off x="6239768" y="2649438"/>
            <a:ext cx="2320007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Παραδείγματα Εποχής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6239768" y="2953271"/>
            <a:ext cx="2275880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Εταιρικές ιστοσελίδες, προσωπικές σελίδες Geocities, πρώιμες διαδικτυακές εγκυκλοπαίδειες.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1699692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Web 1.0: Η Ψηφιακή Βιβλιοθήκη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473943" y="2793653"/>
            <a:ext cx="4767114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Σαν να ανοίγεις ένα βιβλίο — μπορείς να διαβάσεις, αλλά δεν μπορείς να γράψεις στις σελίδες του. Το διαδίκτυο ήταν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πηγή πληροφορίας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όχι εργαλείο συμμετοχής.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6885" y="360015"/>
            <a:ext cx="722188" cy="228377"/>
          </a:xfrm>
          <a:prstGeom prst="roundRect">
            <a:avLst>
              <a:gd name="adj" fmla="val 18366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511746" y="397446"/>
            <a:ext cx="1029667" cy="153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7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ΚΕΦΆΛΑΙΟ 2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36885" y="634380"/>
            <a:ext cx="7617842" cy="410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Web 2.0 — Η Εποχή της "Ανάγνωσης-Γραφής"</a:t>
            </a:r>
            <a:endParaRPr lang="en-US" sz="2550" dirty="0"/>
          </a:p>
        </p:txBody>
      </p:sp>
      <p:sp>
        <p:nvSpPr>
          <p:cNvPr id="5" name="Text 3"/>
          <p:cNvSpPr/>
          <p:nvPr/>
        </p:nvSpPr>
        <p:spPr>
          <a:xfrm>
            <a:off x="436885" y="1217563"/>
            <a:ext cx="8707115" cy="191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95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2004–Σήμερα</a:t>
            </a:r>
            <a:pPr algn="l" indent="0" marL="0">
              <a:lnSpc>
                <a:spcPct val="1280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· Οι χρήστες μετατρέπονται από παθητικοί αναγνώστες σε ενεργοί δημιουργοί περιεχομένου.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436885" y="1700287"/>
            <a:ext cx="2099742" cy="205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Τι άλλαξε</a:t>
            </a:r>
            <a:endParaRPr lang="en-US" sz="12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3691" y="2038722"/>
            <a:ext cx="187226" cy="18722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42516" y="2034927"/>
            <a:ext cx="2099742" cy="205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Κοινωνικά Δίκτυα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842516" y="2355205"/>
            <a:ext cx="2290986" cy="3838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Facebook, Twitter, Instagram — ο χρήστης δημιουργεί και μοιράζεται.</a:t>
            </a:r>
            <a:endParaRPr lang="en-US" sz="9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691" y="2972991"/>
            <a:ext cx="187226" cy="18722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42516" y="2969196"/>
            <a:ext cx="2450083" cy="205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Περιεχόμενο από Χρήστες</a:t>
            </a:r>
            <a:endParaRPr lang="en-US" sz="1250" dirty="0"/>
          </a:p>
        </p:txBody>
      </p:sp>
      <p:sp>
        <p:nvSpPr>
          <p:cNvPr id="12" name="Text 8"/>
          <p:cNvSpPr/>
          <p:nvPr/>
        </p:nvSpPr>
        <p:spPr>
          <a:xfrm>
            <a:off x="842516" y="3289474"/>
            <a:ext cx="2290986" cy="3838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Blogs, wikis, YouTube — η γνώση παράγεται συλλογικά.</a:t>
            </a:r>
            <a:endParaRPr lang="en-US" sz="9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91" y="3907259"/>
            <a:ext cx="187226" cy="18722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42516" y="3903464"/>
            <a:ext cx="2099742" cy="205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Μοντέλο Διαφήμισης</a:t>
            </a:r>
            <a:endParaRPr lang="en-US" sz="1250" dirty="0"/>
          </a:p>
        </p:txBody>
      </p:sp>
      <p:sp>
        <p:nvSpPr>
          <p:cNvPr id="15" name="Text 10"/>
          <p:cNvSpPr/>
          <p:nvPr/>
        </p:nvSpPr>
        <p:spPr>
          <a:xfrm>
            <a:off x="842516" y="4223742"/>
            <a:ext cx="2290986" cy="3838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Τα δεδομένα σου γίνονται προϊόν. Google, Meta κυριαρχούν.</a:t>
            </a:r>
            <a:endParaRPr lang="en-US" sz="95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767" y="1668289"/>
            <a:ext cx="5269037" cy="2985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1808038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Web 2.0: Η Κοινωνική Πλατφόρμα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473943" y="2902000"/>
            <a:ext cx="476711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Η εξουσία συγκεντρώθηκε σε λίγες τεχνολογικές κολοσσούς.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Το περιεχόμενό σου ανήκει στην πλατφόρμα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όχι σε εσένα.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29444" y="362322"/>
            <a:ext cx="709836" cy="223168"/>
          </a:xfrm>
          <a:prstGeom prst="roundRect">
            <a:avLst>
              <a:gd name="adj" fmla="val 18476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503039" y="399083"/>
            <a:ext cx="1019845" cy="149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7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ΚΕΦΆΛΑΙΟ 3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29444" y="629915"/>
            <a:ext cx="8285113" cy="8073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Web 3.0 — Η Εποχή της "Ανάγνωσης-Γραφής-Ιδιοκτησίας"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429444" y="1604070"/>
            <a:ext cx="8714556" cy="187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95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Σήμερα &amp; Μέλλον</a:t>
            </a:r>
            <a:pPr algn="l" indent="0" marL="0">
              <a:lnSpc>
                <a:spcPct val="1270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· Όραμα του Gavin Wood (συνιδρυτής Ethereum): επιστροφή της εξουσίας στον χρήστη.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29444" y="1916237"/>
            <a:ext cx="4086969" cy="1376883"/>
          </a:xfrm>
          <a:prstGeom prst="roundRect">
            <a:avLst>
              <a:gd name="adj" fmla="val 3743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56915" y="2043708"/>
            <a:ext cx="368126" cy="368126"/>
          </a:xfrm>
          <a:prstGeom prst="roundRect">
            <a:avLst>
              <a:gd name="adj" fmla="val 15523023"/>
            </a:avLst>
          </a:prstGeom>
          <a:solidFill>
            <a:srgbClr val="DA1B2E"/>
          </a:solidFill>
          <a:ln/>
        </p:spPr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58118" y="2144911"/>
            <a:ext cx="165646" cy="16564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56915" y="2523009"/>
            <a:ext cx="2071911" cy="201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Αποκέντρωση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556915" y="2791495"/>
            <a:ext cx="4289227" cy="187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Κανείς δεν ελέγχει το δίκτυο — όλοι συμμετέχουν εξίσου.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4627587" y="1916237"/>
            <a:ext cx="4086969" cy="1376883"/>
          </a:xfrm>
          <a:prstGeom prst="roundRect">
            <a:avLst>
              <a:gd name="adj" fmla="val 3743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4755059" y="2043708"/>
            <a:ext cx="368126" cy="368126"/>
          </a:xfrm>
          <a:prstGeom prst="roundRect">
            <a:avLst>
              <a:gd name="adj" fmla="val 15523023"/>
            </a:avLst>
          </a:prstGeom>
          <a:solidFill>
            <a:srgbClr val="DA1B2E"/>
          </a:solidFill>
          <a:ln/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6262" y="2144911"/>
            <a:ext cx="165646" cy="165646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4755059" y="2523009"/>
            <a:ext cx="2139107" cy="201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Ιδιοκτησία Δεδομένων</a:t>
            </a:r>
            <a:endParaRPr lang="en-US" sz="1250" dirty="0"/>
          </a:p>
        </p:txBody>
      </p:sp>
      <p:sp>
        <p:nvSpPr>
          <p:cNvPr id="15" name="Text 11"/>
          <p:cNvSpPr/>
          <p:nvPr/>
        </p:nvSpPr>
        <p:spPr>
          <a:xfrm>
            <a:off x="4755059" y="2791495"/>
            <a:ext cx="3832027" cy="374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Τα δεδομένα και το περιεχόμενό σου ανήκουν αποκλειστικά σε εσένα.</a:t>
            </a:r>
            <a:endParaRPr lang="en-US" sz="950" dirty="0"/>
          </a:p>
        </p:txBody>
      </p:sp>
      <p:sp>
        <p:nvSpPr>
          <p:cNvPr id="16" name="Shape 12"/>
          <p:cNvSpPr/>
          <p:nvPr/>
        </p:nvSpPr>
        <p:spPr>
          <a:xfrm>
            <a:off x="429444" y="3404295"/>
            <a:ext cx="4086969" cy="1376883"/>
          </a:xfrm>
          <a:prstGeom prst="roundRect">
            <a:avLst>
              <a:gd name="adj" fmla="val 3743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556915" y="3531766"/>
            <a:ext cx="368126" cy="368126"/>
          </a:xfrm>
          <a:prstGeom prst="roundRect">
            <a:avLst>
              <a:gd name="adj" fmla="val 15523023"/>
            </a:avLst>
          </a:prstGeom>
          <a:solidFill>
            <a:srgbClr val="DA1B2E"/>
          </a:solidFill>
          <a:ln/>
        </p:spPr>
      </p:sp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8118" y="3632969"/>
            <a:ext cx="165646" cy="165646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556915" y="4011067"/>
            <a:ext cx="2071911" cy="201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Κρυπτο &amp; NFTs</a:t>
            </a:r>
            <a:endParaRPr lang="en-US" sz="1250" dirty="0"/>
          </a:p>
        </p:txBody>
      </p:sp>
      <p:sp>
        <p:nvSpPr>
          <p:cNvPr id="20" name="Text 15"/>
          <p:cNvSpPr/>
          <p:nvPr/>
        </p:nvSpPr>
        <p:spPr>
          <a:xfrm>
            <a:off x="556915" y="4279553"/>
            <a:ext cx="3832027" cy="374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Ψηφιακή ιδιοκτησία μέσω blockchain — αποδεδειγμένη και αμετάβλητη.</a:t>
            </a:r>
            <a:endParaRPr lang="en-US" sz="950" dirty="0"/>
          </a:p>
        </p:txBody>
      </p:sp>
      <p:sp>
        <p:nvSpPr>
          <p:cNvPr id="21" name="Shape 16"/>
          <p:cNvSpPr/>
          <p:nvPr/>
        </p:nvSpPr>
        <p:spPr>
          <a:xfrm>
            <a:off x="4627587" y="3404295"/>
            <a:ext cx="4086969" cy="1376883"/>
          </a:xfrm>
          <a:prstGeom prst="roundRect">
            <a:avLst>
              <a:gd name="adj" fmla="val 3743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</p:sp>
      <p:sp>
        <p:nvSpPr>
          <p:cNvPr id="22" name="Shape 17"/>
          <p:cNvSpPr/>
          <p:nvPr/>
        </p:nvSpPr>
        <p:spPr>
          <a:xfrm>
            <a:off x="4755059" y="3531766"/>
            <a:ext cx="368126" cy="368126"/>
          </a:xfrm>
          <a:prstGeom prst="roundRect">
            <a:avLst>
              <a:gd name="adj" fmla="val 15523023"/>
            </a:avLst>
          </a:prstGeom>
          <a:solidFill>
            <a:srgbClr val="DA1B2E"/>
          </a:solidFill>
          <a:ln/>
        </p:spPr>
      </p:sp>
      <p:pic>
        <p:nvPicPr>
          <p:cNvPr id="2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6262" y="3632969"/>
            <a:ext cx="165646" cy="165646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4755059" y="4011067"/>
            <a:ext cx="2071911" cy="201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dApps</a:t>
            </a:r>
            <a:endParaRPr lang="en-US" sz="1250" dirty="0"/>
          </a:p>
        </p:txBody>
      </p:sp>
      <p:sp>
        <p:nvSpPr>
          <p:cNvPr id="25" name="Text 19"/>
          <p:cNvSpPr/>
          <p:nvPr/>
        </p:nvSpPr>
        <p:spPr>
          <a:xfrm>
            <a:off x="4755059" y="4279553"/>
            <a:ext cx="3832027" cy="374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Αποκεντρωμένες εφαρμογές: DeFi, Web3 gaming, ανταλλακτήρες χωρίς μεσάζοντα.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1808038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Web 3.0: Το Αποκεντρωμένο Διαδίκτυο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3902943" y="2902000"/>
            <a:ext cx="476711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Αντί για κεντρικούς servers εταιρειών, ένα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παγκόσμιο δίκτυο κόμβων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ανθεκτικό στη λογοκρισία, στον έλεγχο και στην αποτυχία.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948110"/>
            <a:ext cx="6274817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Web2 vs Web3: Βασικές Διαφορές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376386" y="1596628"/>
            <a:ext cx="4127971" cy="2598762"/>
          </a:xfrm>
          <a:prstGeom prst="roundRect">
            <a:avLst>
              <a:gd name="adj" fmla="val 3752"/>
            </a:avLst>
          </a:prstGeom>
          <a:solidFill>
            <a:srgbClr val="DA1B2E"/>
          </a:solidFill>
          <a:ln/>
        </p:spPr>
      </p:sp>
      <p:sp>
        <p:nvSpPr>
          <p:cNvPr id="4" name="Text 2"/>
          <p:cNvSpPr/>
          <p:nvPr/>
        </p:nvSpPr>
        <p:spPr>
          <a:xfrm>
            <a:off x="511746" y="1731987"/>
            <a:ext cx="22388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Web 2.0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511746" y="2089993"/>
            <a:ext cx="3857253" cy="10087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Κεντρική διαχείριση από εταιρείες</a:t>
            </a:r>
            <a:endParaRPr lang="en-US" sz="105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Τα δεδομένα ανήκουν στις πλατφόρμες</a:t>
            </a:r>
            <a:endParaRPr lang="en-US" sz="105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Λογοκρισία δυνατή ανά πάσα στιγμή</a:t>
            </a:r>
            <a:endParaRPr lang="en-US" sz="105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Έσοδα από εκμετάλλευση χρηστών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4741962" y="1731987"/>
            <a:ext cx="22388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Web 3.0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4741962" y="2089993"/>
            <a:ext cx="3932858" cy="10087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Αποκεντρωμένη διαχείριση (blockchain)</a:t>
            </a:r>
            <a:endParaRPr lang="en-US" sz="105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Ιδιοκτησία δεδομένων από τον χρήστη</a:t>
            </a:r>
            <a:endParaRPr lang="en-US" sz="105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Ανθεκτικό στη λογοκρισία</a:t>
            </a:r>
            <a:endParaRPr lang="en-US" sz="105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Έσοδα μοιράζονται με την κοινότητα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4741962" y="3251076"/>
            <a:ext cx="3932858" cy="791989"/>
          </a:xfrm>
          <a:prstGeom prst="roundRect">
            <a:avLst>
              <a:gd name="adj" fmla="val 7181"/>
            </a:avLst>
          </a:prstGeom>
          <a:solidFill>
            <a:srgbClr val="B6D6FC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7321" y="3454152"/>
            <a:ext cx="169218" cy="135359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5181898" y="3420219"/>
            <a:ext cx="3357563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Ένα tweet στο Web2 μπορεί να διαγραφεί. Μια εγγραφή στο blockchain — ποτέ.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509141"/>
            <a:ext cx="4714056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Οι Προκλήσεις του Web3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73943" y="1225376"/>
            <a:ext cx="865331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Το Web3 δεν είναι ακόμα τέλειο. Σημαντικά εμπόδια πρέπει να ξεπεραστούν πριν την ευρεία υιοθέτηση.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473943" y="1594396"/>
            <a:ext cx="4030340" cy="1452265"/>
          </a:xfrm>
          <a:prstGeom prst="roundRect">
            <a:avLst>
              <a:gd name="adj" fmla="val 3916"/>
            </a:avLst>
          </a:prstGeom>
          <a:solidFill>
            <a:srgbClr val="FFFFFF"/>
          </a:solidFill>
          <a:ln w="19050">
            <a:solidFill>
              <a:srgbClr val="DFB8B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92993" y="1613446"/>
            <a:ext cx="3992240" cy="406226"/>
          </a:xfrm>
          <a:prstGeom prst="roundRect">
            <a:avLst>
              <a:gd name="adj" fmla="val 8373"/>
            </a:avLst>
          </a:prstGeom>
          <a:solidFill>
            <a:srgbClr val="F9D2D6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87575" y="1712565"/>
            <a:ext cx="203076" cy="20307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28352" y="2155031"/>
            <a:ext cx="22388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Επεκτασιμότητα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28352" y="2458864"/>
            <a:ext cx="3721522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Η αποκέντρωση επιβραδύνει τις συναλλαγές — ακόμα υστερεί έναντι κεντρικών συστημάτων.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4639642" y="1594396"/>
            <a:ext cx="4030414" cy="1452265"/>
          </a:xfrm>
          <a:prstGeom prst="roundRect">
            <a:avLst>
              <a:gd name="adj" fmla="val 3916"/>
            </a:avLst>
          </a:prstGeom>
          <a:solidFill>
            <a:srgbClr val="FFFFFF"/>
          </a:solidFill>
          <a:ln w="19050">
            <a:solidFill>
              <a:srgbClr val="DFB8BC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658692" y="1613446"/>
            <a:ext cx="3992314" cy="406226"/>
          </a:xfrm>
          <a:prstGeom prst="roundRect">
            <a:avLst>
              <a:gd name="adj" fmla="val 8373"/>
            </a:avLst>
          </a:prstGeom>
          <a:solidFill>
            <a:srgbClr val="F9D2D6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3274" y="1712565"/>
            <a:ext cx="203076" cy="20307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794052" y="2155031"/>
            <a:ext cx="22388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Εμπειρία Χρήστη</a:t>
            </a:r>
            <a:endParaRPr lang="en-US" sz="1400" dirty="0"/>
          </a:p>
        </p:txBody>
      </p:sp>
      <p:sp>
        <p:nvSpPr>
          <p:cNvPr id="13" name="Text 9"/>
          <p:cNvSpPr/>
          <p:nvPr/>
        </p:nvSpPr>
        <p:spPr>
          <a:xfrm>
            <a:off x="4794052" y="2458864"/>
            <a:ext cx="3721596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Απαιτεί επιπλέον εκπαίδευση, wallets και λογισμικό — δεν είναι ακόμα για όλους.</a:t>
            </a:r>
            <a:endParaRPr lang="en-US" sz="1050" dirty="0"/>
          </a:p>
        </p:txBody>
      </p:sp>
      <p:sp>
        <p:nvSpPr>
          <p:cNvPr id="14" name="Shape 10"/>
          <p:cNvSpPr/>
          <p:nvPr/>
        </p:nvSpPr>
        <p:spPr>
          <a:xfrm>
            <a:off x="473943" y="3182020"/>
            <a:ext cx="4030340" cy="1452265"/>
          </a:xfrm>
          <a:prstGeom prst="roundRect">
            <a:avLst>
              <a:gd name="adj" fmla="val 3916"/>
            </a:avLst>
          </a:prstGeom>
          <a:solidFill>
            <a:srgbClr val="FFFFFF"/>
          </a:solidFill>
          <a:ln w="19050">
            <a:solidFill>
              <a:srgbClr val="DFB8BC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492993" y="3201070"/>
            <a:ext cx="3992240" cy="406226"/>
          </a:xfrm>
          <a:prstGeom prst="roundRect">
            <a:avLst>
              <a:gd name="adj" fmla="val 8373"/>
            </a:avLst>
          </a:prstGeom>
          <a:solidFill>
            <a:srgbClr val="F9D2D6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7575" y="3300189"/>
            <a:ext cx="203076" cy="20307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28352" y="3742655"/>
            <a:ext cx="22388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Προσβασιμότητα</a:t>
            </a:r>
            <a:endParaRPr lang="en-US" sz="1400" dirty="0"/>
          </a:p>
        </p:txBody>
      </p:sp>
      <p:sp>
        <p:nvSpPr>
          <p:cNvPr id="18" name="Text 13"/>
          <p:cNvSpPr/>
          <p:nvPr/>
        </p:nvSpPr>
        <p:spPr>
          <a:xfrm>
            <a:off x="628352" y="4046488"/>
            <a:ext cx="3721522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Ελλιπής ενσωμάτωση στα σύγχρονα προγράμματα περιήγησης και mobile εφαρμογές.</a:t>
            </a:r>
            <a:endParaRPr lang="en-US" sz="1050" dirty="0"/>
          </a:p>
        </p:txBody>
      </p:sp>
      <p:sp>
        <p:nvSpPr>
          <p:cNvPr id="19" name="Shape 14"/>
          <p:cNvSpPr/>
          <p:nvPr/>
        </p:nvSpPr>
        <p:spPr>
          <a:xfrm>
            <a:off x="4639642" y="3182020"/>
            <a:ext cx="4030414" cy="1452265"/>
          </a:xfrm>
          <a:prstGeom prst="roundRect">
            <a:avLst>
              <a:gd name="adj" fmla="val 3916"/>
            </a:avLst>
          </a:prstGeom>
          <a:solidFill>
            <a:srgbClr val="FFFFFF"/>
          </a:solidFill>
          <a:ln w="19050">
            <a:solidFill>
              <a:srgbClr val="DFB8BC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4658692" y="3201070"/>
            <a:ext cx="3992314" cy="406226"/>
          </a:xfrm>
          <a:prstGeom prst="roundRect">
            <a:avLst>
              <a:gd name="adj" fmla="val 8373"/>
            </a:avLst>
          </a:prstGeom>
          <a:solidFill>
            <a:srgbClr val="F9D2D6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3274" y="3300189"/>
            <a:ext cx="203076" cy="20307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4794052" y="3742655"/>
            <a:ext cx="22388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Κόστος</a:t>
            </a:r>
            <a:endParaRPr lang="en-US" sz="1400" dirty="0"/>
          </a:p>
        </p:txBody>
      </p:sp>
      <p:sp>
        <p:nvSpPr>
          <p:cNvPr id="23" name="Text 17"/>
          <p:cNvSpPr/>
          <p:nvPr/>
        </p:nvSpPr>
        <p:spPr>
          <a:xfrm>
            <a:off x="4794052" y="4046488"/>
            <a:ext cx="3721596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Η ανάπτυξη και εκτέλεση κώδικα στην αλυσίδα blocks (gas fees) παραμένει ακριβή.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2026-05-18T13:10:13Z</dcterms:created>
  <dcterms:modified xsi:type="dcterms:W3CDTF">2026-05-18T13:10:13Z</dcterms:modified>
</cp:coreProperties>
</file>