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Bitter Medium"/>
      <p:regular r:id="rId17"/>
    </p:embeddedFont>
    <p:embeddedFont>
      <p:font typeface="Bitter Medium"/>
      <p:regular r:id="rId18"/>
    </p:embeddedFont>
    <p:embeddedFont>
      <p:font typeface="Bitter Medium"/>
      <p:regular r:id="rId19"/>
    </p:embeddedFont>
    <p:embeddedFont>
      <p:font typeface="Bitter Medium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909018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Αρχιτεκτονική του Metaverse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267519" y="3007593"/>
            <a:ext cx="49513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Τα 7 Επίπεδα του Ψηφιακού Κόσμου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9640" y="422672"/>
            <a:ext cx="4753719" cy="12874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Το Μέλλον της Αρχιτεκτονικής του Metaverse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3909640" y="1909614"/>
            <a:ext cx="4753719" cy="8652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αρχιτεκτονική του Metaverse είναι ένα </a:t>
            </a:r>
            <a:pPr algn="ctr" indent="0" marL="0">
              <a:lnSpc>
                <a:spcPct val="131000"/>
              </a:lnSpc>
              <a:buNone/>
            </a:pPr>
            <a:r>
              <a:rPr lang="en-US" sz="10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δυναμικό, συνεχώς εξελισσόμενο πεδίο</a:t>
            </a:r>
            <a:pPr algn="ctr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Η βαθιά κατανόηση των επιπέδων του αποτελεί το κλειδί για κάθε δημιουργό, επιχείρηση και ερευνητή που φιλοδοξεί να πλοηγηθεί — ή να διαμορφώσει — το ψηφιακό μέλλον.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3909640" y="2924547"/>
            <a:ext cx="4753719" cy="1796281"/>
          </a:xfrm>
          <a:prstGeom prst="roundRect">
            <a:avLst>
              <a:gd name="adj" fmla="val 3211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3914403" y="2929310"/>
            <a:ext cx="2372097" cy="1001539"/>
          </a:xfrm>
          <a:prstGeom prst="roundRect">
            <a:avLst>
              <a:gd name="adj" fmla="val 5759"/>
            </a:avLst>
          </a:prstGeom>
          <a:solidFill>
            <a:srgbClr val="FCE2CF"/>
          </a:solidFill>
          <a:ln/>
        </p:spPr>
      </p:sp>
      <p:sp>
        <p:nvSpPr>
          <p:cNvPr id="7" name="Text 4"/>
          <p:cNvSpPr/>
          <p:nvPr/>
        </p:nvSpPr>
        <p:spPr>
          <a:xfrm>
            <a:off x="4051697" y="3066604"/>
            <a:ext cx="21738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Διαλειτουργικότητα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051697" y="3360911"/>
            <a:ext cx="2097509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Ανοιχτά πρότυπα για ενοποιημένο ψηφιακό κόσμο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6286500" y="2929310"/>
            <a:ext cx="2372097" cy="1001539"/>
          </a:xfrm>
          <a:prstGeom prst="rect">
            <a:avLst/>
          </a:prstGeom>
          <a:solidFill>
            <a:srgbClr val="FCE2CF"/>
          </a:solidFill>
          <a:ln/>
        </p:spPr>
      </p:sp>
      <p:sp>
        <p:nvSpPr>
          <p:cNvPr id="10" name="Shape 7"/>
          <p:cNvSpPr/>
          <p:nvPr/>
        </p:nvSpPr>
        <p:spPr>
          <a:xfrm>
            <a:off x="6286500" y="2929310"/>
            <a:ext cx="19050" cy="1001539"/>
          </a:xfrm>
          <a:prstGeom prst="roundRect">
            <a:avLst>
              <a:gd name="adj" fmla="val 302790"/>
            </a:avLst>
          </a:prstGeom>
          <a:solidFill>
            <a:srgbClr val="E2C8B5"/>
          </a:solidFill>
          <a:ln/>
        </p:spPr>
      </p:sp>
      <p:sp>
        <p:nvSpPr>
          <p:cNvPr id="11" name="Text 8"/>
          <p:cNvSpPr/>
          <p:nvPr/>
        </p:nvSpPr>
        <p:spPr>
          <a:xfrm>
            <a:off x="6423794" y="3066604"/>
            <a:ext cx="21738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Βιωσιμότητα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423794" y="3360911"/>
            <a:ext cx="2097509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Ενεργειακά αποδοτικές υποδομές για το μέλλον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3914403" y="3930848"/>
            <a:ext cx="4744194" cy="785217"/>
          </a:xfrm>
          <a:prstGeom prst="rect">
            <a:avLst/>
          </a:prstGeom>
          <a:solidFill>
            <a:srgbClr val="FCE2CF"/>
          </a:solidFill>
          <a:ln/>
        </p:spPr>
      </p:sp>
      <p:sp>
        <p:nvSpPr>
          <p:cNvPr id="14" name="Shape 11"/>
          <p:cNvSpPr/>
          <p:nvPr/>
        </p:nvSpPr>
        <p:spPr>
          <a:xfrm>
            <a:off x="3914403" y="3930848"/>
            <a:ext cx="4744194" cy="19050"/>
          </a:xfrm>
          <a:prstGeom prst="roundRect">
            <a:avLst>
              <a:gd name="adj" fmla="val 302790"/>
            </a:avLst>
          </a:prstGeom>
          <a:solidFill>
            <a:srgbClr val="E2C8B5"/>
          </a:solidFill>
          <a:ln/>
        </p:spPr>
      </p:sp>
      <p:sp>
        <p:nvSpPr>
          <p:cNvPr id="15" name="Text 12"/>
          <p:cNvSpPr/>
          <p:nvPr/>
        </p:nvSpPr>
        <p:spPr>
          <a:xfrm>
            <a:off x="4051697" y="4068142"/>
            <a:ext cx="21738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Ανθρωποκεντρισμός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4051697" y="4362450"/>
            <a:ext cx="4926806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Τεχνολογία στην υπηρεσία του ανθρώπου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465883"/>
            <a:ext cx="3902943" cy="221166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49701" y="1162720"/>
            <a:ext cx="699567" cy="266402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</p:sp>
      <p:sp>
        <p:nvSpPr>
          <p:cNvPr id="4" name="Text 1"/>
          <p:cNvSpPr/>
          <p:nvPr/>
        </p:nvSpPr>
        <p:spPr>
          <a:xfrm>
            <a:off x="4834756" y="1205210"/>
            <a:ext cx="986656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ΕΙΣΑΓΩΓΉ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749701" y="1485826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Τι είναι το Metaverse;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749701" y="2070571"/>
            <a:ext cx="390294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Το Metaverse είναι μια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πολυδιάστατη ψηφιακή πραγματικότητα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που γεφυρώνει ανθρώπους, ψηφιακά συστήματα και χωρικό υπολογισμό σε ένα ενοποιημένο περιβάλλον.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4749701" y="3105373"/>
            <a:ext cx="390294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Αποτελεί την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επόμενη γενιά του διαδικτύου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με τεράστιες δυνατότητες για επιχειρήσεις, άτομα, εκπαίδευση και έρευνα — μια νέα οντολογία του ψηφιακού βίου.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43012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Η Ανάγκη για Αρχιτεκτονική Κατανόηση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25119" y="1741587"/>
            <a:ext cx="4722763" cy="1308571"/>
          </a:xfrm>
          <a:prstGeom prst="roundRect">
            <a:avLst>
              <a:gd name="adj" fmla="val 6988"/>
            </a:avLst>
          </a:prstGeom>
          <a:solidFill>
            <a:srgbClr val="FFF8F0"/>
          </a:solidFill>
          <a:ln w="19050">
            <a:solidFill>
              <a:srgbClr val="E2C8B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3906069" y="1741587"/>
            <a:ext cx="76200" cy="1308571"/>
          </a:xfrm>
          <a:prstGeom prst="roundRect">
            <a:avLst>
              <a:gd name="adj" fmla="val 78140"/>
            </a:avLst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4143077" y="190239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Ανοιχτά Ζητήματα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143077" y="2208907"/>
            <a:ext cx="4343995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Παρά τις ραγδαίες εξελίξεις, παραμένουν αναπάντητα ερωτήματα γύρω από τη διαλειτουργικότητα, την ασφάλεια και τη διακυβέρνηση του Metaverse.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3925119" y="3191917"/>
            <a:ext cx="4722763" cy="1308571"/>
          </a:xfrm>
          <a:prstGeom prst="roundRect">
            <a:avLst>
              <a:gd name="adj" fmla="val 6988"/>
            </a:avLst>
          </a:prstGeom>
          <a:solidFill>
            <a:srgbClr val="FFF8F0"/>
          </a:solidFill>
          <a:ln w="19050">
            <a:solidFill>
              <a:srgbClr val="E2C8B5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906069" y="3191917"/>
            <a:ext cx="76200" cy="1308571"/>
          </a:xfrm>
          <a:prstGeom prst="roundRect">
            <a:avLst>
              <a:gd name="adj" fmla="val 78140"/>
            </a:avLst>
          </a:prstGeom>
          <a:solidFill>
            <a:srgbClr val="D2600F"/>
          </a:solidFill>
          <a:ln/>
        </p:spPr>
      </p:sp>
      <p:sp>
        <p:nvSpPr>
          <p:cNvPr id="10" name="Text 7"/>
          <p:cNvSpPr/>
          <p:nvPr/>
        </p:nvSpPr>
        <p:spPr>
          <a:xfrm>
            <a:off x="4143077" y="335272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Κρίσιμη Δομή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143077" y="3659237"/>
            <a:ext cx="4343995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κατανόηση των αρχιτεκτονικών επιπέδων είναι θεμελιώδης για την ανάπτυξη, την τυποποίηση και την ασφαλή κλιμάκωση των εφαρμογών.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59719" y="303386"/>
            <a:ext cx="4595887" cy="332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20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Το Μοντέλο των 5 Επιπέδων </a:t>
            </a:r>
            <a:pPr algn="ctr" indent="0" marL="0">
              <a:lnSpc>
                <a:spcPct val="104000"/>
              </a:lnSpc>
              <a:buNone/>
            </a:pPr>
            <a:r>
              <a:rPr lang="en-US" sz="205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(M5LA)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903759" y="795114"/>
            <a:ext cx="7336408" cy="297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7000"/>
              </a:lnSpc>
              <a:buNone/>
            </a:pPr>
            <a:r>
              <a:rPr lang="en-US" sz="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Μια δομημένη προσέγγιση που αναλύει το Metaverse σε </a:t>
            </a:r>
            <a:pPr algn="ctr" indent="0" marL="0">
              <a:lnSpc>
                <a:spcPct val="117000"/>
              </a:lnSpc>
              <a:buNone/>
            </a:pPr>
            <a:r>
              <a:rPr lang="en-US" sz="8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πέντε κύρια επίπεδα</a:t>
            </a:r>
            <a:pPr algn="ctr" indent="0" marL="0">
              <a:lnSpc>
                <a:spcPct val="117000"/>
              </a:lnSpc>
              <a:buNone/>
            </a:pPr>
            <a:r>
              <a:rPr lang="en-US" sz="8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και δέκα υπο-επίπεδα, διευκολύνοντας την κατανόηση και την υλοποίηση.</a:t>
            </a:r>
            <a:endParaRPr lang="en-US" sz="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759" y="1182439"/>
            <a:ext cx="6553200" cy="365760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59" y="1182439"/>
            <a:ext cx="65532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859557"/>
            <a:ext cx="3902943" cy="221166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49701" y="965671"/>
            <a:ext cx="750094" cy="266402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</p:sp>
      <p:sp>
        <p:nvSpPr>
          <p:cNvPr id="4" name="Text 1"/>
          <p:cNvSpPr/>
          <p:nvPr/>
        </p:nvSpPr>
        <p:spPr>
          <a:xfrm>
            <a:off x="4834756" y="1008162"/>
            <a:ext cx="103718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ΕΠΊΠΕΔΟ 1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749701" y="1288777"/>
            <a:ext cx="390294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Υποδομή </a:t>
            </a:r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(Infrastructure)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749701" y="2316510"/>
            <a:ext cx="390294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Το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θεμέλιο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πάνω στο οποίο οικοδομείται ολόκληρο το Metaverse: δίκτυα, υπολογιστική ισχύς και αποθήκευση δεδομένων.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496119" y="3390156"/>
            <a:ext cx="2622724" cy="1053182"/>
          </a:xfrm>
          <a:prstGeom prst="roundRect">
            <a:avLst>
              <a:gd name="adj" fmla="val 5654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2640" y="353667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5G / 6G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42640" y="3843189"/>
            <a:ext cx="232968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Υψηλή ταχύτητα, χαμηλή καθυστέρηση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3260601" y="3390156"/>
            <a:ext cx="2622724" cy="1053182"/>
          </a:xfrm>
          <a:prstGeom prst="roundRect">
            <a:avLst>
              <a:gd name="adj" fmla="val 5654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3407122" y="353667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Cloud Computing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3407122" y="3843189"/>
            <a:ext cx="27868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Κλιμακούμενη αποθήκευση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6025083" y="3390156"/>
            <a:ext cx="2622724" cy="1053182"/>
          </a:xfrm>
          <a:prstGeom prst="roundRect">
            <a:avLst>
              <a:gd name="adj" fmla="val 5654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171605" y="353667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Edge Computing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6171605" y="3843189"/>
            <a:ext cx="27868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Επεξεργασία κοντά στον χρήστη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56456"/>
            <a:ext cx="750094" cy="266402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</p:sp>
      <p:sp>
        <p:nvSpPr>
          <p:cNvPr id="3" name="Text 1"/>
          <p:cNvSpPr/>
          <p:nvPr/>
        </p:nvSpPr>
        <p:spPr>
          <a:xfrm>
            <a:off x="581174" y="1098947"/>
            <a:ext cx="103718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ΕΠΊΠΕΔΟ 2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79562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Μηχανή </a:t>
            </a:r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(Engine)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964308"/>
            <a:ext cx="432777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Ο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κινητήρας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που εμψυχώνει τον εικονικό κόσμο: μηχανές παιχνιδιών (Unity, Unreal), εργαλεία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3D modeling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και τεχνητή νοημοσύνη για δυναμικά περιβάλλοντα και ρεαλιστικές αλληλεπιδράσεις.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496119" y="3031034"/>
            <a:ext cx="4327773" cy="1056010"/>
          </a:xfrm>
          <a:prstGeom prst="roundRect">
            <a:avLst>
              <a:gd name="adj" fmla="val 5638"/>
            </a:avLst>
          </a:prstGeom>
          <a:solidFill>
            <a:srgbClr val="B6D6FC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877" y="3250853"/>
            <a:ext cx="177180" cy="14175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56816" y="3208213"/>
            <a:ext cx="372531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ΑΙ στο επίπεδο Engine επιτρέπει την αυτόματη δημιουργία περιεχομένου (procedural generation) σε πραγματικό χρόνο.</a:t>
            </a:r>
            <a:endParaRPr lang="en-US" sz="11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531" y="1586285"/>
            <a:ext cx="3478039" cy="19708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9610" y="389855"/>
            <a:ext cx="5018559" cy="40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Επίπεδο 3: Διεπαφή </a:t>
            </a:r>
            <a:pPr algn="l" indent="0" marL="0">
              <a:lnSpc>
                <a:spcPct val="104000"/>
              </a:lnSpc>
              <a:buNone/>
            </a:pPr>
            <a:r>
              <a:rPr lang="en-US" sz="25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(Interface)</a:t>
            </a:r>
            <a:endParaRPr lang="en-US" sz="2500" dirty="0"/>
          </a:p>
        </p:txBody>
      </p:sp>
      <p:sp>
        <p:nvSpPr>
          <p:cNvPr id="4" name="Text 1"/>
          <p:cNvSpPr/>
          <p:nvPr/>
        </p:nvSpPr>
        <p:spPr>
          <a:xfrm>
            <a:off x="449610" y="965895"/>
            <a:ext cx="4815780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Η </a:t>
            </a:r>
            <a:pPr algn="l" indent="0" marL="0">
              <a:lnSpc>
                <a:spcPct val="127000"/>
              </a:lnSpc>
              <a:buNone/>
            </a:pPr>
            <a:r>
              <a:rPr lang="en-US" sz="10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γέφυρα μεταξύ χρήστη και ψηφιακού κόσμου</a:t>
            </a:r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ο τρόπος που βιώνουμε και χειριζόμαστε το Metaverse.</a:t>
            </a:r>
            <a:endParaRPr lang="en-US" sz="10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610" y="1488728"/>
            <a:ext cx="321171" cy="3211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49610" y="1955378"/>
            <a:ext cx="20631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VR / AR Headsets</a:t>
            </a:r>
            <a:endParaRPr lang="en-US" sz="1250" dirty="0"/>
          </a:p>
        </p:txBody>
      </p:sp>
      <p:sp>
        <p:nvSpPr>
          <p:cNvPr id="7" name="Text 3"/>
          <p:cNvSpPr/>
          <p:nvPr/>
        </p:nvSpPr>
        <p:spPr>
          <a:xfrm>
            <a:off x="449610" y="2225873"/>
            <a:ext cx="5272980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Καθηλωτική εμβύθιση σε εικονικά περιβάλλοντα με χωρική αντίληψη.</a:t>
            </a:r>
            <a:endParaRPr lang="en-US" sz="10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610" y="2654647"/>
            <a:ext cx="321171" cy="32117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49610" y="3121298"/>
            <a:ext cx="2079799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Αισθητήρες &amp; Haptics</a:t>
            </a:r>
            <a:endParaRPr lang="en-US" sz="1250" dirty="0"/>
          </a:p>
        </p:txBody>
      </p:sp>
      <p:sp>
        <p:nvSpPr>
          <p:cNvPr id="10" name="Text 5"/>
          <p:cNvSpPr/>
          <p:nvPr/>
        </p:nvSpPr>
        <p:spPr>
          <a:xfrm>
            <a:off x="449610" y="3391793"/>
            <a:ext cx="5272980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Καταγραφή κινήσεων και촉αφική ανατροφοδότηση για φυσική αλληλεπίδραση.</a:t>
            </a:r>
            <a:endParaRPr lang="en-US" sz="10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610" y="3820567"/>
            <a:ext cx="321171" cy="32117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49610" y="4287217"/>
            <a:ext cx="2591395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Οθόνες &amp; Κλασικές Συσκευές</a:t>
            </a:r>
            <a:endParaRPr lang="en-US" sz="1250" dirty="0"/>
          </a:p>
        </p:txBody>
      </p:sp>
      <p:sp>
        <p:nvSpPr>
          <p:cNvPr id="13" name="Text 7"/>
          <p:cNvSpPr/>
          <p:nvPr/>
        </p:nvSpPr>
        <p:spPr>
          <a:xfrm>
            <a:off x="449610" y="4557713"/>
            <a:ext cx="5272980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Πρόσβαση μέσω παραδοσιακών συσκευών για ευρύτερη υιοθέτηση.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586285"/>
            <a:ext cx="3478039" cy="197085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324796" y="1038746"/>
            <a:ext cx="750094" cy="266402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</p:sp>
      <p:sp>
        <p:nvSpPr>
          <p:cNvPr id="4" name="Text 1"/>
          <p:cNvSpPr/>
          <p:nvPr/>
        </p:nvSpPr>
        <p:spPr>
          <a:xfrm>
            <a:off x="4409852" y="1081236"/>
            <a:ext cx="103718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ΕΠΊΠΕΔΟ 4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324796" y="1361852"/>
            <a:ext cx="461374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Περιεχόμενο &amp; Εμπειρίες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324796" y="1946597"/>
            <a:ext cx="432777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Τα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εικονικά περιβάλλοντα, οι χαρακτήρες (avatars) και οι δραστηριότητες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που βιώνουν οι χρήστες αποτελούν την ψυχή του Metaverse.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4324796" y="2754585"/>
            <a:ext cx="4327773" cy="14600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Ψηφιακά Δίδυμα (Digital Twins):</a:t>
            </a:r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Αναπαραστάσεις πραγματικών αντικειμένων και χώρων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 Natives:</a:t>
            </a:r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Οντότητες που υπάρχουν αποκλειστικά στον ψηφιακό κόσμο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Εμπειρίες:</a:t>
            </a:r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Εκπαίδευση, ψυχαγωγία, κοινωνικές συναθροίσεις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70871" y="393576"/>
            <a:ext cx="4831259" cy="7890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Επίπεδο 5: Κοινωνική &amp; Οικονομική Διάσταση</a:t>
            </a:r>
            <a:endParaRPr lang="en-US" sz="2450" dirty="0"/>
          </a:p>
        </p:txBody>
      </p:sp>
      <p:sp>
        <p:nvSpPr>
          <p:cNvPr id="4" name="Shape 1"/>
          <p:cNvSpPr/>
          <p:nvPr/>
        </p:nvSpPr>
        <p:spPr>
          <a:xfrm>
            <a:off x="3870871" y="1351285"/>
            <a:ext cx="4831259" cy="717575"/>
          </a:xfrm>
          <a:prstGeom prst="roundRect">
            <a:avLst>
              <a:gd name="adj" fmla="val 7390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001839" y="1482254"/>
            <a:ext cx="20354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Blockchain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001839" y="1746945"/>
            <a:ext cx="5026521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Αποκεντρωμένη διαφάνεια και ασφάλεια συναλλαγών χωρίς ενδιάμεσους.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3870871" y="2181299"/>
            <a:ext cx="4831259" cy="717575"/>
          </a:xfrm>
          <a:prstGeom prst="roundRect">
            <a:avLst>
              <a:gd name="adj" fmla="val 7390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001839" y="2312268"/>
            <a:ext cx="2484686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NFTs &amp; Ψηφιακή Ιδιοκτησία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001839" y="2576959"/>
            <a:ext cx="5026521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Μοναδικά ψηφιακά αντικείμενα με επαληθεύσιμη κυριότητα και αξία.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3870871" y="3011314"/>
            <a:ext cx="4831259" cy="717575"/>
          </a:xfrm>
          <a:prstGeom prst="roundRect">
            <a:avLst>
              <a:gd name="adj" fmla="val 7390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001839" y="3142283"/>
            <a:ext cx="20354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Κρυπτονομίσματα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4001839" y="3406973"/>
            <a:ext cx="5026521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Ψηφιακά νομίσματα που τροφοδοτούν τις οικονομίες του Metaverse.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3870871" y="3841328"/>
            <a:ext cx="4831259" cy="908521"/>
          </a:xfrm>
          <a:prstGeom prst="roundRect">
            <a:avLst>
              <a:gd name="adj" fmla="val 5837"/>
            </a:avLst>
          </a:prstGeom>
          <a:solidFill>
            <a:srgbClr val="FCE2CF"/>
          </a:solidFill>
          <a:ln w="4763">
            <a:solidFill>
              <a:srgbClr val="E2C8B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001839" y="3972297"/>
            <a:ext cx="20354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Διακυβέρνηση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4001839" y="4236988"/>
            <a:ext cx="4569321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9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Κανόνες, νόμοι και κοινοτικά πρωτόκολλα που ρυθμίζουν την ψηφιακή κοινωνία.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2026-05-18T13:06:12Z</dcterms:created>
  <dcterms:modified xsi:type="dcterms:W3CDTF">2026-05-18T13:06:12Z</dcterms:modified>
</cp:coreProperties>
</file>