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embeddedFontLst>
    <p:embeddedFont>
      <p:font typeface="Bitter Medium"/>
      <p:regular r:id="rId17"/>
    </p:embeddedFont>
    <p:embeddedFont>
      <p:font typeface="Bitter Medium"/>
      <p:regular r:id="rId18"/>
    </p:embeddedFont>
    <p:embeddedFont>
      <p:font typeface="Bitter Medium"/>
      <p:regular r:id="rId19"/>
    </p:embeddedFont>
    <p:embeddedFont>
      <p:font typeface="Bitter Medium"/>
      <p:regular r:id="rId20"/>
    </p:embeddedFont>
    <p:embeddedFont>
      <p:font typeface="Open Sans"/>
      <p:regular r:id="rId21"/>
    </p:embeddedFont>
    <p:embeddedFont>
      <p:font typeface="Open Sans"/>
      <p:regular r:id="rId22"/>
    </p:embeddedFont>
    <p:embeddedFont>
      <p:font typeface="Open Sans"/>
      <p:regular r:id="rId23"/>
    </p:embeddedFont>
    <p:embeddedFont>
      <p:font typeface="Open Sans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0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795611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Metaverse: Το Μέλλον του Διαδικτύου;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96119" y="2894186"/>
            <a:ext cx="4722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Μια ιστορία εξέλιξης, υποσχέσεων και αναθεώρησης — από τα εικονικά σύμπαντα της δεκαετίας του '90 μέχρι σήμερα.</a:t>
            </a:r>
            <a:endParaRPr lang="en-US" sz="1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415007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Το Διαδίκτυο του Αύριο: Πού Βρισκόμαστε;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3925119" y="1513582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4763">
            <a:solidFill>
              <a:srgbClr val="E2C8B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3749687" y="1540148"/>
            <a:ext cx="441201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4385816" y="1562249"/>
            <a:ext cx="4262065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Το Metaverse δεν είναι πλέον το μοναδικό κυρίαρχο όραμα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4385816" y="2090217"/>
            <a:ext cx="426206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Η τεχνολογική αφήγηση έχει αλλάξει — η AI κλέβει την παράσταση.</a:t>
            </a:r>
            <a:endParaRPr lang="en-US" sz="1100" dirty="0"/>
          </a:p>
        </p:txBody>
      </p:sp>
      <p:sp>
        <p:nvSpPr>
          <p:cNvPr id="8" name="Shape 5"/>
          <p:cNvSpPr/>
          <p:nvPr/>
        </p:nvSpPr>
        <p:spPr>
          <a:xfrm>
            <a:off x="3925119" y="2827362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4763">
            <a:solidFill>
              <a:srgbClr val="E2C8B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3749687" y="2853928"/>
            <a:ext cx="441201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4385816" y="2876029"/>
            <a:ext cx="385546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Η εξέλιξη είναι δυναμική και απρόβλεπτη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4385816" y="3182541"/>
            <a:ext cx="426206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Καμία τεχνολογία δεν κερδίζει μόνιμα — το τοπίο αλλάζει συνεχώς.</a:t>
            </a:r>
            <a:endParaRPr lang="en-US" sz="1100" dirty="0"/>
          </a:p>
        </p:txBody>
      </p:sp>
      <p:sp>
        <p:nvSpPr>
          <p:cNvPr id="12" name="Shape 9"/>
          <p:cNvSpPr/>
          <p:nvPr/>
        </p:nvSpPr>
        <p:spPr>
          <a:xfrm>
            <a:off x="3925119" y="3919686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4763">
            <a:solidFill>
              <a:srgbClr val="E2C8B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3749687" y="3946252"/>
            <a:ext cx="441201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</a:t>
            </a:r>
            <a:endParaRPr lang="en-US" sz="1650" dirty="0"/>
          </a:p>
        </p:txBody>
      </p:sp>
      <p:sp>
        <p:nvSpPr>
          <p:cNvPr id="14" name="Text 11"/>
          <p:cNvSpPr/>
          <p:nvPr/>
        </p:nvSpPr>
        <p:spPr>
          <a:xfrm>
            <a:off x="4385816" y="3968353"/>
            <a:ext cx="385107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Η επόμενη δεκαετία θα είναι καθοριστική</a:t>
            </a:r>
            <a:endParaRPr lang="en-US" sz="1350" dirty="0"/>
          </a:p>
        </p:txBody>
      </p:sp>
      <p:sp>
        <p:nvSpPr>
          <p:cNvPr id="15" name="Text 12"/>
          <p:cNvSpPr/>
          <p:nvPr/>
        </p:nvSpPr>
        <p:spPr>
          <a:xfrm>
            <a:off x="4385816" y="4274865"/>
            <a:ext cx="426206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Οι επιλογές μας σήμερα θα διαμορφώσουν τη μορφή του ψηφιακού μας κόσμου αύριο.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506016"/>
            <a:ext cx="818555" cy="266402"/>
          </a:xfrm>
          <a:prstGeom prst="roundRect">
            <a:avLst>
              <a:gd name="adj" fmla="val 17880"/>
            </a:avLst>
          </a:prstGeom>
          <a:solidFill>
            <a:srgbClr val="FCE2CF"/>
          </a:solidFill>
          <a:ln/>
        </p:spPr>
      </p:sp>
      <p:sp>
        <p:nvSpPr>
          <p:cNvPr id="3" name="Text 1"/>
          <p:cNvSpPr/>
          <p:nvPr/>
        </p:nvSpPr>
        <p:spPr>
          <a:xfrm>
            <a:off x="581174" y="548506"/>
            <a:ext cx="1105644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ΚΕΦΆΛΑΙΟ 1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829121"/>
            <a:ext cx="4777085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Η Γέννηση ενός Οράματος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496119" y="1484709"/>
            <a:ext cx="8608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Δεκαετία '90 – 2021</a:t>
            </a:r>
            <a:endParaRPr lang="en-US" sz="1100" dirty="0"/>
          </a:p>
        </p:txBody>
      </p:sp>
      <p:sp>
        <p:nvSpPr>
          <p:cNvPr id="6" name="Shape 4"/>
          <p:cNvSpPr/>
          <p:nvPr/>
        </p:nvSpPr>
        <p:spPr>
          <a:xfrm>
            <a:off x="4562475" y="1870993"/>
            <a:ext cx="19050" cy="2766417"/>
          </a:xfrm>
          <a:prstGeom prst="roundRect">
            <a:avLst>
              <a:gd name="adj" fmla="val 312558"/>
            </a:avLst>
          </a:prstGeom>
          <a:solidFill>
            <a:srgbClr val="E2C8B5"/>
          </a:solidFill>
          <a:ln/>
        </p:spPr>
      </p:sp>
      <p:sp>
        <p:nvSpPr>
          <p:cNvPr id="7" name="Shape 5"/>
          <p:cNvSpPr/>
          <p:nvPr/>
        </p:nvSpPr>
        <p:spPr>
          <a:xfrm>
            <a:off x="4006304" y="2020937"/>
            <a:ext cx="425276" cy="19050"/>
          </a:xfrm>
          <a:prstGeom prst="roundRect">
            <a:avLst>
              <a:gd name="adj" fmla="val 312558"/>
            </a:avLst>
          </a:prstGeom>
          <a:solidFill>
            <a:srgbClr val="E2C8B5"/>
          </a:solidFill>
          <a:ln/>
        </p:spPr>
      </p:sp>
      <p:sp>
        <p:nvSpPr>
          <p:cNvPr id="8" name="Shape 6"/>
          <p:cNvSpPr/>
          <p:nvPr/>
        </p:nvSpPr>
        <p:spPr>
          <a:xfrm>
            <a:off x="4412531" y="1870993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4763">
            <a:solidFill>
              <a:srgbClr val="E2C8B5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4237100" y="1897559"/>
            <a:ext cx="441201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1650" dirty="0"/>
          </a:p>
        </p:txBody>
      </p:sp>
      <p:sp>
        <p:nvSpPr>
          <p:cNvPr id="10" name="Text 8"/>
          <p:cNvSpPr/>
          <p:nvPr/>
        </p:nvSpPr>
        <p:spPr>
          <a:xfrm>
            <a:off x="1633984" y="1919660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1992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496119" y="2226171"/>
            <a:ext cx="3367088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r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Ο Neal Stephenson επινοεί τον όρο </a:t>
            </a:r>
            <a:pPr algn="r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«Metaverse»</a:t>
            </a:r>
            <a:pPr algn="r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στο μυθιστόρημα </a:t>
            </a:r>
            <a:pPr algn="r" indent="0" marL="0">
              <a:lnSpc>
                <a:spcPct val="133000"/>
              </a:lnSpc>
              <a:buNone/>
            </a:pPr>
            <a:r>
              <a:rPr lang="en-US" sz="1100" i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Snow Crash</a:t>
            </a:r>
            <a:pPr algn="r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ένα δίκτυο τρισδιάστατων εικονικών χώρων όπου οι χρήστες ζουν ως άβαταρ.</a:t>
            </a:r>
            <a:endParaRPr lang="en-US" sz="1100" dirty="0"/>
          </a:p>
        </p:txBody>
      </p:sp>
      <p:sp>
        <p:nvSpPr>
          <p:cNvPr id="12" name="Shape 10"/>
          <p:cNvSpPr/>
          <p:nvPr/>
        </p:nvSpPr>
        <p:spPr>
          <a:xfrm>
            <a:off x="4712419" y="2871490"/>
            <a:ext cx="425276" cy="19050"/>
          </a:xfrm>
          <a:prstGeom prst="roundRect">
            <a:avLst>
              <a:gd name="adj" fmla="val 312558"/>
            </a:avLst>
          </a:prstGeom>
          <a:solidFill>
            <a:srgbClr val="E2C8B5"/>
          </a:solidFill>
          <a:ln/>
        </p:spPr>
      </p:sp>
      <p:sp>
        <p:nvSpPr>
          <p:cNvPr id="13" name="Shape 11"/>
          <p:cNvSpPr/>
          <p:nvPr/>
        </p:nvSpPr>
        <p:spPr>
          <a:xfrm>
            <a:off x="4412531" y="2721546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4763">
            <a:solidFill>
              <a:srgbClr val="E2C8B5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4237100" y="2748111"/>
            <a:ext cx="441201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1650" dirty="0"/>
          </a:p>
        </p:txBody>
      </p:sp>
      <p:sp>
        <p:nvSpPr>
          <p:cNvPr id="15" name="Text 13"/>
          <p:cNvSpPr/>
          <p:nvPr/>
        </p:nvSpPr>
        <p:spPr>
          <a:xfrm>
            <a:off x="5280794" y="2770212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2003–2016</a:t>
            </a:r>
            <a:endParaRPr lang="en-US" sz="1350" dirty="0"/>
          </a:p>
        </p:txBody>
      </p:sp>
      <p:sp>
        <p:nvSpPr>
          <p:cNvPr id="16" name="Text 14"/>
          <p:cNvSpPr/>
          <p:nvPr/>
        </p:nvSpPr>
        <p:spPr>
          <a:xfrm>
            <a:off x="5280794" y="3076724"/>
            <a:ext cx="3367088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Πρώτες υλοποιήσεις με πλατφόρμες όπως το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Second Life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και τα πρώτα VR headsets — το όραμα αρχίζει να παίρνει μορφή.</a:t>
            </a:r>
            <a:endParaRPr lang="en-US" sz="1100" dirty="0"/>
          </a:p>
        </p:txBody>
      </p:sp>
      <p:sp>
        <p:nvSpPr>
          <p:cNvPr id="17" name="Shape 15"/>
          <p:cNvSpPr/>
          <p:nvPr/>
        </p:nvSpPr>
        <p:spPr>
          <a:xfrm>
            <a:off x="4006304" y="3604617"/>
            <a:ext cx="425276" cy="19050"/>
          </a:xfrm>
          <a:prstGeom prst="roundRect">
            <a:avLst>
              <a:gd name="adj" fmla="val 312558"/>
            </a:avLst>
          </a:prstGeom>
          <a:solidFill>
            <a:srgbClr val="E2C8B5"/>
          </a:solidFill>
          <a:ln/>
        </p:spPr>
      </p:sp>
      <p:sp>
        <p:nvSpPr>
          <p:cNvPr id="18" name="Shape 16"/>
          <p:cNvSpPr/>
          <p:nvPr/>
        </p:nvSpPr>
        <p:spPr>
          <a:xfrm>
            <a:off x="4412531" y="3454673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4763">
            <a:solidFill>
              <a:srgbClr val="E2C8B5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4237100" y="3481239"/>
            <a:ext cx="441201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</a:t>
            </a:r>
            <a:endParaRPr lang="en-US" sz="1650" dirty="0"/>
          </a:p>
        </p:txBody>
      </p:sp>
      <p:sp>
        <p:nvSpPr>
          <p:cNvPr id="20" name="Text 18"/>
          <p:cNvSpPr/>
          <p:nvPr/>
        </p:nvSpPr>
        <p:spPr>
          <a:xfrm>
            <a:off x="1633984" y="3503340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2021</a:t>
            </a:r>
            <a:endParaRPr lang="en-US" sz="1350" dirty="0"/>
          </a:p>
        </p:txBody>
      </p:sp>
      <p:sp>
        <p:nvSpPr>
          <p:cNvPr id="21" name="Text 19"/>
          <p:cNvSpPr/>
          <p:nvPr/>
        </p:nvSpPr>
        <p:spPr>
          <a:xfrm>
            <a:off x="496119" y="3809851"/>
            <a:ext cx="3367088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r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Ο </a:t>
            </a:r>
            <a:pPr algn="r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Mark Zuckerberg</a:t>
            </a:r>
            <a:pPr algn="r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μετονομάζει τη Facebook σε </a:t>
            </a:r>
            <a:pPr algn="r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Meta</a:t>
            </a:r>
            <a:pPr algn="r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ανακοινώνοντας τη μεγάλη στροφή προς το Metaverse.</a:t>
            </a:r>
            <a:endParaRPr lang="en-US" sz="1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808583"/>
            <a:ext cx="4739506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Το Όραμα του Zuckerberg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9" y="1464171"/>
            <a:ext cx="4722763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Ένας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D2600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καθηλωτικός ψηφιακός κόσμος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όπου οι άνθρωποι εργάζονται, διασκεδάζουν και κοινωνικοποιούνται σε εικονική πραγματικότητα — χωρίς όρια μεταξύ φυσικού και ψηφιακού.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3925119" y="2304083"/>
            <a:ext cx="2290465" cy="1057945"/>
          </a:xfrm>
          <a:prstGeom prst="roundRect">
            <a:avLst>
              <a:gd name="adj" fmla="val 5628"/>
            </a:avLst>
          </a:prstGeom>
          <a:solidFill>
            <a:srgbClr val="FCE2CF"/>
          </a:solidFill>
          <a:ln w="4763">
            <a:solidFill>
              <a:srgbClr val="E2C8B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4071640" y="2450604"/>
            <a:ext cx="2229222" cy="226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💼</a:t>
            </a:r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Εργασία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4071640" y="2761878"/>
            <a:ext cx="1997422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Εικονικά γραφεία και ολογραφικές συσκέψεις</a:t>
            </a:r>
            <a:endParaRPr lang="en-US" sz="1100" dirty="0"/>
          </a:p>
        </p:txBody>
      </p:sp>
      <p:sp>
        <p:nvSpPr>
          <p:cNvPr id="8" name="Shape 5"/>
          <p:cNvSpPr/>
          <p:nvPr/>
        </p:nvSpPr>
        <p:spPr>
          <a:xfrm>
            <a:off x="6357342" y="2304083"/>
            <a:ext cx="2290539" cy="1057945"/>
          </a:xfrm>
          <a:prstGeom prst="roundRect">
            <a:avLst>
              <a:gd name="adj" fmla="val 5628"/>
            </a:avLst>
          </a:prstGeom>
          <a:solidFill>
            <a:srgbClr val="FCE2CF"/>
          </a:solidFill>
          <a:ln w="4763">
            <a:solidFill>
              <a:srgbClr val="E2C8B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503863" y="2450604"/>
            <a:ext cx="2229222" cy="226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🎮</a:t>
            </a:r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Διασκέδαση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6503863" y="2761878"/>
            <a:ext cx="1997497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Συναυλίες, παιχνίδια και εμπειρίες βύθισης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925119" y="3503786"/>
            <a:ext cx="4722763" cy="831131"/>
          </a:xfrm>
          <a:prstGeom prst="roundRect">
            <a:avLst>
              <a:gd name="adj" fmla="val 7164"/>
            </a:avLst>
          </a:prstGeom>
          <a:solidFill>
            <a:srgbClr val="FCE2CF"/>
          </a:solidFill>
          <a:ln w="4763">
            <a:solidFill>
              <a:srgbClr val="E2C8B5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4071640" y="3650307"/>
            <a:ext cx="2229222" cy="226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💰</a:t>
            </a:r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Επένδυση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4071640" y="3961581"/>
            <a:ext cx="4886920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80 δισ. δολάρια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επενδύθηκαν στο όραμα της Meta</a:t>
            </a:r>
            <a:endParaRPr lang="en-US" sz="1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854794"/>
            <a:ext cx="818555" cy="266402"/>
          </a:xfrm>
          <a:prstGeom prst="roundRect">
            <a:avLst>
              <a:gd name="adj" fmla="val 17880"/>
            </a:avLst>
          </a:prstGeom>
          <a:solidFill>
            <a:srgbClr val="FCE2CF"/>
          </a:solidFill>
          <a:ln/>
        </p:spPr>
      </p:sp>
      <p:sp>
        <p:nvSpPr>
          <p:cNvPr id="3" name="Text 1"/>
          <p:cNvSpPr/>
          <p:nvPr/>
        </p:nvSpPr>
        <p:spPr>
          <a:xfrm>
            <a:off x="581174" y="897285"/>
            <a:ext cx="1105644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ΚΕΦΆΛΑΙΟ 2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177900"/>
            <a:ext cx="4982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Υποσχέσεις και Προκλήσεις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496119" y="1833488"/>
            <a:ext cx="8608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2022 – 2025</a:t>
            </a:r>
            <a:endParaRPr lang="en-US" sz="1100" dirty="0"/>
          </a:p>
        </p:txBody>
      </p:sp>
      <p:sp>
        <p:nvSpPr>
          <p:cNvPr id="6" name="Shape 4"/>
          <p:cNvSpPr/>
          <p:nvPr/>
        </p:nvSpPr>
        <p:spPr>
          <a:xfrm>
            <a:off x="394022" y="2219771"/>
            <a:ext cx="4107135" cy="2068860"/>
          </a:xfrm>
          <a:prstGeom prst="roundRect">
            <a:avLst>
              <a:gd name="adj" fmla="val 4934"/>
            </a:avLst>
          </a:prstGeom>
          <a:solidFill>
            <a:srgbClr val="D2600F"/>
          </a:solidFill>
          <a:ln/>
        </p:spPr>
      </p:sp>
      <p:sp>
        <p:nvSpPr>
          <p:cNvPr id="7" name="Text 5"/>
          <p:cNvSpPr/>
          <p:nvPr/>
        </p:nvSpPr>
        <p:spPr>
          <a:xfrm>
            <a:off x="535781" y="2361530"/>
            <a:ext cx="2229222" cy="226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✅</a:t>
            </a:r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Ευκαιρίες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535781" y="2729508"/>
            <a:ext cx="3823618" cy="15095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Εκτιμώμενη παγκόσμια ανάπτυξη </a:t>
            </a:r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800 δισ. EUR</a:t>
            </a:r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έως το 2030</a:t>
            </a:r>
            <a:endParaRPr lang="en-US" sz="1100" dirty="0"/>
          </a:p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860.000 νέες θέσεις εργασίας</a:t>
            </a:r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στην ΕΕ έως το 2025</a:t>
            </a:r>
            <a:endParaRPr lang="en-US" sz="1100" dirty="0"/>
          </a:p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Μετασχηματισμός logistics, μηχανικής, τέχνης και σχεδιασμού</a:t>
            </a:r>
            <a:endParaRPr lang="en-US" sz="1100" dirty="0"/>
          </a:p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Βελτιωμένα άβαταρ και πιο ζωντανές εμπειρίες</a:t>
            </a:r>
            <a:endParaRPr lang="en-US" sz="1100" dirty="0"/>
          </a:p>
        </p:txBody>
      </p:sp>
      <p:sp>
        <p:nvSpPr>
          <p:cNvPr id="9" name="Text 7"/>
          <p:cNvSpPr/>
          <p:nvPr/>
        </p:nvSpPr>
        <p:spPr>
          <a:xfrm>
            <a:off x="4749701" y="2361530"/>
            <a:ext cx="2229222" cy="226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⚠️</a:t>
            </a:r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Προκλήσεις</a:t>
            </a: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4749701" y="2729508"/>
            <a:ext cx="3902943" cy="14600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Το διαδίκτυο δεν αντέχει διαδραστικές εμπειρίες 3D μεγάλης κλίμακας</a:t>
            </a:r>
            <a:endParaRPr lang="en-US" sz="1100" dirty="0"/>
          </a:p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Τα VR γυαλιά δεν είναι ακόμη αρκετά ώριμα για μαζική υιοθέτηση</a:t>
            </a:r>
            <a:endParaRPr lang="en-US" sz="1100" dirty="0"/>
          </a:p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Υψηλό κόστος εισόδου για καταναλωτές και επιχειρήσεις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682204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Εικονικοί Κόσμοι: Ευκαιρίες και Προκλήσεις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96119" y="2780779"/>
            <a:ext cx="4722763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Η εμπειρία του Metaverse υπόσχεται να επαναπροσδιορίσει τον τρόπο που αντιλαμβανόμαστε τον ψηφιακό χώρο — αλλά η τεχνολογία καλείται ακόμη να αποδείξει την ωριμότητά της.</a:t>
            </a:r>
            <a:endParaRPr lang="en-US" sz="1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88379" y="401910"/>
            <a:ext cx="806053" cy="260821"/>
          </a:xfrm>
          <a:prstGeom prst="roundRect">
            <a:avLst>
              <a:gd name="adj" fmla="val 17978"/>
            </a:avLst>
          </a:prstGeom>
          <a:solidFill>
            <a:srgbClr val="FCE2CF"/>
          </a:solidFill>
          <a:ln/>
        </p:spPr>
      </p:sp>
      <p:sp>
        <p:nvSpPr>
          <p:cNvPr id="3" name="Text 1"/>
          <p:cNvSpPr/>
          <p:nvPr/>
        </p:nvSpPr>
        <p:spPr>
          <a:xfrm>
            <a:off x="572095" y="443731"/>
            <a:ext cx="1095821" cy="17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8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ΚΕΦΆΛΑΙΟ 3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88379" y="717649"/>
            <a:ext cx="6959426" cy="436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Η Στροφή προς την Τεχνητή Νοημοσύνη</a:t>
            </a:r>
            <a:endParaRPr lang="en-US" sz="27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379" y="1580331"/>
            <a:ext cx="5189562" cy="294069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023074" y="1497137"/>
            <a:ext cx="2430066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Αλλαγή Πλεύσης — 2026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6023074" y="1852538"/>
            <a:ext cx="2637234" cy="132873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10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Μετά από τεράστιες επενδύσεις και περιορισμένη υιοθέτηση, η </a:t>
            </a:r>
            <a:pPr algn="l" indent="0" marL="0">
              <a:lnSpc>
                <a:spcPct val="132000"/>
              </a:lnSpc>
              <a:buNone/>
            </a:pPr>
            <a:r>
              <a:rPr lang="en-US" sz="105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Meta αλλάζει στρατηγική</a:t>
            </a:r>
            <a:pPr algn="l" indent="0" marL="0">
              <a:lnSpc>
                <a:spcPct val="132000"/>
              </a:lnSpc>
              <a:buNone/>
            </a:pPr>
            <a:r>
              <a:rPr lang="en-US" sz="10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: η εστίαση μετατοπίζεται από τον εικονικό κόσμο στην ανάπτυξη </a:t>
            </a:r>
            <a:pPr algn="l" indent="0" marL="0">
              <a:lnSpc>
                <a:spcPct val="132000"/>
              </a:lnSpc>
              <a:buNone/>
            </a:pPr>
            <a:r>
              <a:rPr lang="en-US" sz="1050" b="1" dirty="0">
                <a:solidFill>
                  <a:srgbClr val="D2600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προηγμένων συστημάτων Τεχνητής Νοημοσύνης</a:t>
            </a:r>
            <a:pPr algn="l" indent="0" marL="0">
              <a:lnSpc>
                <a:spcPct val="132000"/>
              </a:lnSpc>
              <a:buNone/>
            </a:pPr>
            <a:r>
              <a:rPr lang="en-US" sz="10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050" dirty="0"/>
          </a:p>
        </p:txBody>
      </p:sp>
      <p:sp>
        <p:nvSpPr>
          <p:cNvPr id="8" name="Shape 5"/>
          <p:cNvSpPr/>
          <p:nvPr/>
        </p:nvSpPr>
        <p:spPr>
          <a:xfrm>
            <a:off x="6023074" y="3335759"/>
            <a:ext cx="2637234" cy="1251347"/>
          </a:xfrm>
          <a:prstGeom prst="roundRect">
            <a:avLst>
              <a:gd name="adj" fmla="val 4684"/>
            </a:avLst>
          </a:prstGeom>
          <a:solidFill>
            <a:srgbClr val="FCF2B5"/>
          </a:solidFill>
          <a:ln/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601" y="3549923"/>
            <a:ext cx="174427" cy="139526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6476554" y="3507953"/>
            <a:ext cx="2044229" cy="8858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Το Metaverse δεν εξαφανίζεται — αλλά παύει να είναι το κεντρικό στοίχημα της τεχνολογικής βιομηχανίας.</a:t>
            </a:r>
            <a:endParaRPr lang="en-US" sz="10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666601"/>
            <a:ext cx="4726037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Η Ευρωπαϊκή Προσέγγιση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9" y="1322189"/>
            <a:ext cx="4722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Εικονικοί Κόσμοι για τους Ανθρώπους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η ΕΕ δεν ακολουθεί τυφλά τις Big Tech.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3925119" y="1935287"/>
            <a:ext cx="4722763" cy="1086520"/>
          </a:xfrm>
          <a:prstGeom prst="roundRect">
            <a:avLst>
              <a:gd name="adj" fmla="val 8416"/>
            </a:avLst>
          </a:prstGeom>
          <a:solidFill>
            <a:srgbClr val="FFF8F0"/>
          </a:solidFill>
          <a:ln w="19050">
            <a:solidFill>
              <a:srgbClr val="E2C8B5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3906069" y="1935287"/>
            <a:ext cx="76200" cy="1086520"/>
          </a:xfrm>
          <a:prstGeom prst="roundRect">
            <a:avLst>
              <a:gd name="adj" fmla="val 78140"/>
            </a:avLst>
          </a:prstGeom>
          <a:solidFill>
            <a:srgbClr val="D2600F"/>
          </a:solidFill>
          <a:ln/>
        </p:spPr>
      </p:sp>
      <p:sp>
        <p:nvSpPr>
          <p:cNvPr id="7" name="Text 4"/>
          <p:cNvSpPr/>
          <p:nvPr/>
        </p:nvSpPr>
        <p:spPr>
          <a:xfrm>
            <a:off x="4143077" y="2096095"/>
            <a:ext cx="2229222" cy="226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🌐</a:t>
            </a:r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Web 4.0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4143077" y="2407369"/>
            <a:ext cx="434399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Η Ευρωπαϊκή Επιτροπή υιοθετεί στρατηγική για ένα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ανοικτό, ασφαλές και αξιόπιστο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ψηφιακό περιβάλλον.</a:t>
            </a: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3925119" y="3163565"/>
            <a:ext cx="4722763" cy="1313334"/>
          </a:xfrm>
          <a:prstGeom prst="roundRect">
            <a:avLst>
              <a:gd name="adj" fmla="val 6962"/>
            </a:avLst>
          </a:prstGeom>
          <a:solidFill>
            <a:srgbClr val="FFF8F0"/>
          </a:solidFill>
          <a:ln w="19050">
            <a:solidFill>
              <a:srgbClr val="E2C8B5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3906069" y="3163565"/>
            <a:ext cx="76200" cy="1313334"/>
          </a:xfrm>
          <a:prstGeom prst="roundRect">
            <a:avLst>
              <a:gd name="adj" fmla="val 78140"/>
            </a:avLst>
          </a:prstGeom>
          <a:solidFill>
            <a:srgbClr val="D2600F"/>
          </a:solidFill>
          <a:ln/>
        </p:spPr>
      </p:sp>
      <p:sp>
        <p:nvSpPr>
          <p:cNvPr id="11" name="Text 8"/>
          <p:cNvSpPr/>
          <p:nvPr/>
        </p:nvSpPr>
        <p:spPr>
          <a:xfrm>
            <a:off x="4143077" y="3324374"/>
            <a:ext cx="2323207" cy="226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⚖️</a:t>
            </a:r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Αξίες &amp; Δικαιώματα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4143077" y="3635648"/>
            <a:ext cx="4343995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Διασφάλιση ότι οι εικονικοί κόσμοι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αντικατοπτρίζουν τις ευρωπαϊκές αξίες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και τα θεμελιώδη δικαιώματα — χωρίς αποκλεισμούς.</a:t>
            </a:r>
            <a:endParaRPr lang="en-US" sz="1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77962"/>
            <a:ext cx="4412233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Η Σύνδεση Τεχνολογιών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6119" y="1204466"/>
            <a:ext cx="8151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Πώς συνδέεται ο πραγματικός κόσμος με το Web 3.0, το Metaverse και την Τεχνητή Νοημοσύνη — και ποια δύναμη αναδύεται κυρίαρχη;</a:t>
            </a:r>
            <a:endParaRPr lang="en-US" sz="11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817563"/>
            <a:ext cx="8151763" cy="223487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478791" y="2625141"/>
            <a:ext cx="1231850" cy="4411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Πραγματικός Κόσμος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1478791" y="3129007"/>
            <a:ext cx="1231850" cy="5293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Φυσικό περιβάλλον και αισθητήρες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2912753" y="2510447"/>
            <a:ext cx="1460450" cy="220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Web 3.0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3141353" y="2793750"/>
            <a:ext cx="1231850" cy="5293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Αποκεντρωμένο διαδίκτυο και blockchain</a:t>
            </a:r>
            <a:endParaRPr lang="en-US" sz="1100" dirty="0"/>
          </a:p>
        </p:txBody>
      </p:sp>
      <p:sp>
        <p:nvSpPr>
          <p:cNvPr id="9" name="Text 6"/>
          <p:cNvSpPr/>
          <p:nvPr/>
        </p:nvSpPr>
        <p:spPr>
          <a:xfrm>
            <a:off x="4606684" y="2625141"/>
            <a:ext cx="1460450" cy="220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Metaverse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4835284" y="2908443"/>
            <a:ext cx="1231850" cy="3529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Αιχμηροί 3D εικονικοί χώροι</a:t>
            </a:r>
            <a:endParaRPr lang="en-US" sz="1100" dirty="0"/>
          </a:p>
        </p:txBody>
      </p:sp>
      <p:sp>
        <p:nvSpPr>
          <p:cNvPr id="11" name="Text 8"/>
          <p:cNvSpPr/>
          <p:nvPr/>
        </p:nvSpPr>
        <p:spPr>
          <a:xfrm>
            <a:off x="6513530" y="2289883"/>
            <a:ext cx="1231849" cy="4411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Τεχνητή Νοημοσύνη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6513530" y="2793750"/>
            <a:ext cx="1231849" cy="5293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AI ως κυρίαρχος κινητήριος παράγοντας</a:t>
            </a:r>
            <a:endParaRPr lang="en-US" sz="1100" dirty="0"/>
          </a:p>
        </p:txBody>
      </p:sp>
      <p:sp>
        <p:nvSpPr>
          <p:cNvPr id="13" name="Text 10"/>
          <p:cNvSpPr/>
          <p:nvPr/>
        </p:nvSpPr>
        <p:spPr>
          <a:xfrm>
            <a:off x="496119" y="4211910"/>
            <a:ext cx="8151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Η AI δεν αντικαθιστά το Metaverse — το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D2600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επαναπροσδιορίζει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λειτουργώντας ως ο νέος κινητήριος μηχανισμός του ψηφιακού μετασχηματισμού.</a:t>
            </a:r>
            <a:endParaRPr lang="en-US" sz="11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160562"/>
            <a:ext cx="717693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Το Μέλλον: Συνύπαρξη ή Αντικατάσταση;</a:t>
            </a:r>
            <a:endParaRPr lang="en-US" sz="27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887066"/>
            <a:ext cx="1507480" cy="93166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6119" y="2995910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Το Metaverse Σήμερα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496119" y="3302422"/>
            <a:ext cx="2599134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Αντιμετωπίζει αμφιβολίες για την καθολική επικράτησή του — το αρχικό όραμα αναθεωρείται.</a:t>
            </a:r>
            <a:endParaRPr lang="en-US" sz="11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433" y="1887066"/>
            <a:ext cx="1507480" cy="93166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272433" y="2995910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Η Άνοδος της AI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3272433" y="3302422"/>
            <a:ext cx="2599134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Η Τεχνητή Νοημοσύνη αναδεικνύεται ως η επόμενη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μεγάλη τεχνολογική επανάσταση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1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747" y="1887066"/>
            <a:ext cx="1507480" cy="93166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048747" y="2995910"/>
            <a:ext cx="2454176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Η Ευρωπαϊκή Ισορροπία</a:t>
            </a:r>
            <a:endParaRPr lang="en-US" sz="1350" dirty="0"/>
          </a:p>
        </p:txBody>
      </p:sp>
      <p:sp>
        <p:nvSpPr>
          <p:cNvPr id="11" name="Text 6"/>
          <p:cNvSpPr/>
          <p:nvPr/>
        </p:nvSpPr>
        <p:spPr>
          <a:xfrm>
            <a:off x="6048747" y="3302422"/>
            <a:ext cx="2599134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Η Ευρώπη στοχεύει σε ένα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ισορροπημένο ψηφιακό μέλλον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με επίκεντρο τον άνθρωπο.</a:t>
            </a:r>
            <a:endParaRPr lang="en-US" sz="1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2026-05-18T13:08:16Z</dcterms:created>
  <dcterms:modified xsi:type="dcterms:W3CDTF">2026-05-18T13:08:16Z</dcterms:modified>
</cp:coreProperties>
</file>