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0A819-BD2E-4F7B-9A51-10000C451DC2}" v="510" dt="2021-02-20T18:03:55.121"/>
    <p1510:client id="{3D6BF07C-356C-4EEE-AD29-7230F5E78284}" v="59" dt="2021-02-20T16:58:23.708"/>
    <p1510:client id="{4BBA4230-A705-4F29-8619-45E6DE981AAC}" v="1473" dt="2021-02-21T18:08:44.665"/>
    <p1510:client id="{7E137593-709F-4AFB-B294-75A6E076DDCB}" v="8" dt="2021-11-24T15:37:07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5CCBD-7893-4420-A6AC-7C95854F079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8DA02D-B53E-4C11-8AAA-7C4A9B06DD2D}">
      <dgm:prSet/>
      <dgm:spPr/>
      <dgm:t>
        <a:bodyPr/>
        <a:lstStyle/>
        <a:p>
          <a:r>
            <a:rPr lang="el-GR" dirty="0"/>
            <a:t>Αρτηρίες (και </a:t>
          </a:r>
          <a:r>
            <a:rPr lang="el-GR" dirty="0" err="1"/>
            <a:t>αρτηρίδια</a:t>
          </a:r>
          <a:r>
            <a:rPr lang="el-GR" dirty="0"/>
            <a:t>)</a:t>
          </a:r>
          <a:endParaRPr lang="en-US" dirty="0"/>
        </a:p>
      </dgm:t>
    </dgm:pt>
    <dgm:pt modelId="{6B49F64F-D881-4825-A44F-68FA64C8AE17}" type="parTrans" cxnId="{6F43CF8E-F441-4E55-86B7-0C8A052D99E5}">
      <dgm:prSet/>
      <dgm:spPr/>
      <dgm:t>
        <a:bodyPr/>
        <a:lstStyle/>
        <a:p>
          <a:endParaRPr lang="en-US"/>
        </a:p>
      </dgm:t>
    </dgm:pt>
    <dgm:pt modelId="{63241592-5992-450C-AAA7-219AC4203F86}" type="sibTrans" cxnId="{6F43CF8E-F441-4E55-86B7-0C8A052D99E5}">
      <dgm:prSet/>
      <dgm:spPr/>
      <dgm:t>
        <a:bodyPr/>
        <a:lstStyle/>
        <a:p>
          <a:endParaRPr lang="en-US"/>
        </a:p>
      </dgm:t>
    </dgm:pt>
    <dgm:pt modelId="{5E472BC4-81D2-4AB3-9098-3D4433240C3D}">
      <dgm:prSet/>
      <dgm:spPr/>
      <dgm:t>
        <a:bodyPr/>
        <a:lstStyle/>
        <a:p>
          <a:r>
            <a:rPr lang="el-GR" dirty="0"/>
            <a:t>Τριχοειδή</a:t>
          </a:r>
          <a:endParaRPr lang="en-US" dirty="0"/>
        </a:p>
      </dgm:t>
    </dgm:pt>
    <dgm:pt modelId="{B7108AC9-84F5-4A05-8177-65D8582245B9}" type="parTrans" cxnId="{BAB6B1EE-1AD9-4039-94FE-1931C2852660}">
      <dgm:prSet/>
      <dgm:spPr/>
      <dgm:t>
        <a:bodyPr/>
        <a:lstStyle/>
        <a:p>
          <a:endParaRPr lang="en-US"/>
        </a:p>
      </dgm:t>
    </dgm:pt>
    <dgm:pt modelId="{82F891E7-5DF6-46D0-8410-859E4914BED9}" type="sibTrans" cxnId="{BAB6B1EE-1AD9-4039-94FE-1931C2852660}">
      <dgm:prSet/>
      <dgm:spPr/>
      <dgm:t>
        <a:bodyPr/>
        <a:lstStyle/>
        <a:p>
          <a:endParaRPr lang="en-US"/>
        </a:p>
      </dgm:t>
    </dgm:pt>
    <dgm:pt modelId="{DA00081B-7DB7-4D4D-AD1E-B7184B9CEAFF}">
      <dgm:prSet/>
      <dgm:spPr/>
      <dgm:t>
        <a:bodyPr/>
        <a:lstStyle/>
        <a:p>
          <a:r>
            <a:rPr lang="el-GR" dirty="0"/>
            <a:t>Φλέβες (και </a:t>
          </a:r>
          <a:r>
            <a:rPr lang="el-GR" dirty="0" err="1"/>
            <a:t>φλεβίδια</a:t>
          </a:r>
          <a:r>
            <a:rPr lang="el-GR" dirty="0"/>
            <a:t>)</a:t>
          </a:r>
          <a:endParaRPr lang="en-US" dirty="0"/>
        </a:p>
      </dgm:t>
    </dgm:pt>
    <dgm:pt modelId="{8336E64A-5210-4B47-9D95-477269844408}" type="parTrans" cxnId="{0C184FBB-CB0C-461C-8F85-65AE88C3C445}">
      <dgm:prSet/>
      <dgm:spPr/>
      <dgm:t>
        <a:bodyPr/>
        <a:lstStyle/>
        <a:p>
          <a:endParaRPr lang="en-US"/>
        </a:p>
      </dgm:t>
    </dgm:pt>
    <dgm:pt modelId="{8E016674-307A-4E49-855A-FBD2D8E5054A}" type="sibTrans" cxnId="{0C184FBB-CB0C-461C-8F85-65AE88C3C445}">
      <dgm:prSet/>
      <dgm:spPr/>
      <dgm:t>
        <a:bodyPr/>
        <a:lstStyle/>
        <a:p>
          <a:endParaRPr lang="en-US"/>
        </a:p>
      </dgm:t>
    </dgm:pt>
    <dgm:pt modelId="{9212AA10-74A3-4D1E-8EDD-4120FEF7071E}" type="pres">
      <dgm:prSet presAssocID="{2095CCBD-7893-4420-A6AC-7C95854F0798}" presName="linear" presStyleCnt="0">
        <dgm:presLayoutVars>
          <dgm:animLvl val="lvl"/>
          <dgm:resizeHandles val="exact"/>
        </dgm:presLayoutVars>
      </dgm:prSet>
      <dgm:spPr/>
    </dgm:pt>
    <dgm:pt modelId="{9C5DB86A-2418-4AC5-8DD7-A0215698FA17}" type="pres">
      <dgm:prSet presAssocID="{708DA02D-B53E-4C11-8AAA-7C4A9B06DD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5027A0-03CD-405E-A935-FE34E16A254B}" type="pres">
      <dgm:prSet presAssocID="{63241592-5992-450C-AAA7-219AC4203F86}" presName="spacer" presStyleCnt="0"/>
      <dgm:spPr/>
    </dgm:pt>
    <dgm:pt modelId="{58FB7BFB-749A-4E79-9F55-1BAD1D7AE835}" type="pres">
      <dgm:prSet presAssocID="{5E472BC4-81D2-4AB3-9098-3D4433240C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3389B4-C6A9-4E40-A585-1A017FE25642}" type="pres">
      <dgm:prSet presAssocID="{82F891E7-5DF6-46D0-8410-859E4914BED9}" presName="spacer" presStyleCnt="0"/>
      <dgm:spPr/>
    </dgm:pt>
    <dgm:pt modelId="{8A1A7907-1CAF-4B03-A6D7-739EC67AC95A}" type="pres">
      <dgm:prSet presAssocID="{DA00081B-7DB7-4D4D-AD1E-B7184B9CEA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A43D10-4E13-4416-8412-183A67F9BA95}" type="presOf" srcId="{2095CCBD-7893-4420-A6AC-7C95854F0798}" destId="{9212AA10-74A3-4D1E-8EDD-4120FEF7071E}" srcOrd="0" destOrd="0" presId="urn:microsoft.com/office/officeart/2005/8/layout/vList2"/>
    <dgm:cxn modelId="{01654382-5E33-49D7-9743-F7727D694E3B}" type="presOf" srcId="{DA00081B-7DB7-4D4D-AD1E-B7184B9CEAFF}" destId="{8A1A7907-1CAF-4B03-A6D7-739EC67AC95A}" srcOrd="0" destOrd="0" presId="urn:microsoft.com/office/officeart/2005/8/layout/vList2"/>
    <dgm:cxn modelId="{6230818B-BC0E-48F4-8BB6-623AF0879501}" type="presOf" srcId="{5E472BC4-81D2-4AB3-9098-3D4433240C3D}" destId="{58FB7BFB-749A-4E79-9F55-1BAD1D7AE835}" srcOrd="0" destOrd="0" presId="urn:microsoft.com/office/officeart/2005/8/layout/vList2"/>
    <dgm:cxn modelId="{6F43CF8E-F441-4E55-86B7-0C8A052D99E5}" srcId="{2095CCBD-7893-4420-A6AC-7C95854F0798}" destId="{708DA02D-B53E-4C11-8AAA-7C4A9B06DD2D}" srcOrd="0" destOrd="0" parTransId="{6B49F64F-D881-4825-A44F-68FA64C8AE17}" sibTransId="{63241592-5992-450C-AAA7-219AC4203F86}"/>
    <dgm:cxn modelId="{D32E4A93-EAA6-47F8-BF6F-25B3ABCB1BA6}" type="presOf" srcId="{708DA02D-B53E-4C11-8AAA-7C4A9B06DD2D}" destId="{9C5DB86A-2418-4AC5-8DD7-A0215698FA17}" srcOrd="0" destOrd="0" presId="urn:microsoft.com/office/officeart/2005/8/layout/vList2"/>
    <dgm:cxn modelId="{0C184FBB-CB0C-461C-8F85-65AE88C3C445}" srcId="{2095CCBD-7893-4420-A6AC-7C95854F0798}" destId="{DA00081B-7DB7-4D4D-AD1E-B7184B9CEAFF}" srcOrd="2" destOrd="0" parTransId="{8336E64A-5210-4B47-9D95-477269844408}" sibTransId="{8E016674-307A-4E49-855A-FBD2D8E5054A}"/>
    <dgm:cxn modelId="{BAB6B1EE-1AD9-4039-94FE-1931C2852660}" srcId="{2095CCBD-7893-4420-A6AC-7C95854F0798}" destId="{5E472BC4-81D2-4AB3-9098-3D4433240C3D}" srcOrd="1" destOrd="0" parTransId="{B7108AC9-84F5-4A05-8177-65D8582245B9}" sibTransId="{82F891E7-5DF6-46D0-8410-859E4914BED9}"/>
    <dgm:cxn modelId="{2845C2A6-C954-49BA-A825-9A519BC77466}" type="presParOf" srcId="{9212AA10-74A3-4D1E-8EDD-4120FEF7071E}" destId="{9C5DB86A-2418-4AC5-8DD7-A0215698FA17}" srcOrd="0" destOrd="0" presId="urn:microsoft.com/office/officeart/2005/8/layout/vList2"/>
    <dgm:cxn modelId="{FECA7245-5154-4362-858B-86B3DB060B7C}" type="presParOf" srcId="{9212AA10-74A3-4D1E-8EDD-4120FEF7071E}" destId="{F55027A0-03CD-405E-A935-FE34E16A254B}" srcOrd="1" destOrd="0" presId="urn:microsoft.com/office/officeart/2005/8/layout/vList2"/>
    <dgm:cxn modelId="{62D8E22B-31E8-46F1-A9E7-A564E44D43F9}" type="presParOf" srcId="{9212AA10-74A3-4D1E-8EDD-4120FEF7071E}" destId="{58FB7BFB-749A-4E79-9F55-1BAD1D7AE835}" srcOrd="2" destOrd="0" presId="urn:microsoft.com/office/officeart/2005/8/layout/vList2"/>
    <dgm:cxn modelId="{B74FA8DB-99AF-4378-A99D-9686ED0757D8}" type="presParOf" srcId="{9212AA10-74A3-4D1E-8EDD-4120FEF7071E}" destId="{0F3389B4-C6A9-4E40-A585-1A017FE25642}" srcOrd="3" destOrd="0" presId="urn:microsoft.com/office/officeart/2005/8/layout/vList2"/>
    <dgm:cxn modelId="{65C18794-3392-4B7D-BEDC-2EC6F1702BAC}" type="presParOf" srcId="{9212AA10-74A3-4D1E-8EDD-4120FEF7071E}" destId="{8A1A7907-1CAF-4B03-A6D7-739EC67AC9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B86A-2418-4AC5-8DD7-A0215698FA17}">
      <dsp:nvSpPr>
        <dsp:cNvPr id="0" name=""/>
        <dsp:cNvSpPr/>
      </dsp:nvSpPr>
      <dsp:spPr>
        <a:xfrm>
          <a:off x="0" y="39362"/>
          <a:ext cx="5072683" cy="18696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Αρτηρίες (και </a:t>
          </a:r>
          <a:r>
            <a:rPr lang="el-GR" sz="4700" kern="1200" dirty="0" err="1"/>
            <a:t>αρτηρίδια</a:t>
          </a:r>
          <a:r>
            <a:rPr lang="el-GR" sz="4700" kern="1200" dirty="0"/>
            <a:t>)</a:t>
          </a:r>
          <a:endParaRPr lang="en-US" sz="4700" kern="1200" dirty="0"/>
        </a:p>
      </dsp:txBody>
      <dsp:txXfrm>
        <a:off x="91269" y="130631"/>
        <a:ext cx="4890145" cy="1687122"/>
      </dsp:txXfrm>
    </dsp:sp>
    <dsp:sp modelId="{58FB7BFB-749A-4E79-9F55-1BAD1D7AE835}">
      <dsp:nvSpPr>
        <dsp:cNvPr id="0" name=""/>
        <dsp:cNvSpPr/>
      </dsp:nvSpPr>
      <dsp:spPr>
        <a:xfrm>
          <a:off x="0" y="2044382"/>
          <a:ext cx="5072683" cy="18696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Τριχοειδή</a:t>
          </a:r>
          <a:endParaRPr lang="en-US" sz="4700" kern="1200" dirty="0"/>
        </a:p>
      </dsp:txBody>
      <dsp:txXfrm>
        <a:off x="91269" y="2135651"/>
        <a:ext cx="4890145" cy="1687122"/>
      </dsp:txXfrm>
    </dsp:sp>
    <dsp:sp modelId="{8A1A7907-1CAF-4B03-A6D7-739EC67AC95A}">
      <dsp:nvSpPr>
        <dsp:cNvPr id="0" name=""/>
        <dsp:cNvSpPr/>
      </dsp:nvSpPr>
      <dsp:spPr>
        <a:xfrm>
          <a:off x="0" y="4049403"/>
          <a:ext cx="5072683" cy="18696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Φλέβες (και </a:t>
          </a:r>
          <a:r>
            <a:rPr lang="el-GR" sz="4700" kern="1200" dirty="0" err="1"/>
            <a:t>φλεβίδια</a:t>
          </a:r>
          <a:r>
            <a:rPr lang="el-GR" sz="4700" kern="1200" dirty="0"/>
            <a:t>)</a:t>
          </a:r>
          <a:endParaRPr lang="en-US" sz="4700" kern="1200" dirty="0"/>
        </a:p>
      </dsp:txBody>
      <dsp:txXfrm>
        <a:off x="91269" y="4140672"/>
        <a:ext cx="4890145" cy="168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6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66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9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9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5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8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3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1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6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3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  <p:sldLayoutId id="2147484273" r:id="rId16"/>
    <p:sldLayoutId id="214748427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5D4653-951F-4A2E-A7A4-FDD80376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765929" cy="680284"/>
          </a:xfrm>
        </p:spPr>
        <p:txBody>
          <a:bodyPr/>
          <a:lstStyle/>
          <a:p>
            <a:r>
              <a:rPr lang="el-GR" dirty="0"/>
              <a:t>ΚΑΡΔΙΑ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7A8372-B07A-4D47-83C1-81298C80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011" y="1645822"/>
            <a:ext cx="9812924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>
                <a:latin typeface="Arial"/>
                <a:ea typeface="+mj-lt"/>
                <a:cs typeface="+mj-lt"/>
              </a:rPr>
              <a:t>Η καρδιά πάλλεται συνεχώς για να διατηρείται στη ζωή ένας άνθρωπος.</a:t>
            </a:r>
            <a:endParaRPr lang="el-GR" sz="2800">
              <a:latin typeface="Arial"/>
              <a:cs typeface="Arial"/>
            </a:endParaRPr>
          </a:p>
          <a:p>
            <a:r>
              <a:rPr lang="el-GR" sz="2800" dirty="0">
                <a:latin typeface="Arial"/>
                <a:ea typeface="+mj-lt"/>
                <a:cs typeface="+mj-lt"/>
              </a:rPr>
              <a:t> Ο φυσιολογικός ρυθμός παλμών είναι στους ενήλικες 60-80/λεπτό (στις γυναίκες είναι λίγο μεγαλύτερος). </a:t>
            </a:r>
          </a:p>
          <a:p>
            <a:r>
              <a:rPr lang="el-GR" sz="2800" dirty="0">
                <a:latin typeface="Arial"/>
                <a:ea typeface="+mj-lt"/>
                <a:cs typeface="+mj-lt"/>
              </a:rPr>
              <a:t>Στα μωρά κατά τη γέννησή τους είναι 130/λεπτό </a:t>
            </a:r>
          </a:p>
          <a:p>
            <a:pPr>
              <a:buClr>
                <a:srgbClr val="EF53A5"/>
              </a:buClr>
            </a:pPr>
            <a:r>
              <a:rPr lang="el-GR" sz="2800" dirty="0">
                <a:latin typeface="Arial"/>
                <a:ea typeface="+mj-lt"/>
                <a:cs typeface="+mj-lt"/>
              </a:rPr>
              <a:t> Όταν τα κύτταρα χρειάζονται περισσότερο αίμα (π.χ. σωματική άσκηση), η καρδιά αυξάνει το ρυθμό λειτουργίας της (αυτορρύθμιση). </a:t>
            </a:r>
            <a:endParaRPr lang="el-GR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37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1" y="413677"/>
            <a:ext cx="3591837" cy="57345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ΑΙΜΟΦΟΡΑ ΑΓΓΕΙΑ</a:t>
            </a:r>
          </a:p>
        </p:txBody>
      </p:sp>
      <p:graphicFrame>
        <p:nvGraphicFramePr>
          <p:cNvPr id="21" name="TextBox 3">
            <a:extLst>
              <a:ext uri="{FF2B5EF4-FFF2-40B4-BE49-F238E27FC236}">
                <a16:creationId xmlns:a16="http://schemas.microsoft.com/office/drawing/2014/main" id="{4FAF9045-8BD8-412F-984F-51990515A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40947"/>
              </p:ext>
            </p:extLst>
          </p:nvPr>
        </p:nvGraphicFramePr>
        <p:xfrm>
          <a:off x="5266510" y="446761"/>
          <a:ext cx="5072683" cy="595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C5DB86A-2418-4AC5-8DD7-A0215698F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8FB7BFB-749A-4E79-9F55-1BAD1D7AE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A1A7907-1CAF-4B03-A6D7-739EC67AC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7324E7-E577-4B91-90C3-965DB450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>
                <a:solidFill>
                  <a:srgbClr val="FFFFFF"/>
                </a:solidFill>
              </a:rPr>
              <a:t>ΑΡΤΗΡΙΕΣ</a:t>
            </a:r>
            <a:br>
              <a:rPr lang="el-GR" sz="2900">
                <a:solidFill>
                  <a:srgbClr val="FFFFFF"/>
                </a:solidFill>
              </a:rPr>
            </a:br>
            <a:r>
              <a:rPr lang="el-GR" sz="2900">
                <a:solidFill>
                  <a:srgbClr val="FFFFFF"/>
                </a:solidFill>
              </a:rPr>
              <a:t>και </a:t>
            </a:r>
            <a:br>
              <a:rPr lang="el-GR" sz="2900">
                <a:solidFill>
                  <a:srgbClr val="FFFFFF"/>
                </a:solidFill>
              </a:rPr>
            </a:br>
            <a:r>
              <a:rPr lang="el-GR" sz="2900">
                <a:solidFill>
                  <a:srgbClr val="FFFFFF"/>
                </a:solidFill>
              </a:rPr>
              <a:t>ΑΡΤΗΡΙΔΙΑ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AB218-0781-47FA-9385-A154F070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9" y="2471246"/>
            <a:ext cx="11065525" cy="3944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latin typeface="Arial"/>
                <a:ea typeface="+mj-lt"/>
                <a:cs typeface="+mj-lt"/>
              </a:rPr>
              <a:t>Οι αρτηρίες και τα </a:t>
            </a:r>
            <a:r>
              <a:rPr lang="el-GR" dirty="0" err="1">
                <a:latin typeface="Arial"/>
                <a:ea typeface="+mj-lt"/>
                <a:cs typeface="+mj-lt"/>
              </a:rPr>
              <a:t>αρτηρίδια</a:t>
            </a:r>
            <a:r>
              <a:rPr lang="el-GR" dirty="0">
                <a:latin typeface="Arial"/>
                <a:ea typeface="+mj-lt"/>
                <a:cs typeface="+mj-lt"/>
              </a:rPr>
              <a:t> είναι αγγεία που μεταφέρουν το αίμα </a:t>
            </a:r>
            <a:r>
              <a:rPr lang="el-GR" b="1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από την καρδιά προς την περιφέρεια.</a:t>
            </a:r>
            <a:r>
              <a:rPr lang="el-GR" dirty="0">
                <a:latin typeface="Arial"/>
                <a:ea typeface="+mj-lt"/>
                <a:cs typeface="+mj-lt"/>
              </a:rPr>
              <a:t> </a:t>
            </a:r>
            <a:endParaRPr lang="el-GR" dirty="0">
              <a:latin typeface="Arial"/>
              <a:ea typeface="+mj-lt"/>
              <a:cs typeface="Arial"/>
            </a:endParaRPr>
          </a:p>
          <a:p>
            <a:pPr>
              <a:buClr>
                <a:srgbClr val="EF53A5"/>
              </a:buClr>
            </a:pPr>
            <a:r>
              <a:rPr lang="el-GR" dirty="0">
                <a:latin typeface="Arial"/>
                <a:ea typeface="+mj-lt"/>
                <a:cs typeface="+mj-lt"/>
              </a:rPr>
              <a:t>Οι μεγαλύτερες αρτηρίες είναι η </a:t>
            </a:r>
            <a:r>
              <a:rPr lang="el-GR" b="1" dirty="0">
                <a:latin typeface="Arial"/>
                <a:ea typeface="+mj-lt"/>
                <a:cs typeface="+mj-lt"/>
              </a:rPr>
              <a:t>ΑΟΡΤΗ</a:t>
            </a:r>
            <a:r>
              <a:rPr lang="el-GR" dirty="0">
                <a:latin typeface="Arial"/>
                <a:ea typeface="+mj-lt"/>
                <a:cs typeface="+mj-lt"/>
              </a:rPr>
              <a:t> και η </a:t>
            </a:r>
            <a:r>
              <a:rPr lang="el-GR" b="1" dirty="0">
                <a:latin typeface="Arial"/>
                <a:ea typeface="+mj-lt"/>
                <a:cs typeface="+mj-lt"/>
              </a:rPr>
              <a:t>ΠΝΕΥΜΟΝΙΚΗ ΑΡΤΗΡΙΑ</a:t>
            </a:r>
          </a:p>
          <a:p>
            <a:pPr>
              <a:buClr>
                <a:srgbClr val="EF53A5"/>
              </a:buClr>
            </a:pPr>
            <a:r>
              <a:rPr lang="el-GR" dirty="0" err="1">
                <a:latin typeface="Arial"/>
                <a:ea typeface="+mj-lt"/>
                <a:cs typeface="+mj-lt"/>
              </a:rPr>
              <a:t>Αρτηρίδια</a:t>
            </a:r>
            <a:r>
              <a:rPr lang="el-GR" dirty="0">
                <a:latin typeface="Arial"/>
                <a:ea typeface="+mj-lt"/>
                <a:cs typeface="+mj-lt"/>
              </a:rPr>
              <a:t> είναι διακλαδώσεις των αρτηριών μόλις ορατές με γυμνό μάτι</a:t>
            </a:r>
          </a:p>
          <a:p>
            <a:pPr>
              <a:buClr>
                <a:srgbClr val="EF53A5"/>
              </a:buClr>
            </a:pPr>
            <a:r>
              <a:rPr lang="el-GR" dirty="0">
                <a:latin typeface="Arial"/>
                <a:ea typeface="+mj-lt"/>
                <a:cs typeface="+mj-lt"/>
              </a:rPr>
              <a:t>Με κάθε συστολή των κοιλιών της καρδιάς αίμα διοχετεύεται στις αρτηρίες και πιέζοντάς τες διαστέλλει τα τοιχώματά τους. Αυτή η διεύρυνση των τοιχωμάτων των αρτηριών ονομάζεται </a:t>
            </a:r>
            <a:r>
              <a:rPr lang="el-GR" b="1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σφυγμός</a:t>
            </a:r>
            <a:r>
              <a:rPr lang="el-GR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.</a:t>
            </a:r>
            <a:r>
              <a:rPr lang="el-GR" dirty="0">
                <a:latin typeface="Arial"/>
                <a:ea typeface="+mj-lt"/>
                <a:cs typeface="+mj-lt"/>
              </a:rPr>
              <a:t> </a:t>
            </a:r>
            <a:endParaRPr lang="el-GR">
              <a:latin typeface="Arial"/>
              <a:ea typeface="+mj-lt"/>
              <a:cs typeface="Arial"/>
            </a:endParaRPr>
          </a:p>
          <a:p>
            <a:pPr>
              <a:buClr>
                <a:srgbClr val="EF53A5"/>
              </a:buClr>
            </a:pPr>
            <a:r>
              <a:rPr lang="el-GR" dirty="0">
                <a:latin typeface="Arial"/>
                <a:ea typeface="+mj-lt"/>
                <a:cs typeface="+mj-lt"/>
              </a:rPr>
              <a:t>Τα τοιχώματα των αρτηριών </a:t>
            </a:r>
            <a:r>
              <a:rPr lang="el-GR" dirty="0" err="1">
                <a:latin typeface="Arial"/>
                <a:ea typeface="+mj-lt"/>
                <a:cs typeface="+mj-lt"/>
              </a:rPr>
              <a:t>συσπώνται</a:t>
            </a:r>
            <a:r>
              <a:rPr lang="el-GR" dirty="0">
                <a:latin typeface="Arial"/>
                <a:ea typeface="+mj-lt"/>
                <a:cs typeface="+mj-lt"/>
              </a:rPr>
              <a:t> προωθώντας έτσι το αίμα. Κάθε παλμός της καρδιάς προκαλεί έναν σφυγμό και έτσι οι </a:t>
            </a:r>
            <a:r>
              <a:rPr lang="el-GR" b="1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παλμοί της καρδιάς</a:t>
            </a:r>
            <a:r>
              <a:rPr lang="el-GR" dirty="0">
                <a:latin typeface="Arial"/>
                <a:ea typeface="+mj-lt"/>
                <a:cs typeface="+mj-lt"/>
              </a:rPr>
              <a:t> και </a:t>
            </a:r>
            <a:r>
              <a:rPr lang="el-GR" b="1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οι σφυγμοί των αρτηριών</a:t>
            </a:r>
            <a:r>
              <a:rPr lang="el-GR" dirty="0">
                <a:solidFill>
                  <a:srgbClr val="7030A0"/>
                </a:solidFill>
                <a:latin typeface="Arial"/>
                <a:ea typeface="+mj-lt"/>
                <a:cs typeface="+mj-lt"/>
              </a:rPr>
              <a:t> </a:t>
            </a:r>
            <a:r>
              <a:rPr lang="el-GR" dirty="0">
                <a:latin typeface="Arial"/>
                <a:ea typeface="+mj-lt"/>
                <a:cs typeface="+mj-lt"/>
              </a:rPr>
              <a:t>έχουν τον ίδιο ρυθμό. </a:t>
            </a:r>
            <a:endParaRPr lang="el-G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8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28A04D-495C-43D2-B495-FBDB0305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21" y="2470550"/>
            <a:ext cx="3522879" cy="169421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rgbClr val="FFFFFF"/>
                </a:solidFill>
              </a:rPr>
              <a:t>ΦΛΕΒΕΣ ΚΑΙ ΦΛΕΒΙΔΙΑ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F363C-89AB-4AA7-9A7C-76358F3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2" y="1364085"/>
            <a:ext cx="6744132" cy="4836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400" dirty="0">
                <a:latin typeface="Arial"/>
                <a:ea typeface="+mj-lt"/>
                <a:cs typeface="+mj-lt"/>
              </a:rPr>
              <a:t>Οι φλέβες και τα </a:t>
            </a:r>
            <a:r>
              <a:rPr lang="el-GR" sz="2400" dirty="0" err="1">
                <a:latin typeface="Arial"/>
                <a:ea typeface="+mj-lt"/>
                <a:cs typeface="+mj-lt"/>
              </a:rPr>
              <a:t>φλεβίδια</a:t>
            </a:r>
            <a:r>
              <a:rPr lang="el-GR" sz="2400" dirty="0">
                <a:latin typeface="Arial"/>
                <a:ea typeface="+mj-lt"/>
                <a:cs typeface="+mj-lt"/>
              </a:rPr>
              <a:t> είναι αγγεία που επαναφέρουν το αίμα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+mj-lt"/>
                <a:cs typeface="+mj-lt"/>
              </a:rPr>
              <a:t>από την περιφέρεια στην καρδιά.</a:t>
            </a:r>
            <a:endParaRPr lang="el-GR" sz="2400">
              <a:solidFill>
                <a:schemeClr val="accent6">
                  <a:lumMod val="50000"/>
                </a:schemeClr>
              </a:solidFill>
              <a:latin typeface="Arial"/>
              <a:ea typeface="+mj-lt"/>
              <a:cs typeface="+mj-lt"/>
            </a:endParaRPr>
          </a:p>
          <a:p>
            <a:pPr>
              <a:buClr>
                <a:srgbClr val="EF53A5"/>
              </a:buClr>
            </a:pPr>
            <a:r>
              <a:rPr lang="el-GR" sz="2400" dirty="0">
                <a:latin typeface="Arial"/>
                <a:ea typeface="+mj-lt"/>
                <a:cs typeface="+mj-lt"/>
              </a:rPr>
              <a:t> Τα </a:t>
            </a:r>
            <a:r>
              <a:rPr lang="el-GR" sz="2400" dirty="0" err="1">
                <a:latin typeface="Arial"/>
                <a:ea typeface="+mj-lt"/>
                <a:cs typeface="+mj-lt"/>
              </a:rPr>
              <a:t>φλεβίδια</a:t>
            </a:r>
            <a:r>
              <a:rPr lang="el-GR" sz="2400" dirty="0">
                <a:latin typeface="Arial"/>
                <a:ea typeface="+mj-lt"/>
                <a:cs typeface="+mj-lt"/>
              </a:rPr>
              <a:t> είναι μικρές φλέβες που απομακρύνουν το αίμα από τα τριχοειδή. Συνενώνονται και σχηματίζουν πιο μεγάλες φλέβες, επαναφέροντας το αίμα στην καρδιά.</a:t>
            </a:r>
          </a:p>
          <a:p>
            <a:pPr>
              <a:buClr>
                <a:srgbClr val="EF53A5"/>
              </a:buClr>
            </a:pPr>
            <a:r>
              <a:rPr lang="el-GR" sz="2400" dirty="0">
                <a:latin typeface="Arial"/>
                <a:ea typeface="+mj-lt"/>
                <a:cs typeface="+mj-lt"/>
              </a:rPr>
              <a:t> Οι φλέβες έχουν βαλβίδες, ώστε το αίμα να οδεύει αναγκαστικά προς την καρδιά. Δεν έχουν σφυγμό. Οι </a:t>
            </a:r>
            <a:r>
              <a:rPr lang="el-GR" sz="2400" dirty="0" err="1">
                <a:latin typeface="Arial"/>
                <a:ea typeface="+mj-lt"/>
                <a:cs typeface="+mj-lt"/>
              </a:rPr>
              <a:t>φλεβες</a:t>
            </a:r>
            <a:r>
              <a:rPr lang="el-GR" sz="2400" dirty="0">
                <a:latin typeface="Arial"/>
                <a:ea typeface="+mj-lt"/>
                <a:cs typeface="+mj-lt"/>
              </a:rPr>
              <a:t> περιέχουν πάνω από τα 2/3 του συνολικού αίματος (δεξαμενές αίματος) </a:t>
            </a:r>
            <a:endParaRPr lang="el-GR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6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C7D3B9-DD2E-4A69-8DAC-108B4D4C8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02" y="1468468"/>
            <a:ext cx="6138708" cy="4700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400" dirty="0">
                <a:latin typeface="Arial"/>
                <a:ea typeface="+mj-lt"/>
                <a:cs typeface="+mj-lt"/>
              </a:rPr>
              <a:t>Είναι τα πιο πολλά από τα αιμοφόρα αγγεία</a:t>
            </a:r>
          </a:p>
          <a:p>
            <a:pPr>
              <a:buClr>
                <a:srgbClr val="EF53A5"/>
              </a:buClr>
            </a:pPr>
            <a:r>
              <a:rPr lang="el-GR" sz="2400" dirty="0">
                <a:latin typeface="Arial"/>
                <a:ea typeface="+mj-lt"/>
                <a:cs typeface="+mj-lt"/>
              </a:rPr>
              <a:t> Είναι τα πιο λεπτά, με εσωτερική διάμετρο </a:t>
            </a:r>
            <a:r>
              <a:rPr lang="el-GR" sz="2400" b="1" dirty="0">
                <a:latin typeface="Arial"/>
                <a:ea typeface="+mj-lt"/>
                <a:cs typeface="+mj-lt"/>
              </a:rPr>
              <a:t>ενός ερυθρού αιμοσφαιρίου</a:t>
            </a:r>
            <a:r>
              <a:rPr lang="el-GR" sz="2400" dirty="0">
                <a:latin typeface="Arial"/>
                <a:ea typeface="+mj-lt"/>
                <a:cs typeface="+mj-lt"/>
              </a:rPr>
              <a:t> (επομένως μόνο ένα ερυθρό αιμοσφαίριο χωράει να περάσει μέσα από αυτά)</a:t>
            </a:r>
          </a:p>
          <a:p>
            <a:pPr>
              <a:buClr>
                <a:srgbClr val="EF53A5"/>
              </a:buClr>
            </a:pPr>
            <a:r>
              <a:rPr lang="el-GR" sz="2400" dirty="0">
                <a:latin typeface="Arial"/>
                <a:ea typeface="+mj-lt"/>
                <a:cs typeface="+mj-lt"/>
              </a:rPr>
              <a:t> Έχουν τοίχωμα από ένα στρώμα επιθηλιακών κυττάρων, που λέγεται ενδοθήλιο</a:t>
            </a:r>
          </a:p>
          <a:p>
            <a:pPr>
              <a:buClr>
                <a:srgbClr val="EF53A5"/>
              </a:buClr>
            </a:pPr>
            <a:r>
              <a:rPr lang="el-GR" sz="2400" dirty="0">
                <a:latin typeface="Arial"/>
                <a:ea typeface="+mj-lt"/>
                <a:cs typeface="+mj-lt"/>
              </a:rPr>
              <a:t> Παρεμβάλλονται μεταξύ αρτηριών και φλεβών</a:t>
            </a:r>
            <a:endParaRPr lang="el-GR" sz="2400">
              <a:latin typeface="Arial"/>
              <a:cs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FF4BF62-6D70-4F3D-8BE1-4CA71CFE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239" y="1551975"/>
            <a:ext cx="3522879" cy="103660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ΤΡΙΧΟΕΙΔΗ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6FE40E4-822F-400C-8102-D8B947D8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" t="3422" r="4261" b="7224"/>
          <a:stretch/>
        </p:blipFill>
        <p:spPr>
          <a:xfrm>
            <a:off x="7594948" y="2584352"/>
            <a:ext cx="4364781" cy="30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97DFF1-6989-44F9-960A-46D67411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930" y="577074"/>
            <a:ext cx="3996675" cy="911302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/>
                <a:cs typeface="Arial"/>
              </a:rPr>
              <a:t>ΕΝΔΟΘΗΛΙΟ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600C4D34-D3A5-41DC-9084-2F717B836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" t="4435" r="4060" b="3427"/>
          <a:stretch/>
        </p:blipFill>
        <p:spPr>
          <a:xfrm>
            <a:off x="229642" y="709818"/>
            <a:ext cx="6243573" cy="477984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9C724D-C92A-462D-AA79-D14AABFD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930" y="1676400"/>
            <a:ext cx="4455963" cy="4133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Arial"/>
                <a:ea typeface="+mj-lt"/>
                <a:cs typeface="Arial"/>
              </a:rPr>
              <a:t>Το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ενδοθήλιο</a:t>
            </a:r>
            <a:r>
              <a:rPr lang="en-US" sz="2800" dirty="0">
                <a:latin typeface="Arial"/>
                <a:ea typeface="+mj-lt"/>
                <a:cs typeface="Arial"/>
              </a:rPr>
              <a:t> επ</a:t>
            </a:r>
            <a:r>
              <a:rPr lang="en-US" sz="2800" dirty="0" err="1">
                <a:latin typeface="Arial"/>
                <a:ea typeface="+mj-lt"/>
                <a:cs typeface="Arial"/>
              </a:rPr>
              <a:t>ιτρέ</a:t>
            </a:r>
            <a:r>
              <a:rPr lang="en-US" sz="2800" dirty="0">
                <a:latin typeface="Arial"/>
                <a:ea typeface="+mj-lt"/>
                <a:cs typeface="Arial"/>
              </a:rPr>
              <a:t>π</a:t>
            </a:r>
            <a:r>
              <a:rPr lang="en-US" sz="2800" dirty="0" err="1">
                <a:latin typeface="Arial"/>
                <a:ea typeface="+mj-lt"/>
                <a:cs typeface="Arial"/>
              </a:rPr>
              <a:t>ει</a:t>
            </a:r>
            <a:r>
              <a:rPr lang="en-US" sz="2800" dirty="0">
                <a:latin typeface="Arial"/>
                <a:ea typeface="+mj-lt"/>
                <a:cs typeface="Arial"/>
              </a:rPr>
              <a:t>:</a:t>
            </a:r>
          </a:p>
          <a:p>
            <a:pPr>
              <a:buClr>
                <a:srgbClr val="EF53A5"/>
              </a:buClr>
            </a:pPr>
            <a:r>
              <a:rPr lang="en-US" sz="2800" dirty="0">
                <a:latin typeface="Arial"/>
                <a:ea typeface="+mj-lt"/>
                <a:cs typeface="Arial"/>
              </a:rPr>
              <a:t> </a:t>
            </a:r>
            <a:r>
              <a:rPr lang="en-US" sz="2800" dirty="0" err="1">
                <a:latin typeface="Arial"/>
                <a:ea typeface="+mj-lt"/>
                <a:cs typeface="Arial"/>
              </a:rPr>
              <a:t>Αντ</a:t>
            </a:r>
            <a:r>
              <a:rPr lang="en-US" sz="2800" dirty="0">
                <a:latin typeface="Arial"/>
                <a:ea typeface="+mj-lt"/>
                <a:cs typeface="Arial"/>
              </a:rPr>
              <a:t>α</a:t>
            </a:r>
            <a:r>
              <a:rPr lang="en-US" sz="2800" dirty="0" err="1">
                <a:latin typeface="Arial"/>
                <a:ea typeface="+mj-lt"/>
                <a:cs typeface="Arial"/>
              </a:rPr>
              <a:t>λλ</a:t>
            </a:r>
            <a:r>
              <a:rPr lang="en-US" sz="2800" dirty="0">
                <a:latin typeface="Arial"/>
                <a:ea typeface="+mj-lt"/>
                <a:cs typeface="Arial"/>
              </a:rPr>
              <a:t>α</a:t>
            </a:r>
            <a:r>
              <a:rPr lang="en-US" sz="2800" dirty="0" err="1">
                <a:latin typeface="Arial"/>
                <a:ea typeface="+mj-lt"/>
                <a:cs typeface="Arial"/>
              </a:rPr>
              <a:t>γή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των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ουσιών</a:t>
            </a:r>
            <a:r>
              <a:rPr lang="en-US" sz="2800" dirty="0">
                <a:latin typeface="Arial"/>
                <a:ea typeface="+mj-lt"/>
                <a:cs typeface="Arial"/>
              </a:rPr>
              <a:t> α</a:t>
            </a:r>
            <a:r>
              <a:rPr lang="en-US" sz="2800" dirty="0" err="1">
                <a:latin typeface="Arial"/>
                <a:ea typeface="+mj-lt"/>
                <a:cs typeface="Arial"/>
              </a:rPr>
              <a:t>νάμεσ</a:t>
            </a:r>
            <a:r>
              <a:rPr lang="en-US" sz="2800" dirty="0">
                <a:latin typeface="Arial"/>
                <a:ea typeface="+mj-lt"/>
                <a:cs typeface="Arial"/>
              </a:rPr>
              <a:t>α </a:t>
            </a:r>
            <a:r>
              <a:rPr lang="en-US" sz="2800" dirty="0" err="1">
                <a:latin typeface="Arial"/>
                <a:ea typeface="+mj-lt"/>
                <a:cs typeface="Arial"/>
              </a:rPr>
              <a:t>στο</a:t>
            </a:r>
            <a:r>
              <a:rPr lang="en-US" sz="2800" dirty="0">
                <a:latin typeface="Arial"/>
                <a:ea typeface="+mj-lt"/>
                <a:cs typeface="Arial"/>
              </a:rPr>
              <a:t> α</a:t>
            </a:r>
            <a:r>
              <a:rPr lang="en-US" sz="2800" dirty="0" err="1">
                <a:latin typeface="Arial"/>
                <a:ea typeface="+mj-lt"/>
                <a:cs typeface="Arial"/>
              </a:rPr>
              <a:t>ίμ</a:t>
            </a:r>
            <a:r>
              <a:rPr lang="en-US" sz="2800" dirty="0">
                <a:latin typeface="Arial"/>
                <a:ea typeface="+mj-lt"/>
                <a:cs typeface="Arial"/>
              </a:rPr>
              <a:t>α και </a:t>
            </a:r>
            <a:r>
              <a:rPr lang="en-US" sz="2800" dirty="0" err="1">
                <a:latin typeface="Arial"/>
                <a:ea typeface="+mj-lt"/>
                <a:cs typeface="Arial"/>
              </a:rPr>
              <a:t>στους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ιστούς</a:t>
            </a:r>
            <a:r>
              <a:rPr lang="en-US" sz="2800" dirty="0">
                <a:latin typeface="Arial"/>
                <a:ea typeface="+mj-lt"/>
                <a:cs typeface="Arial"/>
              </a:rPr>
              <a:t>.</a:t>
            </a:r>
          </a:p>
          <a:p>
            <a:pPr>
              <a:buClr>
                <a:srgbClr val="EF53A5"/>
              </a:buClr>
            </a:pPr>
            <a:r>
              <a:rPr lang="en-US" sz="2800" dirty="0" err="1">
                <a:latin typeface="Arial"/>
                <a:ea typeface="+mj-lt"/>
                <a:cs typeface="Arial"/>
              </a:rPr>
              <a:t>Αντ</a:t>
            </a:r>
            <a:r>
              <a:rPr lang="en-US" sz="2800" dirty="0">
                <a:latin typeface="Arial"/>
                <a:ea typeface="+mj-lt"/>
                <a:cs typeface="Arial"/>
              </a:rPr>
              <a:t>α</a:t>
            </a:r>
            <a:r>
              <a:rPr lang="en-US" sz="2800" dirty="0" err="1">
                <a:latin typeface="Arial"/>
                <a:ea typeface="+mj-lt"/>
                <a:cs typeface="Arial"/>
              </a:rPr>
              <a:t>λλ</a:t>
            </a:r>
            <a:r>
              <a:rPr lang="en-US" sz="2800" dirty="0">
                <a:latin typeface="Arial"/>
                <a:ea typeface="+mj-lt"/>
                <a:cs typeface="Arial"/>
              </a:rPr>
              <a:t>α</a:t>
            </a:r>
            <a:r>
              <a:rPr lang="en-US" sz="2800" dirty="0" err="1">
                <a:latin typeface="Arial"/>
                <a:ea typeface="+mj-lt"/>
                <a:cs typeface="Arial"/>
              </a:rPr>
              <a:t>γή</a:t>
            </a:r>
            <a:r>
              <a:rPr lang="en-US" sz="2800" dirty="0">
                <a:latin typeface="Arial"/>
                <a:ea typeface="+mj-lt"/>
                <a:cs typeface="Arial"/>
              </a:rPr>
              <a:t>  </a:t>
            </a:r>
            <a:r>
              <a:rPr lang="en-US" sz="2800" dirty="0" err="1">
                <a:latin typeface="Arial"/>
                <a:ea typeface="+mj-lt"/>
                <a:cs typeface="Arial"/>
              </a:rPr>
              <a:t>του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οξυγόνου</a:t>
            </a:r>
            <a:r>
              <a:rPr lang="en-US" sz="2800" dirty="0">
                <a:latin typeface="Arial"/>
                <a:ea typeface="+mj-lt"/>
                <a:cs typeface="Arial"/>
              </a:rPr>
              <a:t> και </a:t>
            </a:r>
            <a:r>
              <a:rPr lang="en-US" sz="2800" dirty="0" err="1">
                <a:latin typeface="Arial"/>
                <a:ea typeface="+mj-lt"/>
                <a:cs typeface="Arial"/>
              </a:rPr>
              <a:t>του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διοξειδίου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του</a:t>
            </a:r>
            <a:r>
              <a:rPr lang="en-US" sz="2800" dirty="0">
                <a:latin typeface="Arial"/>
                <a:ea typeface="+mj-lt"/>
                <a:cs typeface="Arial"/>
              </a:rPr>
              <a:t> </a:t>
            </a:r>
            <a:r>
              <a:rPr lang="en-US" sz="2800" dirty="0" err="1">
                <a:latin typeface="Arial"/>
                <a:ea typeface="+mj-lt"/>
                <a:cs typeface="Arial"/>
              </a:rPr>
              <a:t>άνθρ</a:t>
            </a:r>
            <a:r>
              <a:rPr lang="en-US" sz="2800" dirty="0">
                <a:latin typeface="Arial"/>
                <a:ea typeface="+mj-lt"/>
                <a:cs typeface="Arial"/>
              </a:rPr>
              <a:t>ακα </a:t>
            </a:r>
            <a:r>
              <a:rPr lang="en-US" sz="2800" dirty="0" err="1">
                <a:latin typeface="Arial"/>
                <a:ea typeface="+mj-lt"/>
                <a:cs typeface="Arial"/>
              </a:rPr>
              <a:t>στους</a:t>
            </a:r>
            <a:r>
              <a:rPr lang="en-US" sz="2800" dirty="0">
                <a:latin typeface="Arial"/>
                <a:ea typeface="+mj-lt"/>
                <a:cs typeface="Arial"/>
              </a:rPr>
              <a:t> π</a:t>
            </a:r>
            <a:r>
              <a:rPr lang="en-US" sz="2800" dirty="0" err="1">
                <a:latin typeface="Arial"/>
                <a:ea typeface="+mj-lt"/>
                <a:cs typeface="Arial"/>
              </a:rPr>
              <a:t>νεύμονες</a:t>
            </a:r>
            <a:endParaRPr lang="en-US" sz="2800" dirty="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41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02C312-C2E7-40AC-9892-CC1297C8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531" y="3316753"/>
            <a:ext cx="8946541" cy="1981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>
                <a:latin typeface="Arial"/>
                <a:ea typeface="+mj-lt"/>
                <a:cs typeface="+mj-lt"/>
              </a:rPr>
              <a:t>Τα τοιχώματα των τριχοειδών επιτρέπουν επίσης στα λευκοκύτταρα να τα διαπερνούν και να φτάνουν όπου είναι απαραίτητη η παρουσία τους για την άμυνα του οργανισμού</a:t>
            </a:r>
            <a:endParaRPr lang="el-GR" sz="280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0D2F9-FAD7-41A9-8B33-5D5482C0B5CD}"/>
              </a:ext>
            </a:extLst>
          </p:cNvPr>
          <p:cNvSpPr txBox="1"/>
          <p:nvPr/>
        </p:nvSpPr>
        <p:spPr>
          <a:xfrm>
            <a:off x="2354893" y="768263"/>
            <a:ext cx="3651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/>
                <a:cs typeface="Arial"/>
              </a:rPr>
              <a:t>ΤΡΙΧΟΕΙΔΗ</a:t>
            </a:r>
          </a:p>
        </p:txBody>
      </p:sp>
    </p:spTree>
    <p:extLst>
      <p:ext uri="{BB962C8B-B14F-4D97-AF65-F5344CB8AC3E}">
        <p14:creationId xmlns:p14="http://schemas.microsoft.com/office/powerpoint/2010/main" val="87094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E550285-B74F-4120-9A1B-6BA2604B0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2" t="30598" r="23298" b="24615"/>
          <a:stretch/>
        </p:blipFill>
        <p:spPr>
          <a:xfrm>
            <a:off x="956155" y="1519695"/>
            <a:ext cx="10458099" cy="4905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1F876-8684-467B-8449-8608ED53E5AA}"/>
              </a:ext>
            </a:extLst>
          </p:cNvPr>
          <p:cNvSpPr txBox="1"/>
          <p:nvPr/>
        </p:nvSpPr>
        <p:spPr>
          <a:xfrm>
            <a:off x="1676400" y="674317"/>
            <a:ext cx="63235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latin typeface="Arial"/>
                <a:cs typeface="Arial"/>
              </a:rPr>
              <a:t>ΕΡΩΤΗΣΕΙΣ ΒΙΒΛΙΟ /ΣΕΛΙΔΑ 48</a:t>
            </a:r>
          </a:p>
        </p:txBody>
      </p:sp>
    </p:spTree>
    <p:extLst>
      <p:ext uri="{BB962C8B-B14F-4D97-AF65-F5344CB8AC3E}">
        <p14:creationId xmlns:p14="http://schemas.microsoft.com/office/powerpoint/2010/main" val="389249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1BD524-8AAD-4C3E-9970-8FA199A1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ΣΥΓΚΡΙΣΗ ΑΡΤΗΡΙΩΝ/ΦΛΕΒΩΝ</a:t>
            </a:r>
          </a:p>
        </p:txBody>
      </p:sp>
      <p:graphicFrame>
        <p:nvGraphicFramePr>
          <p:cNvPr id="11" name="Πίνακας 12">
            <a:extLst>
              <a:ext uri="{FF2B5EF4-FFF2-40B4-BE49-F238E27FC236}">
                <a16:creationId xmlns:a16="http://schemas.microsoft.com/office/drawing/2014/main" id="{3FEF6139-0058-406F-BB46-AD349DBD5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10705"/>
              </p:ext>
            </p:extLst>
          </p:nvPr>
        </p:nvGraphicFramePr>
        <p:xfrm>
          <a:off x="1635669" y="2814638"/>
          <a:ext cx="894714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3434378505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98458943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449470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ΑΡΤΗΡΙΕΣ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ΦΛΕΒΕΣ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Τοιχώματα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Παχύτερα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Λεπτότερα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3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>
                          <a:solidFill>
                            <a:srgbClr val="7030A0"/>
                          </a:solidFill>
                          <a:latin typeface="Arial"/>
                        </a:rPr>
                        <a:t>Μυικός</a:t>
                      </a:r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 ιστός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Περισσότερος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Λιγότερος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1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Πλήθος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Μικρότερο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Μεγαλύτερο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9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Εσωτερική διάμετρος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Μικρότερη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Μεγαλύτερη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3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Βαλβίδες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ΟΧΙ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ΝΑΙ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08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7030A0"/>
                          </a:solidFill>
                          <a:latin typeface="Arial"/>
                        </a:rPr>
                        <a:t>Σφυγμός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ΝΑΙ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Arial"/>
                        </a:rPr>
                        <a:t>ΟΧΙ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6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088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Ion</vt:lpstr>
      <vt:lpstr>ΚΑΡΔΙΑ</vt:lpstr>
      <vt:lpstr>ΑΙΜΟΦΟΡΑ ΑΓΓΕΙΑ</vt:lpstr>
      <vt:lpstr>ΑΡΤΗΡΙΕΣ και  ΑΡΤΗΡΙΔΙΑ</vt:lpstr>
      <vt:lpstr>ΦΛΕΒΕΣ ΚΑΙ ΦΛΕΒΙΔΙΑ</vt:lpstr>
      <vt:lpstr>ΤΡΙΧΟΕΙΔΗ</vt:lpstr>
      <vt:lpstr>ΕΝΔΟΘΗΛΙΟ</vt:lpstr>
      <vt:lpstr>Παρουσίαση του PowerPoint</vt:lpstr>
      <vt:lpstr>Παρουσίαση του PowerPoint</vt:lpstr>
      <vt:lpstr>ΣΥΓΚΡΙΣΗ ΑΡΤΗΡΙΩΝ/ΦΛΕΒΩΝ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378</cp:revision>
  <dcterms:created xsi:type="dcterms:W3CDTF">2021-02-20T16:52:51Z</dcterms:created>
  <dcterms:modified xsi:type="dcterms:W3CDTF">2021-12-11T15:39:14Z</dcterms:modified>
</cp:coreProperties>
</file>