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9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63DCD-CB07-4DCF-9FF9-DC728A4FC397}" v="1542" dt="2023-11-18T11:18:55.573"/>
    <p1510:client id="{5986D633-3195-4060-9FA5-52BC3EC2CDD2}" v="40" dt="2023-11-18T09:55:17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79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1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76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0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08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6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8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0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3" descr="Πότε Είναι Ανησυχητική η Πίεση &amp; Πώς θα Μείνει σε Φυσιολογικά Επίπεδα -  Advanced Healthcare Blog">
            <a:extLst>
              <a:ext uri="{FF2B5EF4-FFF2-40B4-BE49-F238E27FC236}">
                <a16:creationId xmlns:a16="http://schemas.microsoft.com/office/drawing/2014/main" id="{9EDDD4E0-77E3-9037-7282-A271D86D11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3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D0A0432-F95F-6441-CC5D-B6BB755FA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42985"/>
            <a:ext cx="12192000" cy="312031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F0586C3-A19F-D214-ABDE-30AD5B666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17342" y="1250342"/>
            <a:ext cx="4357316" cy="4357316"/>
          </a:xfrm>
          <a:custGeom>
            <a:avLst/>
            <a:gdLst>
              <a:gd name="connsiteX0" fmla="*/ 2178658 w 4357316"/>
              <a:gd name="connsiteY0" fmla="*/ 0 h 4357316"/>
              <a:gd name="connsiteX1" fmla="*/ 4357316 w 4357316"/>
              <a:gd name="connsiteY1" fmla="*/ 2178658 h 4357316"/>
              <a:gd name="connsiteX2" fmla="*/ 2178658 w 4357316"/>
              <a:gd name="connsiteY2" fmla="*/ 4357316 h 4357316"/>
              <a:gd name="connsiteX3" fmla="*/ 0 w 4357316"/>
              <a:gd name="connsiteY3" fmla="*/ 2178658 h 4357316"/>
              <a:gd name="connsiteX4" fmla="*/ 2178658 w 4357316"/>
              <a:gd name="connsiteY4" fmla="*/ 0 h 435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7316" h="4357316">
                <a:moveTo>
                  <a:pt x="2178658" y="0"/>
                </a:moveTo>
                <a:cubicBezTo>
                  <a:pt x="3381898" y="0"/>
                  <a:pt x="4357316" y="975418"/>
                  <a:pt x="4357316" y="2178658"/>
                </a:cubicBezTo>
                <a:cubicBezTo>
                  <a:pt x="4357316" y="3381898"/>
                  <a:pt x="3381898" y="4357316"/>
                  <a:pt x="2178658" y="4357316"/>
                </a:cubicBezTo>
                <a:cubicBezTo>
                  <a:pt x="975418" y="4357316"/>
                  <a:pt x="0" y="3381898"/>
                  <a:pt x="0" y="2178658"/>
                </a:cubicBezTo>
                <a:cubicBezTo>
                  <a:pt x="0" y="975418"/>
                  <a:pt x="975418" y="0"/>
                  <a:pt x="21786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5E137-EE9D-8229-E704-3857741AEDAD}"/>
              </a:ext>
            </a:extLst>
          </p:cNvPr>
          <p:cNvSpPr txBox="1"/>
          <p:nvPr/>
        </p:nvSpPr>
        <p:spPr>
          <a:xfrm>
            <a:off x="4328161" y="2211978"/>
            <a:ext cx="3535679" cy="142572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cap="all" spc="600" dirty="0">
                <a:solidFill>
                  <a:srgbClr val="FF0000"/>
                </a:solidFill>
                <a:latin typeface="Book Antiqua"/>
                <a:ea typeface="+mj-ea"/>
                <a:cs typeface="+mj-cs"/>
              </a:rPr>
              <a:t>ΑΡΤΗΡΙΑΚΗ ΠΙΕΣΗ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4C5C93-B9E9-4392-ADCF-ABF21209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BAA781-9063-B998-6425-6F77D3E8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627" y="1148363"/>
            <a:ext cx="10287000" cy="8215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l-GR" sz="2000" b="1" dirty="0">
                <a:latin typeface="Book Antiqua"/>
                <a:cs typeface="Arial"/>
              </a:rPr>
              <a:t>Πίεση αίματος ονομάζεται η πίεση που ασκείται από το αίμα στο τοίχωμα ενός αιμοφόρου αγγείου</a:t>
            </a:r>
            <a:endParaRPr lang="el-GR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E2A402-5E9D-1F72-B4B0-F9EF02D6C8AB}"/>
              </a:ext>
            </a:extLst>
          </p:cNvPr>
          <p:cNvSpPr txBox="1"/>
          <p:nvPr/>
        </p:nvSpPr>
        <p:spPr>
          <a:xfrm>
            <a:off x="1097386" y="2728710"/>
            <a:ext cx="534473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solidFill>
                  <a:schemeClr val="accent5">
                    <a:lumMod val="50000"/>
                  </a:schemeClr>
                </a:solidFill>
                <a:latin typeface="Book Antiqua"/>
              </a:rPr>
              <a:t>Υπάρχουν δύο μετρήσεις αρτηριακής πίεσης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226CC3-A6A0-5480-84BC-A20353E5D9FE}"/>
              </a:ext>
            </a:extLst>
          </p:cNvPr>
          <p:cNvSpPr txBox="1"/>
          <p:nvPr/>
        </p:nvSpPr>
        <p:spPr>
          <a:xfrm>
            <a:off x="2167944" y="4056845"/>
            <a:ext cx="347461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ΣΥΣΤΟΛΙΚΗ ΠΙΕΣΗ (ΜΕΓΑΛΗ)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0A69F5-9E73-EB14-04D2-781CE7E27B68}"/>
              </a:ext>
            </a:extLst>
          </p:cNvPr>
          <p:cNvSpPr txBox="1"/>
          <p:nvPr/>
        </p:nvSpPr>
        <p:spPr>
          <a:xfrm>
            <a:off x="7018985" y="4647127"/>
            <a:ext cx="35175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ΔΙΑΣΤΟΛΙΚΗ  ΠΙΕΣΗ (ΜΙΚΡΗ)</a:t>
            </a:r>
          </a:p>
        </p:txBody>
      </p:sp>
    </p:spTree>
    <p:extLst>
      <p:ext uri="{BB962C8B-B14F-4D97-AF65-F5344CB8AC3E}">
        <p14:creationId xmlns:p14="http://schemas.microsoft.com/office/powerpoint/2010/main" val="166328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81BD9E-A144-EF3E-80CD-0E331EF0C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094702"/>
            <a:ext cx="10287000" cy="15083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l-GR" sz="2000" b="1" dirty="0">
                <a:latin typeface="Book Antiqua"/>
              </a:rPr>
              <a:t>ΣΥΣΤΟΛΙΚΗ ΠΙΕΣΗ </a:t>
            </a:r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latin typeface="Book Antiqua"/>
              </a:rPr>
              <a:t>(Μεγάλη)</a:t>
            </a:r>
            <a:endParaRPr lang="el-GR" sz="2000" dirty="0">
              <a:solidFill>
                <a:schemeClr val="accent4">
                  <a:lumMod val="75000"/>
                </a:schemeClr>
              </a:solidFill>
              <a:latin typeface="Book Antiqua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l-GR" sz="2000" dirty="0">
              <a:solidFill>
                <a:srgbClr val="B00330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000" b="1" dirty="0">
                <a:latin typeface="Book Antiqua"/>
              </a:rPr>
              <a:t>Η πίεση που ασκεί το αίμα στις αρτηρίες όταν η καρδιά </a:t>
            </a:r>
            <a:r>
              <a:rPr lang="el-GR" sz="2000" b="1" dirty="0" err="1">
                <a:latin typeface="Book Antiqua"/>
              </a:rPr>
              <a:t>συσπάται</a:t>
            </a:r>
            <a:r>
              <a:rPr lang="el-GR" sz="2000" b="1" dirty="0">
                <a:latin typeface="Book Antiqua"/>
              </a:rPr>
              <a:t> και στέλνει το αίμα στην ΑΟΡΤΗ</a:t>
            </a:r>
            <a:endParaRPr lang="en-US" sz="2000">
              <a:latin typeface="Book Antiqua"/>
            </a:endParaRPr>
          </a:p>
          <a:p>
            <a:endParaRPr lang="el-GR" sz="2000" dirty="0"/>
          </a:p>
        </p:txBody>
      </p:sp>
      <p:sp>
        <p:nvSpPr>
          <p:cNvPr id="4" name="Βέλος: Καμπύλο προς τα δεξιά 3">
            <a:extLst>
              <a:ext uri="{FF2B5EF4-FFF2-40B4-BE49-F238E27FC236}">
                <a16:creationId xmlns:a16="http://schemas.microsoft.com/office/drawing/2014/main" id="{753E14AC-8FDD-3B14-B3F0-251CF6DE2935}"/>
              </a:ext>
            </a:extLst>
          </p:cNvPr>
          <p:cNvSpPr/>
          <p:nvPr/>
        </p:nvSpPr>
        <p:spPr>
          <a:xfrm>
            <a:off x="1352282" y="3174105"/>
            <a:ext cx="1416675" cy="1373746"/>
          </a:xfrm>
          <a:prstGeom prst="curv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A1642-C680-48BC-AB33-C40C2A838593}"/>
              </a:ext>
            </a:extLst>
          </p:cNvPr>
          <p:cNvSpPr txBox="1"/>
          <p:nvPr/>
        </p:nvSpPr>
        <p:spPr>
          <a:xfrm>
            <a:off x="3995133" y="4673958"/>
            <a:ext cx="702971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latin typeface="Book Antiqua"/>
              </a:rPr>
              <a:t>Σε κάθε συστολή της καρδιάς η πίεση του αίματος κυμαίνεται από 110mmHg ως 150mmHg</a:t>
            </a:r>
          </a:p>
        </p:txBody>
      </p:sp>
    </p:spTree>
    <p:extLst>
      <p:ext uri="{BB962C8B-B14F-4D97-AF65-F5344CB8AC3E}">
        <p14:creationId xmlns:p14="http://schemas.microsoft.com/office/powerpoint/2010/main" val="18150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9F765E-1EB5-454D-2E69-A7CEBC3A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712" y="751264"/>
            <a:ext cx="10287000" cy="21630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lvl="0" indent="-228600" algn="ctr" rtl="0">
              <a:buChar char="•"/>
            </a:pPr>
            <a:r>
              <a:rPr lang="el-GR" sz="2000" b="1" i="0" u="none" strike="noStrike" baseline="0" dirty="0">
                <a:solidFill>
                  <a:srgbClr val="000000"/>
                </a:solidFill>
                <a:latin typeface="Book Antiqua"/>
                <a:ea typeface="Arial"/>
                <a:cs typeface="Arial"/>
              </a:rPr>
              <a:t> ΠΙΕΣΗ </a:t>
            </a:r>
            <a:r>
              <a:rPr lang="el-GR" sz="2000" b="1" i="0" u="none" strike="noStrike" baseline="0" dirty="0">
                <a:solidFill>
                  <a:srgbClr val="B00330"/>
                </a:solidFill>
                <a:latin typeface="Book Antiqua"/>
                <a:ea typeface="Arial"/>
                <a:cs typeface="Arial"/>
              </a:rPr>
              <a:t>(Μεγάλη)</a:t>
            </a:r>
            <a:r>
              <a:rPr lang="el-GR" sz="2000" b="0" i="0" dirty="0">
                <a:solidFill>
                  <a:srgbClr val="B00330"/>
                </a:solidFill>
                <a:latin typeface="Book Antiqua"/>
                <a:ea typeface="Arial"/>
                <a:cs typeface="Arial"/>
              </a:rPr>
              <a:t>​</a:t>
            </a:r>
          </a:p>
          <a:p>
            <a:pPr marL="228600" lvl="0" indent="-228600" algn="ctr" rtl="0">
              <a:buChar char="•"/>
            </a:pPr>
            <a:r>
              <a:rPr lang="el-GR" sz="2000" b="0" i="0" dirty="0">
                <a:solidFill>
                  <a:srgbClr val="B00330"/>
                </a:solidFill>
                <a:latin typeface="Book Antiqua"/>
                <a:ea typeface="Arial"/>
                <a:cs typeface="Arial"/>
              </a:rPr>
              <a:t>​</a:t>
            </a:r>
          </a:p>
          <a:p>
            <a:r>
              <a:rPr lang="el-GR" sz="2000" b="1" i="0" u="none" strike="noStrike" baseline="0" dirty="0">
                <a:solidFill>
                  <a:srgbClr val="000000"/>
                </a:solidFill>
                <a:latin typeface="Book Antiqua"/>
                <a:ea typeface="Arial"/>
                <a:cs typeface="Arial"/>
              </a:rPr>
              <a:t>Η πίεση που ασκεί το αίμα στις αρτηρίες όταν η καρδιά </a:t>
            </a:r>
            <a:r>
              <a:rPr lang="el-GR" sz="2000" b="1" dirty="0">
                <a:solidFill>
                  <a:srgbClr val="000000"/>
                </a:solidFill>
                <a:latin typeface="Book Antiqua"/>
                <a:ea typeface="Arial"/>
                <a:cs typeface="Arial"/>
              </a:rPr>
              <a:t>χαλαρώνει ανάμεσα στους χτύπους </a:t>
            </a:r>
            <a:endParaRPr lang="el-GR" dirty="0"/>
          </a:p>
        </p:txBody>
      </p:sp>
      <p:sp>
        <p:nvSpPr>
          <p:cNvPr id="5" name="Βέλος: Καμπύλο προς τα δεξιά 4">
            <a:extLst>
              <a:ext uri="{FF2B5EF4-FFF2-40B4-BE49-F238E27FC236}">
                <a16:creationId xmlns:a16="http://schemas.microsoft.com/office/drawing/2014/main" id="{2B7034D0-86F5-D32D-7E20-883F9D3156B3}"/>
              </a:ext>
            </a:extLst>
          </p:cNvPr>
          <p:cNvSpPr/>
          <p:nvPr/>
        </p:nvSpPr>
        <p:spPr>
          <a:xfrm>
            <a:off x="1448874" y="3217035"/>
            <a:ext cx="1416675" cy="1373746"/>
          </a:xfrm>
          <a:prstGeom prst="curv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BC6F8-C798-E29D-7F83-4458EE246C2A}"/>
              </a:ext>
            </a:extLst>
          </p:cNvPr>
          <p:cNvSpPr txBox="1"/>
          <p:nvPr/>
        </p:nvSpPr>
        <p:spPr>
          <a:xfrm>
            <a:off x="4219977" y="4842456"/>
            <a:ext cx="661759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latin typeface="Book Antiqua"/>
              </a:rPr>
              <a:t>Σε κάθε χαλάρωση η πίεση γίνεται 80 </a:t>
            </a:r>
            <a:r>
              <a:rPr lang="el-GR" sz="2400" dirty="0" err="1">
                <a:latin typeface="Book Antiqua"/>
              </a:rPr>
              <a:t>mmHg</a:t>
            </a:r>
          </a:p>
        </p:txBody>
      </p:sp>
    </p:spTree>
    <p:extLst>
      <p:ext uri="{BB962C8B-B14F-4D97-AF65-F5344CB8AC3E}">
        <p14:creationId xmlns:p14="http://schemas.microsoft.com/office/powerpoint/2010/main" val="46320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169AD2-8AE5-BDAF-ED9B-761998284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46" y="1223490"/>
            <a:ext cx="10877281" cy="56392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/>
              <a:buChar char="q"/>
            </a:pPr>
            <a:r>
              <a:rPr lang="el-GR" sz="2000" dirty="0">
                <a:latin typeface="Book Antiqua"/>
              </a:rPr>
              <a:t>Η πίεση ελαττώνεται καθώς το αίμα κινείται από τις αρτηρίες προς τα </a:t>
            </a:r>
            <a:r>
              <a:rPr lang="el-GR" sz="2000" err="1">
                <a:latin typeface="Book Antiqua"/>
              </a:rPr>
              <a:t>αρτηρίδια</a:t>
            </a:r>
            <a:r>
              <a:rPr lang="el-GR" sz="2000" dirty="0">
                <a:latin typeface="Book Antiqua"/>
              </a:rPr>
              <a:t> και τα τριχοειδή</a:t>
            </a:r>
            <a:r>
              <a:rPr lang="el-GR" dirty="0">
                <a:latin typeface="Book Antiqua"/>
              </a:rPr>
              <a:t> </a:t>
            </a:r>
            <a:endParaRPr lang="el-G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0FECC9-47A3-D421-B6DB-419224C2CDA1}"/>
              </a:ext>
            </a:extLst>
          </p:cNvPr>
          <p:cNvSpPr txBox="1"/>
          <p:nvPr/>
        </p:nvSpPr>
        <p:spPr>
          <a:xfrm>
            <a:off x="799565" y="2162578"/>
            <a:ext cx="1101948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l-GR" sz="2000" dirty="0">
                <a:latin typeface="Book Antiqua"/>
              </a:rPr>
              <a:t>Η πτώση αυτή της πίεσης οφείλεται στην τριβή μεταξύ αίματος και τοιχωμάτων των αγγείων </a:t>
            </a:r>
            <a:endParaRPr lang="el-GR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2D89EE-D3A9-D480-07FD-1373C00788D6}"/>
              </a:ext>
            </a:extLst>
          </p:cNvPr>
          <p:cNvSpPr txBox="1"/>
          <p:nvPr/>
        </p:nvSpPr>
        <p:spPr>
          <a:xfrm>
            <a:off x="847859" y="3026533"/>
            <a:ext cx="1037822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l-GR" sz="2000" dirty="0">
                <a:latin typeface="Book Antiqua"/>
              </a:rPr>
              <a:t>Η πίεση του αίματος είναι υπεύθυνη για την ταχύτητα ροής του αρτηριακού αίματος</a:t>
            </a:r>
            <a:endParaRPr lang="el-GR" sz="2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38A5B-D72D-4DD0-8F08-FB907D19C174}"/>
              </a:ext>
            </a:extLst>
          </p:cNvPr>
          <p:cNvSpPr txBox="1"/>
          <p:nvPr/>
        </p:nvSpPr>
        <p:spPr>
          <a:xfrm>
            <a:off x="847859" y="3933423"/>
            <a:ext cx="822638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l-GR" sz="2000" dirty="0">
                <a:latin typeface="Book Antiqua"/>
              </a:rPr>
              <a:t>Στην περιοχή των φλεβών ελαχιστοποιείται</a:t>
            </a:r>
            <a:r>
              <a:rPr lang="el-GR" sz="2000" dirty="0"/>
              <a:t> </a:t>
            </a:r>
            <a:endParaRPr lang="el-GR" sz="2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227510-6303-C27B-6958-67AE8DAE8893}"/>
              </a:ext>
            </a:extLst>
          </p:cNvPr>
          <p:cNvSpPr txBox="1"/>
          <p:nvPr/>
        </p:nvSpPr>
        <p:spPr>
          <a:xfrm>
            <a:off x="847859" y="4735669"/>
            <a:ext cx="1054457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l-GR" sz="2000" dirty="0">
                <a:latin typeface="Book Antiqua"/>
              </a:rPr>
              <a:t>Στα τριχοειδή ελαχιστοποιείται η ταχύτητα του αίματος για να διευκολυνθεί η ανταλλαγή ουσιών μεταξύ τριχοειδών και των κυττάρων των ιστών</a:t>
            </a:r>
            <a:endParaRPr lang="el-GR" sz="200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38660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B28B25-105B-D74A-E5AF-11D25F626179}"/>
              </a:ext>
            </a:extLst>
          </p:cNvPr>
          <p:cNvSpPr txBox="1"/>
          <p:nvPr/>
        </p:nvSpPr>
        <p:spPr>
          <a:xfrm>
            <a:off x="5248140" y="823711"/>
            <a:ext cx="549498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l-GR" sz="2000" b="1" dirty="0">
                <a:latin typeface="Book Antiqua"/>
              </a:rPr>
              <a:t>Η πίεση του αίματος είναι δείκτης υγείας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3C265-4160-4E10-A8C2-FC37CEC84497}"/>
              </a:ext>
            </a:extLst>
          </p:cNvPr>
          <p:cNvSpPr txBox="1"/>
          <p:nvPr/>
        </p:nvSpPr>
        <p:spPr>
          <a:xfrm>
            <a:off x="1287886" y="1934513"/>
            <a:ext cx="747243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latin typeface="Book Antiqua"/>
              </a:rPr>
              <a:t>ΑΡΤΗΡΙΑΚΗ ΥΠΕΡΤΑΣΗ</a:t>
            </a:r>
          </a:p>
          <a:p>
            <a:endParaRPr lang="el-GR" sz="2000" dirty="0">
              <a:latin typeface="Book Antiqua"/>
            </a:endParaRPr>
          </a:p>
          <a:p>
            <a:r>
              <a:rPr lang="el-GR" sz="2000" dirty="0">
                <a:latin typeface="Book Antiqua"/>
              </a:rPr>
              <a:t>Η παθολογική αύξηση της τιμής της  αρτηριακής πίεσης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DD77D3-0C9F-6157-9FC0-761351F5656D}"/>
              </a:ext>
            </a:extLst>
          </p:cNvPr>
          <p:cNvSpPr txBox="1"/>
          <p:nvPr/>
        </p:nvSpPr>
        <p:spPr>
          <a:xfrm>
            <a:off x="4853189" y="4080456"/>
            <a:ext cx="672491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>
                <a:solidFill>
                  <a:schemeClr val="accent4">
                    <a:lumMod val="75000"/>
                  </a:schemeClr>
                </a:solidFill>
                <a:latin typeface="Book Antiqua"/>
                <a:cs typeface="Segoe UI"/>
              </a:rPr>
              <a:t>ΑΡΤΗΡΙΑΚΗ ΥΠΟΤΑΣΗ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Book Antiqua"/>
              <a:cs typeface="Segoe UI"/>
            </a:endParaRPr>
          </a:p>
          <a:p>
            <a:r>
              <a:rPr lang="el-GR" sz="2000" dirty="0">
                <a:latin typeface="Book Antiqua"/>
                <a:cs typeface="Segoe UI"/>
              </a:rPr>
              <a:t>​</a:t>
            </a:r>
          </a:p>
          <a:p>
            <a:r>
              <a:rPr lang="el-GR" sz="2000" dirty="0">
                <a:latin typeface="Book Antiqua"/>
                <a:cs typeface="Segoe UI"/>
              </a:rPr>
              <a:t>Η παθολογική μείωση της τιμής αρτηριακής πίεσης</a:t>
            </a:r>
          </a:p>
        </p:txBody>
      </p:sp>
      <p:pic>
        <p:nvPicPr>
          <p:cNvPr id="7" name="Εικόνα 6" descr="Καρκίνος στην καρδιά: Όλα τα είδη και τα συμπτώματα που υπάρχουν – Πώς  μπορεί ν' αντιμετωπιστεί">
            <a:extLst>
              <a:ext uri="{FF2B5EF4-FFF2-40B4-BE49-F238E27FC236}">
                <a16:creationId xmlns:a16="http://schemas.microsoft.com/office/drawing/2014/main" id="{EBC33CAF-45F4-630B-2C78-13E8E2E5C8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8" t="1235" r="408" b="1234"/>
          <a:stretch/>
        </p:blipFill>
        <p:spPr>
          <a:xfrm>
            <a:off x="1089606" y="3888280"/>
            <a:ext cx="2607441" cy="17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1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C0AD29-6639-2108-E194-233943A6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979" y="1212758"/>
            <a:ext cx="10287000" cy="60685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buFont typeface="Wingdings"/>
              <a:buChar char="q"/>
            </a:pPr>
            <a:r>
              <a:rPr lang="el-GR" dirty="0">
                <a:latin typeface="Book Antiqua"/>
              </a:rPr>
              <a:t>Οι κίνδυνοι από την υπέρταση αφορούν τη λειτουργία της καρδιάς, του εγκεφάλου και των νεφρών</a:t>
            </a:r>
            <a:endParaRPr lang="el-G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5A32B-BD69-7CC7-DAD1-770D78AB4C02}"/>
              </a:ext>
            </a:extLst>
          </p:cNvPr>
          <p:cNvSpPr txBox="1"/>
          <p:nvPr/>
        </p:nvSpPr>
        <p:spPr>
          <a:xfrm>
            <a:off x="818345" y="2023056"/>
            <a:ext cx="102773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l-GR" dirty="0">
                <a:latin typeface="Book Antiqua"/>
              </a:rPr>
              <a:t>Να επιλέγεται ένας υγιεινός τρόπος ζωής που να μας προφυλάσσει από την εμφάνισή της όπως: </a:t>
            </a:r>
            <a:endParaRPr lang="el-GR"/>
          </a:p>
        </p:txBody>
      </p:sp>
      <p:pic>
        <p:nvPicPr>
          <p:cNvPr id="5" name="Εικόνα 4" descr="Κάπνισμα | Όλγα Ντζουβάρα Καρδιολογικό Ιατρείο Χολαργός iatroskardiologos.gr">
            <a:extLst>
              <a:ext uri="{FF2B5EF4-FFF2-40B4-BE49-F238E27FC236}">
                <a16:creationId xmlns:a16="http://schemas.microsoft.com/office/drawing/2014/main" id="{DDEEAC09-AED3-7814-90FD-112EADFE3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340" y="2958452"/>
            <a:ext cx="1660168" cy="16601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D4F059-0688-DE12-12D3-3BDCF439F472}"/>
              </a:ext>
            </a:extLst>
          </p:cNvPr>
          <p:cNvSpPr txBox="1"/>
          <p:nvPr/>
        </p:nvSpPr>
        <p:spPr>
          <a:xfrm>
            <a:off x="2768957" y="3050682"/>
            <a:ext cx="277969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>
                <a:latin typeface="Book Antiqua"/>
              </a:rPr>
              <a:t>Αποφυγή καπνίσματος</a:t>
            </a:r>
          </a:p>
        </p:txBody>
      </p:sp>
      <p:pic>
        <p:nvPicPr>
          <p:cNvPr id="7" name="Εικόνα 6" descr="Υγιεινή Διατροφή - Εύα Μακρή,Kλινική Διαιτολόγος - Διατροφολόγος">
            <a:extLst>
              <a:ext uri="{FF2B5EF4-FFF2-40B4-BE49-F238E27FC236}">
                <a16:creationId xmlns:a16="http://schemas.microsoft.com/office/drawing/2014/main" id="{C9479EB5-4506-B16E-78D5-9DC301BB8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560" y="4372377"/>
            <a:ext cx="2724150" cy="1676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BAA013-B40F-A932-01D9-C6CCC4D4DCBD}"/>
              </a:ext>
            </a:extLst>
          </p:cNvPr>
          <p:cNvSpPr txBox="1"/>
          <p:nvPr/>
        </p:nvSpPr>
        <p:spPr>
          <a:xfrm>
            <a:off x="1226176" y="5503036"/>
            <a:ext cx="1993542" cy="380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>
                <a:latin typeface="Book Antiqua"/>
              </a:rPr>
              <a:t>Υγιεινή διατροφή</a:t>
            </a:r>
          </a:p>
        </p:txBody>
      </p:sp>
      <p:pic>
        <p:nvPicPr>
          <p:cNvPr id="9" name="Εικόνα 8" descr="Άσκηση και αντιοξειδωτική άμυνα - nutribase.gr">
            <a:extLst>
              <a:ext uri="{FF2B5EF4-FFF2-40B4-BE49-F238E27FC236}">
                <a16:creationId xmlns:a16="http://schemas.microsoft.com/office/drawing/2014/main" id="{72BF7202-F11F-AD48-58AA-E8396B9E2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774" y="3431549"/>
            <a:ext cx="2638425" cy="17335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CFE3C7-4F58-128C-5421-D9FFECE50ECE}"/>
              </a:ext>
            </a:extLst>
          </p:cNvPr>
          <p:cNvSpPr txBox="1"/>
          <p:nvPr/>
        </p:nvSpPr>
        <p:spPr>
          <a:xfrm>
            <a:off x="7499261" y="5272289"/>
            <a:ext cx="3836830" cy="4561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194C49-18F0-0721-7442-BC743DDFC847}"/>
              </a:ext>
            </a:extLst>
          </p:cNvPr>
          <p:cNvSpPr txBox="1"/>
          <p:nvPr/>
        </p:nvSpPr>
        <p:spPr>
          <a:xfrm>
            <a:off x="9052775" y="5358147"/>
            <a:ext cx="13871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l-GR" dirty="0">
                <a:latin typeface="Book Antiqua"/>
              </a:rPr>
              <a:t>Άσκηση</a:t>
            </a:r>
          </a:p>
        </p:txBody>
      </p:sp>
    </p:spTree>
    <p:extLst>
      <p:ext uri="{BB962C8B-B14F-4D97-AF65-F5344CB8AC3E}">
        <p14:creationId xmlns:p14="http://schemas.microsoft.com/office/powerpoint/2010/main" val="180067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8" grpId="0"/>
      <p:bldP spid="11" grpId="0"/>
    </p:bldLst>
  </p:timing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AfterglowVTI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386</cp:revision>
  <dcterms:created xsi:type="dcterms:W3CDTF">2023-11-18T09:48:34Z</dcterms:created>
  <dcterms:modified xsi:type="dcterms:W3CDTF">2023-11-18T11:24:59Z</dcterms:modified>
</cp:coreProperties>
</file>