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b021f383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b021f383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b021f383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b021f383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b021f383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b021f383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b021f383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b021f383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b021f383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b021f383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b021f383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b021f383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208425" y="1173075"/>
            <a:ext cx="5624700" cy="30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3F3F3"/>
                </a:solidFill>
              </a:rPr>
              <a:t>Ο</a:t>
            </a:r>
            <a:r>
              <a:rPr lang="el" sz="3120">
                <a:solidFill>
                  <a:srgbClr val="F3F3F3"/>
                </a:solidFill>
              </a:rPr>
              <a:t> ανθρώπινος οργανισμός αποτελείται απο εκατομμύρια κύτταρα που είναι διαφορετικά μεταξύ τους και εκτελούν αμέτρητες διαφορετικές λειτουργίες.</a:t>
            </a:r>
            <a:endParaRPr sz="312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2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120">
                <a:solidFill>
                  <a:srgbClr val="F3F3F3"/>
                </a:solidFill>
              </a:rPr>
              <a:t>Όλα τα κύτταρα προέρχονται από το ΙΔΙΟ αρχικό κύτταρο -“το ζυγωτό”- και διαφοροποιούνται στη συνέχεια για να εκτελούν τις διαφορετικές λειτουργίες του οργανισμού</a:t>
            </a:r>
            <a:endParaRPr sz="312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2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120">
                <a:solidFill>
                  <a:srgbClr val="F3F3F3"/>
                </a:solidFill>
              </a:rPr>
              <a:t>Η διαδικασία αυτή ονομάζεται </a:t>
            </a:r>
            <a:r>
              <a:rPr lang="el" sz="3120">
                <a:solidFill>
                  <a:srgbClr val="FF9900"/>
                </a:solidFill>
              </a:rPr>
              <a:t>ΔΙΑΦΟΡΟΠΟΙΗΣΗ</a:t>
            </a:r>
            <a:endParaRPr sz="312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2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00" y="1475200"/>
            <a:ext cx="2522525" cy="27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005250" y="350925"/>
            <a:ext cx="2988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300">
                <a:solidFill>
                  <a:srgbClr val="FFFF00"/>
                </a:solidFill>
              </a:rPr>
              <a:t>ΚΥΤΤΑΡΑ ΚΑΙ ΙΣΤΟΙ</a:t>
            </a:r>
            <a:endParaRPr b="1" sz="230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9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191000" y="360950"/>
            <a:ext cx="4542000" cy="45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FF00"/>
                </a:solidFill>
              </a:rPr>
              <a:t>   </a:t>
            </a:r>
            <a:r>
              <a:rPr lang="el" sz="3125">
                <a:solidFill>
                  <a:srgbClr val="FFFF00"/>
                </a:solidFill>
              </a:rPr>
              <a:t>        </a:t>
            </a:r>
            <a:r>
              <a:rPr lang="el" sz="7200">
                <a:solidFill>
                  <a:srgbClr val="FFFF00"/>
                </a:solidFill>
              </a:rPr>
              <a:t> </a:t>
            </a:r>
            <a:r>
              <a:rPr lang="el" sz="7200">
                <a:solidFill>
                  <a:srgbClr val="FFFF00"/>
                </a:solidFill>
              </a:rPr>
              <a:t>ΕΙΔΗ ΙΣΤΩΝ</a:t>
            </a:r>
            <a:endParaRPr sz="72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7200">
                <a:solidFill>
                  <a:srgbClr val="FF9900"/>
                </a:solidFill>
              </a:rPr>
              <a:t>ΙΣΤΟ</a:t>
            </a:r>
            <a:r>
              <a:rPr lang="el" sz="7200">
                <a:solidFill>
                  <a:srgbClr val="FFFF00"/>
                </a:solidFill>
              </a:rPr>
              <a:t> </a:t>
            </a:r>
            <a:r>
              <a:rPr lang="el" sz="7200">
                <a:solidFill>
                  <a:srgbClr val="FFFFFF"/>
                </a:solidFill>
              </a:rPr>
              <a:t>αποτελούν κύτταρα μορφολογικά ΟΜΟΙΑ που συμμετέχουν στην ΙΔΙΑ λειτουργία </a:t>
            </a:r>
            <a:endParaRPr sz="7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7200">
                <a:solidFill>
                  <a:srgbClr val="FFFFFF"/>
                </a:solidFill>
              </a:rPr>
              <a:t>     Διακρίνουμε </a:t>
            </a:r>
            <a:r>
              <a:rPr i="1" lang="el" sz="7200">
                <a:solidFill>
                  <a:srgbClr val="FFFFFF"/>
                </a:solidFill>
              </a:rPr>
              <a:t>4 ΕΙΔΗ ΙΣΤΩΝ</a:t>
            </a:r>
            <a:endParaRPr i="1" sz="7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7200">
                <a:solidFill>
                  <a:srgbClr val="FFFFFF"/>
                </a:solidFill>
              </a:rPr>
              <a:t>1.</a:t>
            </a:r>
            <a:r>
              <a:rPr lang="el" sz="7200">
                <a:solidFill>
                  <a:srgbClr val="00FFFF"/>
                </a:solidFill>
              </a:rPr>
              <a:t>Επιθηλιακό</a:t>
            </a:r>
            <a:r>
              <a:rPr lang="el" sz="7200">
                <a:solidFill>
                  <a:srgbClr val="FFFFFF"/>
                </a:solidFill>
              </a:rPr>
              <a:t>ς ιστός</a:t>
            </a:r>
            <a:endParaRPr sz="7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7200">
                <a:solidFill>
                  <a:srgbClr val="FFFFFF"/>
                </a:solidFill>
              </a:rPr>
              <a:t>2.</a:t>
            </a:r>
            <a:r>
              <a:rPr lang="el" sz="7200">
                <a:solidFill>
                  <a:srgbClr val="00FFFF"/>
                </a:solidFill>
              </a:rPr>
              <a:t>Ερειστικός</a:t>
            </a:r>
            <a:r>
              <a:rPr lang="el" sz="7200">
                <a:solidFill>
                  <a:srgbClr val="FFFFFF"/>
                </a:solidFill>
              </a:rPr>
              <a:t> ιστός</a:t>
            </a:r>
            <a:endParaRPr sz="7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7200">
                <a:solidFill>
                  <a:srgbClr val="FFFFFF"/>
                </a:solidFill>
              </a:rPr>
              <a:t>3.</a:t>
            </a:r>
            <a:r>
              <a:rPr lang="el" sz="7200">
                <a:solidFill>
                  <a:srgbClr val="00FFFF"/>
                </a:solidFill>
              </a:rPr>
              <a:t>Μυικός</a:t>
            </a:r>
            <a:r>
              <a:rPr lang="el" sz="7200">
                <a:solidFill>
                  <a:srgbClr val="FFFFFF"/>
                </a:solidFill>
              </a:rPr>
              <a:t> ιστός</a:t>
            </a:r>
            <a:endParaRPr sz="7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7200">
                <a:solidFill>
                  <a:srgbClr val="FFFFFF"/>
                </a:solidFill>
              </a:rPr>
              <a:t>4.</a:t>
            </a:r>
            <a:r>
              <a:rPr lang="el" sz="7200">
                <a:solidFill>
                  <a:srgbClr val="00FFFF"/>
                </a:solidFill>
              </a:rPr>
              <a:t>Νευρικός</a:t>
            </a:r>
            <a:r>
              <a:rPr lang="el" sz="7200">
                <a:solidFill>
                  <a:srgbClr val="FFFFFF"/>
                </a:solidFill>
              </a:rPr>
              <a:t> ιστός</a:t>
            </a:r>
            <a:endParaRPr sz="7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10881" r="0" t="0"/>
          <a:stretch/>
        </p:blipFill>
        <p:spPr>
          <a:xfrm>
            <a:off x="300800" y="501300"/>
            <a:ext cx="3537275" cy="201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4131" r="44483" t="0"/>
          <a:stretch/>
        </p:blipFill>
        <p:spPr>
          <a:xfrm>
            <a:off x="1032700" y="2817400"/>
            <a:ext cx="1844825" cy="21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256825" y="210675"/>
            <a:ext cx="4079700" cy="4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FF00"/>
                </a:solidFill>
              </a:rPr>
              <a:t>ΕΠΙΘΗΛΙΑΚΟΣ ΙΣΤΟΣ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40625" y="832175"/>
            <a:ext cx="5715000" cy="39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i="1" lang="el" sz="1976">
                <a:solidFill>
                  <a:srgbClr val="00FFFF"/>
                </a:solidFill>
              </a:rPr>
              <a:t>ΜΟΡΦΟΛΟΓΙΑ</a:t>
            </a:r>
            <a:endParaRPr b="1" i="1" sz="2064">
              <a:solidFill>
                <a:srgbClr val="00FFFF"/>
              </a:solidFill>
            </a:endParaRPr>
          </a:p>
          <a:p>
            <a:pPr indent="-328347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571"/>
              <a:buChar char="●"/>
            </a:pPr>
            <a:r>
              <a:rPr lang="el" sz="1570">
                <a:solidFill>
                  <a:srgbClr val="F3F3F3"/>
                </a:solidFill>
              </a:rPr>
              <a:t>Κύτταρα στενά συνδεδεμένα μεταξύ τους </a:t>
            </a:r>
            <a:endParaRPr sz="1570">
              <a:solidFill>
                <a:srgbClr val="F3F3F3"/>
              </a:solidFill>
            </a:endParaRPr>
          </a:p>
          <a:p>
            <a:pPr indent="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190">
              <a:solidFill>
                <a:srgbClr val="F3F3F3"/>
              </a:solidFill>
            </a:endParaRPr>
          </a:p>
          <a:p>
            <a:pPr indent="-328347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571"/>
              <a:buChar char="●"/>
            </a:pPr>
            <a:r>
              <a:rPr lang="el" sz="1570">
                <a:solidFill>
                  <a:srgbClr val="F3F3F3"/>
                </a:solidFill>
              </a:rPr>
              <a:t>Σχηματίζουν επιφάνειες που καλύπτουν εξωτερικά το σώμα ή επενδύουν εσωτερικά διάφορες κοιλότητες (πχ δέρμα, εσωτερικό στομάχου, εντέρου)</a:t>
            </a:r>
            <a:endParaRPr sz="1570">
              <a:solidFill>
                <a:srgbClr val="F3F3F3"/>
              </a:solidFill>
            </a:endParaRPr>
          </a:p>
          <a:p>
            <a:pPr indent="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194">
              <a:solidFill>
                <a:srgbClr val="F3F3F3"/>
              </a:solidFill>
            </a:endParaRPr>
          </a:p>
          <a:p>
            <a:pPr indent="-328347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571"/>
              <a:buChar char="●"/>
            </a:pPr>
            <a:r>
              <a:rPr lang="el" sz="1570">
                <a:solidFill>
                  <a:srgbClr val="F3F3F3"/>
                </a:solidFill>
              </a:rPr>
              <a:t>Έχουν ποικίλη μορφολογία </a:t>
            </a:r>
            <a:endParaRPr sz="1570">
              <a:solidFill>
                <a:srgbClr val="F3F3F3"/>
              </a:solidFill>
            </a:endParaRPr>
          </a:p>
          <a:p>
            <a:pPr indent="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570">
              <a:solidFill>
                <a:srgbClr val="F3F3F3"/>
              </a:solidFill>
            </a:endParaRPr>
          </a:p>
          <a:p>
            <a:pPr indent="0" lvl="0" marL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i="1" lang="el" sz="1570">
                <a:solidFill>
                  <a:srgbClr val="00FF00"/>
                </a:solidFill>
              </a:rPr>
              <a:t> π.χ. αυτά που σχηματίζουν το τοίχωμα των τριχοειδών αγγείων είναι πεπλατυσμένα</a:t>
            </a:r>
            <a:endParaRPr i="1" sz="1570">
              <a:solidFill>
                <a:srgbClr val="00FF00"/>
              </a:solidFill>
            </a:endParaRPr>
          </a:p>
          <a:p>
            <a:pPr indent="0" lvl="0" marL="0" rtl="0" algn="ctr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989"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61413" l="0" r="0" t="0"/>
          <a:stretch/>
        </p:blipFill>
        <p:spPr>
          <a:xfrm>
            <a:off x="6466975" y="949450"/>
            <a:ext cx="1913025" cy="14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5435" l="0" r="6846" t="43038"/>
          <a:stretch/>
        </p:blipFill>
        <p:spPr>
          <a:xfrm>
            <a:off x="6513025" y="2887600"/>
            <a:ext cx="1997300" cy="141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44500"/>
            <a:ext cx="8520600" cy="4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100">
                <a:solidFill>
                  <a:srgbClr val="FFFF00"/>
                </a:solidFill>
              </a:rPr>
              <a:t>ΕΠΙΘΗΛΙΑΚΟΣ ΙΣΤΟΣ</a:t>
            </a:r>
            <a:endParaRPr sz="31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631650" y="862250"/>
            <a:ext cx="7880700" cy="3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l">
                <a:solidFill>
                  <a:srgbClr val="00FFFF"/>
                </a:solidFill>
              </a:rPr>
              <a:t>ΡΟΛΟΣ</a:t>
            </a:r>
            <a:endParaRPr b="1" i="1">
              <a:solidFill>
                <a:srgbClr val="00FFFF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700"/>
              <a:buChar char="●"/>
            </a:pPr>
            <a:r>
              <a:rPr lang="el" sz="1700">
                <a:solidFill>
                  <a:srgbClr val="F3F3F3"/>
                </a:solidFill>
              </a:rPr>
              <a:t>Προστατευτικός (δέρμα)</a:t>
            </a:r>
            <a:endParaRPr sz="17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3F3F3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700"/>
              <a:buChar char="●"/>
            </a:pPr>
            <a:r>
              <a:rPr lang="el" sz="1700">
                <a:solidFill>
                  <a:srgbClr val="F3F3F3"/>
                </a:solidFill>
              </a:rPr>
              <a:t>Απομακρύνει </a:t>
            </a:r>
            <a:r>
              <a:rPr b="1" lang="el" sz="1700">
                <a:solidFill>
                  <a:srgbClr val="FF0000"/>
                </a:solidFill>
              </a:rPr>
              <a:t>βλέννα</a:t>
            </a:r>
            <a:r>
              <a:rPr lang="el" sz="1700">
                <a:solidFill>
                  <a:srgbClr val="F3F3F3"/>
                </a:solidFill>
              </a:rPr>
              <a:t> και </a:t>
            </a:r>
            <a:r>
              <a:rPr b="1" lang="el" sz="1700">
                <a:solidFill>
                  <a:srgbClr val="FF0000"/>
                </a:solidFill>
              </a:rPr>
              <a:t>σκόνη </a:t>
            </a:r>
            <a:r>
              <a:rPr lang="el" sz="1700">
                <a:solidFill>
                  <a:srgbClr val="F3F3F3"/>
                </a:solidFill>
              </a:rPr>
              <a:t>(μύτη)</a:t>
            </a:r>
            <a:endParaRPr sz="17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0000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700"/>
              <a:buChar char="●"/>
            </a:pPr>
            <a:r>
              <a:rPr lang="el" sz="1700">
                <a:solidFill>
                  <a:srgbClr val="F3F3F3"/>
                </a:solidFill>
              </a:rPr>
              <a:t>Επιτρέπει την </a:t>
            </a:r>
            <a:r>
              <a:rPr b="1" lang="el" sz="1700">
                <a:solidFill>
                  <a:srgbClr val="FF0000"/>
                </a:solidFill>
              </a:rPr>
              <a:t>διάχυση</a:t>
            </a:r>
            <a:r>
              <a:rPr lang="el" sz="1700">
                <a:solidFill>
                  <a:srgbClr val="F3F3F3"/>
                </a:solidFill>
              </a:rPr>
              <a:t> και </a:t>
            </a:r>
            <a:r>
              <a:rPr b="1" lang="el" sz="1700">
                <a:solidFill>
                  <a:srgbClr val="FF0000"/>
                </a:solidFill>
              </a:rPr>
              <a:t>απορρόφηση</a:t>
            </a:r>
            <a:r>
              <a:rPr lang="el" sz="1700">
                <a:solidFill>
                  <a:srgbClr val="F3F3F3"/>
                </a:solidFill>
              </a:rPr>
              <a:t> ουσιών (τριχοειδή αγγεία)</a:t>
            </a:r>
            <a:endParaRPr sz="1700">
              <a:solidFill>
                <a:srgbClr val="F3F3F3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3F3F3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700"/>
              <a:buChar char="●"/>
            </a:pPr>
            <a:r>
              <a:rPr lang="el" sz="1700">
                <a:solidFill>
                  <a:srgbClr val="F3F3F3"/>
                </a:solidFill>
              </a:rPr>
              <a:t>Συμβάλλει στην </a:t>
            </a:r>
            <a:r>
              <a:rPr b="1" lang="el" sz="1700">
                <a:solidFill>
                  <a:srgbClr val="FF0000"/>
                </a:solidFill>
              </a:rPr>
              <a:t>παραγωγή</a:t>
            </a:r>
            <a:r>
              <a:rPr lang="el" sz="1700">
                <a:solidFill>
                  <a:srgbClr val="F3F3F3"/>
                </a:solidFill>
              </a:rPr>
              <a:t> και </a:t>
            </a:r>
            <a:r>
              <a:rPr b="1" lang="el" sz="1700">
                <a:solidFill>
                  <a:srgbClr val="FF0000"/>
                </a:solidFill>
              </a:rPr>
              <a:t>έκκριση</a:t>
            </a:r>
            <a:r>
              <a:rPr lang="el" sz="1700">
                <a:solidFill>
                  <a:srgbClr val="F3F3F3"/>
                </a:solidFill>
              </a:rPr>
              <a:t> προϊόντων (πάγκρεας, ιδρωτοποιοί αδένες)</a:t>
            </a:r>
            <a:endParaRPr sz="17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i="1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00800" y="184325"/>
            <a:ext cx="513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100">
                <a:solidFill>
                  <a:srgbClr val="FFFF00"/>
                </a:solidFill>
              </a:rPr>
              <a:t>ΕΠΙΘΗΛΙΑΚΟΣ ΙΣΤΟΣ</a:t>
            </a:r>
            <a:endParaRPr sz="31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278600" y="982025"/>
            <a:ext cx="5604600" cy="37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/>
              <a:t>Ο </a:t>
            </a:r>
            <a:r>
              <a:rPr b="1" lang="el" sz="1500">
                <a:solidFill>
                  <a:srgbClr val="FF0000"/>
                </a:solidFill>
              </a:rPr>
              <a:t>Κροσσωτός επιθηλιακός ιστός</a:t>
            </a:r>
            <a:r>
              <a:rPr lang="el" sz="1500"/>
              <a:t> </a:t>
            </a:r>
            <a:r>
              <a:rPr lang="el" sz="1500">
                <a:solidFill>
                  <a:srgbClr val="F3F3F3"/>
                </a:solidFill>
              </a:rPr>
              <a:t>σχηματιζεται από επιθηλιακά κύτταρα που φέρουν</a:t>
            </a:r>
            <a:r>
              <a:rPr lang="el" sz="1500"/>
              <a:t>: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500">
                <a:solidFill>
                  <a:srgbClr val="F3F3F3"/>
                </a:solidFill>
              </a:rPr>
              <a:t>α)</a:t>
            </a:r>
            <a:r>
              <a:rPr lang="el" sz="1500"/>
              <a:t> </a:t>
            </a:r>
            <a:r>
              <a:rPr b="1" i="1" lang="el" sz="1500">
                <a:solidFill>
                  <a:srgbClr val="00FFFF"/>
                </a:solidFill>
              </a:rPr>
              <a:t>Βλεφαρίδες</a:t>
            </a:r>
            <a:r>
              <a:rPr lang="el" sz="1500"/>
              <a:t> </a:t>
            </a:r>
            <a:r>
              <a:rPr lang="el" sz="1500">
                <a:solidFill>
                  <a:srgbClr val="F3F3F3"/>
                </a:solidFill>
              </a:rPr>
              <a:t>(επενδύουν εσωτερικά τις αεροφόρες οδούς, πχ μύτη)</a:t>
            </a:r>
            <a:endParaRPr sz="15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l" sz="1500">
                <a:solidFill>
                  <a:srgbClr val="00FF00"/>
                </a:solidFill>
              </a:rPr>
              <a:t>Οι βλεφαρίδες απομακρύνουν τη βλέννα πάνω στην οποία έχουν προσκολληθεί σκόνη και μικρόβια </a:t>
            </a:r>
            <a:endParaRPr i="1" sz="15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1500">
                <a:solidFill>
                  <a:srgbClr val="F3F3F3"/>
                </a:solidFill>
              </a:rPr>
              <a:t>β) </a:t>
            </a:r>
            <a:r>
              <a:rPr b="1" i="1" lang="el" sz="1500">
                <a:solidFill>
                  <a:srgbClr val="00FFFF"/>
                </a:solidFill>
              </a:rPr>
              <a:t>Μικρολάχνες </a:t>
            </a:r>
            <a:r>
              <a:rPr lang="el" sz="1500">
                <a:solidFill>
                  <a:srgbClr val="F3F3F3"/>
                </a:solidFill>
              </a:rPr>
              <a:t>υπάρχουν στα επιθηλιακά κύτταρα του λεπτού εντέρου που συμβάλλουν στην απορρόφηση χρήσιμων προϊόντων της πέψης</a:t>
            </a:r>
            <a:endParaRPr sz="1500">
              <a:solidFill>
                <a:srgbClr val="F3F3F3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45391" l="6230" r="58822" t="3289"/>
          <a:stretch/>
        </p:blipFill>
        <p:spPr>
          <a:xfrm>
            <a:off x="621650" y="852250"/>
            <a:ext cx="1925050" cy="19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b="44592" l="58442" r="0" t="0"/>
          <a:stretch/>
        </p:blipFill>
        <p:spPr>
          <a:xfrm>
            <a:off x="621650" y="3009875"/>
            <a:ext cx="1925050" cy="17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200525" y="254525"/>
            <a:ext cx="427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44">
                <a:solidFill>
                  <a:srgbClr val="FFFF00"/>
                </a:solidFill>
              </a:rPr>
              <a:t>ΕΠΙΘΗΛΙΑΚΟΣ ΙΣΤΟΣ</a:t>
            </a:r>
            <a:endParaRPr sz="2544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027750"/>
            <a:ext cx="8520600" cy="36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l">
                <a:solidFill>
                  <a:srgbClr val="00FFFF"/>
                </a:solidFill>
              </a:rPr>
              <a:t>ΑΔΕΝΕΣ</a:t>
            </a:r>
            <a:endParaRPr b="1" i="1">
              <a:solidFill>
                <a:srgbClr val="00FFFF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3F3F3"/>
                </a:solidFill>
              </a:rPr>
              <a:t>Όταν τα κύτταρα του επιθηλιακού ιστού παράγουν και εκκρίνουν κάποιο προϊόν τότε συνιστούν έναν </a:t>
            </a:r>
            <a:r>
              <a:rPr b="1" i="1" lang="el">
                <a:solidFill>
                  <a:srgbClr val="FF0000"/>
                </a:solidFill>
              </a:rPr>
              <a:t>αδένα</a:t>
            </a:r>
            <a:endParaRPr b="1" i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3F3F3"/>
                </a:solidFill>
              </a:rPr>
              <a:t>Οι αδένες διακρίνονται σε 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3F3F3"/>
                </a:solidFill>
              </a:rPr>
              <a:t>1)</a:t>
            </a:r>
            <a:r>
              <a:rPr lang="el">
                <a:solidFill>
                  <a:srgbClr val="00FFFF"/>
                </a:solidFill>
              </a:rPr>
              <a:t>Εξωκρινείς αδένες:</a:t>
            </a:r>
            <a:r>
              <a:rPr lang="el">
                <a:solidFill>
                  <a:srgbClr val="F3F3F3"/>
                </a:solidFill>
              </a:rPr>
              <a:t>εκκρίνουν μέσω ενός εκφορητικού πόρου είτε ΕΞΩ από το σώμα </a:t>
            </a:r>
            <a:r>
              <a:rPr lang="el">
                <a:solidFill>
                  <a:srgbClr val="00FF00"/>
                </a:solidFill>
              </a:rPr>
              <a:t>(π.χ. ιδρωτοποιοί αδένες) </a:t>
            </a:r>
            <a:r>
              <a:rPr lang="el">
                <a:solidFill>
                  <a:srgbClr val="F3F3F3"/>
                </a:solidFill>
              </a:rPr>
              <a:t>είτε σε ΕΣΩΤΕΡΙΚΕΣ ΚΟΙΛΟΤΗΤΕΣ </a:t>
            </a:r>
            <a:r>
              <a:rPr lang="el">
                <a:solidFill>
                  <a:srgbClr val="00FF00"/>
                </a:solidFill>
              </a:rPr>
              <a:t>(π.χ. σιελογόνοι αδένες)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3F3F3"/>
                </a:solidFill>
              </a:rPr>
              <a:t>2)</a:t>
            </a:r>
            <a:r>
              <a:rPr lang="el">
                <a:solidFill>
                  <a:srgbClr val="00FFFF"/>
                </a:solidFill>
              </a:rPr>
              <a:t>Ενδοκρινείς αδένες: </a:t>
            </a:r>
            <a:r>
              <a:rPr lang="el">
                <a:solidFill>
                  <a:srgbClr val="F3F3F3"/>
                </a:solidFill>
              </a:rPr>
              <a:t>εκκρίνουν κατευθείαν στο αίμα </a:t>
            </a:r>
            <a:r>
              <a:rPr lang="el">
                <a:solidFill>
                  <a:srgbClr val="00FF00"/>
                </a:solidFill>
              </a:rPr>
              <a:t>(π.χ. υπόφυση)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900">
                <a:solidFill>
                  <a:srgbClr val="F3F3F3"/>
                </a:solidFill>
              </a:rPr>
              <a:t>3)</a:t>
            </a:r>
            <a:r>
              <a:rPr lang="el" sz="1900">
                <a:solidFill>
                  <a:srgbClr val="00FFFF"/>
                </a:solidFill>
              </a:rPr>
              <a:t>Μεικτοί αδένες: </a:t>
            </a:r>
            <a:r>
              <a:rPr lang="el" sz="1900">
                <a:solidFill>
                  <a:srgbClr val="F3F3F3"/>
                </a:solidFill>
              </a:rPr>
              <a:t>περιλαμβάνουν </a:t>
            </a:r>
            <a:r>
              <a:rPr b="1" lang="el" sz="1900">
                <a:solidFill>
                  <a:srgbClr val="FF9900"/>
                </a:solidFill>
              </a:rPr>
              <a:t>ΚΑΙ ΕΞΩΚΡΙΝΗ ΚΑΙ ΕΝΔΟΚΡΙΝΗ ΜΟΙΡΑ</a:t>
            </a:r>
            <a:endParaRPr b="1" sz="1900">
              <a:solidFill>
                <a:srgbClr val="FF9900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l" sz="1900">
                <a:solidFill>
                  <a:srgbClr val="FF9900"/>
                </a:solidFill>
              </a:rPr>
              <a:t>	</a:t>
            </a:r>
            <a:endParaRPr sz="1900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61800" y="364825"/>
            <a:ext cx="490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44">
                <a:solidFill>
                  <a:srgbClr val="FFFF00"/>
                </a:solidFill>
              </a:rPr>
              <a:t>ΕΠΙΘΗΛΙΑΚΟΣ ΙΣΤΟΣ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261550" y="1017725"/>
            <a:ext cx="5303100" cy="38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l" sz="1645">
                <a:solidFill>
                  <a:srgbClr val="00FF00"/>
                </a:solidFill>
              </a:rPr>
              <a:t>ΠΑΓΚΡΕΑΣ</a:t>
            </a:r>
            <a:r>
              <a:rPr b="1" lang="el" sz="1900">
                <a:solidFill>
                  <a:srgbClr val="00FF00"/>
                </a:solidFill>
              </a:rPr>
              <a:t> </a:t>
            </a:r>
            <a:endParaRPr b="1" sz="19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l" sz="1900">
                <a:solidFill>
                  <a:srgbClr val="F3F3F3"/>
                </a:solidFill>
              </a:rPr>
              <a:t>Είναι ένας μεικτός αδένας:</a:t>
            </a:r>
            <a:endParaRPr b="1" sz="1900">
              <a:solidFill>
                <a:srgbClr val="F3F3F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1900">
              <a:solidFill>
                <a:srgbClr val="F3F3F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l" sz="1845">
                <a:solidFill>
                  <a:srgbClr val="FF00FF"/>
                </a:solidFill>
              </a:rPr>
              <a:t>ΕΞΩΚΡΙΝΗΣ ΜΟΙΡΑ:</a:t>
            </a:r>
            <a:r>
              <a:rPr b="1" lang="el" sz="1845">
                <a:solidFill>
                  <a:srgbClr val="F3F3F3"/>
                </a:solidFill>
              </a:rPr>
              <a:t> </a:t>
            </a:r>
            <a:r>
              <a:rPr lang="el" sz="1845">
                <a:solidFill>
                  <a:srgbClr val="F3F3F3"/>
                </a:solidFill>
              </a:rPr>
              <a:t>εκκρίνει παγκρεατικό υγρό στο δωδεκαδάκτυλο μέσω του παγκρεατικού πόρου</a:t>
            </a:r>
            <a:endParaRPr sz="1845">
              <a:solidFill>
                <a:srgbClr val="F3F3F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845">
              <a:solidFill>
                <a:srgbClr val="F3F3F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l" sz="1845">
                <a:solidFill>
                  <a:srgbClr val="FF00FF"/>
                </a:solidFill>
              </a:rPr>
              <a:t>ΕΝΔΟΚΡΙΝΗΣ ΜΟΙΡΑ: </a:t>
            </a:r>
            <a:r>
              <a:rPr lang="el" sz="1845">
                <a:solidFill>
                  <a:srgbClr val="F3F3F3"/>
                </a:solidFill>
              </a:rPr>
              <a:t>εκκρίνει στο ΑΙΜΑ ινσουλίνη και γλυκαγόνη που ελέγχουν τη συγκέντρωση της γλυκόζης (σάκχαρο) στο αίμα</a:t>
            </a:r>
            <a:endParaRPr sz="1845">
              <a:solidFill>
                <a:srgbClr val="F3F3F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729"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0" l="0" r="46170" t="10730"/>
          <a:stretch/>
        </p:blipFill>
        <p:spPr>
          <a:xfrm>
            <a:off x="6499100" y="445025"/>
            <a:ext cx="1963100" cy="24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 b="0" l="56634" r="0" t="48170"/>
          <a:stretch/>
        </p:blipFill>
        <p:spPr>
          <a:xfrm>
            <a:off x="6426875" y="2996275"/>
            <a:ext cx="2225375" cy="1994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9"/>
          <p:cNvCxnSpPr/>
          <p:nvPr/>
        </p:nvCxnSpPr>
        <p:spPr>
          <a:xfrm flipH="1" rot="10800000">
            <a:off x="5745075" y="1894925"/>
            <a:ext cx="1644300" cy="201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