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c011ac58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c011ac58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011ac58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011ac58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c011ac58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c011ac58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c011ac58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c011ac58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011ac58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011ac58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c011ac58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c011ac58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c011ac58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c011ac58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21900"/>
            <a:ext cx="8520600" cy="9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00"/>
                </a:solidFill>
              </a:rPr>
              <a:t>ΕΡΕΙΣΤΙΚΟΣ ΙΣΤΟΣ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23465" t="11253"/>
          <a:stretch/>
        </p:blipFill>
        <p:spPr>
          <a:xfrm>
            <a:off x="1348200" y="1874900"/>
            <a:ext cx="2675026" cy="22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23750" y="4289125"/>
            <a:ext cx="184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/>
              <a:t>Πηγή:http://ebooks.edu.gr/ebooks</a:t>
            </a:r>
            <a:endParaRPr sz="80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4589" r="0" t="12464"/>
          <a:stretch/>
        </p:blipFill>
        <p:spPr>
          <a:xfrm>
            <a:off x="4842700" y="1929975"/>
            <a:ext cx="3029700" cy="21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461150" y="4289125"/>
            <a:ext cx="179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/>
              <a:t>Πηγή:http://ebooks.edu.gr/ebooks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025300" y="515250"/>
            <a:ext cx="5334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l" sz="3480">
                <a:solidFill>
                  <a:srgbClr val="FFFF00"/>
                </a:solidFill>
              </a:rPr>
              <a:t>ΕΡΕΙΣΤΙΚΟΣ ΙΣΤΟΣ</a:t>
            </a:r>
            <a:endParaRPr sz="1320">
              <a:solidFill>
                <a:srgbClr val="FFFF00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403700" y="1222650"/>
            <a:ext cx="6577200" cy="30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3F3F3"/>
                </a:solidFill>
              </a:rPr>
              <a:t>Κύτταρα που βρίσκονται μέσα σε άφθονη (μπόλικη)</a:t>
            </a:r>
            <a:r>
              <a:rPr lang="el" sz="2400"/>
              <a:t> </a:t>
            </a:r>
            <a:r>
              <a:rPr lang="el" sz="2400">
                <a:solidFill>
                  <a:srgbClr val="FF00FF"/>
                </a:solidFill>
              </a:rPr>
              <a:t>μεσοκυττάρια ουσία</a:t>
            </a:r>
            <a:r>
              <a:rPr lang="el" sz="2400"/>
              <a:t> </a:t>
            </a:r>
            <a:r>
              <a:rPr lang="el" sz="2400">
                <a:solidFill>
                  <a:srgbClr val="F3F3F3"/>
                </a:solidFill>
              </a:rPr>
              <a:t>(ελαστίνη και κολλαγόνο)</a:t>
            </a:r>
            <a:endParaRPr sz="2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400">
                <a:solidFill>
                  <a:srgbClr val="00FFFF"/>
                </a:solidFill>
              </a:rPr>
              <a:t>ΕΛΑΣΤΙΝΗ:</a:t>
            </a:r>
            <a:r>
              <a:rPr b="1" lang="el" sz="2400">
                <a:solidFill>
                  <a:srgbClr val="F3F3F3"/>
                </a:solidFill>
              </a:rPr>
              <a:t> ελαστικότητα </a:t>
            </a:r>
            <a:endParaRPr b="1" sz="2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400">
                <a:solidFill>
                  <a:srgbClr val="00FFFF"/>
                </a:solidFill>
              </a:rPr>
              <a:t>ΚΟΛΛΑΓΟΝΟ:</a:t>
            </a:r>
            <a:r>
              <a:rPr b="1" lang="el" sz="2400">
                <a:solidFill>
                  <a:srgbClr val="F3F3F3"/>
                </a:solidFill>
              </a:rPr>
              <a:t> αντοχή κι ελαστικότητα</a:t>
            </a:r>
            <a:endParaRPr b="1" sz="2400">
              <a:solidFill>
                <a:srgbClr val="F3F3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644325" y="344775"/>
            <a:ext cx="529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8448"/>
              <a:buFont typeface="Arial"/>
              <a:buNone/>
            </a:pPr>
            <a:r>
              <a:rPr lang="el" sz="3480">
                <a:solidFill>
                  <a:srgbClr val="FFFF00"/>
                </a:solidFill>
              </a:rPr>
              <a:t>ΕΡΕΙΣΤΙΚΟΣ ΙΣΤΟΣ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71625" y="2717125"/>
            <a:ext cx="16536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ΣΥΝΔΕΤΙΚΟΣ</a:t>
            </a:r>
            <a:endParaRPr b="1" sz="1795">
              <a:solidFill>
                <a:srgbClr val="F3F3F3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541625" y="967625"/>
            <a:ext cx="349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rgbClr val="00FF00"/>
                </a:solidFill>
              </a:rPr>
              <a:t>Ο ερειστικός ιστός διακρίνεται σε:</a:t>
            </a:r>
            <a:endParaRPr sz="1700">
              <a:solidFill>
                <a:srgbClr val="00FF00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842225" y="1493925"/>
            <a:ext cx="7158800" cy="1223200"/>
          </a:xfrm>
          <a:custGeom>
            <a:rect b="b" l="l" r="r" t="t"/>
            <a:pathLst>
              <a:path extrusionOk="0" h="48928" w="286352">
                <a:moveTo>
                  <a:pt x="137561" y="0"/>
                </a:moveTo>
                <a:lnTo>
                  <a:pt x="137561" y="24464"/>
                </a:lnTo>
                <a:lnTo>
                  <a:pt x="401" y="24464"/>
                </a:lnTo>
                <a:lnTo>
                  <a:pt x="0" y="48928"/>
                </a:lnTo>
                <a:lnTo>
                  <a:pt x="802" y="24865"/>
                </a:lnTo>
                <a:lnTo>
                  <a:pt x="85023" y="24865"/>
                </a:lnTo>
                <a:lnTo>
                  <a:pt x="85023" y="45720"/>
                </a:lnTo>
                <a:lnTo>
                  <a:pt x="85023" y="24865"/>
                </a:lnTo>
                <a:lnTo>
                  <a:pt x="198120" y="24865"/>
                </a:lnTo>
                <a:lnTo>
                  <a:pt x="198520" y="47725"/>
                </a:lnTo>
                <a:lnTo>
                  <a:pt x="198922" y="24865"/>
                </a:lnTo>
                <a:lnTo>
                  <a:pt x="286352" y="24865"/>
                </a:lnTo>
                <a:lnTo>
                  <a:pt x="285950" y="47324"/>
                </a:lnTo>
              </a:path>
            </a:pathLst>
          </a:cu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339050" y="2717125"/>
            <a:ext cx="16536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ΧΟΝΔΡΙΝΟΣ</a:t>
            </a:r>
            <a:endParaRPr b="1" sz="1795">
              <a:solidFill>
                <a:srgbClr val="F3F3F3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5193650" y="2717125"/>
            <a:ext cx="14637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ΟΣΤΙΤΗΣ</a:t>
            </a:r>
            <a:endParaRPr b="1" sz="1795">
              <a:solidFill>
                <a:srgbClr val="F3F3F3"/>
              </a:solidFill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7547550" y="2717125"/>
            <a:ext cx="10758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ΑΙΜΑ</a:t>
            </a:r>
            <a:endParaRPr b="1" sz="1795">
              <a:solidFill>
                <a:srgbClr val="F3F3F3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092875" y="3278600"/>
            <a:ext cx="2807350" cy="802100"/>
          </a:xfrm>
          <a:custGeom>
            <a:rect b="b" l="l" r="r" t="t"/>
            <a:pathLst>
              <a:path extrusionOk="0" h="32084" w="112294">
                <a:moveTo>
                  <a:pt x="401" y="0"/>
                </a:moveTo>
                <a:lnTo>
                  <a:pt x="401" y="32084"/>
                </a:lnTo>
                <a:lnTo>
                  <a:pt x="0" y="14438"/>
                </a:lnTo>
                <a:lnTo>
                  <a:pt x="112294" y="14037"/>
                </a:lnTo>
                <a:lnTo>
                  <a:pt x="112294" y="30881"/>
                </a:lnTo>
              </a:path>
            </a:pathLst>
          </a:cu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84175" y="4182975"/>
            <a:ext cx="16536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ΧΑΛΑΡΟΣ</a:t>
            </a:r>
            <a:endParaRPr b="1" sz="1795">
              <a:solidFill>
                <a:srgbClr val="F3F3F3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73250" y="4182975"/>
            <a:ext cx="16536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ΠΥΚΝΟΣ</a:t>
            </a:r>
            <a:endParaRPr b="1" sz="1795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463825" y="324725"/>
            <a:ext cx="529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480">
                <a:solidFill>
                  <a:srgbClr val="FFFF00"/>
                </a:solidFill>
              </a:rPr>
              <a:t>ΕΡΕΙΣΤΙΚΟΣ ΙΣΤΟΣ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91900" y="1012650"/>
            <a:ext cx="4260300" cy="37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>
                <a:solidFill>
                  <a:srgbClr val="00FFFF"/>
                </a:solidFill>
              </a:rPr>
              <a:t>Ρόλος</a:t>
            </a:r>
            <a:endParaRPr b="1" sz="1900">
              <a:solidFill>
                <a:srgbClr val="00FFFF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700"/>
              <a:buChar char="●"/>
            </a:pPr>
            <a:r>
              <a:rPr lang="el" sz="1700">
                <a:solidFill>
                  <a:srgbClr val="F3F3F3"/>
                </a:solidFill>
              </a:rPr>
              <a:t>Συνδέει δομές μεταξύ τους (όπως είναι οι τένοντες που συνδέουν τους μυς με τα οστά)</a:t>
            </a:r>
            <a:endParaRPr sz="1700"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700"/>
              <a:buChar char="●"/>
            </a:pPr>
            <a:r>
              <a:rPr lang="el" sz="1700">
                <a:solidFill>
                  <a:srgbClr val="F3F3F3"/>
                </a:solidFill>
              </a:rPr>
              <a:t>Πρ</a:t>
            </a:r>
            <a:r>
              <a:rPr lang="el" sz="1700">
                <a:solidFill>
                  <a:srgbClr val="F3F3F3"/>
                </a:solidFill>
              </a:rPr>
              <a:t>οσφέρει στήριξη και προστασία (σκελετός)</a:t>
            </a:r>
            <a:endParaRPr sz="17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16147" l="0" r="45690" t="8499"/>
          <a:stretch/>
        </p:blipFill>
        <p:spPr>
          <a:xfrm>
            <a:off x="5835313" y="1214188"/>
            <a:ext cx="1955124" cy="20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6005150" y="3469350"/>
            <a:ext cx="14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9900"/>
                </a:solidFill>
              </a:rPr>
              <a:t>χόνδρινος ιστός</a:t>
            </a:r>
            <a:r>
              <a:rPr lang="el"/>
              <a:t> </a:t>
            </a:r>
            <a:endParaRPr i="1" sz="800"/>
          </a:p>
        </p:txBody>
      </p:sp>
      <p:sp>
        <p:nvSpPr>
          <p:cNvPr id="87" name="Google Shape;87;p16"/>
          <p:cNvSpPr txBox="1"/>
          <p:nvPr/>
        </p:nvSpPr>
        <p:spPr>
          <a:xfrm>
            <a:off x="5835313" y="1098050"/>
            <a:ext cx="20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r>
              <a:rPr lang="el" sz="800"/>
              <a:t>(</a:t>
            </a:r>
            <a:r>
              <a:rPr i="1" lang="el" sz="800"/>
              <a:t>Πηγή http://ebooks.edu.gr)</a:t>
            </a:r>
            <a:endParaRPr i="1"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1834800" y="581550"/>
            <a:ext cx="5574600" cy="10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5400">
                <a:solidFill>
                  <a:srgbClr val="FFFF00"/>
                </a:solidFill>
              </a:rPr>
              <a:t>ΜΥΪΚΟΣ ΙΣΤΟΣ</a:t>
            </a:r>
            <a:endParaRPr sz="5400">
              <a:solidFill>
                <a:srgbClr val="FFFF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7133" l="10056" r="14386" t="30287"/>
          <a:stretch/>
        </p:blipFill>
        <p:spPr>
          <a:xfrm>
            <a:off x="721900" y="1904975"/>
            <a:ext cx="2847475" cy="20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721900" y="4010525"/>
            <a:ext cx="186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/>
              <a:t>Πηγη:</a:t>
            </a:r>
            <a:r>
              <a:rPr i="1" lang="el" sz="1100"/>
              <a:t>http://ebooks.edu.gr</a:t>
            </a:r>
            <a:endParaRPr i="1" sz="1100"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5880" l="4525" r="0" t="42493"/>
          <a:stretch/>
        </p:blipFill>
        <p:spPr>
          <a:xfrm>
            <a:off x="4749100" y="1904975"/>
            <a:ext cx="2847475" cy="20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749100" y="40105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/>
              <a:t>Πηγη:http://ebooks.edu.gr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058900" y="445025"/>
            <a:ext cx="25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00"/>
                </a:solidFill>
              </a:rPr>
              <a:t>ΜΥΪΚΟΣ ΙΣΤΟΣ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231500" y="1080100"/>
            <a:ext cx="8520600" cy="12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>
                <a:solidFill>
                  <a:srgbClr val="F3F3F3"/>
                </a:solidFill>
              </a:rPr>
              <a:t>Αποτελείται από κύτταρα, τις </a:t>
            </a:r>
            <a:r>
              <a:rPr lang="el" sz="1900">
                <a:solidFill>
                  <a:srgbClr val="FF9900"/>
                </a:solidFill>
              </a:rPr>
              <a:t>ΜΥΪΚΕΣ ΙΝΕΣ, </a:t>
            </a:r>
            <a:r>
              <a:rPr lang="el" sz="1900">
                <a:solidFill>
                  <a:srgbClr val="F3F3F3"/>
                </a:solidFill>
              </a:rPr>
              <a:t>που συστέλλονται κι επιτρέπουν να γίνονται κινήσεις</a:t>
            </a:r>
            <a:endParaRPr sz="1900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700">
                <a:solidFill>
                  <a:srgbClr val="00FF00"/>
                </a:solidFill>
              </a:rPr>
              <a:t>                                 </a:t>
            </a:r>
            <a:r>
              <a:rPr lang="el">
                <a:solidFill>
                  <a:srgbClr val="00FF00"/>
                </a:solidFill>
              </a:rPr>
              <a:t>     </a:t>
            </a:r>
            <a:r>
              <a:rPr lang="el">
                <a:solidFill>
                  <a:srgbClr val="00FF00"/>
                </a:solidFill>
              </a:rPr>
              <a:t>Ο μυϊκός ιστός διακρίνεται:</a:t>
            </a:r>
            <a:endParaRPr sz="1900">
              <a:solidFill>
                <a:srgbClr val="F3F3F3"/>
              </a:solidFill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1483900" y="2386275"/>
            <a:ext cx="5785175" cy="1042725"/>
          </a:xfrm>
          <a:custGeom>
            <a:rect b="b" l="l" r="r" t="t"/>
            <a:pathLst>
              <a:path extrusionOk="0" h="41709" w="231407">
                <a:moveTo>
                  <a:pt x="109888" y="0"/>
                </a:moveTo>
                <a:lnTo>
                  <a:pt x="110289" y="18448"/>
                </a:lnTo>
                <a:lnTo>
                  <a:pt x="0" y="18448"/>
                </a:lnTo>
                <a:lnTo>
                  <a:pt x="401" y="40506"/>
                </a:lnTo>
                <a:lnTo>
                  <a:pt x="802" y="18849"/>
                </a:lnTo>
                <a:lnTo>
                  <a:pt x="110289" y="18849"/>
                </a:lnTo>
                <a:lnTo>
                  <a:pt x="110690" y="40907"/>
                </a:lnTo>
                <a:lnTo>
                  <a:pt x="110690" y="18448"/>
                </a:lnTo>
                <a:lnTo>
                  <a:pt x="231407" y="18448"/>
                </a:lnTo>
                <a:lnTo>
                  <a:pt x="231006" y="40105"/>
                </a:lnTo>
                <a:lnTo>
                  <a:pt x="230605" y="41709"/>
                </a:lnTo>
              </a:path>
            </a:pathLst>
          </a:cu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997875" y="3471325"/>
            <a:ext cx="2707200" cy="9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ΜΥΟΚΑΡΔΙΟ </a:t>
            </a:r>
            <a:endParaRPr b="1" sz="1795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(ΙΣΤΟΣ ΤΗΣ ΚΑΡΔΙΑΣ)</a:t>
            </a:r>
            <a:endParaRPr b="1" sz="1795">
              <a:solidFill>
                <a:srgbClr val="F3F3F3"/>
              </a:solidFill>
            </a:endParaRPr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562350" y="3491375"/>
            <a:ext cx="16536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ΣΚΕΛΕΤΙΚΟ</a:t>
            </a:r>
            <a:r>
              <a:rPr b="1" lang="el" sz="1795">
                <a:solidFill>
                  <a:srgbClr val="F3F3F3"/>
                </a:solidFill>
              </a:rPr>
              <a:t>Σ</a:t>
            </a:r>
            <a:endParaRPr b="1" sz="1795">
              <a:solidFill>
                <a:srgbClr val="F3F3F3"/>
              </a:solidFill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6903025" y="3491375"/>
            <a:ext cx="9876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el" sz="1795">
                <a:solidFill>
                  <a:srgbClr val="F3F3F3"/>
                </a:solidFill>
              </a:rPr>
              <a:t>ΛΕΙΟ</a:t>
            </a:r>
            <a:r>
              <a:rPr b="1" lang="el" sz="1795">
                <a:solidFill>
                  <a:srgbClr val="F3F3F3"/>
                </a:solidFill>
              </a:rPr>
              <a:t>Σ</a:t>
            </a:r>
            <a:endParaRPr b="1" sz="1795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1453825" y="414950"/>
            <a:ext cx="5905500" cy="9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5400">
                <a:solidFill>
                  <a:srgbClr val="FFFF00"/>
                </a:solidFill>
              </a:rPr>
              <a:t>ΝΕΥΡΙΚΟΣ ΙΣΤΟΣ</a:t>
            </a:r>
            <a:endParaRPr sz="5400">
              <a:solidFill>
                <a:srgbClr val="FFFF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756" y="1745100"/>
            <a:ext cx="4045375" cy="2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2777300" y="4292475"/>
            <a:ext cx="328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/>
              <a:t>Πηγή:</a:t>
            </a:r>
            <a:r>
              <a:rPr i="1" lang="el" sz="1100"/>
              <a:t>https://www.biologyinschool.gr</a:t>
            </a:r>
            <a:endParaRPr i="1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098550" y="435000"/>
            <a:ext cx="2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00"/>
                </a:solidFill>
              </a:rPr>
              <a:t>ΝΕΥΡΙΚΟΣ ΙΣΤΟΣ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702725" y="1202600"/>
            <a:ext cx="4039800" cy="32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FF9900"/>
                </a:solidFill>
              </a:rPr>
              <a:t>ΝΕΥΡΩΝΕΣ:</a:t>
            </a:r>
            <a:r>
              <a:rPr lang="el">
                <a:solidFill>
                  <a:srgbClr val="F3F3F3"/>
                </a:solidFill>
              </a:rPr>
              <a:t> </a:t>
            </a:r>
            <a:r>
              <a:rPr lang="el">
                <a:solidFill>
                  <a:srgbClr val="F3F3F3"/>
                </a:solidFill>
              </a:rPr>
              <a:t>Κύτταρα που παράγουν και μεταβιβάζουν νευρικά (ηλεκτρικά) σήματα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3F3F3"/>
                </a:solidFill>
              </a:rPr>
              <a:t>Κάθε νευρικό κύτταρο συνδέεται με τα άλλα κύτταρα μέσω των </a:t>
            </a:r>
            <a:r>
              <a:rPr lang="el">
                <a:solidFill>
                  <a:srgbClr val="FF9900"/>
                </a:solidFill>
              </a:rPr>
              <a:t>ΣΥΝΑΨΕΩΝ </a:t>
            </a:r>
            <a:r>
              <a:rPr lang="el">
                <a:solidFill>
                  <a:srgbClr val="F3F3F3"/>
                </a:solidFill>
              </a:rPr>
              <a:t>και με αυτο τον τρόπο μεταδίδουν τα διάφορα ερεθίσματα στον εγκέφαλο και σε ολόκληρο το σώμα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275" y="1646450"/>
            <a:ext cx="2720564" cy="24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5995725" y="42511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/>
              <a:t>Πηγή:https://www.biologyinschool.gr</a:t>
            </a:r>
            <a:endParaRPr i="1" sz="1100"/>
          </a:p>
        </p:txBody>
      </p:sp>
      <p:sp>
        <p:nvSpPr>
          <p:cNvPr id="122" name="Google Shape;122;p20"/>
          <p:cNvSpPr txBox="1"/>
          <p:nvPr/>
        </p:nvSpPr>
        <p:spPr>
          <a:xfrm>
            <a:off x="6276475" y="1754050"/>
            <a:ext cx="120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FF0000"/>
                </a:solidFill>
              </a:rPr>
              <a:t>ΝΕΥΡΩΝΑΣ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