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roxima Nova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602d4a8c1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c602d4a8c1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602d4a8c1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c602d4a8c1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602d4a8c1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c602d4a8c1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602d4a8c1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602d4a8c1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602d4a8c1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602d4a8c1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602d4a8c1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c602d4a8c1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c602d4a8c1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c602d4a8c1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602d4a8c1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602d4a8c1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602d4a8c1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c602d4a8c1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c602d4a8c1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c602d4a8c1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750000" y="3190600"/>
            <a:ext cx="7848600" cy="171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ΚΕΝΤΡΙΚΟ ΝΕΥΡΙΚΟ ΣΥΣΤΗΜΑ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600" y="291025"/>
            <a:ext cx="1423774" cy="23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0052" y="291025"/>
            <a:ext cx="4097299" cy="22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2996150" y="465550"/>
            <a:ext cx="384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00FFFF"/>
                </a:solidFill>
              </a:rPr>
              <a:t>ΚΕΝΤΡΑ </a:t>
            </a:r>
            <a:r>
              <a:rPr lang="el">
                <a:solidFill>
                  <a:srgbClr val="00FFFF"/>
                </a:solidFill>
              </a:rPr>
              <a:t>ΕΓΚΕΦΑΛΟΥ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424375" y="1490625"/>
            <a:ext cx="8471100" cy="24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EFEFEF"/>
                </a:solidFill>
              </a:rPr>
              <a:t>Είναι εξειδικευμένες περιοχές του εγκεφάλου που είναι υπεύθυνες για: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EFEFEF"/>
              </a:buClr>
              <a:buSzPts val="1800"/>
              <a:buChar char="💛"/>
            </a:pPr>
            <a:r>
              <a:rPr lang="el">
                <a:solidFill>
                  <a:srgbClr val="EFEFEF"/>
                </a:solidFill>
              </a:rPr>
              <a:t>τις αισθήσεις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💛"/>
            </a:pPr>
            <a:r>
              <a:rPr lang="el">
                <a:solidFill>
                  <a:srgbClr val="EFEFEF"/>
                </a:solidFill>
              </a:rPr>
              <a:t>την αντίληψη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💛"/>
            </a:pPr>
            <a:r>
              <a:rPr lang="el">
                <a:solidFill>
                  <a:srgbClr val="EFEFEF"/>
                </a:solidFill>
              </a:rPr>
              <a:t>τον έλεγχο και τον συντονισμό των μυικών κινήσεων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💛"/>
            </a:pPr>
            <a:r>
              <a:rPr lang="el">
                <a:solidFill>
                  <a:srgbClr val="EFEFEF"/>
                </a:solidFill>
              </a:rPr>
              <a:t>τις ανώτερες πνευματικές λειτουργίες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💛"/>
            </a:pPr>
            <a:r>
              <a:rPr lang="el">
                <a:solidFill>
                  <a:srgbClr val="EFEFEF"/>
                </a:solidFill>
              </a:rPr>
              <a:t>ρύθμιση δραστηριότητας σπλάχνων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398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00FFFF"/>
                </a:solidFill>
              </a:rPr>
              <a:t>ΠΕΡΙΟΧΕΣ ΕΓΚΕΦΑΛΟΥ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152475"/>
            <a:ext cx="3911700" cy="34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EFEFEF"/>
                </a:solidFill>
              </a:rPr>
              <a:t>Ο εγκέφαλος χωρίζεται ανατομικά σε 3 περιοχές: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EFEFEF"/>
              </a:buClr>
              <a:buSzPts val="1800"/>
              <a:buChar char="♢"/>
            </a:pPr>
            <a:r>
              <a:rPr lang="el">
                <a:solidFill>
                  <a:srgbClr val="EFEFEF"/>
                </a:solidFill>
              </a:rPr>
              <a:t>εγκεφαλικά ημισφαίρια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♢"/>
            </a:pPr>
            <a:r>
              <a:rPr lang="el">
                <a:solidFill>
                  <a:srgbClr val="EFEFEF"/>
                </a:solidFill>
              </a:rPr>
              <a:t>στέλεχος 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♢"/>
            </a:pPr>
            <a:r>
              <a:rPr lang="el">
                <a:solidFill>
                  <a:srgbClr val="EFEFEF"/>
                </a:solidFill>
              </a:rPr>
              <a:t>παρεγκεφαλίδα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175" y="377475"/>
            <a:ext cx="3395875" cy="407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647550" y="362700"/>
            <a:ext cx="7971300" cy="24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↬"/>
            </a:pPr>
            <a:r>
              <a:rPr lang="el">
                <a:solidFill>
                  <a:srgbClr val="D9D9D9"/>
                </a:solidFill>
              </a:rPr>
              <a:t>Το Κεντρικό Νευρικό Σύστημα (ΚΝΣ) συντονίζει όλες τις λειτουργίες του οργανισμού 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ts val="1800"/>
              <a:buChar char="↬"/>
            </a:pPr>
            <a:r>
              <a:rPr lang="el">
                <a:solidFill>
                  <a:srgbClr val="D9D9D9"/>
                </a:solidFill>
              </a:rPr>
              <a:t>Αποτελείται από:</a:t>
            </a:r>
            <a:endParaRPr>
              <a:solidFill>
                <a:srgbClr val="D9D9D9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○"/>
            </a:pPr>
            <a:r>
              <a:rPr b="1" lang="el" sz="1800">
                <a:solidFill>
                  <a:schemeClr val="accent5"/>
                </a:solidFill>
              </a:rPr>
              <a:t>τον εγκέφαλο</a:t>
            </a:r>
            <a:r>
              <a:rPr lang="el" sz="1800">
                <a:solidFill>
                  <a:srgbClr val="D9D9D9"/>
                </a:solidFill>
              </a:rPr>
              <a:t> που προστατεύεται από το κρανίο</a:t>
            </a:r>
            <a:endParaRPr sz="1800">
              <a:solidFill>
                <a:srgbClr val="D9D9D9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○"/>
            </a:pPr>
            <a:r>
              <a:rPr b="1" lang="el" sz="1800">
                <a:solidFill>
                  <a:srgbClr val="00FF00"/>
                </a:solidFill>
              </a:rPr>
              <a:t>τον νωτιαίο μυελό</a:t>
            </a:r>
            <a:r>
              <a:rPr lang="el" sz="1800">
                <a:solidFill>
                  <a:srgbClr val="D9D9D9"/>
                </a:solidFill>
              </a:rPr>
              <a:t> που προστατεύεται από την σπονδυλική στήλη</a:t>
            </a:r>
            <a:endParaRPr sz="1800">
              <a:solidFill>
                <a:srgbClr val="D9D9D9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5678" l="0" r="0" t="0"/>
          <a:stretch/>
        </p:blipFill>
        <p:spPr>
          <a:xfrm>
            <a:off x="1497975" y="3000625"/>
            <a:ext cx="1420600" cy="15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2875" y="2861575"/>
            <a:ext cx="2037300" cy="20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00FFFF"/>
                </a:solidFill>
              </a:rPr>
              <a:t>ΟΙ ΜΗΝΙΓΓΕΣ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618000" y="1099700"/>
            <a:ext cx="8112900" cy="20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EFEFEF"/>
                </a:solidFill>
              </a:rPr>
              <a:t>Ο εγκέφαλος και ο νωτιαίος μυελός περιβάλλονται από 3 προστατευτικές μεμβράνες, τις μήνιγγες: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l">
                <a:solidFill>
                  <a:srgbClr val="EFEFEF"/>
                </a:solidFill>
              </a:rPr>
              <a:t>τη σκληρή μήνιγγα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l">
                <a:solidFill>
                  <a:srgbClr val="EFEFEF"/>
                </a:solidFill>
              </a:rPr>
              <a:t>την αραχνοειδή μήνιγγα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l">
                <a:solidFill>
                  <a:srgbClr val="EFEFEF"/>
                </a:solidFill>
              </a:rPr>
              <a:t>την χοριοειδή μήνιγγα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245900"/>
            <a:ext cx="3709075" cy="2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2522575" y="424525"/>
            <a:ext cx="431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00FFFF"/>
                </a:solidFill>
              </a:rPr>
              <a:t>ΕΓΚΕΦΑΛΟΝΩΤΙΑΙΟ ΥΓΡΟ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1067625" y="1234450"/>
            <a:ext cx="6793200" cy="19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EFEFEF"/>
                </a:solidFill>
              </a:rPr>
              <a:t>Α</a:t>
            </a:r>
            <a:r>
              <a:rPr lang="el" sz="2000">
                <a:solidFill>
                  <a:srgbClr val="EFEFEF"/>
                </a:solidFill>
              </a:rPr>
              <a:t>νάμεσα στις 2 εσωτερικές μήνιγγες (υπαραχνοειδής χώρος) κυκλοφορεί το εγκεφαλονωτιαίο υγρό το οποίο:</a:t>
            </a:r>
            <a:endParaRPr sz="2000">
              <a:solidFill>
                <a:srgbClr val="EFEFEF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EFEFEF"/>
              </a:buClr>
              <a:buSzPts val="2000"/>
              <a:buChar char="●"/>
            </a:pPr>
            <a:r>
              <a:rPr lang="el" sz="2000">
                <a:solidFill>
                  <a:srgbClr val="EFEFEF"/>
                </a:solidFill>
              </a:rPr>
              <a:t>μειώνει τους κραδασμούς</a:t>
            </a:r>
            <a:endParaRPr sz="2000">
              <a:solidFill>
                <a:srgbClr val="EFEFE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000"/>
              <a:buChar char="●"/>
            </a:pPr>
            <a:r>
              <a:rPr lang="el" sz="2000">
                <a:solidFill>
                  <a:srgbClr val="EFEFEF"/>
                </a:solidFill>
              </a:rPr>
              <a:t>συμβάλλει στη στήριξη και τη θρέψη του εγκεφάλου και του νωτιαίου μυελού</a:t>
            </a:r>
            <a:endParaRPr sz="2000">
              <a:solidFill>
                <a:srgbClr val="EFEFEF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125" y="3056175"/>
            <a:ext cx="2034438" cy="162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875225" y="486025"/>
            <a:ext cx="757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00FFFF"/>
                </a:solidFill>
              </a:rPr>
              <a:t>ΠΟΥ ΚΥΚΛΟΦΟΡΕΙ ΤΟ ΕΓΚΕΦΑΛΟΝΩΤΙΑΙΟ ΥΓΡΟ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336900"/>
            <a:ext cx="8520600" cy="28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↻"/>
            </a:pPr>
            <a:r>
              <a:rPr lang="el">
                <a:solidFill>
                  <a:srgbClr val="EFEFEF"/>
                </a:solidFill>
              </a:rPr>
              <a:t>Ανάμεσα στις 2 εσωτερικές μήνιγγες (υπαραχνοειδής χώρος)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↻"/>
            </a:pPr>
            <a:r>
              <a:rPr lang="el">
                <a:solidFill>
                  <a:srgbClr val="EFEFEF"/>
                </a:solidFill>
              </a:rPr>
              <a:t>Στο κεντρικό νευρικό σωλήνα του νωτιαίου μυελού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↻"/>
            </a:pPr>
            <a:r>
              <a:rPr lang="el">
                <a:solidFill>
                  <a:srgbClr val="EFEFEF"/>
                </a:solidFill>
              </a:rPr>
              <a:t>Στις κοιλίες του εγκεφάλου ( 4 κοιλότητες στο εσωτερικό του εγκεφάλου όπου παράγεται το εγκεφαλονωτιαίο υγρό και επικοινωνούν με τον κεντρικό νευρικό σωλήνα του νωτιαίου μυελού)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137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00FFFF"/>
                </a:solidFill>
              </a:rPr>
              <a:t>ΝΩΤΙΑΙΟΣ ΜΥΕΛΟΣ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905025"/>
            <a:ext cx="5376900" cy="3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289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855"/>
              <a:buChar char="➸"/>
            </a:pPr>
            <a:r>
              <a:rPr lang="el" sz="1447">
                <a:solidFill>
                  <a:srgbClr val="F3F3F3"/>
                </a:solidFill>
              </a:rPr>
              <a:t>Ο</a:t>
            </a:r>
            <a:r>
              <a:rPr lang="el" sz="1626">
                <a:solidFill>
                  <a:srgbClr val="F3F3F3"/>
                </a:solidFill>
              </a:rPr>
              <a:t> νωτιαίος μυελός είναι μια λεπτή, σχεδόν κυλινδρική στήλη νευρικού ιστού, που προστατεύεται μέσα στον σπονδυλικό σωλήνα.</a:t>
            </a:r>
            <a:endParaRPr sz="1626">
              <a:solidFill>
                <a:srgbClr val="F3F3F3"/>
              </a:solidFill>
            </a:endParaRPr>
          </a:p>
          <a:p>
            <a:pPr indent="-331854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26"/>
              <a:buChar char="➸"/>
            </a:pPr>
            <a:r>
              <a:rPr lang="el" sz="1626">
                <a:solidFill>
                  <a:srgbClr val="F3F3F3"/>
                </a:solidFill>
              </a:rPr>
              <a:t>Ο νωτιαίος μυελός αρχίζει απο το ύψος του ινιακού τρηματος και καταλήγει στο ύψος του δεύτερου οσφυϊκού σπονδύλου</a:t>
            </a:r>
            <a:endParaRPr sz="1626">
              <a:solidFill>
                <a:srgbClr val="F3F3F3"/>
              </a:solidFill>
            </a:endParaRPr>
          </a:p>
          <a:p>
            <a:pPr indent="-331854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26"/>
              <a:buChar char="➸"/>
            </a:pPr>
            <a:r>
              <a:rPr lang="el" sz="1626">
                <a:solidFill>
                  <a:srgbClr val="F3F3F3"/>
                </a:solidFill>
              </a:rPr>
              <a:t>από τον νωτιαίο μυελό εκφυονται 31 είδη νεύρων </a:t>
            </a:r>
            <a:endParaRPr sz="1626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955">
              <a:solidFill>
                <a:srgbClr val="F3F3F3"/>
              </a:solidFill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0" l="0" r="46418" t="0"/>
          <a:stretch/>
        </p:blipFill>
        <p:spPr>
          <a:xfrm>
            <a:off x="5873000" y="788587"/>
            <a:ext cx="2776676" cy="388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2430350" y="445025"/>
            <a:ext cx="312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00FFFF"/>
                </a:solidFill>
              </a:rPr>
              <a:t>ΝΩΤΙΑΙΟΣ ΜΥΕΛΟΣ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526675" y="1448800"/>
            <a:ext cx="5469600" cy="28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8204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726"/>
              <a:buChar char="➸"/>
            </a:pPr>
            <a:r>
              <a:rPr lang="el" sz="1726">
                <a:solidFill>
                  <a:srgbClr val="F3F3F3"/>
                </a:solidFill>
              </a:rPr>
              <a:t>Στον αυχένα και στην οσφυϊκή περιοχή ο νωτιαίος μυελός διογκώνεται επειδή από τις περιοχές αυτές εκφύονται τα νεύρα που νευρώνουν τα άνω και κάτω άκρα αντίστοιχα</a:t>
            </a:r>
            <a:endParaRPr sz="1726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b="0" l="54431" r="0" t="26177"/>
          <a:stretch/>
        </p:blipFill>
        <p:spPr>
          <a:xfrm>
            <a:off x="315700" y="1017725"/>
            <a:ext cx="2846049" cy="34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432375" y="4666025"/>
            <a:ext cx="26127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200">
                <a:solidFill>
                  <a:srgbClr val="FFD966"/>
                </a:solidFill>
                <a:latin typeface="Proxima Nova"/>
                <a:ea typeface="Proxima Nova"/>
                <a:cs typeface="Proxima Nova"/>
                <a:sym typeface="Proxima Nova"/>
              </a:rPr>
              <a:t>εικ.9.10 σελ150</a:t>
            </a:r>
            <a:endParaRPr i="1" sz="1200">
              <a:solidFill>
                <a:srgbClr val="FFD9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4" name="Google Shape;104;p19"/>
          <p:cNvCxnSpPr/>
          <p:nvPr/>
        </p:nvCxnSpPr>
        <p:spPr>
          <a:xfrm>
            <a:off x="422125" y="2186500"/>
            <a:ext cx="553200" cy="1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9"/>
          <p:cNvCxnSpPr/>
          <p:nvPr/>
        </p:nvCxnSpPr>
        <p:spPr>
          <a:xfrm flipH="1" rot="10800000">
            <a:off x="432375" y="3436550"/>
            <a:ext cx="389400" cy="14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5721800" y="158100"/>
            <a:ext cx="319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00FFFF"/>
                </a:solidFill>
              </a:rPr>
              <a:t>ΝΩΤΙΑΙΟΣ ΜΥΕΛΟΣ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147775" y="259475"/>
            <a:ext cx="5182200" cy="3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EFEFEF"/>
                </a:solidFill>
              </a:rPr>
              <a:t>Η κεντρική περιοχή του νωτιαίου μυελού απότελείται από φαιά ουσία, η οποία σε διατομη έχει σχήμα πεταλούδας με ανοικτά φτερά.  Διακρίνεται σε: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b="1" lang="el">
                <a:solidFill>
                  <a:srgbClr val="EFEFEF"/>
                </a:solidFill>
              </a:rPr>
              <a:t>Φαιά ουσία</a:t>
            </a:r>
            <a:r>
              <a:rPr lang="el">
                <a:solidFill>
                  <a:srgbClr val="EFEFEF"/>
                </a:solidFill>
              </a:rPr>
              <a:t> που αποτελείται από κυτταρικά σώματα </a:t>
            </a:r>
            <a:endParaRPr sz="1200"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b="1" lang="el">
                <a:solidFill>
                  <a:srgbClr val="EFEFEF"/>
                </a:solidFill>
              </a:rPr>
              <a:t>Λ</a:t>
            </a:r>
            <a:r>
              <a:rPr b="1" lang="el">
                <a:solidFill>
                  <a:srgbClr val="EFEFEF"/>
                </a:solidFill>
              </a:rPr>
              <a:t>ευκή ουσία</a:t>
            </a:r>
            <a:r>
              <a:rPr lang="el">
                <a:solidFill>
                  <a:srgbClr val="EFEFEF"/>
                </a:solidFill>
              </a:rPr>
              <a:t> που περιβάλλει τη φαιά, από μακριούς νευράξονες 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b="2497" l="48979" r="0" t="16405"/>
          <a:stretch/>
        </p:blipFill>
        <p:spPr>
          <a:xfrm>
            <a:off x="5473450" y="895500"/>
            <a:ext cx="3358525" cy="201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217225" y="3754150"/>
            <a:ext cx="8524800" cy="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Οι νευράξονες αυτοί συνδέουν τον εγκέφαλο μέσω των νωτιαίων νεύρων, με τα διάφορα τμήματα του σώματος</a:t>
            </a:r>
            <a:endParaRPr sz="1800">
              <a:solidFill>
                <a:srgbClr val="F3F3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037125" y="383550"/>
            <a:ext cx="221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00FFFF"/>
                </a:solidFill>
              </a:rPr>
              <a:t>ΕΓΚΕΦΑΛΟΣ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152475"/>
            <a:ext cx="4219200" cy="33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100"/>
              <a:buChar char="🔆"/>
            </a:pPr>
            <a:r>
              <a:rPr lang="el" sz="2100">
                <a:solidFill>
                  <a:srgbClr val="EFEFEF"/>
                </a:solidFill>
              </a:rPr>
              <a:t>είναι το μεγαλύτερο και το πολυπλοκότερο τμήμα του νευρικού συστήματος</a:t>
            </a:r>
            <a:endParaRPr sz="2100">
              <a:solidFill>
                <a:srgbClr val="EFEFE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100"/>
              <a:buChar char="🔆"/>
            </a:pPr>
            <a:r>
              <a:rPr lang="el" sz="2100">
                <a:solidFill>
                  <a:srgbClr val="EFEFEF"/>
                </a:solidFill>
              </a:rPr>
              <a:t>αποτελείται από νευρώνες, οι οποίοι δέχονται, επεξεργάζονται και μεταβιβάζουν ερεθίσματα </a:t>
            </a:r>
            <a:endParaRPr sz="2100">
              <a:solidFill>
                <a:srgbClr val="EFEFEF"/>
              </a:solidFill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5550" y="1049175"/>
            <a:ext cx="3866100" cy="32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7246050" y="4327925"/>
            <a:ext cx="14241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εικ.9.12 σελ 152</a:t>
            </a:r>
            <a:endParaRPr i="1">
              <a:solidFill>
                <a:srgbClr val="FFFF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