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Source Sans Pro Light"/>
      <p:regular r:id="rId18"/>
      <p:bold r:id="rId19"/>
      <p:italic r:id="rId20"/>
      <p:boldItalic r:id="rId21"/>
    </p:embeddedFont>
    <p:embeddedFont>
      <p:font typeface="Source Sans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iJFL1uIhRWNumVtXl3dwlOpp0C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Light-italic.fntdata"/><Relationship Id="rId22" Type="http://schemas.openxmlformats.org/officeDocument/2006/relationships/font" Target="fonts/SourceSansPro-regular.fntdata"/><Relationship Id="rId21" Type="http://schemas.openxmlformats.org/officeDocument/2006/relationships/font" Target="fonts/SourceSansProLight-boldItalic.fntdata"/><Relationship Id="rId24" Type="http://schemas.openxmlformats.org/officeDocument/2006/relationships/font" Target="fonts/SourceSansPro-italic.fntdata"/><Relationship Id="rId23" Type="http://schemas.openxmlformats.org/officeDocument/2006/relationships/font" Target="fonts/SourceSansPr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SourceSansPr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SourceSansProLight-bold.fntdata"/><Relationship Id="rId18" Type="http://schemas.openxmlformats.org/officeDocument/2006/relationships/font" Target="fonts/SourceSansPro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448056" y="448056"/>
            <a:ext cx="11292840" cy="34015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400"/>
              <a:buFont typeface="Source Sans Pro Light"/>
              <a:buNone/>
              <a:defRPr sz="6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448056" y="4471416"/>
            <a:ext cx="11292840" cy="1481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4" name="Google Shape;14;p15"/>
          <p:cNvCxnSpPr/>
          <p:nvPr/>
        </p:nvCxnSpPr>
        <p:spPr>
          <a:xfrm>
            <a:off x="449400" y="4122000"/>
            <a:ext cx="11293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5"/>
          <p:cNvSpPr txBox="1"/>
          <p:nvPr>
            <p:ph idx="10" type="dt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/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" type="body"/>
          </p:nvPr>
        </p:nvSpPr>
        <p:spPr>
          <a:xfrm rot="5400000">
            <a:off x="4101084" y="-1696212"/>
            <a:ext cx="3995928" cy="11301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indent="-3429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1pPr>
            <a:lvl2pPr indent="-342900" lvl="1" marL="9144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2pPr>
            <a:lvl3pPr indent="-342900" lvl="2" marL="13716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3pPr>
            <a:lvl4pPr indent="-342900" lvl="3" marL="18288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4pPr>
            <a:lvl5pPr indent="-342900" lvl="4" marL="22860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0" type="dt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2" type="sldNum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title"/>
          </p:nvPr>
        </p:nvSpPr>
        <p:spPr>
          <a:xfrm rot="5400000">
            <a:off x="8270748" y="2409444"/>
            <a:ext cx="5504688" cy="1581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 rot="5400000">
            <a:off x="2404872" y="-1527048"/>
            <a:ext cx="5504688" cy="9436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indent="-3429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1pPr>
            <a:lvl2pPr indent="-342900" lvl="1" marL="9144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2pPr>
            <a:lvl3pPr indent="-342900" lvl="2" marL="13716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3pPr>
            <a:lvl4pPr indent="-342900" lvl="3" marL="18288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4pPr>
            <a:lvl5pPr indent="-342900" lvl="4" marL="22860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0" type="dt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1" type="ftr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2" type="sldNum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" type="body"/>
          </p:nvPr>
        </p:nvSpPr>
        <p:spPr>
          <a:xfrm>
            <a:off x="448056" y="1735200"/>
            <a:ext cx="11293200" cy="3783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indent="-3429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1pPr>
            <a:lvl2pPr indent="-342900" lvl="1" marL="9144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2pPr>
            <a:lvl3pPr indent="-342900" lvl="2" marL="13716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3pPr>
            <a:lvl4pPr indent="-342900" lvl="3" marL="18288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4pPr>
            <a:lvl5pPr indent="-342900" lvl="4" marL="22860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6"/>
          <p:cNvSpPr txBox="1"/>
          <p:nvPr>
            <p:ph idx="10" type="dt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448056" y="448056"/>
            <a:ext cx="11311128" cy="34015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400"/>
              <a:buFont typeface="Source Sans Pro Light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448056" y="4471416"/>
            <a:ext cx="11292840" cy="1481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17"/>
          <p:cNvSpPr txBox="1"/>
          <p:nvPr>
            <p:ph idx="10" type="dt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1" type="ftr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21945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" name="Google Shape;30;p17"/>
          <p:cNvCxnSpPr/>
          <p:nvPr/>
        </p:nvCxnSpPr>
        <p:spPr>
          <a:xfrm>
            <a:off x="449400" y="4122000"/>
            <a:ext cx="11293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448056" y="1735200"/>
            <a:ext cx="5431536" cy="42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indent="-3429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1pPr>
            <a:lvl2pPr indent="-342900" lvl="1" marL="9144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2pPr>
            <a:lvl3pPr indent="-342900" lvl="2" marL="13716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3pPr>
            <a:lvl4pPr indent="-342900" lvl="3" marL="18288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4pPr>
            <a:lvl5pPr indent="-342900" lvl="4" marL="22860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2" type="body"/>
          </p:nvPr>
        </p:nvSpPr>
        <p:spPr>
          <a:xfrm>
            <a:off x="6309360" y="1735200"/>
            <a:ext cx="5431536" cy="42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indent="-3429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1pPr>
            <a:lvl2pPr indent="-342900" lvl="1" marL="9144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2pPr>
            <a:lvl3pPr indent="-342900" lvl="2" marL="13716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3pPr>
            <a:lvl4pPr indent="-342900" lvl="3" marL="18288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4pPr>
            <a:lvl5pPr indent="-342900" lvl="4" marL="22860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0" type="dt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21945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448056" y="388800"/>
            <a:ext cx="11311128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448056" y="1774952"/>
            <a:ext cx="5431536" cy="612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1"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2" type="body"/>
          </p:nvPr>
        </p:nvSpPr>
        <p:spPr>
          <a:xfrm>
            <a:off x="448056" y="2752344"/>
            <a:ext cx="543153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indent="-3429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1pPr>
            <a:lvl2pPr indent="-342900" lvl="1" marL="9144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2pPr>
            <a:lvl3pPr indent="-342900" lvl="2" marL="13716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3pPr>
            <a:lvl4pPr indent="-342900" lvl="3" marL="18288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4pPr>
            <a:lvl5pPr indent="-342900" lvl="4" marL="22860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3" type="body"/>
          </p:nvPr>
        </p:nvSpPr>
        <p:spPr>
          <a:xfrm>
            <a:off x="6309360" y="1774952"/>
            <a:ext cx="5431536" cy="612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1"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4" type="body"/>
          </p:nvPr>
        </p:nvSpPr>
        <p:spPr>
          <a:xfrm>
            <a:off x="6309360" y="2752344"/>
            <a:ext cx="543153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indent="-3429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1pPr>
            <a:lvl2pPr indent="-342900" lvl="1" marL="9144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2pPr>
            <a:lvl3pPr indent="-342900" lvl="2" marL="13716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3pPr>
            <a:lvl4pPr indent="-342900" lvl="3" marL="18288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4pPr>
            <a:lvl5pPr indent="-342900" lvl="4" marL="22860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0" type="dt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1" type="ftr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21945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448056" y="388800"/>
            <a:ext cx="11311128" cy="5559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0" type="dt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21945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idx="10" type="dt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1" type="ftr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2" type="sldNum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/>
          <p:nvPr>
            <p:ph type="title"/>
          </p:nvPr>
        </p:nvSpPr>
        <p:spPr>
          <a:xfrm>
            <a:off x="448056" y="388800"/>
            <a:ext cx="3447288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ans Pro Light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4370832" y="393192"/>
            <a:ext cx="7379208" cy="5559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indent="-3429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 sz="1800"/>
            </a:lvl1pPr>
            <a:lvl2pPr indent="-342900" lvl="1" marL="9144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 sz="1800"/>
            </a:lvl2pPr>
            <a:lvl3pPr indent="-342900" lvl="2" marL="13716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 sz="1800"/>
            </a:lvl3pPr>
            <a:lvl4pPr indent="-342900" lvl="3" marL="18288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 sz="1800"/>
            </a:lvl4pPr>
            <a:lvl5pPr indent="-342900" lvl="4" marL="22860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→"/>
              <a:defRPr sz="18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22"/>
          <p:cNvSpPr txBox="1"/>
          <p:nvPr>
            <p:ph idx="2" type="body"/>
          </p:nvPr>
        </p:nvSpPr>
        <p:spPr>
          <a:xfrm>
            <a:off x="448056" y="1733550"/>
            <a:ext cx="3447288" cy="4219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indent="-2286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22"/>
          <p:cNvSpPr txBox="1"/>
          <p:nvPr>
            <p:ph idx="10" type="dt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1" type="ftr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448056" y="388800"/>
            <a:ext cx="3447288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ans Pro Light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/>
          <p:nvPr>
            <p:ph idx="2" type="pic"/>
          </p:nvPr>
        </p:nvSpPr>
        <p:spPr>
          <a:xfrm>
            <a:off x="4370832" y="441324"/>
            <a:ext cx="7373112" cy="5511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lvl="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Google Shape;66;p23"/>
          <p:cNvSpPr txBox="1"/>
          <p:nvPr>
            <p:ph idx="1" type="body"/>
          </p:nvPr>
        </p:nvSpPr>
        <p:spPr>
          <a:xfrm>
            <a:off x="448056" y="1735200"/>
            <a:ext cx="3447288" cy="42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indent="-2286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3"/>
          <p:cNvSpPr txBox="1"/>
          <p:nvPr>
            <p:ph idx="10" type="dt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1" type="ftr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2" type="sldNum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Source Sans Pro Light"/>
              <a:buNone/>
              <a:defRPr b="0" i="1" sz="3200" u="none" cap="none" strike="noStrike">
                <a:solidFill>
                  <a:schemeClr val="l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indent="-342900" lvl="0" marL="45720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→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→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→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→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→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1" type="ftr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2" type="sldNum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4"/>
          <p:cNvSpPr txBox="1"/>
          <p:nvPr>
            <p:ph idx="10" type="dt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Google Shape;87;p1"/>
          <p:cNvSpPr txBox="1"/>
          <p:nvPr>
            <p:ph type="ctrTitle"/>
          </p:nvPr>
        </p:nvSpPr>
        <p:spPr>
          <a:xfrm>
            <a:off x="4448042" y="1711097"/>
            <a:ext cx="7355484" cy="30988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ΚΥΚΛΟΦΟΡΙΚΟ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ΣΥΣΤΗΜΑ</a:t>
            </a:r>
            <a:br>
              <a:rPr lang="en-US"/>
            </a:b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33836" r="27387" t="0"/>
          <a:stretch/>
        </p:blipFill>
        <p:spPr>
          <a:xfrm>
            <a:off x="451104" y="450000"/>
            <a:ext cx="3449384" cy="554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"/>
          <p:cNvCxnSpPr/>
          <p:nvPr/>
        </p:nvCxnSpPr>
        <p:spPr>
          <a:xfrm>
            <a:off x="4385412" y="4122000"/>
            <a:ext cx="7380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1"/>
          <p:cNvSpPr txBox="1"/>
          <p:nvPr/>
        </p:nvSpPr>
        <p:spPr>
          <a:xfrm>
            <a:off x="455112" y="5997879"/>
            <a:ext cx="38705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Πηγή</a:t>
            </a:r>
            <a:r>
              <a:rPr b="0" i="1" lang="en-US" sz="1400" u="none" cap="none" strike="noStrike">
                <a:solidFill>
                  <a:srgbClr val="EFEFE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https://encrypted-tbn0.gstatic.com/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/>
          <p:nvPr>
            <p:ph type="title"/>
          </p:nvPr>
        </p:nvSpPr>
        <p:spPr>
          <a:xfrm>
            <a:off x="448056" y="388800"/>
            <a:ext cx="8504505" cy="525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</a:pPr>
            <a:r>
              <a:rPr b="1" lang="en-US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</a:t>
            </a:r>
            <a:r>
              <a:rPr b="1" lang="en-US" sz="3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ως κυκλοφορεί το αίμα στην καρδιά;</a:t>
            </a:r>
            <a:endParaRPr b="1" sz="3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 txBox="1"/>
          <p:nvPr>
            <p:ph idx="1" type="body"/>
          </p:nvPr>
        </p:nvSpPr>
        <p:spPr>
          <a:xfrm>
            <a:off x="6168275" y="1766517"/>
            <a:ext cx="5385090" cy="3741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 fontScale="92500" lnSpcReduction="20000"/>
          </a:bodyPr>
          <a:lstStyle/>
          <a:p>
            <a:pPr indent="-447675" lvl="0" marL="44958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→"/>
            </a:pPr>
            <a:r>
              <a:rPr lang="en-US" sz="2400">
                <a:solidFill>
                  <a:srgbClr val="FFFFFF"/>
                </a:solidFill>
              </a:rPr>
              <a:t>Το αίμα από τον δεξιό κόλπο περνά μεσω βαλβίδας στη </a:t>
            </a:r>
            <a:r>
              <a:rPr lang="en-US" sz="2400">
                <a:solidFill>
                  <a:schemeClr val="accent1"/>
                </a:solidFill>
              </a:rPr>
              <a:t>ΔΕΞΙΑ ΚΟΙΛΙΑ</a:t>
            </a:r>
            <a:endParaRPr/>
          </a:p>
          <a:p>
            <a:pPr indent="0" lvl="0" marL="1905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447675" lvl="0" marL="44958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→"/>
            </a:pPr>
            <a:r>
              <a:rPr lang="en-US" sz="2400">
                <a:solidFill>
                  <a:srgbClr val="FFFFFF"/>
                </a:solidFill>
              </a:rPr>
              <a:t>Από τη δεξιά κοιλία ωθείται στους </a:t>
            </a:r>
            <a:r>
              <a:rPr lang="en-US" sz="2400">
                <a:solidFill>
                  <a:schemeClr val="accent1"/>
                </a:solidFill>
              </a:rPr>
              <a:t>ΠΝΕΥΜΟΝΕΣ</a:t>
            </a:r>
            <a:r>
              <a:rPr lang="en-US" sz="2400">
                <a:solidFill>
                  <a:srgbClr val="FFFFFF"/>
                </a:solidFill>
              </a:rPr>
              <a:t> μέσω της πνευμονικής </a:t>
            </a:r>
            <a:r>
              <a:rPr lang="en-US" sz="2400">
                <a:solidFill>
                  <a:schemeClr val="accent1"/>
                </a:solidFill>
              </a:rPr>
              <a:t>ΑΡΤΗΡΙΑΣ</a:t>
            </a:r>
            <a:endParaRPr/>
          </a:p>
          <a:p>
            <a:pPr indent="-447675" lvl="0" marL="44958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→"/>
            </a:pPr>
            <a:r>
              <a:rPr lang="en-US" sz="2400">
                <a:solidFill>
                  <a:schemeClr val="lt1"/>
                </a:solidFill>
              </a:rPr>
              <a:t>Στους πνεύμονες το διοξείδιο του άνθρακα αντικαθίσταται από ΟΞΥΓΟΝΟ 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 b="0" l="0" r="6770" t="0"/>
          <a:stretch/>
        </p:blipFill>
        <p:spPr>
          <a:xfrm>
            <a:off x="566213" y="1483397"/>
            <a:ext cx="4668842" cy="473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/>
          <p:nvPr/>
        </p:nvSpPr>
        <p:spPr>
          <a:xfrm rot="1800000">
            <a:off x="1742728" y="3372273"/>
            <a:ext cx="668056" cy="699371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2034304" y="1935138"/>
            <a:ext cx="782877" cy="866384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/>
          <p:nvPr/>
        </p:nvSpPr>
        <p:spPr>
          <a:xfrm>
            <a:off x="542001" y="482745"/>
            <a:ext cx="8504505" cy="525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</a:t>
            </a:r>
            <a:r>
              <a:rPr b="1" i="1" lang="en-US" sz="3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ως κυκλοφορεί το αίμα στην καρδιά;</a:t>
            </a:r>
            <a:endParaRPr b="1" i="1" sz="3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 b="0" l="0" r="6770" t="0"/>
          <a:stretch/>
        </p:blipFill>
        <p:spPr>
          <a:xfrm>
            <a:off x="7069309" y="1337260"/>
            <a:ext cx="4668842" cy="473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 txBox="1"/>
          <p:nvPr/>
        </p:nvSpPr>
        <p:spPr>
          <a:xfrm>
            <a:off x="876029" y="1505557"/>
            <a:ext cx="4685722" cy="4618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-447675" lvl="0" marL="44958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→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Το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ΟΞΥΓOΝΩΜΕΝΟ ΑΙΜΑ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(καθαρό) που προέρχεται από τους πνεύμονες, εισέρχεται στον 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αριστερό κόλπο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από την </a:t>
            </a: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ΠΝΕΥΜΟΝΙΚΗ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ΦΛΕΒΑ</a:t>
            </a:r>
            <a:endParaRPr/>
          </a:p>
          <a:p>
            <a:pPr indent="0" lvl="0" marL="1905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7675" lvl="0" marL="44958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Char char="→"/>
            </a:pPr>
            <a:r>
              <a:rPr lang="en-US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Είναι πλούσιο σε οξυγόνο (O</a:t>
            </a:r>
            <a:r>
              <a:rPr baseline="-25000" lang="en-US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1905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10030084" y="1830754"/>
            <a:ext cx="782877" cy="866384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9414222" y="2571877"/>
            <a:ext cx="772439" cy="855946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 b="0" l="0" r="6770" t="0"/>
          <a:stretch/>
        </p:blipFill>
        <p:spPr>
          <a:xfrm>
            <a:off x="7069309" y="1337260"/>
            <a:ext cx="4668842" cy="473556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 txBox="1"/>
          <p:nvPr/>
        </p:nvSpPr>
        <p:spPr>
          <a:xfrm>
            <a:off x="500248" y="461868"/>
            <a:ext cx="8504505" cy="525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</a:t>
            </a:r>
            <a:r>
              <a:rPr b="1" i="1" lang="en-US" sz="3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ως κυκλοφορεί το αίμα στην καρδιά;</a:t>
            </a:r>
            <a:endParaRPr b="1" i="1" sz="3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2"/>
          <p:cNvSpPr txBox="1"/>
          <p:nvPr>
            <p:ph idx="1" type="body"/>
          </p:nvPr>
        </p:nvSpPr>
        <p:spPr>
          <a:xfrm>
            <a:off x="823837" y="1829147"/>
            <a:ext cx="5385090" cy="4670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/>
          <a:p>
            <a:pPr indent="-447675" lvl="0" marL="44958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→"/>
            </a:pPr>
            <a:r>
              <a:rPr lang="en-US" sz="2400">
                <a:solidFill>
                  <a:srgbClr val="FFFFFF"/>
                </a:solidFill>
              </a:rPr>
              <a:t>Το αίμα από τον αριστερό κόλπο περνά μεσω βαλβίδας στην </a:t>
            </a:r>
            <a:r>
              <a:rPr lang="en-US" sz="2400">
                <a:solidFill>
                  <a:schemeClr val="accent1"/>
                </a:solidFill>
              </a:rPr>
              <a:t>ΑΡΙΣΤΕΡΗ ΚΟΙΛΙΑ</a:t>
            </a:r>
            <a:endParaRPr/>
          </a:p>
          <a:p>
            <a:pPr indent="0" lvl="0" marL="1905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447675" lvl="0" marL="44958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→"/>
            </a:pPr>
            <a:r>
              <a:rPr lang="en-US" sz="2400">
                <a:solidFill>
                  <a:srgbClr val="FFFFFF"/>
                </a:solidFill>
              </a:rPr>
              <a:t>Από την αριστερή  κοιλία ωθείται στο </a:t>
            </a:r>
            <a:r>
              <a:rPr lang="en-US" sz="2400">
                <a:solidFill>
                  <a:srgbClr val="FFFF00"/>
                </a:solidFill>
              </a:rPr>
              <a:t>υπόλοιπο σώμα</a:t>
            </a:r>
            <a:r>
              <a:rPr lang="en-US" sz="2400">
                <a:solidFill>
                  <a:srgbClr val="FFFFFF"/>
                </a:solidFill>
              </a:rPr>
              <a:t> μέσω της πνευμονικής </a:t>
            </a:r>
            <a:r>
              <a:rPr lang="en-US" sz="2400">
                <a:solidFill>
                  <a:schemeClr val="accent1"/>
                </a:solidFill>
              </a:rPr>
              <a:t>ΑΟΡΤΗΣ</a:t>
            </a:r>
            <a:endParaRPr/>
          </a:p>
          <a:p>
            <a:pPr indent="0" lvl="0" marL="1905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9323840" y="3141022"/>
            <a:ext cx="782877" cy="866384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9137986" y="1663486"/>
            <a:ext cx="782877" cy="866384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/>
        </p:nvSpPr>
        <p:spPr>
          <a:xfrm>
            <a:off x="500248" y="461868"/>
            <a:ext cx="8504505" cy="525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</a:t>
            </a:r>
            <a:r>
              <a:rPr b="1" i="1" lang="en-US" sz="3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ως κυκλοφορεί το αίμα στην καρδιά;</a:t>
            </a:r>
            <a:endParaRPr b="1" i="1" sz="3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3"/>
          <p:cNvSpPr txBox="1"/>
          <p:nvPr/>
        </p:nvSpPr>
        <p:spPr>
          <a:xfrm>
            <a:off x="1732157" y="2038816"/>
            <a:ext cx="14050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ΣΩΜΑ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3"/>
          <p:cNvSpPr/>
          <p:nvPr/>
        </p:nvSpPr>
        <p:spPr>
          <a:xfrm>
            <a:off x="7418868" y="2015804"/>
            <a:ext cx="1077950" cy="50180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0775">
            <a:solidFill>
              <a:srgbClr val="008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3" name="Google Shape;213;p13"/>
          <p:cNvSpPr txBox="1"/>
          <p:nvPr/>
        </p:nvSpPr>
        <p:spPr>
          <a:xfrm>
            <a:off x="3544229" y="1453377"/>
            <a:ext cx="18046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ΑΝΩ ΚΟΙΛΗ ΦΛΕΒΑ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3"/>
          <p:cNvSpPr/>
          <p:nvPr/>
        </p:nvSpPr>
        <p:spPr>
          <a:xfrm>
            <a:off x="3590283" y="2099438"/>
            <a:ext cx="1291682" cy="47392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0775">
            <a:solidFill>
              <a:srgbClr val="008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5" name="Google Shape;215;p13"/>
          <p:cNvSpPr txBox="1"/>
          <p:nvPr/>
        </p:nvSpPr>
        <p:spPr>
          <a:xfrm>
            <a:off x="8952570" y="4352695"/>
            <a:ext cx="29941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ΠΝΕΥΜΟΝΕΣ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3"/>
          <p:cNvSpPr txBox="1"/>
          <p:nvPr/>
        </p:nvSpPr>
        <p:spPr>
          <a:xfrm>
            <a:off x="5514277" y="1927303"/>
            <a:ext cx="16652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ΔΕΞΙΟΣ ΚΟΛΠΟΣ</a:t>
            </a:r>
            <a:endParaRPr b="1"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3"/>
          <p:cNvSpPr txBox="1"/>
          <p:nvPr/>
        </p:nvSpPr>
        <p:spPr>
          <a:xfrm>
            <a:off x="9212766" y="1760035"/>
            <a:ext cx="13492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ΔΕΞΙΑ</a:t>
            </a: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ΚΟΙΛΙΑ</a:t>
            </a:r>
            <a:endParaRPr b="1"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3"/>
          <p:cNvSpPr/>
          <p:nvPr/>
        </p:nvSpPr>
        <p:spPr>
          <a:xfrm rot="10800000">
            <a:off x="3543816" y="4431901"/>
            <a:ext cx="1291682" cy="4646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0775">
            <a:solidFill>
              <a:srgbClr val="008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9" name="Google Shape;219;p13"/>
          <p:cNvSpPr/>
          <p:nvPr/>
        </p:nvSpPr>
        <p:spPr>
          <a:xfrm rot="5400000">
            <a:off x="9258818" y="3223855"/>
            <a:ext cx="1087244" cy="52038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0775">
            <a:solidFill>
              <a:srgbClr val="008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0" name="Google Shape;220;p13"/>
          <p:cNvSpPr/>
          <p:nvPr/>
        </p:nvSpPr>
        <p:spPr>
          <a:xfrm rot="10800000">
            <a:off x="7335235" y="4413316"/>
            <a:ext cx="1161583" cy="4646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0775">
            <a:solidFill>
              <a:srgbClr val="008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Google Shape;221;p13"/>
          <p:cNvSpPr txBox="1"/>
          <p:nvPr/>
        </p:nvSpPr>
        <p:spPr>
          <a:xfrm>
            <a:off x="10067692" y="3153938"/>
            <a:ext cx="18046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ΠΝΕΥΜΟΝΙΚΗ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ΑΡΤΗΡΙΑ</a:t>
            </a:r>
            <a:endParaRPr/>
          </a:p>
        </p:txBody>
      </p:sp>
      <p:sp>
        <p:nvSpPr>
          <p:cNvPr id="222" name="Google Shape;222;p13"/>
          <p:cNvSpPr txBox="1"/>
          <p:nvPr/>
        </p:nvSpPr>
        <p:spPr>
          <a:xfrm>
            <a:off x="7186960" y="4900962"/>
            <a:ext cx="18046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ΠΝΕΥΜΟΝΙΚΗ ΦΛΕΒΑ</a:t>
            </a:r>
            <a:endParaRPr/>
          </a:p>
        </p:txBody>
      </p:sp>
      <p:sp>
        <p:nvSpPr>
          <p:cNvPr id="223" name="Google Shape;223;p13"/>
          <p:cNvSpPr txBox="1"/>
          <p:nvPr/>
        </p:nvSpPr>
        <p:spPr>
          <a:xfrm>
            <a:off x="5040351" y="4334109"/>
            <a:ext cx="191615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ΑΡΙΣΤΕΡΟΣ</a:t>
            </a: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ΚΟΛΠΟΣ</a:t>
            </a:r>
            <a:endParaRPr b="1"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1295499" y="4334100"/>
            <a:ext cx="1916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</a:rPr>
              <a:t>AΡΙΣΤΕΡΗ</a:t>
            </a: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ΚΟΙΛΙΑ</a:t>
            </a:r>
            <a:endParaRPr b="1"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/>
          <p:nvPr/>
        </p:nvSpPr>
        <p:spPr>
          <a:xfrm rot="-5400000">
            <a:off x="1889721" y="3177392"/>
            <a:ext cx="1087244" cy="52038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0775">
            <a:solidFill>
              <a:srgbClr val="008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6" name="Google Shape;226;p13"/>
          <p:cNvSpPr txBox="1"/>
          <p:nvPr/>
        </p:nvSpPr>
        <p:spPr>
          <a:xfrm>
            <a:off x="932948" y="3430975"/>
            <a:ext cx="124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FF0000"/>
                </a:solidFill>
              </a:rPr>
              <a:t>ΑΟΡΤΗ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Google Shape;96;p2"/>
          <p:cNvSpPr txBox="1"/>
          <p:nvPr>
            <p:ph type="title"/>
          </p:nvPr>
        </p:nvSpPr>
        <p:spPr>
          <a:xfrm>
            <a:off x="448056" y="393192"/>
            <a:ext cx="11301984" cy="8595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FFCE"/>
              </a:buClr>
              <a:buSzPts val="3200"/>
              <a:buFont typeface="Arial"/>
              <a:buNone/>
            </a:pPr>
            <a:r>
              <a:rPr b="1" lang="en-US">
                <a:solidFill>
                  <a:srgbClr val="86FFCE"/>
                </a:solidFill>
                <a:latin typeface="Arial"/>
                <a:ea typeface="Arial"/>
                <a:cs typeface="Arial"/>
                <a:sym typeface="Arial"/>
              </a:rPr>
              <a:t>ΚΥΚΛΟΦΟΡΙΚΟ ΣΥΣΤΗΜΑ</a:t>
            </a:r>
            <a:endParaRPr/>
          </a:p>
        </p:txBody>
      </p:sp>
      <p:cxnSp>
        <p:nvCxnSpPr>
          <p:cNvPr id="97" name="Google Shape;97;p2"/>
          <p:cNvCxnSpPr/>
          <p:nvPr/>
        </p:nvCxnSpPr>
        <p:spPr>
          <a:xfrm>
            <a:off x="449400" y="1609200"/>
            <a:ext cx="11293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Εικόνα που περιέχει κείμενο&#10;&#10;Περιγραφή που δημιουργήθηκε αυτόματα" id="98" name="Google Shape;98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875" l="8309" r="6589" t="11646"/>
          <a:stretch/>
        </p:blipFill>
        <p:spPr>
          <a:xfrm>
            <a:off x="388338" y="2061294"/>
            <a:ext cx="5027142" cy="292611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6183087" y="1861458"/>
            <a:ext cx="56714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Ποιος ο ρόλος του  κυκλοφορικού συστήματος;</a:t>
            </a:r>
            <a:endParaRPr i="1" sz="20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6184447" y="2461532"/>
            <a:ext cx="573677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Μεταφέρει τις θρεπτικές ουσίες στα κύτταρα των ιστών 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Απομακρύνει από τα κύτταρα τις άχρηστες ουσίες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840170" y="4407985"/>
            <a:ext cx="253637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ΑΠΟΤΕΛΕΙΤΑΙ ΑΠΟ: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ΤΗΝ ΚΑΡΔΙΑ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ΤΑ ΑΙΜΟΦΟΡΑ ΑΓΓΕΙΑ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ΤΟ ΑΙΜΑ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56839" y="5737302"/>
            <a:ext cx="738954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86FFCE"/>
                </a:solidFill>
                <a:latin typeface="Arial"/>
                <a:ea typeface="Arial"/>
                <a:cs typeface="Arial"/>
                <a:sym typeface="Arial"/>
              </a:rPr>
              <a:t>Με το κυκλοφορικό σύστημα είναι στενά συνδεδεμένο το λεμφικό σύστημα στο οποίο κυκλοφορεί η λέμφος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8" name="Google Shape;108;p3"/>
          <p:cNvSpPr txBox="1"/>
          <p:nvPr>
            <p:ph type="title"/>
          </p:nvPr>
        </p:nvSpPr>
        <p:spPr>
          <a:xfrm>
            <a:off x="448056" y="493184"/>
            <a:ext cx="11300532" cy="9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b="1" lang="en-US" sz="6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ΚΑΡΔΙΑ</a:t>
            </a:r>
            <a:endParaRPr/>
          </a:p>
        </p:txBody>
      </p:sp>
      <p:cxnSp>
        <p:nvCxnSpPr>
          <p:cNvPr id="109" name="Google Shape;109;p3"/>
          <p:cNvCxnSpPr/>
          <p:nvPr/>
        </p:nvCxnSpPr>
        <p:spPr>
          <a:xfrm>
            <a:off x="450000" y="1609200"/>
            <a:ext cx="11300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3"/>
          <p:cNvSpPr txBox="1"/>
          <p:nvPr/>
        </p:nvSpPr>
        <p:spPr>
          <a:xfrm>
            <a:off x="4509014" y="2524836"/>
            <a:ext cx="7449877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καρδιά βρίσκεται ανάμεσα στους δύο πνεύμονες πίσω από το στέρνο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Είναι όργανο κωνικού σχήματος που αποτελείται από μυϊκό ιστό που ονομάζεται </a:t>
            </a:r>
            <a:r>
              <a:rPr lang="en-US" sz="2400">
                <a:solidFill>
                  <a:srgbClr val="45F1FF"/>
                </a:solidFill>
                <a:latin typeface="Arial"/>
                <a:ea typeface="Arial"/>
                <a:cs typeface="Arial"/>
                <a:sym typeface="Arial"/>
              </a:rPr>
              <a:t>μυοκάρδιο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5F1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Tο μέγεθος της καρδιάς είναι σαν μια μεγάλη γροθιά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1" name="Google Shape;111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864" l="7071" r="12121" t="16997"/>
          <a:stretch/>
        </p:blipFill>
        <p:spPr>
          <a:xfrm>
            <a:off x="916500" y="2246679"/>
            <a:ext cx="2923924" cy="289433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810016" y="5329825"/>
            <a:ext cx="3379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Πηγή:https://thumbs.dreamstime.com/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4"/>
          <p:cNvSpPr txBox="1"/>
          <p:nvPr>
            <p:ph type="title"/>
          </p:nvPr>
        </p:nvSpPr>
        <p:spPr>
          <a:xfrm>
            <a:off x="448056" y="388800"/>
            <a:ext cx="3452432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ΚΑΡΔΙΑ</a:t>
            </a:r>
            <a:endParaRPr/>
          </a:p>
        </p:txBody>
      </p:sp>
      <p:cxnSp>
        <p:nvCxnSpPr>
          <p:cNvPr id="119" name="Google Shape;119;p4"/>
          <p:cNvCxnSpPr/>
          <p:nvPr/>
        </p:nvCxnSpPr>
        <p:spPr>
          <a:xfrm>
            <a:off x="450000" y="1609200"/>
            <a:ext cx="345411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522398" y="2613073"/>
            <a:ext cx="4566280" cy="261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-447675" lvl="0" marL="44958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→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Είναι μια μυώδης αντλία  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447675" lvl="0" marL="44958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→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Αποτελείται από τον καρδιακό μυ</a:t>
            </a:r>
            <a:endParaRPr/>
          </a:p>
          <a:p>
            <a:pPr indent="-447675" lvl="0" marL="44958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→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Οι μυϊκές ίνες του μυοκαρδίου συνδέονται με τέτοιο τρόπο ώστε να κάνουν σύσπαση συγχρόνως</a:t>
            </a:r>
            <a:endParaRPr/>
          </a:p>
          <a:p>
            <a:pPr indent="0" lvl="0" marL="1905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8371" l="0" r="0" t="98"/>
          <a:stretch/>
        </p:blipFill>
        <p:spPr>
          <a:xfrm>
            <a:off x="5390172" y="825781"/>
            <a:ext cx="6149649" cy="457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8212873" y="3668751"/>
            <a:ext cx="1338145" cy="250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8463133" y="3506119"/>
            <a:ext cx="975731" cy="48321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0775">
            <a:solidFill>
              <a:srgbClr val="008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7231101" y="3560492"/>
            <a:ext cx="15444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Μυική ίνα</a:t>
            </a:r>
            <a:endParaRPr sz="18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" name="Google Shape;130;p5"/>
          <p:cNvSpPr txBox="1"/>
          <p:nvPr>
            <p:ph type="title"/>
          </p:nvPr>
        </p:nvSpPr>
        <p:spPr>
          <a:xfrm>
            <a:off x="448056" y="388800"/>
            <a:ext cx="4694400" cy="704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ΚΑΡΔΙΑ</a:t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999" y="1365844"/>
            <a:ext cx="4726800" cy="39206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5"/>
          <p:cNvCxnSpPr/>
          <p:nvPr/>
        </p:nvCxnSpPr>
        <p:spPr>
          <a:xfrm>
            <a:off x="5616000" y="450000"/>
            <a:ext cx="0" cy="59652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5"/>
          <p:cNvSpPr txBox="1"/>
          <p:nvPr/>
        </p:nvSpPr>
        <p:spPr>
          <a:xfrm>
            <a:off x="6021732" y="323999"/>
            <a:ext cx="5872930" cy="6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 lnSpcReduction="10000"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καρδιά του ανθρώπου είναι τετράχωρη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Αποτελείται από: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ΔΥΟ ΚΟΛΠΟΥΣ</a:t>
            </a:r>
            <a:r>
              <a:rPr b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που βρίσκονται στο ανώτερο τμήμα 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ΔΥΟ ΚΟΙΛΙΕΣ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που βρίσκονται στο κατώτερο τμήμα 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Οι δύο κόλποι χωρίζονται μεταξύ τους με το </a:t>
            </a: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μεσοκολπικό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διάφραγμα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Οι δύο κοιλίες χωρίζονται μεταξύ τους με το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μεσοκοιλιακό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διάφραγμα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6FFCE"/>
                </a:solidFill>
                <a:latin typeface="Arial"/>
                <a:ea typeface="Arial"/>
                <a:cs typeface="Arial"/>
                <a:sym typeface="Arial"/>
              </a:rPr>
              <a:t>Δεν υπάρχει επικοινωνία ανάμεσα στους δυο κόλπους ή στις δύο κοιλίες</a:t>
            </a:r>
            <a:endParaRPr sz="1800">
              <a:solidFill>
                <a:srgbClr val="86FFC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601249" y="5329825"/>
            <a:ext cx="322336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Πηγή: http://atsides.weebly.com/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907344" y="816773"/>
            <a:ext cx="2064039" cy="619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ΚΑΡΔΙΑ</a:t>
            </a:r>
            <a:endParaRPr b="1"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1605" y="993754"/>
            <a:ext cx="6543072" cy="543423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528690" y="1784857"/>
            <a:ext cx="364458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Μεταξύ των κόλπων και των κοιλίων υπάρχουν βαλβίδες που καθορίζουν τη μονόδρομη ροή του αίματος</a:t>
            </a: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6775992" y="2984576"/>
            <a:ext cx="594731" cy="538976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8145733" y="2941830"/>
            <a:ext cx="594731" cy="48322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577540" y="3950784"/>
            <a:ext cx="394195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αριστερή κοιλία έχει παχύτερα τοιχώματα από τη δεξιά διότι στέλνει το αίμα σε μεγαλύτερη απόσταση  (σε ολόκληρο το σώμα)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>
            <p:ph type="title"/>
          </p:nvPr>
        </p:nvSpPr>
        <p:spPr>
          <a:xfrm>
            <a:off x="522397" y="630409"/>
            <a:ext cx="2288083" cy="630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ΚΑΡΔΙΑ</a:t>
            </a:r>
            <a:endParaRPr b="1" sz="40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>
            <p:ph idx="1" type="body"/>
          </p:nvPr>
        </p:nvSpPr>
        <p:spPr>
          <a:xfrm>
            <a:off x="479371" y="1716614"/>
            <a:ext cx="5933996" cy="36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1905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καρδιά  είναι μια αντλία ΑΝΑΡΡΟΦΗΤΙΚΗ και ΣΥΜΠΙΕΣΤΙΚΗ</a:t>
            </a:r>
            <a:endParaRPr/>
          </a:p>
          <a:p>
            <a:pPr indent="-320675" lvl="0" marL="44958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7675" lvl="0" marL="44958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❖"/>
            </a:pPr>
            <a:r>
              <a:rPr lang="en-US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ΑΝΑΡΡΟΦΗΤΙΚΗ ΑΝΤΛΙΑ</a:t>
            </a: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Συγκεντρώνει το αίμα από όλα τα τριχοειδή του σώματος μέσω των φλεβών</a:t>
            </a:r>
            <a:endParaRPr/>
          </a:p>
          <a:p>
            <a:pPr indent="-447675" lvl="0" marL="44958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❖"/>
            </a:pPr>
            <a:r>
              <a:rPr lang="en-US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ΣΥΜΠΙΕΣΤΙΚΗ ΑΝΤΛΙΑ: </a:t>
            </a: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Στέλνει το αίμα στα τριχοειδή όλου του σώματος μέσω των αρτηριών που ξεκινούν από τις κοιλίες της</a:t>
            </a:r>
            <a:endParaRPr/>
          </a:p>
          <a:p>
            <a:pPr indent="-333375" lvl="0" marL="44958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 b="15351" l="52471" r="1520" t="19697"/>
          <a:stretch/>
        </p:blipFill>
        <p:spPr>
          <a:xfrm>
            <a:off x="7657578" y="1648738"/>
            <a:ext cx="3057481" cy="323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7" name="Google Shape;157;p8"/>
          <p:cNvSpPr txBox="1"/>
          <p:nvPr>
            <p:ph type="title"/>
          </p:nvPr>
        </p:nvSpPr>
        <p:spPr>
          <a:xfrm>
            <a:off x="448056" y="388800"/>
            <a:ext cx="5432044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</a:pPr>
            <a:r>
              <a:rPr b="1" lang="en-US" sz="3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ΚΥΚΛΟΦΟΡΙΑ ΑΙΜΑΤΟΣ ΣΤΗΝ ΚΑΡΔΙΑ</a:t>
            </a:r>
            <a:endParaRPr/>
          </a:p>
        </p:txBody>
      </p:sp>
      <p:cxnSp>
        <p:nvCxnSpPr>
          <p:cNvPr id="158" name="Google Shape;158;p8"/>
          <p:cNvCxnSpPr/>
          <p:nvPr/>
        </p:nvCxnSpPr>
        <p:spPr>
          <a:xfrm>
            <a:off x="450000" y="1609200"/>
            <a:ext cx="5434694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8"/>
          <p:cNvSpPr txBox="1"/>
          <p:nvPr>
            <p:ph idx="1" type="body"/>
          </p:nvPr>
        </p:nvSpPr>
        <p:spPr>
          <a:xfrm>
            <a:off x="698575" y="2111029"/>
            <a:ext cx="5192100" cy="43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/>
          <a:p>
            <a:pPr indent="0" lvl="0" marL="1905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Το αίμα κινείται 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ΑΠΟ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ΤΟΥΣ ΚΟΛΠΟΥΣ 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ΠΡΟΣ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ΤΙΣ ΚΟΙΛΙΕΣ</a:t>
            </a:r>
            <a:endParaRPr/>
          </a:p>
          <a:p>
            <a:pPr indent="0" lvl="0" marL="1905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905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Από τις κοιλίες με τη συστολή τους το στέλνουν σε δυο </a:t>
            </a:r>
            <a:r>
              <a:rPr lang="en-US" sz="2400">
                <a:solidFill>
                  <a:srgbClr val="FF9D77"/>
                </a:solidFill>
                <a:latin typeface="Arial"/>
                <a:ea typeface="Arial"/>
                <a:cs typeface="Arial"/>
                <a:sym typeface="Arial"/>
              </a:rPr>
              <a:t>ΑΡΤΗΡΙΕΣ</a:t>
            </a:r>
            <a:endParaRPr sz="2400">
              <a:solidFill>
                <a:srgbClr val="FF9D7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905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t/>
            </a:r>
            <a:endParaRPr sz="2400">
              <a:solidFill>
                <a:srgbClr val="FF9D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 b="0" l="0" r="6770" t="0"/>
          <a:stretch/>
        </p:blipFill>
        <p:spPr>
          <a:xfrm>
            <a:off x="6505637" y="669204"/>
            <a:ext cx="5441280" cy="5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/>
          <p:nvPr/>
        </p:nvSpPr>
        <p:spPr>
          <a:xfrm>
            <a:off x="7684717" y="2032347"/>
            <a:ext cx="918575" cy="82463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9052141" y="1980154"/>
            <a:ext cx="918575" cy="82463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3" name="Google Shape;163;p8"/>
          <p:cNvSpPr/>
          <p:nvPr/>
        </p:nvSpPr>
        <p:spPr>
          <a:xfrm rot="4320000">
            <a:off x="7922851" y="3410770"/>
            <a:ext cx="939450" cy="1043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1FAFE"/>
          </a:solidFill>
          <a:ln cap="flat" cmpd="sng" w="10775">
            <a:solidFill>
              <a:srgbClr val="008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9135446" y="3189386"/>
            <a:ext cx="960330" cy="1148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1FAFE"/>
          </a:solidFill>
          <a:ln cap="flat" cmpd="sng" w="10775">
            <a:solidFill>
              <a:srgbClr val="008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9052141" y="3796428"/>
            <a:ext cx="918575" cy="82463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7987428" y="3879935"/>
            <a:ext cx="918575" cy="82463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8749023" y="2672311"/>
            <a:ext cx="156575" cy="929014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0775">
            <a:solidFill>
              <a:srgbClr val="008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9072612" y="2672311"/>
            <a:ext cx="156575" cy="929014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0775">
            <a:solidFill>
              <a:srgbClr val="0087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69" name="Google Shape;169;p8"/>
          <p:cNvCxnSpPr/>
          <p:nvPr/>
        </p:nvCxnSpPr>
        <p:spPr>
          <a:xfrm flipH="1">
            <a:off x="2259225" y="4849675"/>
            <a:ext cx="1084200" cy="57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>
            <p:ph type="title"/>
          </p:nvPr>
        </p:nvSpPr>
        <p:spPr>
          <a:xfrm>
            <a:off x="448056" y="754142"/>
            <a:ext cx="6928313" cy="5775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b="1" lang="en-US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Πως κυκλοφορεί το αίμα στην καρδιά;</a:t>
            </a:r>
            <a:endParaRPr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/>
          <p:nvPr>
            <p:ph idx="1" type="body"/>
          </p:nvPr>
        </p:nvSpPr>
        <p:spPr>
          <a:xfrm>
            <a:off x="448056" y="1714324"/>
            <a:ext cx="4685722" cy="4618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-447675" lvl="0" marL="44958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→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Το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ΜΗ ΟΞΥΓOΝΩΜΕΝΟ ΑΙΜΑ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(ακάθαρτο) που προέρχεται από την περιφέρεια του σώματος, εισέρχεται στον 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δεξιό κόλπο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από την </a:t>
            </a: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ΑΝΩ ΚΟΙΛΗ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ΦΛΕΒΑ</a:t>
            </a:r>
            <a:endParaRPr/>
          </a:p>
          <a:p>
            <a:pPr indent="-447675" lvl="0" marL="44958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Char char="→"/>
            </a:pPr>
            <a:r>
              <a:rPr lang="en-US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Είναι πλούσιο σε διοξείδιο του άνθρακα (CO</a:t>
            </a:r>
            <a:r>
              <a:rPr baseline="-25000" lang="en-US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1905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 b="0" l="0" r="6770" t="0"/>
          <a:stretch/>
        </p:blipFill>
        <p:spPr>
          <a:xfrm>
            <a:off x="6797911" y="1452081"/>
            <a:ext cx="4856733" cy="492345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/>
          <p:nvPr/>
        </p:nvSpPr>
        <p:spPr>
          <a:xfrm>
            <a:off x="7055153" y="1715933"/>
            <a:ext cx="782877" cy="866384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7890221" y="2843276"/>
            <a:ext cx="918575" cy="91857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inLineVTI">
  <a:themeElements>
    <a:clrScheme name="ThinLines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2021-02-11T10:43:30Z</dcterms:created>
</cp:coreProperties>
</file>