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95" r:id="rId4"/>
    <p:sldId id="277" r:id="rId5"/>
    <p:sldId id="257" r:id="rId6"/>
    <p:sldId id="293" r:id="rId7"/>
    <p:sldId id="294" r:id="rId8"/>
    <p:sldId id="258" r:id="rId9"/>
    <p:sldId id="284" r:id="rId10"/>
    <p:sldId id="291" r:id="rId11"/>
    <p:sldId id="311" r:id="rId12"/>
    <p:sldId id="312" r:id="rId13"/>
    <p:sldId id="290" r:id="rId14"/>
    <p:sldId id="309" r:id="rId15"/>
    <p:sldId id="272" r:id="rId16"/>
    <p:sldId id="268" r:id="rId17"/>
    <p:sldId id="273" r:id="rId18"/>
    <p:sldId id="297" r:id="rId19"/>
    <p:sldId id="287" r:id="rId20"/>
    <p:sldId id="298" r:id="rId21"/>
    <p:sldId id="299" r:id="rId22"/>
    <p:sldId id="300" r:id="rId23"/>
    <p:sldId id="30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83" autoAdjust="0"/>
  </p:normalViewPr>
  <p:slideViewPr>
    <p:cSldViewPr snapToGrid="0">
      <p:cViewPr varScale="1">
        <p:scale>
          <a:sx n="106" d="100"/>
          <a:sy n="106" d="100"/>
        </p:scale>
        <p:origin x="7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3/31/2026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853FF5-A98B-0787-2539-9FEFEC3C3064}"/>
              </a:ext>
            </a:extLst>
          </p:cNvPr>
          <p:cNvSpPr>
            <a:spLocks noGrp="1"/>
          </p:cNvSpPr>
          <p:nvPr>
            <p:ph type="ctrTitle"/>
          </p:nvPr>
        </p:nvSpPr>
        <p:spPr/>
        <p:txBody>
          <a:bodyPr/>
          <a:lstStyle/>
          <a:p>
            <a:r>
              <a:rPr lang="el-GR" dirty="0"/>
              <a:t>Τα </a:t>
            </a:r>
            <a:r>
              <a:rPr lang="el-GR" dirty="0" err="1"/>
              <a:t>Ρόδιν’ακρογιάλια</a:t>
            </a:r>
            <a:endParaRPr lang="el-GR" dirty="0"/>
          </a:p>
        </p:txBody>
      </p:sp>
      <p:sp>
        <p:nvSpPr>
          <p:cNvPr id="3" name="Υπότιτλος 2">
            <a:extLst>
              <a:ext uri="{FF2B5EF4-FFF2-40B4-BE49-F238E27FC236}">
                <a16:creationId xmlns:a16="http://schemas.microsoft.com/office/drawing/2014/main" id="{81AB7C0A-925E-074B-BCD5-2ED7B3B0086C}"/>
              </a:ext>
            </a:extLst>
          </p:cNvPr>
          <p:cNvSpPr>
            <a:spLocks noGrp="1"/>
          </p:cNvSpPr>
          <p:nvPr>
            <p:ph type="subTitle" idx="1"/>
          </p:nvPr>
        </p:nvSpPr>
        <p:spPr>
          <a:xfrm>
            <a:off x="1507067" y="4050836"/>
            <a:ext cx="7766936" cy="1096899"/>
          </a:xfrm>
        </p:spPr>
        <p:txBody>
          <a:bodyPr>
            <a:normAutofit lnSpcReduction="10000"/>
          </a:bodyPr>
          <a:lstStyle/>
          <a:p>
            <a:r>
              <a:rPr lang="el-GR" dirty="0" err="1"/>
              <a:t>Κοινωνικόν</a:t>
            </a:r>
            <a:r>
              <a:rPr lang="el-GR" dirty="0"/>
              <a:t> μυθιστόρημα</a:t>
            </a:r>
          </a:p>
          <a:p>
            <a:r>
              <a:rPr lang="el-GR" dirty="0"/>
              <a:t>66 σελίδες</a:t>
            </a:r>
          </a:p>
          <a:p>
            <a:r>
              <a:rPr lang="el-GR" i="1" dirty="0"/>
              <a:t>Νέα Ζωή </a:t>
            </a:r>
            <a:r>
              <a:rPr lang="el-GR" dirty="0" err="1"/>
              <a:t>Αλεξανδρείας</a:t>
            </a:r>
            <a:r>
              <a:rPr lang="el-GR" dirty="0"/>
              <a:t>, Νοέμβριος 1907 - Ιούνιος 1908</a:t>
            </a:r>
          </a:p>
        </p:txBody>
      </p:sp>
    </p:spTree>
    <p:extLst>
      <p:ext uri="{BB962C8B-B14F-4D97-AF65-F5344CB8AC3E}">
        <p14:creationId xmlns:p14="http://schemas.microsoft.com/office/powerpoint/2010/main" val="1439878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04B42C-41E0-33CE-6B8C-AF8AE66E02DD}"/>
              </a:ext>
            </a:extLst>
          </p:cNvPr>
          <p:cNvSpPr>
            <a:spLocks noGrp="1"/>
          </p:cNvSpPr>
          <p:nvPr>
            <p:ph type="title"/>
          </p:nvPr>
        </p:nvSpPr>
        <p:spPr/>
        <p:txBody>
          <a:bodyPr>
            <a:normAutofit/>
          </a:bodyPr>
          <a:lstStyle/>
          <a:p>
            <a:pPr algn="ctr"/>
            <a:r>
              <a:rPr lang="el-GR" sz="2000" dirty="0"/>
              <a:t>Τα βασικά πρόσωπα </a:t>
            </a:r>
            <a:br>
              <a:rPr lang="el-GR" sz="2000" dirty="0"/>
            </a:br>
            <a:r>
              <a:rPr lang="el-GR" sz="2000" dirty="0"/>
              <a:t>του αφηγήματος -</a:t>
            </a:r>
            <a:br>
              <a:rPr lang="el-GR" sz="2000" dirty="0"/>
            </a:br>
            <a:r>
              <a:rPr lang="el-GR" sz="2000" dirty="0"/>
              <a:t>Σταμάτης Αταίριαστος </a:t>
            </a:r>
          </a:p>
        </p:txBody>
      </p:sp>
      <p:sp>
        <p:nvSpPr>
          <p:cNvPr id="3" name="Θέση περιεχομένου 2">
            <a:extLst>
              <a:ext uri="{FF2B5EF4-FFF2-40B4-BE49-F238E27FC236}">
                <a16:creationId xmlns:a16="http://schemas.microsoft.com/office/drawing/2014/main" id="{87061957-46FA-15C5-4C64-F1B24E23C52D}"/>
              </a:ext>
            </a:extLst>
          </p:cNvPr>
          <p:cNvSpPr>
            <a:spLocks noGrp="1"/>
          </p:cNvSpPr>
          <p:nvPr>
            <p:ph idx="1"/>
          </p:nvPr>
        </p:nvSpPr>
        <p:spPr/>
        <p:txBody>
          <a:bodyPr>
            <a:normAutofit fontScale="62500" lnSpcReduction="20000"/>
          </a:bodyPr>
          <a:lstStyle/>
          <a:p>
            <a:pPr algn="just"/>
            <a:r>
              <a:rPr lang="el-GR" dirty="0"/>
              <a:t>Σταμάτης Αταίριαστος: λειτουργεί ως </a:t>
            </a:r>
            <a:r>
              <a:rPr lang="en-US" dirty="0"/>
              <a:t>alter ego </a:t>
            </a:r>
            <a:r>
              <a:rPr lang="el-GR" dirty="0"/>
              <a:t>του αφηγητή. Παρουσιάζεται φιλαναγνώστης, αφού διαβάζει τα έντυπα της εποχής και απομνημονεύει στίχους</a:t>
            </a:r>
          </a:p>
          <a:p>
            <a:pPr algn="just"/>
            <a:r>
              <a:rPr lang="el-GR" dirty="0"/>
              <a:t>Λειτουργεί ως οι συνδετικός κρίκος ανάμεσα στους  άντρες (αφηγητή, </a:t>
            </a:r>
            <a:r>
              <a:rPr lang="el-GR" dirty="0" err="1"/>
              <a:t>Αγάλλο</a:t>
            </a:r>
            <a:r>
              <a:rPr lang="el-GR" dirty="0"/>
              <a:t>, </a:t>
            </a:r>
            <a:r>
              <a:rPr lang="el-GR" dirty="0" err="1"/>
              <a:t>Πατσοστάθη</a:t>
            </a:r>
            <a:r>
              <a:rPr lang="el-GR" dirty="0"/>
              <a:t>).</a:t>
            </a:r>
          </a:p>
          <a:p>
            <a:pPr algn="just"/>
            <a:r>
              <a:rPr lang="el-GR" dirty="0"/>
              <a:t>Είναι βασανιστικός με τις ερωτήσεις που απευθύνει στον αφηγητή προσπαθώντας να του εκμαιεύσει τα μυστικά του. Αντίστοιχα, ασκεί παρόμοια πίεση και στον </a:t>
            </a:r>
            <a:r>
              <a:rPr lang="el-GR" dirty="0" err="1"/>
              <a:t>Πατσοστάθη</a:t>
            </a:r>
            <a:r>
              <a:rPr lang="el-GR" dirty="0"/>
              <a:t>, προκειμένου να αποκαλύψει το πρόβλημα που αντιμετωπίζει με τα μάγια.</a:t>
            </a:r>
          </a:p>
          <a:p>
            <a:pPr algn="just"/>
            <a:r>
              <a:rPr lang="el-GR" dirty="0"/>
              <a:t>Προκαλεί, ενορχηστρώνει τις ιστορίες του </a:t>
            </a:r>
            <a:r>
              <a:rPr lang="el-GR" dirty="0" err="1"/>
              <a:t>Αγάλλου</a:t>
            </a:r>
            <a:r>
              <a:rPr lang="el-GR" dirty="0"/>
              <a:t> και του </a:t>
            </a:r>
            <a:r>
              <a:rPr lang="el-GR" dirty="0" err="1"/>
              <a:t>Πατσοστάθη</a:t>
            </a:r>
            <a:r>
              <a:rPr lang="el-GR" dirty="0"/>
              <a:t> και διηγείται την ιστορία του αφηγητή με συντομία (μοναδική αφήγηση), ενώ την ιστορία του </a:t>
            </a:r>
            <a:r>
              <a:rPr lang="el-GR" dirty="0" err="1"/>
              <a:t>Πατσοστάθη</a:t>
            </a:r>
            <a:r>
              <a:rPr lang="el-GR" dirty="0"/>
              <a:t> αναλυτικά</a:t>
            </a:r>
          </a:p>
          <a:p>
            <a:r>
              <a:rPr lang="en-US" dirty="0"/>
              <a:t>“</a:t>
            </a:r>
            <a:r>
              <a:rPr lang="el-GR" dirty="0"/>
              <a:t>Σημαδιακός κι αταίριαστος</a:t>
            </a:r>
          </a:p>
          <a:p>
            <a:pPr marL="0" indent="0">
              <a:buNone/>
            </a:pPr>
            <a:r>
              <a:rPr lang="el-GR" dirty="0"/>
              <a:t>Κ’ </a:t>
            </a:r>
            <a:r>
              <a:rPr lang="el-GR" dirty="0" err="1"/>
              <a:t>σός</a:t>
            </a:r>
            <a:r>
              <a:rPr lang="el-GR" dirty="0"/>
              <a:t> κι κ’ </a:t>
            </a:r>
            <a:r>
              <a:rPr lang="el-GR" dirty="0" err="1"/>
              <a:t>σομηλιγγάτος</a:t>
            </a:r>
            <a:r>
              <a:rPr lang="el-GR" dirty="0"/>
              <a:t>,</a:t>
            </a:r>
          </a:p>
          <a:p>
            <a:pPr marL="0" indent="0">
              <a:buNone/>
            </a:pPr>
            <a:r>
              <a:rPr lang="el-GR" dirty="0"/>
              <a:t>κι στην κορφή </a:t>
            </a:r>
            <a:r>
              <a:rPr lang="el-GR" dirty="0" err="1"/>
              <a:t>αστεράτος</a:t>
            </a:r>
            <a:r>
              <a:rPr lang="en-US" dirty="0"/>
              <a:t>”</a:t>
            </a:r>
            <a:r>
              <a:rPr lang="el-GR" dirty="0"/>
              <a:t>.</a:t>
            </a:r>
            <a:endParaRPr lang="en-US" dirty="0"/>
          </a:p>
          <a:p>
            <a:pPr marL="0" indent="0" algn="just">
              <a:buNone/>
            </a:pPr>
            <a:r>
              <a:rPr lang="el-GR" dirty="0"/>
              <a:t>	Οι στίχοι προέρχονται από λαϊκό παραμύθι της Σκιάθου που διασώζει ο Γ.Α. Ρήγας. Με αυτούς τους στίχους παρουσιάζεται ο Σταμάτης στον αφηγητή, όταν ο δεύτερος συνέρχεται από το ναυάγιο. Σύμφωνα με τον Ρήγα «σημαδιακός» σημαίνει αξιόλογος, σημαντικός κι «αταίριαστος» σημαίνει ιδιόρρυθμος κι όχι ανύπαντρος, όπως προτείνει ο </a:t>
            </a:r>
            <a:r>
              <a:rPr lang="en-US" dirty="0"/>
              <a:t>Saunier.</a:t>
            </a:r>
          </a:p>
          <a:p>
            <a:pPr marL="0" indent="0" algn="just">
              <a:buNone/>
            </a:pPr>
            <a:r>
              <a:rPr lang="en-US" dirty="0"/>
              <a:t>O </a:t>
            </a:r>
            <a:r>
              <a:rPr lang="el-GR" dirty="0"/>
              <a:t>Σταμάτης αποδίδει στον εαυτό του τον χαρακτηρισμό: «σημαδιακός κι αταίριαστος»</a:t>
            </a:r>
          </a:p>
          <a:p>
            <a:pPr marL="0" indent="0" algn="just">
              <a:buNone/>
            </a:pPr>
            <a:r>
              <a:rPr lang="el-GR" dirty="0"/>
              <a:t>και για τον αφηγητή το: «Κ’ </a:t>
            </a:r>
            <a:r>
              <a:rPr lang="el-GR" dirty="0" err="1"/>
              <a:t>σός</a:t>
            </a:r>
            <a:r>
              <a:rPr lang="el-GR" dirty="0"/>
              <a:t> κι κ’ </a:t>
            </a:r>
            <a:r>
              <a:rPr lang="el-GR" dirty="0" err="1"/>
              <a:t>σομηλιγγάτος</a:t>
            </a:r>
            <a:r>
              <a:rPr lang="el-GR" dirty="0"/>
              <a:t>» (χρυσός και </a:t>
            </a:r>
            <a:r>
              <a:rPr lang="el-GR" dirty="0" err="1"/>
              <a:t>χρυσομηλιγγάτος</a:t>
            </a:r>
            <a:r>
              <a:rPr lang="el-GR" dirty="0"/>
              <a:t>).</a:t>
            </a:r>
          </a:p>
          <a:p>
            <a:pPr marL="0" indent="0" algn="just">
              <a:buNone/>
            </a:pPr>
            <a:endParaRPr lang="en-US" dirty="0"/>
          </a:p>
          <a:p>
            <a:pPr marL="0" indent="0" algn="just">
              <a:buNone/>
            </a:pPr>
            <a:endParaRPr lang="el-GR" dirty="0"/>
          </a:p>
          <a:p>
            <a:endParaRPr lang="el-GR" dirty="0"/>
          </a:p>
          <a:p>
            <a:endParaRPr lang="el-GR" dirty="0"/>
          </a:p>
        </p:txBody>
      </p:sp>
    </p:spTree>
    <p:extLst>
      <p:ext uri="{BB962C8B-B14F-4D97-AF65-F5344CB8AC3E}">
        <p14:creationId xmlns:p14="http://schemas.microsoft.com/office/powerpoint/2010/main" val="239740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4C18CE-BDF7-7B57-488F-15823617515B}"/>
              </a:ext>
            </a:extLst>
          </p:cNvPr>
          <p:cNvSpPr>
            <a:spLocks noGrp="1"/>
          </p:cNvSpPr>
          <p:nvPr>
            <p:ph type="title"/>
          </p:nvPr>
        </p:nvSpPr>
        <p:spPr/>
        <p:txBody>
          <a:bodyPr>
            <a:normAutofit fontScale="90000"/>
          </a:bodyPr>
          <a:lstStyle/>
          <a:p>
            <a:pPr algn="ctr"/>
            <a:r>
              <a:rPr lang="el-GR" sz="2000" dirty="0"/>
              <a:t>Τα βασικά πρόσωπα </a:t>
            </a:r>
            <a:br>
              <a:rPr lang="el-GR" sz="2000" dirty="0"/>
            </a:br>
            <a:r>
              <a:rPr lang="el-GR" sz="2000" dirty="0"/>
              <a:t>του αφηγήματος</a:t>
            </a:r>
            <a:r>
              <a:rPr lang="en-US" sz="2000" dirty="0"/>
              <a:t>- </a:t>
            </a:r>
            <a:br>
              <a:rPr lang="el-GR" sz="2000" dirty="0"/>
            </a:br>
            <a:r>
              <a:rPr lang="el-GR" sz="2000" dirty="0"/>
              <a:t>Διαμαντής </a:t>
            </a:r>
            <a:r>
              <a:rPr lang="el-GR" sz="2000" dirty="0" err="1"/>
              <a:t>Αγάλλος</a:t>
            </a:r>
            <a:br>
              <a:rPr lang="el-GR" sz="2000" dirty="0"/>
            </a:br>
            <a:br>
              <a:rPr lang="el-GR" sz="2000" dirty="0"/>
            </a:br>
            <a:endParaRPr lang="el-GR" sz="2000" dirty="0"/>
          </a:p>
        </p:txBody>
      </p:sp>
      <p:sp>
        <p:nvSpPr>
          <p:cNvPr id="3" name="Θέση περιεχομένου 2">
            <a:extLst>
              <a:ext uri="{FF2B5EF4-FFF2-40B4-BE49-F238E27FC236}">
                <a16:creationId xmlns:a16="http://schemas.microsoft.com/office/drawing/2014/main" id="{28BB2CA8-36A4-B5C6-DF6E-D3087F5B7FAD}"/>
              </a:ext>
            </a:extLst>
          </p:cNvPr>
          <p:cNvSpPr>
            <a:spLocks noGrp="1"/>
          </p:cNvSpPr>
          <p:nvPr>
            <p:ph idx="1"/>
          </p:nvPr>
        </p:nvSpPr>
        <p:spPr/>
        <p:txBody>
          <a:bodyPr>
            <a:normAutofit fontScale="92500"/>
          </a:bodyPr>
          <a:lstStyle/>
          <a:p>
            <a:pPr algn="just"/>
            <a:r>
              <a:rPr lang="el-GR" dirty="0"/>
              <a:t>Ο Σταμάτης Αταίριαστος και ο Διαμαντής </a:t>
            </a:r>
            <a:r>
              <a:rPr lang="el-GR" dirty="0" err="1"/>
              <a:t>Αγάλλος</a:t>
            </a:r>
            <a:r>
              <a:rPr lang="el-GR" dirty="0"/>
              <a:t> στο παρελθόν της αφήγησης  είχαν ξενιτευτεί. Στο παρόν της αφήγησης διασώζουν τον αφηγητή από το ναυάγιο. </a:t>
            </a:r>
          </a:p>
          <a:p>
            <a:pPr algn="just"/>
            <a:r>
              <a:rPr lang="el-GR" dirty="0"/>
              <a:t>Ο Διαμαντής </a:t>
            </a:r>
            <a:r>
              <a:rPr lang="el-GR" dirty="0" err="1"/>
              <a:t>Αγάλλος</a:t>
            </a:r>
            <a:r>
              <a:rPr lang="el-GR" dirty="0"/>
              <a:t> είναι ένας ομορφάντρας περίπου 60 ετών, που ξενιτεύτηκε στη Γαλλία και λησμόνησε την αρραβωνιαστικιά του. Ξέρει να μαγειρεύει και να </a:t>
            </a:r>
            <a:r>
              <a:rPr lang="el-GR" dirty="0" err="1"/>
              <a:t>καπετανεύει</a:t>
            </a:r>
            <a:r>
              <a:rPr lang="el-GR" dirty="0"/>
              <a:t>, αλλά είναι «</a:t>
            </a:r>
            <a:r>
              <a:rPr lang="el-GR" dirty="0" err="1"/>
              <a:t>ελαφροΐσκιωτος</a:t>
            </a:r>
            <a:r>
              <a:rPr lang="el-GR" dirty="0"/>
              <a:t>», αφού βλέπει φαντάσματα.</a:t>
            </a:r>
          </a:p>
          <a:p>
            <a:pPr algn="just"/>
            <a:r>
              <a:rPr lang="el-GR" dirty="0"/>
              <a:t>Στη Γαλλία  υιοθέτησε νέες συνήθειες, έμαθε τη γαλλική γλώσσα και εγκλιματίστηκε στον τόπο. Υπό αυτό το πρίσμα, το επίθετό του αποκτά ειρωνικό χαρακτήρα, καθώς το “Α-</a:t>
            </a:r>
            <a:r>
              <a:rPr lang="el-GR" dirty="0" err="1"/>
              <a:t>γάλλος</a:t>
            </a:r>
            <a:r>
              <a:rPr lang="el-GR" dirty="0"/>
              <a:t>” ηχεί πλέον οξύμωρα.</a:t>
            </a:r>
          </a:p>
          <a:p>
            <a:pPr algn="just"/>
            <a:r>
              <a:rPr lang="el-GR" dirty="0"/>
              <a:t>Καθ’ όλη τη διάρκεια της ξενιτειάς του λάμβανε επιστολές από τη μητέρα του έως τον θάνατό της. Επειδή δεν γνώριζε γραφή στα ελληνικά, υπαγόρευε τις απαντήσεις του σε έναν «γραικό ναύτη». Το γεγονός ότι δεν συντάσσει ο ίδιος τις επιστολές συνιστά σημάδι ειρωνικής αποστασιοποίησης.</a:t>
            </a:r>
          </a:p>
          <a:p>
            <a:pPr algn="just"/>
            <a:endParaRPr lang="el-GR" dirty="0"/>
          </a:p>
        </p:txBody>
      </p:sp>
    </p:spTree>
    <p:extLst>
      <p:ext uri="{BB962C8B-B14F-4D97-AF65-F5344CB8AC3E}">
        <p14:creationId xmlns:p14="http://schemas.microsoft.com/office/powerpoint/2010/main" val="4188016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290FA7-6CD4-8BC7-C208-94492483DE9F}"/>
              </a:ext>
            </a:extLst>
          </p:cNvPr>
          <p:cNvSpPr>
            <a:spLocks noGrp="1"/>
          </p:cNvSpPr>
          <p:nvPr>
            <p:ph type="title"/>
          </p:nvPr>
        </p:nvSpPr>
        <p:spPr>
          <a:xfrm>
            <a:off x="1113170" y="489959"/>
            <a:ext cx="8596668" cy="1320800"/>
          </a:xfrm>
        </p:spPr>
        <p:txBody>
          <a:bodyPr>
            <a:normAutofit fontScale="90000"/>
          </a:bodyPr>
          <a:lstStyle/>
          <a:p>
            <a:pPr algn="ctr"/>
            <a:r>
              <a:rPr lang="el-GR" sz="2200" dirty="0"/>
              <a:t>Τα βασικά πρόσωπα </a:t>
            </a:r>
            <a:br>
              <a:rPr lang="el-GR" sz="2200" dirty="0"/>
            </a:br>
            <a:r>
              <a:rPr lang="el-GR" sz="2200" dirty="0"/>
              <a:t>του αφηγήματος-</a:t>
            </a:r>
            <a:br>
              <a:rPr lang="el-GR" sz="2200" dirty="0"/>
            </a:br>
            <a:r>
              <a:rPr lang="el-GR" sz="2200" dirty="0"/>
              <a:t>Στάθης </a:t>
            </a:r>
            <a:r>
              <a:rPr lang="el-GR" sz="2200" dirty="0" err="1"/>
              <a:t>Πατσοστάθης</a:t>
            </a:r>
            <a:br>
              <a:rPr lang="el-GR" dirty="0"/>
            </a:br>
            <a:endParaRPr lang="el-GR" dirty="0"/>
          </a:p>
        </p:txBody>
      </p:sp>
      <p:sp>
        <p:nvSpPr>
          <p:cNvPr id="3" name="Θέση περιεχομένου 2">
            <a:extLst>
              <a:ext uri="{FF2B5EF4-FFF2-40B4-BE49-F238E27FC236}">
                <a16:creationId xmlns:a16="http://schemas.microsoft.com/office/drawing/2014/main" id="{DAF79BB2-0BD9-6A23-3E7E-4BE4CCD6202B}"/>
              </a:ext>
            </a:extLst>
          </p:cNvPr>
          <p:cNvSpPr>
            <a:spLocks noGrp="1"/>
          </p:cNvSpPr>
          <p:nvPr>
            <p:ph idx="1"/>
          </p:nvPr>
        </p:nvSpPr>
        <p:spPr/>
        <p:txBody>
          <a:bodyPr>
            <a:normAutofit fontScale="85000" lnSpcReduction="10000"/>
          </a:bodyPr>
          <a:lstStyle/>
          <a:p>
            <a:pPr algn="just"/>
            <a:r>
              <a:rPr lang="el-GR" dirty="0"/>
              <a:t>Ο Στάθης </a:t>
            </a:r>
            <a:r>
              <a:rPr lang="el-GR" dirty="0" err="1"/>
              <a:t>Πατσοστάθης</a:t>
            </a:r>
            <a:r>
              <a:rPr lang="el-GR" dirty="0"/>
              <a:t> είναι ο μόνος παντρεμένος από την παρέα κι εμφανίζεται τελευταίος. Πρόκειται για έναν μελαγχολικό βοσκό 50 ετών, αδύνατο, μελαμψό  κι ευκίνητο, που πιστεύει ότι του έχουν κάνει μάγια. Ειδικότερα κατηγορεί την πεθερά του ότι έκανε μάγια στους πάντες για να τον παντρέψει «με το στανιό» με την κόρη της</a:t>
            </a:r>
            <a:r>
              <a:rPr lang="en-US" dirty="0"/>
              <a:t>.</a:t>
            </a:r>
            <a:r>
              <a:rPr lang="el-GR" dirty="0"/>
              <a:t> </a:t>
            </a:r>
          </a:p>
          <a:p>
            <a:pPr algn="just"/>
            <a:r>
              <a:rPr lang="el-GR" dirty="0"/>
              <a:t>Η ιστορία του </a:t>
            </a:r>
            <a:r>
              <a:rPr lang="el-GR" dirty="0" err="1"/>
              <a:t>Πατσοστάθη</a:t>
            </a:r>
            <a:r>
              <a:rPr lang="el-GR" dirty="0"/>
              <a:t> είναι η μεγαλύτερη και μπορεί να αυτονομηθεί πλήρως. Καταλαμβάνει το Β΄ Μέρος και το </a:t>
            </a:r>
            <a:r>
              <a:rPr lang="el-GR" dirty="0" err="1"/>
              <a:t>Β΄του</a:t>
            </a:r>
            <a:r>
              <a:rPr lang="el-GR" dirty="0"/>
              <a:t> </a:t>
            </a:r>
            <a:r>
              <a:rPr lang="el-GR" dirty="0" err="1"/>
              <a:t>Γ΄Μέρους</a:t>
            </a:r>
            <a:r>
              <a:rPr lang="el-GR" dirty="0"/>
              <a:t>. </a:t>
            </a:r>
          </a:p>
          <a:p>
            <a:pPr algn="just"/>
            <a:r>
              <a:rPr lang="el-GR" dirty="0"/>
              <a:t>Στο Β΄ μέρος ο Σταμάτης μας διηγείται την ιστορία του </a:t>
            </a:r>
            <a:r>
              <a:rPr lang="el-GR" dirty="0" err="1"/>
              <a:t>Πατσοστάθη</a:t>
            </a:r>
            <a:r>
              <a:rPr lang="el-GR" dirty="0"/>
              <a:t>, ενώ στο Γ΄ Μέρος ο Σταμάτης με τη συνηθισμένη ανακριτική του τεχνική εκμαιεύει τη συνέχεια της ιστορίας.</a:t>
            </a:r>
          </a:p>
          <a:p>
            <a:pPr algn="just"/>
            <a:r>
              <a:rPr lang="el-GR" dirty="0"/>
              <a:t>Ο </a:t>
            </a:r>
            <a:r>
              <a:rPr lang="el-GR" dirty="0" err="1"/>
              <a:t>Πατσοστάθης</a:t>
            </a:r>
            <a:r>
              <a:rPr lang="el-GR" dirty="0"/>
              <a:t> εμφανίζεται διαρκώς </a:t>
            </a:r>
            <a:r>
              <a:rPr lang="el-GR" dirty="0" err="1"/>
              <a:t>θυματοποιημένος</a:t>
            </a:r>
            <a:r>
              <a:rPr lang="el-GR" dirty="0"/>
              <a:t>. Στο Β΄ Μέρος υφίσταται  πλεκτάνες με τον γάμο και στο </a:t>
            </a:r>
            <a:r>
              <a:rPr lang="el-GR" dirty="0" err="1"/>
              <a:t>Γ΄Μέρος</a:t>
            </a:r>
            <a:r>
              <a:rPr lang="el-GR" dirty="0"/>
              <a:t> με τις 3 περιπτώσεις απόπειρας λύσης της μαγείας. </a:t>
            </a:r>
            <a:endParaRPr lang="en-US" dirty="0"/>
          </a:p>
          <a:p>
            <a:pPr algn="just"/>
            <a:r>
              <a:rPr lang="el-GR" dirty="0">
                <a:cs typeface="Arial" panose="020B0604020202020204" pitchFamily="34" charset="0"/>
              </a:rPr>
              <a:t>Το γεγονός ότι ο </a:t>
            </a:r>
            <a:r>
              <a:rPr lang="el-GR" dirty="0" err="1">
                <a:cs typeface="Arial" panose="020B0604020202020204" pitchFamily="34" charset="0"/>
              </a:rPr>
              <a:t>Πατσοστάθης</a:t>
            </a:r>
            <a:r>
              <a:rPr lang="el-GR" dirty="0">
                <a:cs typeface="Arial" panose="020B0604020202020204" pitchFamily="34" charset="0"/>
              </a:rPr>
              <a:t> είναι βοσκός μας οδηγεί να εκλάβουμε ως </a:t>
            </a:r>
            <a:r>
              <a:rPr lang="el-GR" dirty="0">
                <a:solidFill>
                  <a:schemeClr val="accent1">
                    <a:lumMod val="50000"/>
                  </a:schemeClr>
                </a:solidFill>
                <a:cs typeface="Arial" panose="020B0604020202020204" pitchFamily="34" charset="0"/>
              </a:rPr>
              <a:t>ειδύλλιο</a:t>
            </a:r>
            <a:r>
              <a:rPr lang="el-GR" dirty="0">
                <a:cs typeface="Arial" panose="020B0604020202020204" pitchFamily="34" charset="0"/>
              </a:rPr>
              <a:t> το Β΄ Μέρος και το τμήμα του Γ΄ μέρους που συναπαρτίζουν την ιστορία του. Το συγκεκριμένο λογοτεχνικό είδος, που ανάγεται στον Θεόκριτο, είναι αγαπητό στον Παπαδιαμάντη,  άλλωστε  επρόκειτο να δημοσιεύσει τα διηγήματά του με τίτλο «Θαλασσινά Ειδύλλια», όπως ανήγγειλε στα 1891 και στα 1906 χωρίς όμως να ευοδωθεί η έκδοση.</a:t>
            </a:r>
            <a:endParaRPr lang="el-GR" dirty="0"/>
          </a:p>
          <a:p>
            <a:pPr algn="just"/>
            <a:endParaRPr lang="el-GR" dirty="0"/>
          </a:p>
        </p:txBody>
      </p:sp>
    </p:spTree>
    <p:extLst>
      <p:ext uri="{BB962C8B-B14F-4D97-AF65-F5344CB8AC3E}">
        <p14:creationId xmlns:p14="http://schemas.microsoft.com/office/powerpoint/2010/main" val="3277844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D51502-F91D-B45B-1CA6-1EA385675CBE}"/>
              </a:ext>
            </a:extLst>
          </p:cNvPr>
          <p:cNvSpPr>
            <a:spLocks noGrp="1"/>
          </p:cNvSpPr>
          <p:nvPr>
            <p:ph type="title"/>
          </p:nvPr>
        </p:nvSpPr>
        <p:spPr/>
        <p:txBody>
          <a:bodyPr/>
          <a:lstStyle/>
          <a:p>
            <a:pPr algn="ctr"/>
            <a:r>
              <a:rPr lang="el-GR" dirty="0"/>
              <a:t>Τόπος- Χρόνος</a:t>
            </a:r>
          </a:p>
        </p:txBody>
      </p:sp>
      <p:sp>
        <p:nvSpPr>
          <p:cNvPr id="5" name="Θέση περιεχομένου 4">
            <a:extLst>
              <a:ext uri="{FF2B5EF4-FFF2-40B4-BE49-F238E27FC236}">
                <a16:creationId xmlns:a16="http://schemas.microsoft.com/office/drawing/2014/main" id="{1C12AB09-C1A7-8582-B88A-C080864382D9}"/>
              </a:ext>
            </a:extLst>
          </p:cNvPr>
          <p:cNvSpPr>
            <a:spLocks noGrp="1"/>
          </p:cNvSpPr>
          <p:nvPr>
            <p:ph idx="1"/>
          </p:nvPr>
        </p:nvSpPr>
        <p:spPr/>
        <p:txBody>
          <a:bodyPr>
            <a:normAutofit/>
          </a:bodyPr>
          <a:lstStyle/>
          <a:p>
            <a:r>
              <a:rPr lang="el-GR" dirty="0">
                <a:solidFill>
                  <a:schemeClr val="accent1">
                    <a:lumMod val="50000"/>
                  </a:schemeClr>
                </a:solidFill>
              </a:rPr>
              <a:t>Τόπος</a:t>
            </a:r>
            <a:r>
              <a:rPr lang="el-GR" dirty="0"/>
              <a:t>: η πτωχή νήσος</a:t>
            </a:r>
            <a:endParaRPr lang="en-US" dirty="0"/>
          </a:p>
          <a:p>
            <a:r>
              <a:rPr lang="el-GR" dirty="0"/>
              <a:t>Σπίτι&gt; </a:t>
            </a:r>
            <a:r>
              <a:rPr lang="el-GR" dirty="0">
                <a:solidFill>
                  <a:schemeClr val="tx1"/>
                </a:solidFill>
              </a:rPr>
              <a:t>καφενείο&gt;αποβάθρα&gt; ταξίδι προς τα ανατολικά &gt; πορεία προς τα δυτικά&gt; έξω από το παράθυρο της αγαπημένης &gt; ναυάγιο&gt; σπηλιά στην ακροθαλασσιά&gt; πυροφάνι</a:t>
            </a:r>
          </a:p>
          <a:p>
            <a:pPr algn="just"/>
            <a:r>
              <a:rPr lang="el-GR" dirty="0">
                <a:solidFill>
                  <a:schemeClr val="tx1"/>
                </a:solidFill>
              </a:rPr>
              <a:t>Στην αρχή του κειμένου </a:t>
            </a:r>
            <a:r>
              <a:rPr lang="el-GR" dirty="0"/>
              <a:t>ο αφηγητής βρίσκεται στη </a:t>
            </a:r>
            <a:r>
              <a:rPr lang="el-GR" dirty="0">
                <a:solidFill>
                  <a:schemeClr val="accent1">
                    <a:lumMod val="50000"/>
                  </a:schemeClr>
                </a:solidFill>
              </a:rPr>
              <a:t>στεριά</a:t>
            </a:r>
            <a:r>
              <a:rPr lang="el-GR" dirty="0"/>
              <a:t> και στο τέλος πλέει στη </a:t>
            </a:r>
            <a:r>
              <a:rPr lang="el-GR" dirty="0">
                <a:solidFill>
                  <a:schemeClr val="accent1">
                    <a:lumMod val="50000"/>
                  </a:schemeClr>
                </a:solidFill>
              </a:rPr>
              <a:t>θάλασσα</a:t>
            </a:r>
            <a:r>
              <a:rPr lang="el-GR" dirty="0"/>
              <a:t>.</a:t>
            </a:r>
          </a:p>
          <a:p>
            <a:r>
              <a:rPr lang="el-GR" dirty="0">
                <a:solidFill>
                  <a:schemeClr val="accent1">
                    <a:lumMod val="50000"/>
                  </a:schemeClr>
                </a:solidFill>
              </a:rPr>
              <a:t>Χρόνος της ιστορίας: ξημερώματα </a:t>
            </a:r>
            <a:r>
              <a:rPr lang="el-GR" dirty="0"/>
              <a:t>μίας μέρας έως το </a:t>
            </a:r>
            <a:r>
              <a:rPr lang="el-GR" dirty="0">
                <a:solidFill>
                  <a:schemeClr val="accent1">
                    <a:lumMod val="50000"/>
                  </a:schemeClr>
                </a:solidFill>
              </a:rPr>
              <a:t>βράδυ </a:t>
            </a:r>
            <a:r>
              <a:rPr lang="el-GR" dirty="0"/>
              <a:t>της επομένης. </a:t>
            </a:r>
          </a:p>
          <a:p>
            <a:r>
              <a:rPr lang="el-GR" dirty="0">
                <a:solidFill>
                  <a:schemeClr val="accent1">
                    <a:lumMod val="50000"/>
                  </a:schemeClr>
                </a:solidFill>
              </a:rPr>
              <a:t>Φθινόπωρο</a:t>
            </a:r>
            <a:r>
              <a:rPr lang="el-GR" dirty="0"/>
              <a:t>, είναι η εποχή που οι καρποί της ελιάς οδηγούνται στα ελαιοτριβεία. </a:t>
            </a:r>
          </a:p>
          <a:p>
            <a:r>
              <a:rPr lang="el-GR" dirty="0"/>
              <a:t>Πλησιάζει του </a:t>
            </a:r>
            <a:r>
              <a:rPr lang="el-GR" dirty="0">
                <a:solidFill>
                  <a:schemeClr val="accent1">
                    <a:lumMod val="50000"/>
                  </a:schemeClr>
                </a:solidFill>
              </a:rPr>
              <a:t>Αγίου Δημητρίου&gt;</a:t>
            </a:r>
            <a:r>
              <a:rPr lang="el-GR" dirty="0"/>
              <a:t> όλα τα γεγονότα προσδιορίζονται κι επισημαίνονται στο έργο του Παπαδιαμάντη από τον λειτουργικό χρόνο.</a:t>
            </a:r>
          </a:p>
          <a:p>
            <a:pPr algn="just"/>
            <a:endParaRPr lang="el-GR" dirty="0"/>
          </a:p>
          <a:p>
            <a:endParaRPr lang="el-GR" dirty="0"/>
          </a:p>
        </p:txBody>
      </p:sp>
    </p:spTree>
    <p:extLst>
      <p:ext uri="{BB962C8B-B14F-4D97-AF65-F5344CB8AC3E}">
        <p14:creationId xmlns:p14="http://schemas.microsoft.com/office/powerpoint/2010/main" val="3680065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B5D34F-F2FD-BBB3-24B9-1D3731C7CB20}"/>
              </a:ext>
            </a:extLst>
          </p:cNvPr>
          <p:cNvSpPr>
            <a:spLocks noGrp="1"/>
          </p:cNvSpPr>
          <p:nvPr>
            <p:ph type="title"/>
          </p:nvPr>
        </p:nvSpPr>
        <p:spPr/>
        <p:txBody>
          <a:bodyPr/>
          <a:lstStyle/>
          <a:p>
            <a:pPr algn="ctr"/>
            <a:r>
              <a:rPr lang="el-GR" dirty="0"/>
              <a:t>Το κοινωνικό υπόβαθρο</a:t>
            </a:r>
            <a:br>
              <a:rPr lang="el-GR" dirty="0"/>
            </a:br>
            <a:r>
              <a:rPr lang="el-GR" dirty="0"/>
              <a:t> του κειμένου</a:t>
            </a:r>
          </a:p>
        </p:txBody>
      </p:sp>
      <p:sp>
        <p:nvSpPr>
          <p:cNvPr id="5" name="Θέση κειμένου 4">
            <a:extLst>
              <a:ext uri="{FF2B5EF4-FFF2-40B4-BE49-F238E27FC236}">
                <a16:creationId xmlns:a16="http://schemas.microsoft.com/office/drawing/2014/main" id="{67C70B79-BCDC-DF2F-081B-9590495C3820}"/>
              </a:ext>
            </a:extLst>
          </p:cNvPr>
          <p:cNvSpPr>
            <a:spLocks noGrp="1"/>
          </p:cNvSpPr>
          <p:nvPr>
            <p:ph type="body" idx="1"/>
          </p:nvPr>
        </p:nvSpPr>
        <p:spPr/>
        <p:txBody>
          <a:bodyPr/>
          <a:lstStyle/>
          <a:p>
            <a:pPr algn="ctr"/>
            <a:r>
              <a:rPr lang="el-GR" dirty="0">
                <a:solidFill>
                  <a:schemeClr val="accent1">
                    <a:lumMod val="50000"/>
                  </a:schemeClr>
                </a:solidFill>
              </a:rPr>
              <a:t>Κοινωνική διαβάθμιση</a:t>
            </a:r>
          </a:p>
        </p:txBody>
      </p:sp>
      <p:sp>
        <p:nvSpPr>
          <p:cNvPr id="3" name="Θέση περιεχομένου 2">
            <a:extLst>
              <a:ext uri="{FF2B5EF4-FFF2-40B4-BE49-F238E27FC236}">
                <a16:creationId xmlns:a16="http://schemas.microsoft.com/office/drawing/2014/main" id="{54C49150-1F59-A84B-8437-4873DC983B3D}"/>
              </a:ext>
            </a:extLst>
          </p:cNvPr>
          <p:cNvSpPr>
            <a:spLocks noGrp="1"/>
          </p:cNvSpPr>
          <p:nvPr>
            <p:ph sz="half" idx="2"/>
          </p:nvPr>
        </p:nvSpPr>
        <p:spPr/>
        <p:txBody>
          <a:bodyPr>
            <a:normAutofit fontScale="47500" lnSpcReduction="20000"/>
          </a:bodyPr>
          <a:lstStyle/>
          <a:p>
            <a:r>
              <a:rPr lang="el-GR" sz="2900" dirty="0"/>
              <a:t>Στη δεκαετία 1850: τα ανώτερα στελέχη των κομμάτων (άρχοντες και προεστοί).</a:t>
            </a:r>
          </a:p>
          <a:p>
            <a:r>
              <a:rPr lang="el-GR" sz="2900" dirty="0"/>
              <a:t>Στο παρόν της αφήγησης: ο δυναμικός δήμαρχος, ο ειρηνοδίκης, ο ενωμοτάρχης, ο γραμματικός, (η </a:t>
            </a:r>
            <a:r>
              <a:rPr lang="el-GR" sz="2900" dirty="0" err="1"/>
              <a:t>Γηρακώ</a:t>
            </a:r>
            <a:r>
              <a:rPr lang="el-GR" sz="2900" dirty="0"/>
              <a:t> θέλει να τους εξαγοράσει), ο κλητήρας, οι αγροφύλακες και χωροφύλακες.</a:t>
            </a:r>
          </a:p>
          <a:p>
            <a:r>
              <a:rPr lang="el-GR" sz="2900" dirty="0"/>
              <a:t>Τοκογλύφοι.</a:t>
            </a:r>
          </a:p>
          <a:p>
            <a:r>
              <a:rPr lang="el-GR" sz="2900" dirty="0"/>
              <a:t>Πλοίαρχοι.</a:t>
            </a:r>
          </a:p>
          <a:p>
            <a:r>
              <a:rPr lang="el-GR" sz="2900" dirty="0"/>
              <a:t>Απλός λαός: παπάδες, γεωργοί, βοσκοί, ναυτικοί, εργάτες στα ναυπηγεία και στα ελαιοτριβεία, ψαράδες, καφετζήδες, ο σαλεπιτζής, ο φούρναρης, ο ιδιοκτήτης παντοπωλείου, κατώτεροι παραγιοί</a:t>
            </a:r>
            <a:r>
              <a:rPr lang="el-GR" dirty="0"/>
              <a:t>.</a:t>
            </a:r>
          </a:p>
        </p:txBody>
      </p:sp>
      <p:sp>
        <p:nvSpPr>
          <p:cNvPr id="6" name="Θέση κειμένου 5">
            <a:extLst>
              <a:ext uri="{FF2B5EF4-FFF2-40B4-BE49-F238E27FC236}">
                <a16:creationId xmlns:a16="http://schemas.microsoft.com/office/drawing/2014/main" id="{8A7F11E2-717A-7086-9D81-08A2C1A106B5}"/>
              </a:ext>
            </a:extLst>
          </p:cNvPr>
          <p:cNvSpPr>
            <a:spLocks noGrp="1"/>
          </p:cNvSpPr>
          <p:nvPr>
            <p:ph type="body" sz="quarter" idx="3"/>
          </p:nvPr>
        </p:nvSpPr>
        <p:spPr/>
        <p:txBody>
          <a:bodyPr/>
          <a:lstStyle/>
          <a:p>
            <a:pPr algn="ctr"/>
            <a:r>
              <a:rPr lang="el-GR" dirty="0">
                <a:solidFill>
                  <a:schemeClr val="accent1">
                    <a:lumMod val="50000"/>
                  </a:schemeClr>
                </a:solidFill>
              </a:rPr>
              <a:t>Κοινωνικές πτυχές</a:t>
            </a:r>
          </a:p>
        </p:txBody>
      </p:sp>
      <p:sp>
        <p:nvSpPr>
          <p:cNvPr id="7" name="Θέση περιεχομένου 6">
            <a:extLst>
              <a:ext uri="{FF2B5EF4-FFF2-40B4-BE49-F238E27FC236}">
                <a16:creationId xmlns:a16="http://schemas.microsoft.com/office/drawing/2014/main" id="{6A722BDD-8ACC-CB8D-87AD-0192BBB266AC}"/>
              </a:ext>
            </a:extLst>
          </p:cNvPr>
          <p:cNvSpPr>
            <a:spLocks noGrp="1"/>
          </p:cNvSpPr>
          <p:nvPr>
            <p:ph sz="quarter" idx="4"/>
          </p:nvPr>
        </p:nvSpPr>
        <p:spPr/>
        <p:txBody>
          <a:bodyPr>
            <a:normAutofit fontScale="47500" lnSpcReduction="20000"/>
          </a:bodyPr>
          <a:lstStyle/>
          <a:p>
            <a:r>
              <a:rPr lang="el-GR" sz="2900" dirty="0"/>
              <a:t>Αναφορά στη μετάβαση από το πατριαρχικό εκλογικό σύστημα των δημοτικών εκλογών  επί </a:t>
            </a:r>
            <a:r>
              <a:rPr lang="el-GR" sz="2900" dirty="0" err="1"/>
              <a:t>Όθωνα</a:t>
            </a:r>
            <a:r>
              <a:rPr lang="el-GR" sz="2900" dirty="0"/>
              <a:t> στην καθολική ψήφο επί Γεωργίου. </a:t>
            </a:r>
          </a:p>
          <a:p>
            <a:r>
              <a:rPr lang="el-GR" sz="2900" dirty="0"/>
              <a:t>Αναφορά στα αντάρτικα κινήματα και  στα «πετσώματα» που λάμβαναν από την ελληνική κυβέρνηση.</a:t>
            </a:r>
          </a:p>
          <a:p>
            <a:r>
              <a:rPr lang="el-GR" sz="2900" dirty="0"/>
              <a:t>Η ξενιτειά</a:t>
            </a:r>
            <a:r>
              <a:rPr lang="el-GR" sz="1400" dirty="0"/>
              <a:t>.</a:t>
            </a:r>
          </a:p>
          <a:p>
            <a:r>
              <a:rPr lang="el-GR" sz="2900" dirty="0"/>
              <a:t>Το προξενιό </a:t>
            </a:r>
          </a:p>
          <a:p>
            <a:r>
              <a:rPr lang="el-GR" sz="2900" dirty="0"/>
              <a:t>Έκθεση νόθου βρέφους έξω από την πόρτα του Σταμάτη</a:t>
            </a:r>
            <a:r>
              <a:rPr lang="el-GR" sz="1400" dirty="0"/>
              <a:t>.</a:t>
            </a:r>
          </a:p>
          <a:p>
            <a:r>
              <a:rPr lang="el-GR" sz="2900" dirty="0"/>
              <a:t>Ο θεσμός της προίκας. </a:t>
            </a:r>
          </a:p>
        </p:txBody>
      </p:sp>
    </p:spTree>
    <p:extLst>
      <p:ext uri="{BB962C8B-B14F-4D97-AF65-F5344CB8AC3E}">
        <p14:creationId xmlns:p14="http://schemas.microsoft.com/office/powerpoint/2010/main" val="1160290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93102-92DA-E82E-87DD-86E74B02695F}"/>
              </a:ext>
            </a:extLst>
          </p:cNvPr>
          <p:cNvSpPr>
            <a:spLocks noGrp="1"/>
          </p:cNvSpPr>
          <p:nvPr>
            <p:ph type="title"/>
          </p:nvPr>
        </p:nvSpPr>
        <p:spPr/>
        <p:txBody>
          <a:bodyPr>
            <a:normAutofit/>
          </a:bodyPr>
          <a:lstStyle/>
          <a:p>
            <a:pPr algn="ctr"/>
            <a:r>
              <a:rPr lang="el-GR" sz="1800" u="sng" dirty="0"/>
              <a:t>Διακειμενικότητα </a:t>
            </a:r>
            <a:br>
              <a:rPr lang="en-US" sz="1800" u="sng" dirty="0"/>
            </a:br>
            <a:r>
              <a:rPr lang="el-GR" sz="1800" dirty="0"/>
              <a:t>Το κείμενο αναφέρεται και παραπέμπει σε προηγούμενα κείμενα</a:t>
            </a:r>
            <a:br>
              <a:rPr lang="en-US" sz="1800" dirty="0"/>
            </a:br>
            <a:r>
              <a:rPr lang="el-GR" sz="1800" dirty="0"/>
              <a:t> καλλιεργώντας μια διαλογική σχέση μαζί τους</a:t>
            </a:r>
            <a:br>
              <a:rPr lang="el-GR" sz="1800" dirty="0"/>
            </a:br>
            <a:endParaRPr lang="el-GR" sz="1800" dirty="0"/>
          </a:p>
        </p:txBody>
      </p:sp>
      <p:sp>
        <p:nvSpPr>
          <p:cNvPr id="3" name="Θέση περιεχομένου 2">
            <a:extLst>
              <a:ext uri="{FF2B5EF4-FFF2-40B4-BE49-F238E27FC236}">
                <a16:creationId xmlns:a16="http://schemas.microsoft.com/office/drawing/2014/main" id="{47E0E0CD-E0F3-E03D-D27E-310966241F20}"/>
              </a:ext>
            </a:extLst>
          </p:cNvPr>
          <p:cNvSpPr>
            <a:spLocks noGrp="1"/>
          </p:cNvSpPr>
          <p:nvPr>
            <p:ph sz="half" idx="1"/>
          </p:nvPr>
        </p:nvSpPr>
        <p:spPr/>
        <p:txBody>
          <a:bodyPr>
            <a:normAutofit fontScale="47500" lnSpcReduction="20000"/>
          </a:bodyPr>
          <a:lstStyle/>
          <a:p>
            <a:endParaRPr lang="el-GR" dirty="0"/>
          </a:p>
          <a:p>
            <a:r>
              <a:rPr lang="el-GR" dirty="0"/>
              <a:t>Όμηρος, Ε749 και Θ393</a:t>
            </a:r>
          </a:p>
          <a:p>
            <a:r>
              <a:rPr lang="el-GR" dirty="0"/>
              <a:t>Κοσμάς επίσκοπος </a:t>
            </a:r>
            <a:r>
              <a:rPr lang="el-GR" dirty="0" err="1"/>
              <a:t>Μαϊουμά</a:t>
            </a:r>
            <a:endParaRPr lang="el-GR" dirty="0"/>
          </a:p>
          <a:p>
            <a:r>
              <a:rPr lang="el-GR" dirty="0"/>
              <a:t>Ψαλμοί, Τριώδιο</a:t>
            </a:r>
          </a:p>
          <a:p>
            <a:r>
              <a:rPr lang="el-GR" dirty="0"/>
              <a:t>Ηρόδοτος</a:t>
            </a:r>
          </a:p>
          <a:p>
            <a:r>
              <a:rPr lang="el-GR" dirty="0"/>
              <a:t>Βύρων, Το προσκύνημα του </a:t>
            </a:r>
            <a:r>
              <a:rPr lang="el-GR" dirty="0" err="1"/>
              <a:t>Τσάιλντ</a:t>
            </a:r>
            <a:r>
              <a:rPr lang="el-GR" dirty="0"/>
              <a:t> Χάρολντ</a:t>
            </a:r>
          </a:p>
          <a:p>
            <a:r>
              <a:rPr lang="el-GR" dirty="0"/>
              <a:t>Βιργίλιος, Βουκολικά</a:t>
            </a:r>
          </a:p>
          <a:p>
            <a:r>
              <a:rPr lang="el-GR" dirty="0"/>
              <a:t>Αφελές εν </a:t>
            </a:r>
            <a:r>
              <a:rPr lang="el-GR" dirty="0" err="1"/>
              <a:t>είδει</a:t>
            </a:r>
            <a:r>
              <a:rPr lang="el-GR" dirty="0"/>
              <a:t> παροιμίας άσμα</a:t>
            </a:r>
          </a:p>
          <a:p>
            <a:r>
              <a:rPr lang="el-GR" dirty="0"/>
              <a:t>Λουκιανού, Τίμων ή Μισάνθρωπος</a:t>
            </a:r>
          </a:p>
          <a:p>
            <a:r>
              <a:rPr lang="el-GR" dirty="0"/>
              <a:t>Τροπάριο της Μεγάλης Σαρακοστής</a:t>
            </a:r>
          </a:p>
          <a:p>
            <a:r>
              <a:rPr lang="el-GR" dirty="0"/>
              <a:t>Γένεση</a:t>
            </a:r>
          </a:p>
          <a:p>
            <a:r>
              <a:rPr lang="el-GR" dirty="0"/>
              <a:t>Λαϊκό δίστιχο της ξενιτιάς</a:t>
            </a:r>
          </a:p>
          <a:p>
            <a:r>
              <a:rPr lang="el-GR" dirty="0">
                <a:solidFill>
                  <a:schemeClr val="accent1">
                    <a:lumMod val="50000"/>
                  </a:schemeClr>
                </a:solidFill>
              </a:rPr>
              <a:t>Ποιήματα του Παπαδιαμάντη</a:t>
            </a:r>
            <a:r>
              <a:rPr lang="el-GR" dirty="0"/>
              <a:t>: Σερενάτα, Έρωτες στα </a:t>
            </a:r>
            <a:r>
              <a:rPr lang="el-GR" dirty="0" err="1"/>
              <a:t>Κόπρια</a:t>
            </a:r>
            <a:r>
              <a:rPr lang="el-GR" dirty="0"/>
              <a:t>, Πόθος Εραστή, </a:t>
            </a:r>
            <a:r>
              <a:rPr lang="el-GR" dirty="0" err="1"/>
              <a:t>Αποκαρτέρηση</a:t>
            </a:r>
            <a:r>
              <a:rPr lang="el-GR" dirty="0"/>
              <a:t>, Ύμνος της Κόρης</a:t>
            </a:r>
          </a:p>
          <a:p>
            <a:r>
              <a:rPr lang="el-GR" dirty="0"/>
              <a:t>«</a:t>
            </a:r>
            <a:r>
              <a:rPr lang="el-GR" dirty="0" err="1"/>
              <a:t>Αγάπαις</a:t>
            </a:r>
            <a:r>
              <a:rPr lang="el-GR" dirty="0"/>
              <a:t> </a:t>
            </a:r>
            <a:r>
              <a:rPr lang="el-GR" dirty="0" err="1"/>
              <a:t>ταξειδιάραις</a:t>
            </a:r>
            <a:r>
              <a:rPr lang="el-GR" dirty="0"/>
              <a:t>»: ποίημα που περιέχεται σε μυθιστόρημα που μετέφρασε ο Παπαδιαμάντης</a:t>
            </a:r>
            <a:r>
              <a:rPr lang="en-US" dirty="0"/>
              <a:t> </a:t>
            </a:r>
            <a:r>
              <a:rPr lang="el-GR" dirty="0"/>
              <a:t>(Ιούλιος </a:t>
            </a:r>
            <a:r>
              <a:rPr lang="el-GR" dirty="0" err="1"/>
              <a:t>Κλαρετής</a:t>
            </a:r>
            <a:r>
              <a:rPr lang="el-GR" dirty="0"/>
              <a:t>, </a:t>
            </a:r>
            <a:r>
              <a:rPr lang="el-GR" i="1" dirty="0"/>
              <a:t>Η έρημος οικία</a:t>
            </a:r>
            <a:r>
              <a:rPr lang="el-GR" dirty="0"/>
              <a:t>, 1889).</a:t>
            </a:r>
          </a:p>
          <a:p>
            <a:r>
              <a:rPr lang="el-GR" dirty="0"/>
              <a:t>Μετάφραση:</a:t>
            </a:r>
            <a:r>
              <a:rPr lang="en-US" dirty="0"/>
              <a:t> Bram Stoker</a:t>
            </a:r>
            <a:r>
              <a:rPr lang="el-GR" dirty="0"/>
              <a:t>, </a:t>
            </a:r>
            <a:r>
              <a:rPr lang="el-GR" i="1" dirty="0"/>
              <a:t>Ο Πύργος του Δράκουλα,</a:t>
            </a:r>
            <a:r>
              <a:rPr lang="el-GR" dirty="0"/>
              <a:t>1903</a:t>
            </a:r>
          </a:p>
        </p:txBody>
      </p:sp>
      <p:sp>
        <p:nvSpPr>
          <p:cNvPr id="4" name="Θέση περιεχομένου 3">
            <a:extLst>
              <a:ext uri="{FF2B5EF4-FFF2-40B4-BE49-F238E27FC236}">
                <a16:creationId xmlns:a16="http://schemas.microsoft.com/office/drawing/2014/main" id="{CCBB01AD-5F37-003D-F2D9-1CACE8631DAA}"/>
              </a:ext>
            </a:extLst>
          </p:cNvPr>
          <p:cNvSpPr>
            <a:spLocks noGrp="1"/>
          </p:cNvSpPr>
          <p:nvPr>
            <p:ph sz="half" idx="2"/>
          </p:nvPr>
        </p:nvSpPr>
        <p:spPr/>
        <p:txBody>
          <a:bodyPr>
            <a:normAutofit fontScale="47500" lnSpcReduction="20000"/>
          </a:bodyPr>
          <a:lstStyle/>
          <a:p>
            <a:r>
              <a:rPr lang="el-GR" dirty="0"/>
              <a:t>Ο Έρωτας στα Χιόνια</a:t>
            </a:r>
          </a:p>
          <a:p>
            <a:r>
              <a:rPr lang="el-GR" dirty="0"/>
              <a:t>Ο Γάμος </a:t>
            </a:r>
            <a:r>
              <a:rPr lang="el-GR" dirty="0" err="1"/>
              <a:t>Καραχμέτη</a:t>
            </a:r>
            <a:r>
              <a:rPr lang="el-GR" dirty="0"/>
              <a:t>,</a:t>
            </a:r>
          </a:p>
          <a:p>
            <a:r>
              <a:rPr lang="el-GR" dirty="0"/>
              <a:t> Το Χατζόπουλο</a:t>
            </a:r>
          </a:p>
          <a:p>
            <a:r>
              <a:rPr lang="el-GR" dirty="0"/>
              <a:t>Η </a:t>
            </a:r>
            <a:r>
              <a:rPr lang="el-GR" dirty="0" err="1"/>
              <a:t>Φαρμακολύτρια</a:t>
            </a:r>
            <a:endParaRPr lang="el-GR" dirty="0"/>
          </a:p>
          <a:p>
            <a:r>
              <a:rPr lang="el-GR" dirty="0"/>
              <a:t>Αμαρτίας Φάντασμα (είναι χρονολογικά το πρώτο κείμενο, όπου εμφανίζεται πρόσωπο με το όνομα Σταμάτης &gt;ακολουθούν άλλα 9  κείμενα)</a:t>
            </a:r>
          </a:p>
          <a:p>
            <a:r>
              <a:rPr lang="el-GR" dirty="0"/>
              <a:t>Τα συμβάντα στον μύλο</a:t>
            </a:r>
          </a:p>
          <a:p>
            <a:r>
              <a:rPr lang="el-GR" dirty="0"/>
              <a:t>Λαϊκές παροιμίες</a:t>
            </a:r>
            <a:endParaRPr lang="en-US" dirty="0"/>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103554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196978-9182-2FB2-9C95-A019E313AC9D}"/>
              </a:ext>
            </a:extLst>
          </p:cNvPr>
          <p:cNvSpPr>
            <a:spLocks noGrp="1"/>
          </p:cNvSpPr>
          <p:nvPr>
            <p:ph type="title"/>
          </p:nvPr>
        </p:nvSpPr>
        <p:spPr/>
        <p:txBody>
          <a:bodyPr>
            <a:normAutofit/>
          </a:bodyPr>
          <a:lstStyle/>
          <a:p>
            <a:pPr algn="ctr"/>
            <a:r>
              <a:rPr lang="el-GR" sz="2000" dirty="0"/>
              <a:t>Περί του αινιγματικού προλόγου </a:t>
            </a:r>
            <a:br>
              <a:rPr lang="el-GR" sz="2000" dirty="0"/>
            </a:br>
            <a:r>
              <a:rPr lang="el-GR" sz="2000" dirty="0"/>
              <a:t>Έρωτας κι αφηγητής</a:t>
            </a:r>
          </a:p>
        </p:txBody>
      </p:sp>
      <p:sp>
        <p:nvSpPr>
          <p:cNvPr id="3" name="Θέση περιεχομένου 2">
            <a:extLst>
              <a:ext uri="{FF2B5EF4-FFF2-40B4-BE49-F238E27FC236}">
                <a16:creationId xmlns:a16="http://schemas.microsoft.com/office/drawing/2014/main" id="{00004632-630C-12DE-2AE0-BE1FB3D476C4}"/>
              </a:ext>
            </a:extLst>
          </p:cNvPr>
          <p:cNvSpPr>
            <a:spLocks noGrp="1"/>
          </p:cNvSpPr>
          <p:nvPr>
            <p:ph sz="half" idx="1"/>
          </p:nvPr>
        </p:nvSpPr>
        <p:spPr/>
        <p:txBody>
          <a:bodyPr>
            <a:normAutofit fontScale="92500" lnSpcReduction="20000"/>
          </a:bodyPr>
          <a:lstStyle/>
          <a:p>
            <a:r>
              <a:rPr lang="el-GR" sz="1700" dirty="0"/>
              <a:t>Στον πρόλογο τίθεται η ερωτική ιστορία του αφηγητή.</a:t>
            </a:r>
          </a:p>
          <a:p>
            <a:pPr algn="just"/>
            <a:r>
              <a:rPr lang="el-GR" sz="1700" dirty="0"/>
              <a:t>Η ερωτική ιστορία του  αφηγητή βρίσκεται έξω από το σώμα του διηγήματος </a:t>
            </a:r>
            <a:r>
              <a:rPr lang="el-GR" sz="1700" dirty="0">
                <a:solidFill>
                  <a:schemeClr val="accent1">
                    <a:lumMod val="50000"/>
                  </a:schemeClr>
                </a:solidFill>
              </a:rPr>
              <a:t>= </a:t>
            </a:r>
            <a:r>
              <a:rPr lang="el-GR" sz="1700" dirty="0"/>
              <a:t>η τόλμη κι η πρωτοτυπία του αφηγήματος.</a:t>
            </a:r>
          </a:p>
          <a:p>
            <a:pPr algn="just"/>
            <a:r>
              <a:rPr lang="el-GR" sz="1700" dirty="0"/>
              <a:t>Ο πρόλογος ξεχειλίζει από ρομαντική ευαισθησία</a:t>
            </a:r>
            <a:r>
              <a:rPr lang="el-GR" sz="1700" dirty="0">
                <a:solidFill>
                  <a:schemeClr val="accent1">
                    <a:lumMod val="50000"/>
                  </a:schemeClr>
                </a:solidFill>
              </a:rPr>
              <a:t> &gt; </a:t>
            </a:r>
            <a:r>
              <a:rPr lang="el-GR" sz="1700" dirty="0"/>
              <a:t>παραλήρημα.</a:t>
            </a:r>
          </a:p>
          <a:p>
            <a:pPr algn="just"/>
            <a:r>
              <a:rPr lang="el-GR" sz="1700" dirty="0"/>
              <a:t>Λεπτομερής περιγραφή της αγωνίας και της διαταραχής του ερωτευμένου νέου που δεν βρίσκει ανταπόκριση (δεν περιγράφονται ερωτοχτυπημένες γυναίκες στο έργο του Παπαδιαμάντη).</a:t>
            </a:r>
          </a:p>
          <a:p>
            <a:r>
              <a:rPr lang="el-GR" sz="1700" dirty="0"/>
              <a:t>Ο ανέφικτος, ο  ανολοκλήρωτος έρωτας βασικό μοτίβο στο έργο του Παπαδιαμάντη</a:t>
            </a:r>
            <a:r>
              <a:rPr lang="el-GR" dirty="0"/>
              <a:t>.</a:t>
            </a:r>
          </a:p>
          <a:p>
            <a:endParaRPr lang="el-GR" dirty="0"/>
          </a:p>
          <a:p>
            <a:endParaRPr lang="el-GR" dirty="0"/>
          </a:p>
          <a:p>
            <a:pPr marL="0" indent="0">
              <a:buNone/>
            </a:pPr>
            <a:endParaRPr lang="el-GR" dirty="0"/>
          </a:p>
        </p:txBody>
      </p:sp>
      <p:sp>
        <p:nvSpPr>
          <p:cNvPr id="4" name="Θέση περιεχομένου 3">
            <a:extLst>
              <a:ext uri="{FF2B5EF4-FFF2-40B4-BE49-F238E27FC236}">
                <a16:creationId xmlns:a16="http://schemas.microsoft.com/office/drawing/2014/main" id="{4AE0F74D-0310-E061-910C-032D713206A5}"/>
              </a:ext>
            </a:extLst>
          </p:cNvPr>
          <p:cNvSpPr>
            <a:spLocks noGrp="1"/>
          </p:cNvSpPr>
          <p:nvPr>
            <p:ph sz="half" idx="2"/>
          </p:nvPr>
        </p:nvSpPr>
        <p:spPr/>
        <p:txBody>
          <a:bodyPr>
            <a:normAutofit fontScale="92500" lnSpcReduction="20000"/>
          </a:bodyPr>
          <a:lstStyle/>
          <a:p>
            <a:r>
              <a:rPr lang="el-GR" sz="1600" dirty="0"/>
              <a:t>Περιγράφεται ο πλατωνικός έρωτας του αφηγητή με την κοπέλα. Αντίθετα ο Σταμάτης δεν πιστεύει στον πλατωνικό έρωτα. </a:t>
            </a:r>
          </a:p>
          <a:p>
            <a:r>
              <a:rPr lang="el-GR" sz="1600" dirty="0"/>
              <a:t>Ερωτικοί στίχοι του αφηγητή ρομαντικού περιεχομένου («Σερενάτα»,1907).</a:t>
            </a:r>
          </a:p>
          <a:p>
            <a:r>
              <a:rPr lang="el-GR" sz="1600" dirty="0"/>
              <a:t>Ο πρόλογος αποτελεί το </a:t>
            </a:r>
            <a:r>
              <a:rPr lang="el-GR" sz="1600" u="sng" dirty="0"/>
              <a:t>κεντρικό επεισόδιο </a:t>
            </a:r>
            <a:r>
              <a:rPr lang="el-GR" sz="1600" dirty="0"/>
              <a:t>του διηγήματος και τίθεται στην αρχή του κειμένου, αν και  θα έπρεπε να τεθεί </a:t>
            </a:r>
            <a:r>
              <a:rPr lang="el-GR" sz="1600" u="sng" dirty="0"/>
              <a:t>πριν από το Β΄ κεφάλαιο του Α΄ Μέρους</a:t>
            </a:r>
            <a:r>
              <a:rPr lang="el-GR" sz="1600" dirty="0"/>
              <a:t>.</a:t>
            </a:r>
          </a:p>
          <a:p>
            <a:r>
              <a:rPr lang="el-GR" sz="1600" dirty="0"/>
              <a:t>Μετά τα συμβάντα του προλόγου ακολουθεί το ναυάγιο (στο Β΄ κεφάλαιο </a:t>
            </a:r>
            <a:r>
              <a:rPr lang="el-GR" sz="1600" dirty="0" err="1"/>
              <a:t>Α΄Μέρους</a:t>
            </a:r>
            <a:r>
              <a:rPr lang="el-GR" sz="1600" dirty="0"/>
              <a:t>).</a:t>
            </a:r>
          </a:p>
          <a:p>
            <a:pPr marL="0" indent="0">
              <a:buNone/>
            </a:pPr>
            <a:endParaRPr lang="el-GR" sz="1600" dirty="0"/>
          </a:p>
        </p:txBody>
      </p:sp>
    </p:spTree>
    <p:extLst>
      <p:ext uri="{BB962C8B-B14F-4D97-AF65-F5344CB8AC3E}">
        <p14:creationId xmlns:p14="http://schemas.microsoft.com/office/powerpoint/2010/main" val="2100958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4977FF-A2E7-95C8-3988-C087C885DE52}"/>
              </a:ext>
            </a:extLst>
          </p:cNvPr>
          <p:cNvSpPr>
            <a:spLocks noGrp="1"/>
          </p:cNvSpPr>
          <p:nvPr>
            <p:ph type="title"/>
          </p:nvPr>
        </p:nvSpPr>
        <p:spPr/>
        <p:txBody>
          <a:bodyPr>
            <a:normAutofit/>
          </a:bodyPr>
          <a:lstStyle/>
          <a:p>
            <a:pPr algn="ctr"/>
            <a:r>
              <a:rPr lang="el-GR" sz="2400" dirty="0"/>
              <a:t>Περί του αινιγματικού προλόγου</a:t>
            </a:r>
            <a:br>
              <a:rPr lang="el-GR" sz="2400" dirty="0"/>
            </a:br>
            <a:r>
              <a:rPr lang="el-GR" sz="2400" dirty="0"/>
              <a:t>Η σχέση του προλόγου και του κειμένου </a:t>
            </a:r>
            <a:br>
              <a:rPr lang="el-GR" sz="2400" dirty="0"/>
            </a:br>
            <a:r>
              <a:rPr lang="el-GR" sz="2400" dirty="0"/>
              <a:t>με τη φανταστική λογοτεχνία Α΄</a:t>
            </a:r>
          </a:p>
        </p:txBody>
      </p:sp>
      <p:sp>
        <p:nvSpPr>
          <p:cNvPr id="3" name="Θέση περιεχομένου 2">
            <a:extLst>
              <a:ext uri="{FF2B5EF4-FFF2-40B4-BE49-F238E27FC236}">
                <a16:creationId xmlns:a16="http://schemas.microsoft.com/office/drawing/2014/main" id="{EC0ADEEC-2EA3-9FC4-1070-B27C4998C557}"/>
              </a:ext>
            </a:extLst>
          </p:cNvPr>
          <p:cNvSpPr>
            <a:spLocks noGrp="1"/>
          </p:cNvSpPr>
          <p:nvPr>
            <p:ph idx="1"/>
          </p:nvPr>
        </p:nvSpPr>
        <p:spPr/>
        <p:txBody>
          <a:bodyPr>
            <a:normAutofit/>
          </a:bodyPr>
          <a:lstStyle/>
          <a:p>
            <a:pPr algn="just"/>
            <a:r>
              <a:rPr lang="el-GR" sz="1400" dirty="0"/>
              <a:t>Η περιγραφή της κοπέλας θυμίζει τις βρικολακιασμένες γυναίκες στο έργο</a:t>
            </a:r>
            <a:r>
              <a:rPr lang="el-GR" sz="1400" i="1" dirty="0"/>
              <a:t> </a:t>
            </a:r>
            <a:r>
              <a:rPr lang="en-US" sz="1400" i="1" dirty="0"/>
              <a:t>Dracula  </a:t>
            </a:r>
            <a:r>
              <a:rPr lang="el-GR" sz="1400" dirty="0"/>
              <a:t>του </a:t>
            </a:r>
            <a:r>
              <a:rPr lang="en-US" sz="1400" dirty="0"/>
              <a:t>Bram Stoker</a:t>
            </a:r>
            <a:r>
              <a:rPr lang="el-GR" sz="1400" dirty="0"/>
              <a:t> που μεταφράζει ο Παπαδιαμάντης ως </a:t>
            </a:r>
            <a:r>
              <a:rPr lang="el-GR" sz="1400" i="1" dirty="0"/>
              <a:t>Ο Πύργος του Δράκουλα (Νέον Άστυ</a:t>
            </a:r>
            <a:r>
              <a:rPr lang="el-GR" sz="1400" dirty="0"/>
              <a:t>, 27/1-24/6/1903). Ο </a:t>
            </a:r>
            <a:r>
              <a:rPr lang="el-GR" sz="1400" dirty="0" err="1"/>
              <a:t>Stoker</a:t>
            </a:r>
            <a:r>
              <a:rPr lang="el-GR" sz="1400" dirty="0"/>
              <a:t> αντλεί από τα πορίσματα της ψυχολογίας της εποχής του, σύμφωνα με τα οποία ο υπνωτισμός βοηθά το άτομο να ανακαλέσει χαμένες μνήμες και να θεραπευτεί από την υστερία.</a:t>
            </a:r>
          </a:p>
          <a:p>
            <a:pPr algn="just"/>
            <a:r>
              <a:rPr lang="el-GR" sz="1400" dirty="0"/>
              <a:t> Ανάλογη πρακτική συναντάμε και στο κείμενο του Παπαδιαμάντη. Ο Αταίριαστος, λειτουργώντας ως θεραπευτής, υποβάλλει διαρκώς τον αφηγητή σε ερωτήσεις, προσπαθώντας να διαπιστώσει τα αίτια της μελαγχολίας του και τον λόγο του ναυαγίου του. Ίδια τακτική υιοθετεί και στο </a:t>
            </a:r>
            <a:r>
              <a:rPr lang="el-GR" sz="1400" dirty="0" err="1"/>
              <a:t>Γ΄Μέρος</a:t>
            </a:r>
            <a:r>
              <a:rPr lang="el-GR" sz="1400" dirty="0"/>
              <a:t> για  να μάθει από τον </a:t>
            </a:r>
            <a:r>
              <a:rPr lang="el-GR" sz="1400" dirty="0" err="1"/>
              <a:t>Πατσοστάθη</a:t>
            </a:r>
            <a:r>
              <a:rPr lang="el-GR" sz="1400" dirty="0"/>
              <a:t> πώς αντιμετωπίζει τα μάγια.</a:t>
            </a:r>
          </a:p>
          <a:p>
            <a:pPr algn="just"/>
            <a:r>
              <a:rPr lang="el-GR" sz="1400" dirty="0"/>
              <a:t>Οι μεταφράσεις φανταστικής λογοτεχνίας πυκνώνουν στα έντυπα στην καμπή του αιώνα. Παράλληλα και τα πρωτότυπα διηγήματα του Παπαδιαμάντη παρουσιάζουν  ενδιαφέρον για το υπερφυσικό στοιχείο π.χ. «Αμαρτίας Φάντασμα», «Τα δαιμόνια στο Ρέμα», «Η </a:t>
            </a:r>
            <a:r>
              <a:rPr lang="el-GR" sz="1400" dirty="0" err="1"/>
              <a:t>φαρμακολύτρια</a:t>
            </a:r>
            <a:r>
              <a:rPr lang="el-GR" sz="1400" dirty="0"/>
              <a:t>», «Η στοιχειωμένη κάμαρα», «Η φωνή του δράκου», «Νεκρός ταξιδιώτης».</a:t>
            </a:r>
          </a:p>
          <a:p>
            <a:pPr algn="just"/>
            <a:r>
              <a:rPr lang="el-GR" sz="1400" dirty="0"/>
              <a:t>Ο αφηγητής με την τελευταία λέξη του κειμένου το «Όχι» τερματίζει το ανακλητικό παιχνίδι του Σταμάτη.</a:t>
            </a:r>
          </a:p>
          <a:p>
            <a:pPr marL="0" indent="0" algn="just">
              <a:buNone/>
            </a:pPr>
            <a:r>
              <a:rPr lang="el-GR" sz="1100" dirty="0"/>
              <a:t>Οι παραπομπές από το: Αλέξανδρος Παπαδιαμάντης</a:t>
            </a:r>
            <a:r>
              <a:rPr lang="el-GR" sz="1100" i="1" dirty="0"/>
              <a:t>, Άπαντα</a:t>
            </a:r>
            <a:r>
              <a:rPr lang="el-GR" sz="1100" dirty="0"/>
              <a:t>, τ.4, </a:t>
            </a:r>
            <a:r>
              <a:rPr lang="el-GR" sz="1100" dirty="0" err="1"/>
              <a:t>επίμ</a:t>
            </a:r>
            <a:r>
              <a:rPr lang="el-GR" sz="1100" dirty="0"/>
              <a:t>. </a:t>
            </a:r>
            <a:r>
              <a:rPr lang="el-GR" sz="1100" dirty="0" err="1"/>
              <a:t>Ν.Δ.Τριανταφυλλόπουλος</a:t>
            </a:r>
            <a:r>
              <a:rPr lang="el-GR" sz="1100" dirty="0"/>
              <a:t>, Δόμος, 1993</a:t>
            </a:r>
          </a:p>
          <a:p>
            <a:pPr marL="0" indent="0" algn="just">
              <a:buNone/>
            </a:pPr>
            <a:endParaRPr lang="el-GR" sz="1200" dirty="0"/>
          </a:p>
        </p:txBody>
      </p:sp>
    </p:spTree>
    <p:extLst>
      <p:ext uri="{BB962C8B-B14F-4D97-AF65-F5344CB8AC3E}">
        <p14:creationId xmlns:p14="http://schemas.microsoft.com/office/powerpoint/2010/main" val="1742276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4A7ACA-279E-B162-E847-FDE8BC59087A}"/>
              </a:ext>
            </a:extLst>
          </p:cNvPr>
          <p:cNvSpPr>
            <a:spLocks noGrp="1"/>
          </p:cNvSpPr>
          <p:nvPr>
            <p:ph type="title"/>
          </p:nvPr>
        </p:nvSpPr>
        <p:spPr/>
        <p:txBody>
          <a:bodyPr>
            <a:noAutofit/>
          </a:bodyPr>
          <a:lstStyle/>
          <a:p>
            <a:pPr algn="ctr"/>
            <a:r>
              <a:rPr lang="el-GR" sz="1800" dirty="0"/>
              <a:t>Η σχέση του κειμένου </a:t>
            </a:r>
            <a:br>
              <a:rPr lang="el-GR" sz="1800" dirty="0"/>
            </a:br>
            <a:r>
              <a:rPr lang="el-GR" sz="1800" dirty="0"/>
              <a:t>με τη φανταστική λογοτεχνία Β΄</a:t>
            </a:r>
          </a:p>
        </p:txBody>
      </p:sp>
      <p:sp>
        <p:nvSpPr>
          <p:cNvPr id="3" name="Θέση περιεχομένου 2">
            <a:extLst>
              <a:ext uri="{FF2B5EF4-FFF2-40B4-BE49-F238E27FC236}">
                <a16:creationId xmlns:a16="http://schemas.microsoft.com/office/drawing/2014/main" id="{A4DC3081-E7C9-105F-7FE5-CCBEA8118F97}"/>
              </a:ext>
            </a:extLst>
          </p:cNvPr>
          <p:cNvSpPr>
            <a:spLocks noGrp="1"/>
          </p:cNvSpPr>
          <p:nvPr>
            <p:ph idx="1"/>
          </p:nvPr>
        </p:nvSpPr>
        <p:spPr/>
        <p:txBody>
          <a:bodyPr>
            <a:normAutofit/>
          </a:bodyPr>
          <a:lstStyle/>
          <a:p>
            <a:pPr algn="just">
              <a:buFont typeface="Wingdings" panose="05000000000000000000" pitchFamily="2" charset="2"/>
              <a:buChar char="q"/>
            </a:pPr>
            <a:r>
              <a:rPr lang="el-GR" sz="1400" dirty="0"/>
              <a:t>Στον πρόλογο και στο πρώτο μέρος του κειμένου, ο αφηγητής βρίσκεται στο μεταίχμιο μεταξύ λήθαργου και εγρήγορσης, συγχέει την πραγματικότητα με το όνειρο και θολώνει τα όρια ανάμεσα στη ζωή και τον θάνατο. Η «ποιητικότητα» για την οποία κάνουν λόγο αρκετοί μελετητές του κειμένου, μπορεί έτσι να ερμηνευθεί σε συνάρτηση  με τη φανταστική λογοτεχνία: </a:t>
            </a:r>
          </a:p>
          <a:p>
            <a:pPr marL="0" indent="0">
              <a:buNone/>
            </a:pPr>
            <a:r>
              <a:rPr lang="el-GR" sz="1400" dirty="0"/>
              <a:t>«</a:t>
            </a:r>
            <a:r>
              <a:rPr lang="el-GR" sz="1400" dirty="0" err="1"/>
              <a:t>Ωνειροπολούσα</a:t>
            </a:r>
            <a:r>
              <a:rPr lang="el-GR" sz="1400" dirty="0"/>
              <a:t>», «ενθυμούμαι καλά» (223), «Δεν εννόησα πως ευρέθην»(227), «Πού να καταλάβω, τω όντι»(230), «Ως εν </a:t>
            </a:r>
            <a:r>
              <a:rPr lang="el-GR" sz="1400" dirty="0" err="1"/>
              <a:t>ονείρω</a:t>
            </a:r>
            <a:r>
              <a:rPr lang="el-GR" sz="1400" dirty="0"/>
              <a:t> και εν </a:t>
            </a:r>
            <a:r>
              <a:rPr lang="el-GR" sz="1400" dirty="0" err="1"/>
              <a:t>εγρηγόρσει</a:t>
            </a:r>
            <a:r>
              <a:rPr lang="el-GR" sz="1400" dirty="0"/>
              <a:t>»(235), «μου </a:t>
            </a:r>
            <a:r>
              <a:rPr lang="el-GR" sz="1400" dirty="0" err="1"/>
              <a:t>εφάνη</a:t>
            </a:r>
            <a:r>
              <a:rPr lang="el-GR" sz="1400" dirty="0"/>
              <a:t>», «Τέλος, δεν ενθυμούμαι τίποτε», «</a:t>
            </a:r>
            <a:r>
              <a:rPr lang="el-GR" sz="1400" dirty="0" err="1"/>
              <a:t>κ’έπεσα</a:t>
            </a:r>
            <a:r>
              <a:rPr lang="el-GR" sz="1400" dirty="0"/>
              <a:t> εις </a:t>
            </a:r>
            <a:r>
              <a:rPr lang="el-GR" sz="1400" dirty="0" err="1"/>
              <a:t>βύθος</a:t>
            </a:r>
            <a:r>
              <a:rPr lang="el-GR" sz="1400" dirty="0"/>
              <a:t>, εις </a:t>
            </a:r>
            <a:r>
              <a:rPr lang="el-GR" sz="1400" dirty="0" err="1"/>
              <a:t>λήθαργον</a:t>
            </a:r>
            <a:r>
              <a:rPr lang="el-GR" sz="1400" dirty="0"/>
              <a:t>», «ίσως το πρώτον </a:t>
            </a:r>
            <a:r>
              <a:rPr lang="el-GR" sz="1400" dirty="0" err="1"/>
              <a:t>στάδιον</a:t>
            </a:r>
            <a:r>
              <a:rPr lang="el-GR" sz="1400" dirty="0"/>
              <a:t> του θανάτου», «μου </a:t>
            </a:r>
            <a:r>
              <a:rPr lang="el-GR" sz="1400" dirty="0" err="1"/>
              <a:t>ήλθεν</a:t>
            </a:r>
            <a:r>
              <a:rPr lang="el-GR" sz="1400" dirty="0"/>
              <a:t> εις τον νουν» (236), «εις το </a:t>
            </a:r>
            <a:r>
              <a:rPr lang="el-GR" sz="1400" dirty="0" err="1"/>
              <a:t>ημιόνειρόν</a:t>
            </a:r>
            <a:r>
              <a:rPr lang="el-GR" sz="1400" dirty="0"/>
              <a:t> μου», «μου </a:t>
            </a:r>
            <a:r>
              <a:rPr lang="el-GR" sz="1400" dirty="0" err="1"/>
              <a:t>εφαίνετό</a:t>
            </a:r>
            <a:r>
              <a:rPr lang="el-GR" sz="1400" dirty="0"/>
              <a:t> να </a:t>
            </a:r>
            <a:r>
              <a:rPr lang="el-GR" sz="1400" dirty="0" err="1"/>
              <a:t>είχον</a:t>
            </a:r>
            <a:r>
              <a:rPr lang="el-GR" sz="1400" dirty="0"/>
              <a:t> ακούσει», «</a:t>
            </a:r>
            <a:r>
              <a:rPr lang="el-GR" sz="1400" dirty="0" err="1"/>
              <a:t>απεκοιμήθην</a:t>
            </a:r>
            <a:r>
              <a:rPr lang="el-GR" sz="1400" dirty="0"/>
              <a:t> τάχα» (237), «Έρχεσαι από τον άλλον </a:t>
            </a:r>
            <a:r>
              <a:rPr lang="el-GR" sz="1400" dirty="0" err="1"/>
              <a:t>κόσμον</a:t>
            </a:r>
            <a:r>
              <a:rPr lang="el-GR" sz="1400" dirty="0"/>
              <a:t>;» «εις τα </a:t>
            </a:r>
            <a:r>
              <a:rPr lang="el-GR" sz="1400" dirty="0" err="1"/>
              <a:t>ληρώδη</a:t>
            </a:r>
            <a:r>
              <a:rPr lang="el-GR" sz="1400" dirty="0"/>
              <a:t> όνειρά μου» (238),  «Ως εν </a:t>
            </a:r>
            <a:r>
              <a:rPr lang="el-GR" sz="1400" dirty="0" err="1"/>
              <a:t>ονείρω</a:t>
            </a:r>
            <a:r>
              <a:rPr lang="el-GR" sz="1400" dirty="0"/>
              <a:t>» (245), « με </a:t>
            </a:r>
            <a:r>
              <a:rPr lang="el-GR" sz="1400" dirty="0" err="1"/>
              <a:t>διεβεβαίου</a:t>
            </a:r>
            <a:r>
              <a:rPr lang="el-GR" sz="1400" dirty="0"/>
              <a:t> ότι </a:t>
            </a:r>
            <a:r>
              <a:rPr lang="el-GR" sz="1400" dirty="0" err="1"/>
              <a:t>ήμην</a:t>
            </a:r>
            <a:r>
              <a:rPr lang="el-GR" sz="1400" dirty="0"/>
              <a:t> ξυπνητός» (246) «</a:t>
            </a:r>
            <a:r>
              <a:rPr lang="el-GR" sz="1400" dirty="0" err="1"/>
              <a:t>ενανουριζόμην</a:t>
            </a:r>
            <a:r>
              <a:rPr lang="el-GR" sz="1400" dirty="0"/>
              <a:t>» (288).</a:t>
            </a:r>
          </a:p>
          <a:p>
            <a:pPr algn="just">
              <a:buFont typeface="Wingdings" panose="05000000000000000000" pitchFamily="2" charset="2"/>
              <a:buChar char="q"/>
            </a:pPr>
            <a:r>
              <a:rPr lang="el-GR" sz="1400" dirty="0"/>
              <a:t>	Η σχέση του κειμένου με τη φανταστική λογοτεχνία ενισχύεται από το γεγονός ότι ο </a:t>
            </a:r>
            <a:r>
              <a:rPr lang="el-GR" sz="1400" dirty="0" err="1">
                <a:solidFill>
                  <a:schemeClr val="accent1">
                    <a:lumMod val="50000"/>
                  </a:schemeClr>
                </a:solidFill>
              </a:rPr>
              <a:t>Αγάλλος</a:t>
            </a:r>
            <a:r>
              <a:rPr lang="el-GR" sz="1400" dirty="0">
                <a:solidFill>
                  <a:schemeClr val="accent1">
                    <a:lumMod val="50000"/>
                  </a:schemeClr>
                </a:solidFill>
              </a:rPr>
              <a:t> </a:t>
            </a:r>
            <a:r>
              <a:rPr lang="el-GR" sz="1400" dirty="0"/>
              <a:t>βλέπει φαντάσματα σε καθημερινή βάση, ενώ η </a:t>
            </a:r>
            <a:r>
              <a:rPr lang="el-GR" sz="1400" dirty="0" err="1">
                <a:solidFill>
                  <a:schemeClr val="accent1">
                    <a:lumMod val="50000"/>
                  </a:schemeClr>
                </a:solidFill>
              </a:rPr>
              <a:t>Αλοϊνα</a:t>
            </a:r>
            <a:r>
              <a:rPr lang="el-GR" sz="1400" dirty="0">
                <a:solidFill>
                  <a:schemeClr val="accent1">
                    <a:lumMod val="50000"/>
                  </a:schemeClr>
                </a:solidFill>
              </a:rPr>
              <a:t> </a:t>
            </a:r>
            <a:r>
              <a:rPr lang="el-GR" sz="1400" dirty="0"/>
              <a:t>(εμφανίζεται στο Α΄ Μέρος) κι ο </a:t>
            </a:r>
            <a:r>
              <a:rPr lang="el-GR" sz="1400" dirty="0" err="1">
                <a:solidFill>
                  <a:schemeClr val="accent1">
                    <a:lumMod val="50000"/>
                  </a:schemeClr>
                </a:solidFill>
              </a:rPr>
              <a:t>Πατσοστάθης</a:t>
            </a:r>
            <a:r>
              <a:rPr lang="el-GR" sz="1400" dirty="0">
                <a:solidFill>
                  <a:schemeClr val="accent1">
                    <a:lumMod val="50000"/>
                  </a:schemeClr>
                </a:solidFill>
              </a:rPr>
              <a:t> </a:t>
            </a:r>
            <a:r>
              <a:rPr lang="el-GR" sz="1400" dirty="0"/>
              <a:t>(η ιστορία του στο </a:t>
            </a:r>
            <a:r>
              <a:rPr lang="el-GR" sz="1400" dirty="0" err="1"/>
              <a:t>Β΄Μέρος</a:t>
            </a:r>
            <a:r>
              <a:rPr lang="el-GR" sz="1400" dirty="0"/>
              <a:t> και στο </a:t>
            </a:r>
            <a:r>
              <a:rPr lang="el-GR" sz="1400" dirty="0" err="1"/>
              <a:t>Β΄του</a:t>
            </a:r>
            <a:r>
              <a:rPr lang="el-GR" sz="1400" dirty="0"/>
              <a:t> Γ΄ Μέρους )  θεωρούν πως τους έχουν κάνει μάγια.</a:t>
            </a:r>
          </a:p>
          <a:p>
            <a:pPr marL="0" indent="0" algn="just">
              <a:buNone/>
            </a:pPr>
            <a:br>
              <a:rPr lang="el-GR" sz="1400" dirty="0"/>
            </a:br>
            <a:r>
              <a:rPr lang="el-GR" sz="1000" dirty="0"/>
              <a:t>         Οι παραπομπές προέρχονται από το βιβλίο: Αλέξανδρος Παπαδιαμάντης</a:t>
            </a:r>
            <a:r>
              <a:rPr lang="el-GR" sz="1000" i="1" dirty="0"/>
              <a:t>, Άπαντα</a:t>
            </a:r>
            <a:r>
              <a:rPr lang="el-GR" sz="1000" dirty="0"/>
              <a:t>,τ.4, </a:t>
            </a:r>
            <a:r>
              <a:rPr lang="el-GR" sz="1000" dirty="0" err="1"/>
              <a:t>επίμ</a:t>
            </a:r>
            <a:r>
              <a:rPr lang="el-GR" sz="1000" dirty="0"/>
              <a:t>. </a:t>
            </a:r>
            <a:r>
              <a:rPr lang="el-GR" sz="1000" dirty="0" err="1"/>
              <a:t>Ν.Δ.Τριανταφυλλόπουλος</a:t>
            </a:r>
            <a:r>
              <a:rPr lang="el-GR" sz="1000" dirty="0"/>
              <a:t>, Δόμος, 1993.</a:t>
            </a:r>
          </a:p>
          <a:p>
            <a:pPr marL="0" indent="0">
              <a:buNone/>
            </a:pPr>
            <a:endParaRPr lang="el-GR" sz="1400" dirty="0"/>
          </a:p>
          <a:p>
            <a:pPr algn="just"/>
            <a:endParaRPr lang="el-GR" sz="1400" dirty="0"/>
          </a:p>
        </p:txBody>
      </p:sp>
    </p:spTree>
    <p:extLst>
      <p:ext uri="{BB962C8B-B14F-4D97-AF65-F5344CB8AC3E}">
        <p14:creationId xmlns:p14="http://schemas.microsoft.com/office/powerpoint/2010/main" val="2920545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EA3192-24D5-A1EF-52F1-F1A8352897AD}"/>
              </a:ext>
            </a:extLst>
          </p:cNvPr>
          <p:cNvSpPr>
            <a:spLocks noGrp="1"/>
          </p:cNvSpPr>
          <p:nvPr>
            <p:ph type="title"/>
          </p:nvPr>
        </p:nvSpPr>
        <p:spPr/>
        <p:txBody>
          <a:bodyPr>
            <a:noAutofit/>
          </a:bodyPr>
          <a:lstStyle/>
          <a:p>
            <a:pPr algn="ctr"/>
            <a:r>
              <a:rPr lang="el-GR" sz="3200" dirty="0">
                <a:solidFill>
                  <a:schemeClr val="accent1">
                    <a:lumMod val="50000"/>
                  </a:schemeClr>
                </a:solidFill>
              </a:rPr>
              <a:t>«να περιγράφω μετ' </a:t>
            </a:r>
            <a:r>
              <a:rPr lang="el-GR" sz="3200" dirty="0" err="1">
                <a:solidFill>
                  <a:schemeClr val="accent1">
                    <a:lumMod val="50000"/>
                  </a:schemeClr>
                </a:solidFill>
              </a:rPr>
              <a:t>ἔρωτος</a:t>
            </a:r>
            <a:r>
              <a:rPr lang="el-GR" sz="3200" dirty="0">
                <a:solidFill>
                  <a:schemeClr val="accent1">
                    <a:lumMod val="50000"/>
                  </a:schemeClr>
                </a:solidFill>
              </a:rPr>
              <a:t> </a:t>
            </a:r>
            <a:r>
              <a:rPr lang="el-GR" sz="3200" dirty="0" err="1">
                <a:solidFill>
                  <a:schemeClr val="accent1">
                    <a:lumMod val="50000"/>
                  </a:schemeClr>
                </a:solidFill>
              </a:rPr>
              <a:t>τὴν</a:t>
            </a:r>
            <a:r>
              <a:rPr lang="el-GR" sz="3200" dirty="0">
                <a:solidFill>
                  <a:schemeClr val="accent1">
                    <a:lumMod val="50000"/>
                  </a:schemeClr>
                </a:solidFill>
              </a:rPr>
              <a:t> φύσιν» (Ι)</a:t>
            </a:r>
            <a:r>
              <a:rPr lang="el-GR" sz="3200" dirty="0"/>
              <a:t> </a:t>
            </a:r>
            <a:br>
              <a:rPr lang="el-GR" sz="3200" dirty="0"/>
            </a:br>
            <a:r>
              <a:rPr lang="el-GR" sz="3200" dirty="0"/>
              <a:t>Λαμπριάτικος ψάλτης</a:t>
            </a:r>
            <a:br>
              <a:rPr lang="el-GR" sz="3200" dirty="0"/>
            </a:br>
            <a:endParaRPr lang="el-GR" sz="3200" dirty="0">
              <a:solidFill>
                <a:schemeClr val="accent1">
                  <a:lumMod val="50000"/>
                </a:schemeClr>
              </a:solidFill>
            </a:endParaRPr>
          </a:p>
        </p:txBody>
      </p:sp>
      <p:sp>
        <p:nvSpPr>
          <p:cNvPr id="3" name="Θέση περιεχομένου 2">
            <a:extLst>
              <a:ext uri="{FF2B5EF4-FFF2-40B4-BE49-F238E27FC236}">
                <a16:creationId xmlns:a16="http://schemas.microsoft.com/office/drawing/2014/main" id="{52D6C6E3-E300-ABC2-31A2-FC971E22E012}"/>
              </a:ext>
            </a:extLst>
          </p:cNvPr>
          <p:cNvSpPr>
            <a:spLocks noGrp="1"/>
          </p:cNvSpPr>
          <p:nvPr>
            <p:ph idx="1"/>
          </p:nvPr>
        </p:nvSpPr>
        <p:spPr/>
        <p:txBody>
          <a:bodyPr>
            <a:normAutofit/>
          </a:bodyPr>
          <a:lstStyle/>
          <a:p>
            <a:pPr algn="just">
              <a:buFont typeface="Wingdings" panose="05000000000000000000" pitchFamily="2" charset="2"/>
              <a:buChar char="Ø"/>
            </a:pPr>
            <a:r>
              <a:rPr lang="el-GR" sz="1400" dirty="0">
                <a:solidFill>
                  <a:schemeClr val="tx1"/>
                </a:solidFill>
              </a:rPr>
              <a:t>« </a:t>
            </a:r>
            <a:r>
              <a:rPr lang="el-GR" sz="1400" dirty="0" err="1">
                <a:solidFill>
                  <a:schemeClr val="tx1"/>
                </a:solidFill>
              </a:rPr>
              <a:t>Τὸ</a:t>
            </a:r>
            <a:r>
              <a:rPr lang="el-GR" sz="1400" dirty="0">
                <a:solidFill>
                  <a:schemeClr val="tx1"/>
                </a:solidFill>
              </a:rPr>
              <a:t> </a:t>
            </a:r>
            <a:r>
              <a:rPr lang="el-GR" sz="1400" dirty="0" err="1">
                <a:solidFill>
                  <a:schemeClr val="tx1"/>
                </a:solidFill>
              </a:rPr>
              <a:t>ἐπ</a:t>
            </a:r>
            <a:r>
              <a:rPr lang="el-GR" sz="1400" dirty="0">
                <a:solidFill>
                  <a:schemeClr val="tx1"/>
                </a:solidFill>
              </a:rPr>
              <a:t>’ </a:t>
            </a:r>
            <a:r>
              <a:rPr lang="el-GR" sz="1400" dirty="0" err="1">
                <a:solidFill>
                  <a:schemeClr val="tx1"/>
                </a:solidFill>
              </a:rPr>
              <a:t>ἐμοί</a:t>
            </a:r>
            <a:r>
              <a:rPr lang="el-GR" sz="1400" dirty="0">
                <a:solidFill>
                  <a:schemeClr val="tx1"/>
                </a:solidFill>
              </a:rPr>
              <a:t>, </a:t>
            </a:r>
            <a:r>
              <a:rPr lang="el-GR" sz="1400" dirty="0" err="1">
                <a:solidFill>
                  <a:schemeClr val="tx1"/>
                </a:solidFill>
              </a:rPr>
              <a:t>ἐνόσω</a:t>
            </a:r>
            <a:r>
              <a:rPr lang="el-GR" sz="1400" dirty="0">
                <a:solidFill>
                  <a:schemeClr val="tx1"/>
                </a:solidFill>
              </a:rPr>
              <a:t> </a:t>
            </a:r>
            <a:r>
              <a:rPr lang="el-GR" sz="1400" dirty="0" err="1">
                <a:solidFill>
                  <a:schemeClr val="tx1"/>
                </a:solidFill>
              </a:rPr>
              <a:t>ζῶ</a:t>
            </a:r>
            <a:r>
              <a:rPr lang="el-GR" sz="1400" dirty="0">
                <a:solidFill>
                  <a:schemeClr val="tx1"/>
                </a:solidFill>
              </a:rPr>
              <a:t> </a:t>
            </a:r>
            <a:r>
              <a:rPr lang="el-GR" sz="1400" dirty="0" err="1">
                <a:solidFill>
                  <a:schemeClr val="tx1"/>
                </a:solidFill>
              </a:rPr>
              <a:t>καὶ</a:t>
            </a:r>
            <a:r>
              <a:rPr lang="el-GR" sz="1400" dirty="0">
                <a:solidFill>
                  <a:schemeClr val="tx1"/>
                </a:solidFill>
              </a:rPr>
              <a:t> </a:t>
            </a:r>
            <a:r>
              <a:rPr lang="el-GR" sz="1400" dirty="0" err="1">
                <a:solidFill>
                  <a:schemeClr val="tx1"/>
                </a:solidFill>
              </a:rPr>
              <a:t>ἀναπνέω</a:t>
            </a:r>
            <a:r>
              <a:rPr lang="el-GR" sz="1400" dirty="0">
                <a:solidFill>
                  <a:schemeClr val="tx1"/>
                </a:solidFill>
              </a:rPr>
              <a:t> </a:t>
            </a:r>
            <a:r>
              <a:rPr lang="el-GR" sz="1400" dirty="0" err="1">
                <a:solidFill>
                  <a:schemeClr val="tx1"/>
                </a:solidFill>
              </a:rPr>
              <a:t>καὶ</a:t>
            </a:r>
            <a:r>
              <a:rPr lang="el-GR" sz="1400" dirty="0">
                <a:solidFill>
                  <a:schemeClr val="tx1"/>
                </a:solidFill>
              </a:rPr>
              <a:t> </a:t>
            </a:r>
            <a:r>
              <a:rPr lang="el-GR" sz="1400" dirty="0" err="1">
                <a:solidFill>
                  <a:schemeClr val="tx1"/>
                </a:solidFill>
              </a:rPr>
              <a:t>σωφρονῶ</a:t>
            </a:r>
            <a:r>
              <a:rPr lang="el-GR" sz="1400" dirty="0">
                <a:solidFill>
                  <a:schemeClr val="tx1"/>
                </a:solidFill>
              </a:rPr>
              <a:t>, δεν </a:t>
            </a:r>
            <a:r>
              <a:rPr lang="el-GR" sz="1400" dirty="0" err="1">
                <a:solidFill>
                  <a:schemeClr val="tx1"/>
                </a:solidFill>
              </a:rPr>
              <a:t>θὰ</a:t>
            </a:r>
            <a:r>
              <a:rPr lang="el-GR" sz="1400" dirty="0">
                <a:solidFill>
                  <a:schemeClr val="tx1"/>
                </a:solidFill>
              </a:rPr>
              <a:t> παύσω πάντοτε, </a:t>
            </a:r>
            <a:r>
              <a:rPr lang="el-GR" sz="1400" dirty="0" err="1">
                <a:solidFill>
                  <a:schemeClr val="tx1"/>
                </a:solidFill>
              </a:rPr>
              <a:t>ἰδίως</a:t>
            </a:r>
            <a:r>
              <a:rPr lang="el-GR" sz="1400" dirty="0">
                <a:solidFill>
                  <a:schemeClr val="tx1"/>
                </a:solidFill>
              </a:rPr>
              <a:t> </a:t>
            </a:r>
            <a:r>
              <a:rPr lang="el-GR" sz="1400" dirty="0" err="1">
                <a:solidFill>
                  <a:schemeClr val="tx1"/>
                </a:solidFill>
              </a:rPr>
              <a:t>δὲ</a:t>
            </a:r>
            <a:r>
              <a:rPr lang="el-GR" sz="1400" dirty="0">
                <a:solidFill>
                  <a:schemeClr val="tx1"/>
                </a:solidFill>
              </a:rPr>
              <a:t> </a:t>
            </a:r>
            <a:r>
              <a:rPr lang="el-GR" sz="1400" dirty="0" err="1">
                <a:solidFill>
                  <a:schemeClr val="tx1"/>
                </a:solidFill>
              </a:rPr>
              <a:t>κατὰ</a:t>
            </a:r>
            <a:r>
              <a:rPr lang="el-GR" sz="1400" dirty="0">
                <a:solidFill>
                  <a:schemeClr val="tx1"/>
                </a:solidFill>
              </a:rPr>
              <a:t> </a:t>
            </a:r>
            <a:r>
              <a:rPr lang="el-GR" sz="1400" dirty="0" err="1">
                <a:solidFill>
                  <a:schemeClr val="tx1"/>
                </a:solidFill>
              </a:rPr>
              <a:t>τάς</a:t>
            </a:r>
            <a:r>
              <a:rPr lang="el-GR" sz="1400" dirty="0">
                <a:solidFill>
                  <a:schemeClr val="tx1"/>
                </a:solidFill>
              </a:rPr>
              <a:t> </a:t>
            </a:r>
            <a:r>
              <a:rPr lang="el-GR" sz="1400" dirty="0" err="1">
                <a:solidFill>
                  <a:schemeClr val="tx1"/>
                </a:solidFill>
              </a:rPr>
              <a:t>πανεκλάμπρους</a:t>
            </a:r>
            <a:r>
              <a:rPr lang="el-GR" sz="1400" dirty="0">
                <a:solidFill>
                  <a:schemeClr val="tx1"/>
                </a:solidFill>
              </a:rPr>
              <a:t> ταύτας </a:t>
            </a:r>
            <a:r>
              <a:rPr lang="el-GR" sz="1400" dirty="0" err="1">
                <a:solidFill>
                  <a:schemeClr val="tx1"/>
                </a:solidFill>
              </a:rPr>
              <a:t>ἡμέρας</a:t>
            </a:r>
            <a:r>
              <a:rPr lang="el-GR" sz="1400" dirty="0">
                <a:solidFill>
                  <a:schemeClr val="tx1"/>
                </a:solidFill>
              </a:rPr>
              <a:t>, </a:t>
            </a:r>
            <a:r>
              <a:rPr lang="el-GR" sz="1400" dirty="0" err="1">
                <a:solidFill>
                  <a:schemeClr val="tx1"/>
                </a:solidFill>
              </a:rPr>
              <a:t>νὰ</a:t>
            </a:r>
            <a:r>
              <a:rPr lang="el-GR" sz="1400" dirty="0">
                <a:solidFill>
                  <a:schemeClr val="tx1"/>
                </a:solidFill>
              </a:rPr>
              <a:t> </a:t>
            </a:r>
            <a:r>
              <a:rPr lang="el-GR" sz="1400" dirty="0" err="1">
                <a:solidFill>
                  <a:schemeClr val="tx1"/>
                </a:solidFill>
              </a:rPr>
              <a:t>ὑμνῷ</a:t>
            </a:r>
            <a:r>
              <a:rPr lang="el-GR" sz="1400" dirty="0">
                <a:solidFill>
                  <a:schemeClr val="tx1"/>
                </a:solidFill>
              </a:rPr>
              <a:t> </a:t>
            </a:r>
            <a:r>
              <a:rPr lang="el-GR" sz="1400" dirty="0" err="1">
                <a:solidFill>
                  <a:schemeClr val="tx1"/>
                </a:solidFill>
              </a:rPr>
              <a:t>μετὰ</a:t>
            </a:r>
            <a:r>
              <a:rPr lang="el-GR" sz="1400" dirty="0">
                <a:solidFill>
                  <a:schemeClr val="tx1"/>
                </a:solidFill>
              </a:rPr>
              <a:t> λατρείας </a:t>
            </a:r>
            <a:r>
              <a:rPr lang="el-GR" sz="1400" dirty="0" err="1">
                <a:solidFill>
                  <a:schemeClr val="tx1"/>
                </a:solidFill>
              </a:rPr>
              <a:t>τὸν</a:t>
            </a:r>
            <a:r>
              <a:rPr lang="el-GR" sz="1400" dirty="0">
                <a:solidFill>
                  <a:schemeClr val="tx1"/>
                </a:solidFill>
              </a:rPr>
              <a:t> </a:t>
            </a:r>
            <a:r>
              <a:rPr lang="el-GR" sz="1400" dirty="0" err="1">
                <a:solidFill>
                  <a:schemeClr val="tx1"/>
                </a:solidFill>
              </a:rPr>
              <a:t>Χριστόν</a:t>
            </a:r>
            <a:r>
              <a:rPr lang="el-GR" sz="1400" dirty="0">
                <a:solidFill>
                  <a:schemeClr val="tx1"/>
                </a:solidFill>
              </a:rPr>
              <a:t> μου, να περιγράφω μετ' </a:t>
            </a:r>
            <a:r>
              <a:rPr lang="el-GR" sz="1400" dirty="0" err="1">
                <a:solidFill>
                  <a:schemeClr val="tx1"/>
                </a:solidFill>
              </a:rPr>
              <a:t>ἔρωτος</a:t>
            </a:r>
            <a:r>
              <a:rPr lang="el-GR" sz="1400" dirty="0">
                <a:solidFill>
                  <a:schemeClr val="tx1"/>
                </a:solidFill>
              </a:rPr>
              <a:t> </a:t>
            </a:r>
            <a:r>
              <a:rPr lang="el-GR" sz="1400" dirty="0" err="1">
                <a:solidFill>
                  <a:schemeClr val="tx1"/>
                </a:solidFill>
              </a:rPr>
              <a:t>τὴν</a:t>
            </a:r>
            <a:r>
              <a:rPr lang="el-GR" sz="1400" dirty="0">
                <a:solidFill>
                  <a:schemeClr val="tx1"/>
                </a:solidFill>
              </a:rPr>
              <a:t> φύσιν </a:t>
            </a:r>
            <a:r>
              <a:rPr lang="el-GR" sz="1400" dirty="0" err="1">
                <a:solidFill>
                  <a:schemeClr val="tx1"/>
                </a:solidFill>
              </a:rPr>
              <a:t>καὶ</a:t>
            </a:r>
            <a:r>
              <a:rPr lang="el-GR" sz="1400" dirty="0">
                <a:solidFill>
                  <a:schemeClr val="tx1"/>
                </a:solidFill>
              </a:rPr>
              <a:t> να </a:t>
            </a:r>
            <a:r>
              <a:rPr lang="el-GR" sz="1400" dirty="0" err="1">
                <a:solidFill>
                  <a:schemeClr val="tx1"/>
                </a:solidFill>
              </a:rPr>
              <a:t>ζωγραφῶ</a:t>
            </a:r>
            <a:r>
              <a:rPr lang="el-GR" sz="1400" dirty="0">
                <a:solidFill>
                  <a:schemeClr val="tx1"/>
                </a:solidFill>
              </a:rPr>
              <a:t> </a:t>
            </a:r>
            <a:r>
              <a:rPr lang="el-GR" sz="1400" dirty="0" err="1">
                <a:solidFill>
                  <a:schemeClr val="tx1"/>
                </a:solidFill>
              </a:rPr>
              <a:t>μετὰ</a:t>
            </a:r>
            <a:r>
              <a:rPr lang="el-GR" sz="1400" dirty="0">
                <a:solidFill>
                  <a:schemeClr val="tx1"/>
                </a:solidFill>
              </a:rPr>
              <a:t> </a:t>
            </a:r>
            <a:r>
              <a:rPr lang="el-GR" sz="1400" dirty="0" err="1">
                <a:solidFill>
                  <a:schemeClr val="tx1"/>
                </a:solidFill>
              </a:rPr>
              <a:t>στοργῆς</a:t>
            </a:r>
            <a:r>
              <a:rPr lang="el-GR" sz="1400" dirty="0">
                <a:solidFill>
                  <a:schemeClr val="tx1"/>
                </a:solidFill>
              </a:rPr>
              <a:t> </a:t>
            </a:r>
            <a:r>
              <a:rPr lang="el-GR" sz="1400" dirty="0" err="1">
                <a:solidFill>
                  <a:schemeClr val="tx1"/>
                </a:solidFill>
              </a:rPr>
              <a:t>τὰ</a:t>
            </a:r>
            <a:r>
              <a:rPr lang="el-GR" sz="1400" dirty="0">
                <a:solidFill>
                  <a:schemeClr val="tx1"/>
                </a:solidFill>
              </a:rPr>
              <a:t> γνήσια </a:t>
            </a:r>
            <a:r>
              <a:rPr lang="el-GR" sz="1400" dirty="0" err="1">
                <a:solidFill>
                  <a:schemeClr val="tx1"/>
                </a:solidFill>
              </a:rPr>
              <a:t>ἑλληνικὰ</a:t>
            </a:r>
            <a:r>
              <a:rPr lang="el-GR" sz="1400" dirty="0">
                <a:solidFill>
                  <a:schemeClr val="tx1"/>
                </a:solidFill>
              </a:rPr>
              <a:t> </a:t>
            </a:r>
            <a:r>
              <a:rPr lang="el-GR" sz="1400" dirty="0" err="1">
                <a:solidFill>
                  <a:schemeClr val="tx1"/>
                </a:solidFill>
              </a:rPr>
              <a:t>ἤθη</a:t>
            </a:r>
            <a:r>
              <a:rPr lang="el-GR" sz="1400" dirty="0">
                <a:solidFill>
                  <a:schemeClr val="tx1"/>
                </a:solidFill>
              </a:rPr>
              <a:t>». </a:t>
            </a:r>
            <a:r>
              <a:rPr lang="el-GR" sz="1400" dirty="0"/>
              <a:t>Το απόσπασμα  προερχόμενο από τον «Λαμπριάτικο ψάλτη» επιβεβαιώνεται πλήρως και στα «</a:t>
            </a:r>
            <a:r>
              <a:rPr lang="el-GR" sz="1400" dirty="0" err="1"/>
              <a:t>Ρόδιν’ακρογιάλια</a:t>
            </a:r>
            <a:r>
              <a:rPr lang="el-GR" sz="1400" dirty="0"/>
              <a:t>».</a:t>
            </a:r>
          </a:p>
          <a:p>
            <a:pPr>
              <a:buFont typeface="Wingdings" panose="05000000000000000000" pitchFamily="2" charset="2"/>
              <a:buChar char="Ø"/>
            </a:pPr>
            <a:r>
              <a:rPr lang="el-GR" sz="1400" dirty="0"/>
              <a:t>Ρόδο: έμβλημα του ήλιου (Όμηρος: </a:t>
            </a:r>
            <a:r>
              <a:rPr lang="el-GR" sz="1400" dirty="0" err="1"/>
              <a:t>ροδοδάκτυλος</a:t>
            </a:r>
            <a:r>
              <a:rPr lang="el-GR" sz="1400" dirty="0"/>
              <a:t> Ηώ), της Παναγίας κι ο  ροδώνας θεωρείται σύμβολο παραδείσιο. Ακολουθούν </a:t>
            </a:r>
            <a:r>
              <a:rPr lang="el-GR" sz="1400" dirty="0">
                <a:solidFill>
                  <a:schemeClr val="accent1">
                    <a:lumMod val="50000"/>
                  </a:schemeClr>
                </a:solidFill>
              </a:rPr>
              <a:t>φράσεις του κειμένου</a:t>
            </a:r>
            <a:r>
              <a:rPr lang="el-GR" sz="1400" dirty="0"/>
              <a:t>, όπου </a:t>
            </a:r>
            <a:r>
              <a:rPr lang="el-GR" sz="1400" dirty="0">
                <a:solidFill>
                  <a:schemeClr val="accent1">
                    <a:lumMod val="50000"/>
                  </a:schemeClr>
                </a:solidFill>
              </a:rPr>
              <a:t>εγγράφεται</a:t>
            </a:r>
            <a:r>
              <a:rPr lang="el-GR" sz="1400" dirty="0"/>
              <a:t> ο τίτλος:</a:t>
            </a:r>
          </a:p>
          <a:p>
            <a:pPr marL="0" indent="0">
              <a:buNone/>
            </a:pPr>
            <a:r>
              <a:rPr lang="el-GR" sz="1400" dirty="0"/>
              <a:t>«Ωραία </a:t>
            </a:r>
            <a:r>
              <a:rPr lang="el-GR" sz="1400" dirty="0" err="1"/>
              <a:t>λυκαυγή,εις</a:t>
            </a:r>
            <a:r>
              <a:rPr lang="el-GR" sz="1400" dirty="0"/>
              <a:t> τα γλυκείας ηούς του φθινοπώρου»(225), «αι </a:t>
            </a:r>
            <a:r>
              <a:rPr lang="el-GR" sz="1400" dirty="0" err="1"/>
              <a:t>ώραι</a:t>
            </a:r>
            <a:r>
              <a:rPr lang="el-GR" sz="1400" dirty="0"/>
              <a:t> του λυκαυγούς….φως γαρ»(226), «ρόδα της αυγής», «γλυκεία αυγή, που ανθείς και ροδίζεις» (227) «ο γιαλός ροδίζει.…ερυθρού </a:t>
            </a:r>
            <a:r>
              <a:rPr lang="el-GR" sz="1400" dirty="0" err="1"/>
              <a:t>γαροφάλλου</a:t>
            </a:r>
            <a:r>
              <a:rPr lang="el-GR" sz="1400" dirty="0"/>
              <a:t>» (228), «τα ρόδα τα ερυθρά» (230), «</a:t>
            </a:r>
            <a:r>
              <a:rPr lang="el-GR" sz="1400" dirty="0" err="1"/>
              <a:t>κ’ερρόδισε</a:t>
            </a:r>
            <a:r>
              <a:rPr lang="el-GR" sz="1400" dirty="0"/>
              <a:t> πάλι………τα ιόχροα ακρογιάλια» (236), «αι </a:t>
            </a:r>
            <a:r>
              <a:rPr lang="el-GR" sz="1400" dirty="0" err="1"/>
              <a:t>ευωδίαι</a:t>
            </a:r>
            <a:r>
              <a:rPr lang="el-GR" sz="1400" dirty="0"/>
              <a:t> </a:t>
            </a:r>
            <a:r>
              <a:rPr lang="el-GR" sz="1400" dirty="0" err="1"/>
              <a:t>όλαι</a:t>
            </a:r>
            <a:r>
              <a:rPr lang="el-GR" sz="1400" dirty="0"/>
              <a:t> των ρόδων….και της αυγής» (237), «τα ωραία, τα </a:t>
            </a:r>
            <a:r>
              <a:rPr lang="el-GR" sz="1400" dirty="0" err="1"/>
              <a:t>έρημ’ακρογιάλια</a:t>
            </a:r>
            <a:r>
              <a:rPr lang="el-GR" sz="1400" dirty="0"/>
              <a:t>»(280). </a:t>
            </a:r>
          </a:p>
          <a:p>
            <a:pPr marL="0" indent="0">
              <a:buNone/>
            </a:pPr>
            <a:endParaRPr lang="el-GR" sz="1400" dirty="0"/>
          </a:p>
          <a:p>
            <a:pPr marL="0" indent="0">
              <a:buNone/>
            </a:pPr>
            <a:r>
              <a:rPr lang="el-GR" sz="1000" dirty="0"/>
              <a:t>	Οι παραπομπές προέρχονται από το βιβλίο: Αλέξανδρος Παπαδιαμάντης</a:t>
            </a:r>
            <a:r>
              <a:rPr lang="el-GR" sz="1000" i="1" dirty="0"/>
              <a:t>, Άπαντα</a:t>
            </a:r>
            <a:r>
              <a:rPr lang="el-GR" sz="1000" dirty="0"/>
              <a:t>,τ.4, </a:t>
            </a:r>
            <a:r>
              <a:rPr lang="el-GR" sz="1000" dirty="0" err="1"/>
              <a:t>επίμ</a:t>
            </a:r>
            <a:r>
              <a:rPr lang="el-GR" sz="1000" dirty="0"/>
              <a:t>. </a:t>
            </a:r>
            <a:r>
              <a:rPr lang="el-GR" sz="1000" dirty="0" err="1"/>
              <a:t>Ν.Δ.Τριανταφυλλόπουλος</a:t>
            </a:r>
            <a:r>
              <a:rPr lang="el-GR" sz="1000" dirty="0"/>
              <a:t>, Δόμος, 1993.</a:t>
            </a:r>
          </a:p>
        </p:txBody>
      </p:sp>
    </p:spTree>
    <p:extLst>
      <p:ext uri="{BB962C8B-B14F-4D97-AF65-F5344CB8AC3E}">
        <p14:creationId xmlns:p14="http://schemas.microsoft.com/office/powerpoint/2010/main" val="856679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AD5E74A-FED1-77FB-EE20-1EDC11CDBDD5}"/>
              </a:ext>
            </a:extLst>
          </p:cNvPr>
          <p:cNvSpPr>
            <a:spLocks noGrp="1"/>
          </p:cNvSpPr>
          <p:nvPr>
            <p:ph type="title"/>
          </p:nvPr>
        </p:nvSpPr>
        <p:spPr/>
        <p:txBody>
          <a:bodyPr/>
          <a:lstStyle/>
          <a:p>
            <a:pPr algn="ctr"/>
            <a:r>
              <a:rPr lang="el-GR"/>
              <a:t>Τίτλος - Υπότιτλος</a:t>
            </a:r>
            <a:endParaRPr lang="el-GR" dirty="0"/>
          </a:p>
        </p:txBody>
      </p:sp>
      <p:sp>
        <p:nvSpPr>
          <p:cNvPr id="6" name="Θέση περιεχομένου 5">
            <a:extLst>
              <a:ext uri="{FF2B5EF4-FFF2-40B4-BE49-F238E27FC236}">
                <a16:creationId xmlns:a16="http://schemas.microsoft.com/office/drawing/2014/main" id="{B161419C-BCBE-97A6-37E4-DEF91281D7C3}"/>
              </a:ext>
            </a:extLst>
          </p:cNvPr>
          <p:cNvSpPr>
            <a:spLocks noGrp="1"/>
          </p:cNvSpPr>
          <p:nvPr>
            <p:ph idx="1"/>
          </p:nvPr>
        </p:nvSpPr>
        <p:spPr>
          <a:xfrm>
            <a:off x="894617" y="2124375"/>
            <a:ext cx="8596668" cy="3880773"/>
          </a:xfrm>
        </p:spPr>
        <p:txBody>
          <a:bodyPr/>
          <a:lstStyle/>
          <a:p>
            <a:pPr marL="0" indent="0" algn="ctr">
              <a:buNone/>
            </a:pPr>
            <a:endParaRPr lang="el-GR" b="1" dirty="0"/>
          </a:p>
          <a:p>
            <a:pPr algn="just"/>
            <a:r>
              <a:rPr lang="el-GR" dirty="0"/>
              <a:t>Σύμφωνα με τον Γ. Βαλέτα ο αρχικός τίτλος του αφηγήματος ήταν: «Ψηλά στα </a:t>
            </a:r>
            <a:r>
              <a:rPr lang="el-GR" dirty="0" err="1"/>
              <a:t>Κατάμερα</a:t>
            </a:r>
            <a:r>
              <a:rPr lang="el-GR" dirty="0"/>
              <a:t>» (εξοχικό μέρος που μένει ο βοσκός με το κοπάδι του).</a:t>
            </a:r>
          </a:p>
          <a:p>
            <a:pPr algn="just"/>
            <a:r>
              <a:rPr lang="el-GR" dirty="0"/>
              <a:t>Στο περιοδικό το πρώτο μέρος του αφηγήματος τιτλοφορείται: «Τα </a:t>
            </a:r>
            <a:r>
              <a:rPr lang="el-GR" dirty="0" err="1"/>
              <a:t>Ρόδιν’ακρογιάλια</a:t>
            </a:r>
            <a:r>
              <a:rPr lang="el-GR" dirty="0"/>
              <a:t>», το δεύτερο μέρος: «Τα </a:t>
            </a:r>
            <a:r>
              <a:rPr lang="el-GR" dirty="0" err="1"/>
              <a:t>Έρημ</a:t>
            </a:r>
            <a:r>
              <a:rPr lang="el-GR" dirty="0"/>
              <a:t>’ ακρογιάλια». Μέσα στο κείμενο διαβάζουμε: «τα </a:t>
            </a:r>
            <a:r>
              <a:rPr lang="el-GR" dirty="0" err="1"/>
              <a:t>έρημ’ακρογιάλια</a:t>
            </a:r>
            <a:r>
              <a:rPr lang="el-GR" dirty="0"/>
              <a:t> της πτωχής νήσου μου».</a:t>
            </a:r>
          </a:p>
          <a:p>
            <a:pPr algn="just"/>
            <a:r>
              <a:rPr lang="el-GR" dirty="0"/>
              <a:t>Σταδιακά οι υπότιτλοι στο έργο του Παπαδιαμάντη εξαφανίζονται.</a:t>
            </a:r>
          </a:p>
          <a:p>
            <a:pPr algn="just"/>
            <a:r>
              <a:rPr lang="el-GR" dirty="0"/>
              <a:t>Ο Ν.Δ. </a:t>
            </a:r>
            <a:r>
              <a:rPr lang="el-GR" dirty="0" err="1"/>
              <a:t>Τριανταφυλλόπουλος</a:t>
            </a:r>
            <a:r>
              <a:rPr lang="el-GR" dirty="0"/>
              <a:t> εικάζει ότι ο υπότιτλος δεν έχει τεθεί με τη συγκατάθεση του συγγραφέα.</a:t>
            </a:r>
          </a:p>
        </p:txBody>
      </p:sp>
    </p:spTree>
    <p:extLst>
      <p:ext uri="{BB962C8B-B14F-4D97-AF65-F5344CB8AC3E}">
        <p14:creationId xmlns:p14="http://schemas.microsoft.com/office/powerpoint/2010/main" val="1285702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B54D8A-0FA0-FAB2-AA32-BA4284A7F0F6}"/>
              </a:ext>
            </a:extLst>
          </p:cNvPr>
          <p:cNvSpPr>
            <a:spLocks noGrp="1"/>
          </p:cNvSpPr>
          <p:nvPr>
            <p:ph type="title"/>
          </p:nvPr>
        </p:nvSpPr>
        <p:spPr/>
        <p:txBody>
          <a:bodyPr/>
          <a:lstStyle/>
          <a:p>
            <a:pPr algn="ctr"/>
            <a:r>
              <a:rPr lang="el-GR" dirty="0">
                <a:solidFill>
                  <a:schemeClr val="accent1">
                    <a:lumMod val="50000"/>
                  </a:schemeClr>
                </a:solidFill>
              </a:rPr>
              <a:t>«να περιγράφω </a:t>
            </a:r>
            <a:br>
              <a:rPr lang="el-GR" dirty="0">
                <a:solidFill>
                  <a:schemeClr val="accent1">
                    <a:lumMod val="50000"/>
                  </a:schemeClr>
                </a:solidFill>
              </a:rPr>
            </a:br>
            <a:r>
              <a:rPr lang="el-GR" dirty="0">
                <a:solidFill>
                  <a:schemeClr val="accent1">
                    <a:lumMod val="50000"/>
                  </a:schemeClr>
                </a:solidFill>
              </a:rPr>
              <a:t>μετ' </a:t>
            </a:r>
            <a:r>
              <a:rPr lang="el-GR" dirty="0" err="1">
                <a:solidFill>
                  <a:schemeClr val="accent1">
                    <a:lumMod val="50000"/>
                  </a:schemeClr>
                </a:solidFill>
              </a:rPr>
              <a:t>ἔρωτος</a:t>
            </a:r>
            <a:r>
              <a:rPr lang="el-GR" dirty="0">
                <a:solidFill>
                  <a:schemeClr val="accent1">
                    <a:lumMod val="50000"/>
                  </a:schemeClr>
                </a:solidFill>
              </a:rPr>
              <a:t> </a:t>
            </a:r>
            <a:r>
              <a:rPr lang="el-GR" dirty="0" err="1">
                <a:solidFill>
                  <a:schemeClr val="accent1">
                    <a:lumMod val="50000"/>
                  </a:schemeClr>
                </a:solidFill>
              </a:rPr>
              <a:t>τὴν</a:t>
            </a:r>
            <a:r>
              <a:rPr lang="el-GR" dirty="0">
                <a:solidFill>
                  <a:schemeClr val="accent1">
                    <a:lumMod val="50000"/>
                  </a:schemeClr>
                </a:solidFill>
              </a:rPr>
              <a:t> φύσιν» (ΙΙ)</a:t>
            </a:r>
            <a:endParaRPr lang="el-GR" dirty="0"/>
          </a:p>
        </p:txBody>
      </p:sp>
      <p:sp>
        <p:nvSpPr>
          <p:cNvPr id="3" name="Θέση περιεχομένου 2">
            <a:extLst>
              <a:ext uri="{FF2B5EF4-FFF2-40B4-BE49-F238E27FC236}">
                <a16:creationId xmlns:a16="http://schemas.microsoft.com/office/drawing/2014/main" id="{E2CDC204-B773-C7FF-E619-9C5DEAAC6863}"/>
              </a:ext>
            </a:extLst>
          </p:cNvPr>
          <p:cNvSpPr>
            <a:spLocks noGrp="1"/>
          </p:cNvSpPr>
          <p:nvPr>
            <p:ph idx="1"/>
          </p:nvPr>
        </p:nvSpPr>
        <p:spPr/>
        <p:txBody>
          <a:bodyPr>
            <a:normAutofit fontScale="62500" lnSpcReduction="20000"/>
          </a:bodyPr>
          <a:lstStyle/>
          <a:p>
            <a:pPr algn="just"/>
            <a:r>
              <a:rPr lang="el-GR" dirty="0"/>
              <a:t>Στην ιστορία του </a:t>
            </a:r>
            <a:r>
              <a:rPr lang="el-GR" dirty="0" err="1"/>
              <a:t>Πατσοστάθη</a:t>
            </a:r>
            <a:r>
              <a:rPr lang="el-GR" dirty="0"/>
              <a:t> διαβάζουμε ότι ο δήμαρχος τον υποχρεώνει να μεταβούν στο σπίτι της πεθεράς του. Πρόκειται για κατοικία με απεριόριστη θέα στο πέλαγος, γεγονός που γεννά την απορία πώς είναι δυνατόν οι άνθρωποι να βιώνουν μελαγχολία από τη φαντασία τους, όταν δεν αντιμετωπίζουν πραγματική δυστυχία (269).</a:t>
            </a:r>
          </a:p>
          <a:p>
            <a:pPr marL="0" indent="0" algn="just">
              <a:buNone/>
            </a:pPr>
            <a:r>
              <a:rPr lang="el-GR" dirty="0"/>
              <a:t>	Το συγκεκριμένο χωρίο συνιστά ένα από τα ερμηνευτικά κλειδιά του διηγήματος. Τόσο ο αφηγητής όσο και ο </a:t>
            </a:r>
            <a:r>
              <a:rPr lang="el-GR" dirty="0" err="1"/>
              <a:t>Πατσοστάθης</a:t>
            </a:r>
            <a:r>
              <a:rPr lang="el-GR" dirty="0"/>
              <a:t> εμφανίζονται μελαγχολικοί λόγω φαντασίας: ο πρώτος επειδή τον έχει καταλάβει ο έρωτας, ο δεύτερος επειδή πιστεύει ότι τον έχουν επηρεάσει τα μάγια.</a:t>
            </a:r>
          </a:p>
          <a:p>
            <a:pPr algn="just"/>
            <a:r>
              <a:rPr lang="el-GR" dirty="0"/>
              <a:t>Ο αφηγητής, ωστόσο, εξελίσσεται και συνέρχεται στην πορεία του κειμένου. Εγκαταλείπει τις αυτοκτονικές του τάσεις και ευτυχεί στα ρόδινα ακρογιάλια, όπου η ομορφιά του τοπίου γαληνεύει την ψυχή του. Η φύση λειτουργεί θεραπευτικά απέναντι στη μελαγχολία.</a:t>
            </a:r>
          </a:p>
          <a:p>
            <a:pPr marL="0" indent="0" algn="just">
              <a:buNone/>
            </a:pPr>
            <a:r>
              <a:rPr lang="el-GR" dirty="0"/>
              <a:t>«μου είχε </a:t>
            </a:r>
            <a:r>
              <a:rPr lang="el-GR" dirty="0" err="1"/>
              <a:t>περονήσει</a:t>
            </a:r>
            <a:r>
              <a:rPr lang="el-GR" dirty="0"/>
              <a:t> την </a:t>
            </a:r>
            <a:r>
              <a:rPr lang="el-GR" dirty="0" err="1"/>
              <a:t>καρδίαν</a:t>
            </a:r>
            <a:r>
              <a:rPr lang="el-GR" dirty="0"/>
              <a:t>»,  «σπάραγμα του πόνου, ράκος </a:t>
            </a:r>
            <a:r>
              <a:rPr lang="el-GR" dirty="0" err="1"/>
              <a:t>ανθρώπινον</a:t>
            </a:r>
            <a:r>
              <a:rPr lang="el-GR" dirty="0"/>
              <a:t>»(223), «όταν έχει τις </a:t>
            </a:r>
            <a:r>
              <a:rPr lang="el-GR" dirty="0" err="1"/>
              <a:t>πληγήν</a:t>
            </a:r>
            <a:r>
              <a:rPr lang="el-GR" dirty="0"/>
              <a:t> </a:t>
            </a:r>
            <a:r>
              <a:rPr lang="el-GR" dirty="0" err="1"/>
              <a:t>βαθείαν</a:t>
            </a:r>
            <a:r>
              <a:rPr lang="el-GR" dirty="0"/>
              <a:t>, </a:t>
            </a:r>
            <a:r>
              <a:rPr lang="el-GR" dirty="0" err="1"/>
              <a:t>κρυφήν</a:t>
            </a:r>
            <a:r>
              <a:rPr lang="el-GR" dirty="0"/>
              <a:t>,» (231), «</a:t>
            </a:r>
            <a:r>
              <a:rPr lang="el-GR" dirty="0" err="1"/>
              <a:t>θ’αυτοκτονήσω</a:t>
            </a:r>
            <a:r>
              <a:rPr lang="el-GR" dirty="0"/>
              <a:t> ακουσίως»(235), «</a:t>
            </a:r>
            <a:r>
              <a:rPr lang="el-GR" dirty="0" err="1"/>
              <a:t>ησθανόμην</a:t>
            </a:r>
            <a:r>
              <a:rPr lang="el-GR" dirty="0"/>
              <a:t> </a:t>
            </a:r>
            <a:r>
              <a:rPr lang="el-GR" dirty="0" err="1"/>
              <a:t>απόλαυσιν</a:t>
            </a:r>
            <a:r>
              <a:rPr lang="el-GR" dirty="0"/>
              <a:t>» (237) «</a:t>
            </a:r>
            <a:r>
              <a:rPr lang="el-GR" dirty="0" err="1"/>
              <a:t>ησθάνθην</a:t>
            </a:r>
            <a:r>
              <a:rPr lang="el-GR" dirty="0"/>
              <a:t> αληθή </a:t>
            </a:r>
            <a:r>
              <a:rPr lang="el-GR" dirty="0" err="1"/>
              <a:t>αναψυχήν</a:t>
            </a:r>
            <a:r>
              <a:rPr lang="el-GR" dirty="0"/>
              <a:t>» (240), «αισθανθείς </a:t>
            </a:r>
            <a:r>
              <a:rPr lang="el-GR" dirty="0" err="1"/>
              <a:t>ρώμην</a:t>
            </a:r>
            <a:r>
              <a:rPr lang="el-GR" dirty="0"/>
              <a:t> τινά………βλέπων πόσον ήτο η ζωή γλυκεία…..</a:t>
            </a:r>
            <a:r>
              <a:rPr lang="el-GR" dirty="0" err="1"/>
              <a:t>πυκνάς</a:t>
            </a:r>
            <a:r>
              <a:rPr lang="el-GR" dirty="0"/>
              <a:t> </a:t>
            </a:r>
            <a:r>
              <a:rPr lang="el-GR" dirty="0" err="1"/>
              <a:t>λόχμας</a:t>
            </a:r>
            <a:r>
              <a:rPr lang="el-GR" dirty="0"/>
              <a:t>»(280), «μακάριος» (288). </a:t>
            </a:r>
          </a:p>
          <a:p>
            <a:pPr algn="just"/>
            <a:r>
              <a:rPr lang="el-GR" dirty="0"/>
              <a:t>Στο τέλος του κειμένου, ο </a:t>
            </a:r>
            <a:r>
              <a:rPr lang="el-GR" dirty="0" err="1"/>
              <a:t>Πατσοστάθης</a:t>
            </a:r>
            <a:r>
              <a:rPr lang="el-GR" dirty="0"/>
              <a:t> δεν συμμετέχει στο πυροφάνι. Κοιμάται στην ακρογιαλιά και ονειρεύεται τα γίδια του, έχοντας πεισθεί από τον Σταμάτη ότι τα μάγια δεν πλησιάζουν τη θάλασσα.</a:t>
            </a:r>
            <a:endParaRPr lang="el-GR" dirty="0">
              <a:cs typeface="Arial" panose="020B0604020202020204" pitchFamily="34" charset="0"/>
            </a:endParaRPr>
          </a:p>
          <a:p>
            <a:pPr algn="just"/>
            <a:r>
              <a:rPr lang="el-GR" dirty="0">
                <a:cs typeface="Arial" panose="020B0604020202020204" pitchFamily="34" charset="0"/>
              </a:rPr>
              <a:t>Σε αντίθεση με τον αφηγητή που απολαμβάνει τη βαρκάδα υπό το φως των στεριών ο </a:t>
            </a:r>
            <a:r>
              <a:rPr lang="el-GR" dirty="0" err="1">
                <a:cs typeface="Arial" panose="020B0604020202020204" pitchFamily="34" charset="0"/>
              </a:rPr>
              <a:t>Πατσοστάθης</a:t>
            </a:r>
            <a:r>
              <a:rPr lang="el-GR" dirty="0">
                <a:cs typeface="Arial" panose="020B0604020202020204" pitchFamily="34" charset="0"/>
              </a:rPr>
              <a:t> κλείνει τα μάτια στη μαγεία της φύσης. Παραμένει εγκλωβισμένος στον εσωτερικό του μικρόκοσμο,  με τα προβλήματά του, τα γίδια και τα μάγια, ενώ ο αφηγητής στην πορεία του κειμένου εξελίσσεται κι εγκαταλείπει τις αυτοκτονικές τάσεις και τον ρομαντικό έρωτα</a:t>
            </a:r>
            <a:endParaRPr lang="el-GR" dirty="0"/>
          </a:p>
          <a:p>
            <a:pPr marL="0" indent="0" algn="just">
              <a:buNone/>
            </a:pPr>
            <a:r>
              <a:rPr lang="el-GR" sz="1200" dirty="0"/>
              <a:t>Οι παραπομπές από το: Αλέξανδρος Παπαδιαμάντης</a:t>
            </a:r>
            <a:r>
              <a:rPr lang="el-GR" sz="1200" i="1" dirty="0"/>
              <a:t>, Άπαντα</a:t>
            </a:r>
            <a:r>
              <a:rPr lang="el-GR" sz="1200" dirty="0"/>
              <a:t>, τ.4, </a:t>
            </a:r>
            <a:r>
              <a:rPr lang="el-GR" sz="1200" dirty="0" err="1"/>
              <a:t>επίμ</a:t>
            </a:r>
            <a:r>
              <a:rPr lang="el-GR" sz="1200" dirty="0"/>
              <a:t>. </a:t>
            </a:r>
            <a:r>
              <a:rPr lang="el-GR" sz="1200" dirty="0" err="1"/>
              <a:t>Ν.Δ.Τριανταφυλλόπουλος</a:t>
            </a:r>
            <a:r>
              <a:rPr lang="el-GR" sz="1200" dirty="0"/>
              <a:t>, Δόμος, 1993.</a:t>
            </a:r>
          </a:p>
        </p:txBody>
      </p:sp>
    </p:spTree>
    <p:extLst>
      <p:ext uri="{BB962C8B-B14F-4D97-AF65-F5344CB8AC3E}">
        <p14:creationId xmlns:p14="http://schemas.microsoft.com/office/powerpoint/2010/main" val="1069112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7E89DE-2FDD-129E-7BF4-C73C6F1757C8}"/>
              </a:ext>
            </a:extLst>
          </p:cNvPr>
          <p:cNvSpPr>
            <a:spLocks noGrp="1"/>
          </p:cNvSpPr>
          <p:nvPr>
            <p:ph type="title"/>
          </p:nvPr>
        </p:nvSpPr>
        <p:spPr/>
        <p:txBody>
          <a:bodyPr>
            <a:normAutofit/>
          </a:bodyPr>
          <a:lstStyle/>
          <a:p>
            <a:pPr algn="ctr"/>
            <a:r>
              <a:rPr lang="el-GR" dirty="0" err="1"/>
              <a:t>Σπουδογέλοιον</a:t>
            </a:r>
            <a:r>
              <a:rPr lang="el-GR" dirty="0"/>
              <a:t> (Ι)</a:t>
            </a:r>
            <a:br>
              <a:rPr lang="el-GR" dirty="0"/>
            </a:br>
            <a:r>
              <a:rPr lang="el-GR" dirty="0"/>
              <a:t>	</a:t>
            </a:r>
          </a:p>
        </p:txBody>
      </p:sp>
      <p:sp>
        <p:nvSpPr>
          <p:cNvPr id="3" name="Θέση περιεχομένου 2">
            <a:extLst>
              <a:ext uri="{FF2B5EF4-FFF2-40B4-BE49-F238E27FC236}">
                <a16:creationId xmlns:a16="http://schemas.microsoft.com/office/drawing/2014/main" id="{CFF779D2-0CB1-530D-726A-01165699B7E1}"/>
              </a:ext>
            </a:extLst>
          </p:cNvPr>
          <p:cNvSpPr>
            <a:spLocks noGrp="1"/>
          </p:cNvSpPr>
          <p:nvPr>
            <p:ph sz="half" idx="1"/>
          </p:nvPr>
        </p:nvSpPr>
        <p:spPr/>
        <p:txBody>
          <a:bodyPr>
            <a:normAutofit fontScale="85000" lnSpcReduction="20000"/>
          </a:bodyPr>
          <a:lstStyle/>
          <a:p>
            <a:r>
              <a:rPr lang="el-GR" dirty="0"/>
              <a:t>     Τα «</a:t>
            </a:r>
            <a:r>
              <a:rPr lang="el-GR" dirty="0" err="1"/>
              <a:t>Ρόδιν</a:t>
            </a:r>
            <a:r>
              <a:rPr lang="el-GR" dirty="0"/>
              <a:t>’ ακρογιάλια» διακρίνονται για την ειρωνική, ενίοτε χιουμοριστική τους διάσταση, γνώρισμα που παραπέμπει </a:t>
            </a:r>
            <a:br>
              <a:rPr lang="el-GR" dirty="0"/>
            </a:br>
            <a:r>
              <a:rPr lang="el-GR" dirty="0"/>
              <a:t>στη </a:t>
            </a:r>
            <a:r>
              <a:rPr lang="el-GR" dirty="0" err="1"/>
              <a:t>μενίππεια</a:t>
            </a:r>
            <a:r>
              <a:rPr lang="el-GR" dirty="0"/>
              <a:t> σάτιρα. </a:t>
            </a:r>
          </a:p>
          <a:p>
            <a:r>
              <a:rPr lang="el-GR" dirty="0"/>
              <a:t>Η  </a:t>
            </a:r>
            <a:r>
              <a:rPr lang="el-GR" dirty="0" err="1"/>
              <a:t>μενίππεια</a:t>
            </a:r>
            <a:r>
              <a:rPr lang="el-GR" dirty="0"/>
              <a:t> σάτιρα χαρακτηρίζεται από τη μείξη του σοβαρού και του αστείου, το λεγόμενο «</a:t>
            </a:r>
            <a:r>
              <a:rPr lang="el-GR" dirty="0" err="1"/>
              <a:t>σπουδογέλοιον</a:t>
            </a:r>
            <a:r>
              <a:rPr lang="el-GR" dirty="0"/>
              <a:t>» των αρχαίων.</a:t>
            </a:r>
          </a:p>
          <a:p>
            <a:r>
              <a:rPr lang="el-GR" dirty="0"/>
              <a:t> Σύμφωνα με τον Μ. </a:t>
            </a:r>
            <a:r>
              <a:rPr lang="el-GR" dirty="0" err="1"/>
              <a:t>Μπαχτίν</a:t>
            </a:r>
            <a:r>
              <a:rPr lang="el-GR" dirty="0"/>
              <a:t> η </a:t>
            </a:r>
            <a:r>
              <a:rPr lang="el-GR" dirty="0" err="1"/>
              <a:t>μενίππεια</a:t>
            </a:r>
            <a:r>
              <a:rPr lang="el-GR" dirty="0"/>
              <a:t> σάτιρα βρίσκεται στις ρίζες της ποιητικής του Ντοστογιέφσκι κι οδηγεί στην ανάδειξη του Ντοστογιέφσκι ως θεμελιωτή του σύγχρονου-πολυφωνικού μυθιστορήματος. </a:t>
            </a:r>
          </a:p>
          <a:p>
            <a:r>
              <a:rPr lang="el-GR" dirty="0"/>
              <a:t>Η </a:t>
            </a:r>
            <a:r>
              <a:rPr lang="el-GR" dirty="0" err="1"/>
              <a:t>μενίππεια</a:t>
            </a:r>
            <a:r>
              <a:rPr lang="el-GR" dirty="0"/>
              <a:t> σάτιρα εμφανίζει τα εξής γνωρίσματα που  ανιχνεύονται στο έργο του Ντοστογιέφσκι  και </a:t>
            </a:r>
            <a:r>
              <a:rPr lang="el-GR" dirty="0" err="1"/>
              <a:t>στα«Ρόδιν’ακρογιάλια</a:t>
            </a:r>
            <a:r>
              <a:rPr lang="el-GR" dirty="0"/>
              <a:t>»:</a:t>
            </a:r>
            <a:br>
              <a:rPr lang="el-GR" dirty="0"/>
            </a:br>
            <a:endParaRPr lang="el-GR" dirty="0"/>
          </a:p>
          <a:p>
            <a:endParaRPr lang="el-GR" dirty="0"/>
          </a:p>
          <a:p>
            <a:endParaRPr lang="el-GR" dirty="0"/>
          </a:p>
          <a:p>
            <a:endParaRPr lang="el-GR" dirty="0"/>
          </a:p>
          <a:p>
            <a:endParaRPr lang="el-GR" dirty="0"/>
          </a:p>
          <a:p>
            <a:endParaRPr lang="el-GR" dirty="0"/>
          </a:p>
          <a:p>
            <a:endParaRPr lang="el-GR" dirty="0"/>
          </a:p>
        </p:txBody>
      </p:sp>
      <p:sp>
        <p:nvSpPr>
          <p:cNvPr id="4" name="Θέση περιεχομένου 3">
            <a:extLst>
              <a:ext uri="{FF2B5EF4-FFF2-40B4-BE49-F238E27FC236}">
                <a16:creationId xmlns:a16="http://schemas.microsoft.com/office/drawing/2014/main" id="{9D79091A-65F1-96FD-B34A-A15628938285}"/>
              </a:ext>
            </a:extLst>
          </p:cNvPr>
          <p:cNvSpPr>
            <a:spLocks noGrp="1"/>
          </p:cNvSpPr>
          <p:nvPr>
            <p:ph sz="half" idx="2"/>
          </p:nvPr>
        </p:nvSpPr>
        <p:spPr/>
        <p:txBody>
          <a:bodyPr>
            <a:noAutofit/>
          </a:bodyPr>
          <a:lstStyle/>
          <a:p>
            <a:pPr algn="just">
              <a:buFont typeface="Wingdings" panose="05000000000000000000" pitchFamily="2" charset="2"/>
              <a:buChar char="Ø"/>
            </a:pPr>
            <a:r>
              <a:rPr lang="el-GR" sz="1200" u="sng" dirty="0"/>
              <a:t>έντονο κωμικό στοιχείο</a:t>
            </a:r>
            <a:endParaRPr lang="el-GR" sz="1200" dirty="0"/>
          </a:p>
          <a:p>
            <a:pPr algn="just">
              <a:buFont typeface="Wingdings" panose="05000000000000000000" pitchFamily="2" charset="2"/>
              <a:buChar char="Ø"/>
            </a:pPr>
            <a:r>
              <a:rPr lang="el-GR" sz="1200" u="sng" dirty="0"/>
              <a:t>φανταστικές περιπέτειες</a:t>
            </a:r>
            <a:endParaRPr lang="el-GR" sz="1200" dirty="0"/>
          </a:p>
          <a:p>
            <a:pPr algn="just">
              <a:buFont typeface="Wingdings" panose="05000000000000000000" pitchFamily="2" charset="2"/>
              <a:buChar char="Ø"/>
            </a:pPr>
            <a:r>
              <a:rPr lang="el-GR" sz="1200" u="sng" dirty="0"/>
              <a:t>απεικόνιση  παράνοιας</a:t>
            </a:r>
            <a:endParaRPr lang="el-GR" sz="1200" dirty="0"/>
          </a:p>
          <a:p>
            <a:pPr algn="just">
              <a:buFont typeface="Wingdings" panose="05000000000000000000" pitchFamily="2" charset="2"/>
              <a:buChar char="Ø"/>
            </a:pPr>
            <a:r>
              <a:rPr lang="el-GR" sz="1200" u="sng" dirty="0"/>
              <a:t>σκανδαλώδεις σκηνές</a:t>
            </a:r>
          </a:p>
          <a:p>
            <a:pPr algn="just">
              <a:buFont typeface="Wingdings" panose="05000000000000000000" pitchFamily="2" charset="2"/>
              <a:buChar char="Ø"/>
            </a:pPr>
            <a:r>
              <a:rPr lang="el-GR" sz="1200" u="sng" dirty="0"/>
              <a:t>εκκεντρική συμπεριφορά</a:t>
            </a:r>
            <a:endParaRPr lang="el-GR" sz="1200" dirty="0"/>
          </a:p>
          <a:p>
            <a:pPr algn="just">
              <a:buFont typeface="Wingdings" panose="05000000000000000000" pitchFamily="2" charset="2"/>
              <a:buChar char="Ø"/>
            </a:pPr>
            <a:r>
              <a:rPr lang="el-GR" sz="1200" u="sng" dirty="0"/>
              <a:t>παρωδία</a:t>
            </a:r>
            <a:endParaRPr lang="el-GR" sz="1200" dirty="0"/>
          </a:p>
          <a:p>
            <a:pPr algn="just">
              <a:buFont typeface="Wingdings" panose="05000000000000000000" pitchFamily="2" charset="2"/>
              <a:buChar char="Ø"/>
            </a:pPr>
            <a:r>
              <a:rPr lang="el-GR" sz="1200" u="sng" dirty="0"/>
              <a:t>μείξη πεζού και ποιητικού λόγου</a:t>
            </a:r>
            <a:r>
              <a:rPr lang="el-GR" sz="1200" dirty="0"/>
              <a:t> </a:t>
            </a:r>
          </a:p>
          <a:p>
            <a:pPr algn="just">
              <a:buFont typeface="Wingdings" panose="05000000000000000000" pitchFamily="2" charset="2"/>
              <a:buChar char="Ø"/>
            </a:pPr>
            <a:r>
              <a:rPr lang="el-GR" sz="1200" u="sng" dirty="0"/>
              <a:t>εμμονή σε γεγονότα καθημερινής ζωής</a:t>
            </a:r>
            <a:endParaRPr lang="el-GR" sz="1200" dirty="0"/>
          </a:p>
          <a:p>
            <a:pPr>
              <a:buFont typeface="Wingdings" panose="05000000000000000000" pitchFamily="2" charset="2"/>
              <a:buChar char="Ø"/>
            </a:pPr>
            <a:endParaRPr lang="el-GR" sz="1200" dirty="0"/>
          </a:p>
          <a:p>
            <a:endParaRPr lang="el-GR" sz="1200" dirty="0"/>
          </a:p>
        </p:txBody>
      </p:sp>
    </p:spTree>
    <p:extLst>
      <p:ext uri="{BB962C8B-B14F-4D97-AF65-F5344CB8AC3E}">
        <p14:creationId xmlns:p14="http://schemas.microsoft.com/office/powerpoint/2010/main" val="3666525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E538C-13D9-A4B5-72A6-163185D61A34}"/>
              </a:ext>
            </a:extLst>
          </p:cNvPr>
          <p:cNvSpPr>
            <a:spLocks noGrp="1"/>
          </p:cNvSpPr>
          <p:nvPr>
            <p:ph type="title"/>
          </p:nvPr>
        </p:nvSpPr>
        <p:spPr/>
        <p:txBody>
          <a:bodyPr/>
          <a:lstStyle/>
          <a:p>
            <a:pPr algn="ctr"/>
            <a:r>
              <a:rPr lang="el-GR" dirty="0" err="1"/>
              <a:t>Σπουδογέλοιον</a:t>
            </a:r>
            <a:r>
              <a:rPr lang="el-GR" dirty="0"/>
              <a:t> (ΙΙ)</a:t>
            </a:r>
            <a:br>
              <a:rPr lang="el-GR" dirty="0"/>
            </a:br>
            <a:r>
              <a:rPr lang="el-GR" dirty="0"/>
              <a:t>Ενδείξεις ειρωνείας στο κείμενο</a:t>
            </a:r>
          </a:p>
        </p:txBody>
      </p:sp>
      <p:sp>
        <p:nvSpPr>
          <p:cNvPr id="3" name="Θέση περιεχομένου 2">
            <a:extLst>
              <a:ext uri="{FF2B5EF4-FFF2-40B4-BE49-F238E27FC236}">
                <a16:creationId xmlns:a16="http://schemas.microsoft.com/office/drawing/2014/main" id="{C5F4AC15-B0F1-B5E2-E4FB-9255EF3C0918}"/>
              </a:ext>
            </a:extLst>
          </p:cNvPr>
          <p:cNvSpPr>
            <a:spLocks noGrp="1"/>
          </p:cNvSpPr>
          <p:nvPr>
            <p:ph idx="1"/>
          </p:nvPr>
        </p:nvSpPr>
        <p:spPr/>
        <p:txBody>
          <a:bodyPr>
            <a:normAutofit fontScale="47500" lnSpcReduction="20000"/>
          </a:bodyPr>
          <a:lstStyle/>
          <a:p>
            <a:r>
              <a:rPr lang="el-GR" dirty="0"/>
              <a:t>Η παρέκβαση για τα ελαιοτριβεία στο 2ο μέρος του Προλόγου (το τμήμα που αμφισβητείται).</a:t>
            </a:r>
          </a:p>
          <a:p>
            <a:r>
              <a:rPr lang="el-GR" dirty="0"/>
              <a:t>Ο ανεκπλήρωτος έρωτας συνιστά σημάδι ειρωνείας στην ρομαντική αισθητική, αφού πίσω από το ανέφικτο του έρωτα υπάρχει η αντίθεση του </a:t>
            </a:r>
            <a:r>
              <a:rPr lang="el-GR" dirty="0" err="1"/>
              <a:t>φαίνεσΘαι</a:t>
            </a:r>
            <a:r>
              <a:rPr lang="el-GR" dirty="0"/>
              <a:t> και του είναι.</a:t>
            </a:r>
          </a:p>
          <a:p>
            <a:r>
              <a:rPr lang="el-GR" dirty="0"/>
              <a:t>Ιδιαίτερα ειρωνικός εμφανίζεται ο αφηγητής, όταν περιγράφει το γεροντικό ερωτικό πάθος (</a:t>
            </a:r>
            <a:r>
              <a:rPr lang="el-GR" dirty="0" err="1"/>
              <a:t>γερο-Χαριστίδης</a:t>
            </a:r>
            <a:r>
              <a:rPr lang="el-GR" dirty="0"/>
              <a:t>).</a:t>
            </a:r>
          </a:p>
          <a:p>
            <a:r>
              <a:rPr lang="el-GR" dirty="0"/>
              <a:t>Οι  αφηγήσεις του </a:t>
            </a:r>
            <a:r>
              <a:rPr lang="el-GR" dirty="0" err="1"/>
              <a:t>Αγάλλου</a:t>
            </a:r>
            <a:r>
              <a:rPr lang="el-GR" dirty="0"/>
              <a:t> και του </a:t>
            </a:r>
            <a:r>
              <a:rPr lang="el-GR" dirty="0" err="1"/>
              <a:t>Πατσοστάθη</a:t>
            </a:r>
            <a:r>
              <a:rPr lang="el-GR" dirty="0"/>
              <a:t> πλαισιώνονται ειρωνικά από τον Σταμάτη, ενώ αποσκοπούν να θεραπεύσουν τον αφηγητή από τη μελαγχολία που τον έχει οδηγήσει  το ερωτικό πάθος.</a:t>
            </a:r>
          </a:p>
          <a:p>
            <a:r>
              <a:rPr lang="el-GR" dirty="0"/>
              <a:t>Σταμάτης ειρωνεύεται τον ρομαντικό έρωτα, την πίστη στα μάγια και στα φαντάσματα και καταλήγει σε μια κυνική άποψη για τον έρωτα που εκφράζεται με το σατιρικό δίστιχο: «Έρωτας στα </a:t>
            </a:r>
            <a:r>
              <a:rPr lang="el-GR" dirty="0" err="1"/>
              <a:t>κόπρια</a:t>
            </a:r>
            <a:r>
              <a:rPr lang="el-GR" dirty="0"/>
              <a:t>». Παράλληλα απαγγέλλει ρομαντικούς στίχους του αφηγητή με ερωτικό περιεχόμενο.</a:t>
            </a:r>
          </a:p>
          <a:p>
            <a:r>
              <a:rPr lang="el-GR" dirty="0"/>
              <a:t>Το σατιρικό δίστιχο «Έρωτας στα </a:t>
            </a:r>
            <a:r>
              <a:rPr lang="el-GR" dirty="0" err="1"/>
              <a:t>κόπρια</a:t>
            </a:r>
            <a:r>
              <a:rPr lang="el-GR" dirty="0"/>
              <a:t>» αποδίδεται σε ξάδελφο του αφηγητή κι αυτό συνιστά ειρωνική αποστασιοποίηση.</a:t>
            </a:r>
          </a:p>
          <a:p>
            <a:r>
              <a:rPr lang="el-GR" dirty="0"/>
              <a:t>Ο Σταμάτης αυτοχαρακτηρίζεται «ναυαγός στην ξηρά», που έσωσε τον ναυαγό- αφηγητή  στη θάλασσα</a:t>
            </a:r>
          </a:p>
          <a:p>
            <a:r>
              <a:rPr lang="el-GR" dirty="0"/>
              <a:t>Ο Σταμάτης λειτουργεί ως το </a:t>
            </a:r>
            <a:r>
              <a:rPr lang="en-US" dirty="0"/>
              <a:t>alter ergo </a:t>
            </a:r>
            <a:r>
              <a:rPr lang="el-GR" dirty="0"/>
              <a:t>του αφηγητή, άλλωστε ο «σωσίας» είναι τυπική ρομαντική –ειρωνική μορφή.</a:t>
            </a:r>
          </a:p>
          <a:p>
            <a:r>
              <a:rPr lang="el-GR" dirty="0"/>
              <a:t>Το επίθετο  «αταίριαστος» ηχεί ειρωνικά, (αφού ο Σταμάτης ταιριάζει σε πολλά με τον  αφηγητή).</a:t>
            </a:r>
          </a:p>
          <a:p>
            <a:r>
              <a:rPr lang="el-GR" dirty="0"/>
              <a:t>Το επίθετο Α-</a:t>
            </a:r>
            <a:r>
              <a:rPr lang="el-GR" dirty="0" err="1"/>
              <a:t>γάλλος</a:t>
            </a:r>
            <a:r>
              <a:rPr lang="el-GR" dirty="0"/>
              <a:t> ηχεί ειρωνικά, αφού ο Διαμαντής εγκλιματίστηκε στη Γαλλία κι έμαθε τα γαλλικά, ενώ δεν ήξερε να γράφει στα ελληνικά.</a:t>
            </a:r>
          </a:p>
          <a:p>
            <a:pPr algn="just"/>
            <a:r>
              <a:rPr lang="el-GR" dirty="0"/>
              <a:t>Τα αποσιωπητικά  στο τμήμα του κειμένου όπου μεταφέρεται στον αναγνώστη το προικοσύμφωνο πριν από τον γάμο του </a:t>
            </a:r>
            <a:r>
              <a:rPr lang="el-GR" dirty="0" err="1"/>
              <a:t>Πατσοστάθη</a:t>
            </a:r>
            <a:r>
              <a:rPr lang="el-GR" dirty="0"/>
              <a:t> συνιστούν ένδειξη ειρωνείας (272).</a:t>
            </a:r>
          </a:p>
          <a:p>
            <a:pPr algn="just"/>
            <a:r>
              <a:rPr lang="el-GR" dirty="0"/>
              <a:t>Ο μπάρμπα-Γιώργης απευθύνεται στον δήμαρχο και τον ρωτά αν έχει συγγένεια με τον </a:t>
            </a:r>
            <a:r>
              <a:rPr lang="el-GR" dirty="0" err="1"/>
              <a:t>Καραχμέτη</a:t>
            </a:r>
            <a:r>
              <a:rPr lang="el-GR" dirty="0"/>
              <a:t>, υπαινισσόμενος ότι  και στις  δύο περιπτώσεις ασκήθηκε πίεση που  για την τέλεση του γάμου. Η διήγηση του μπάρμπα-Γιώργη εντείνει την ειρωνεία που περιβάλλει την αφήγηση του γάμου</a:t>
            </a:r>
          </a:p>
          <a:p>
            <a:r>
              <a:rPr lang="el-GR" dirty="0"/>
              <a:t>Στο γλέντι του γάμου του </a:t>
            </a:r>
            <a:r>
              <a:rPr lang="el-GR" dirty="0" err="1"/>
              <a:t>Πατσοστάθη</a:t>
            </a:r>
            <a:r>
              <a:rPr lang="el-GR" dirty="0"/>
              <a:t> διαβάζουμε μια ακόμη παρέκβαση του αφηγητή, όπου καταστρέφεται η μιμητική ψευδαίσθηση (Και η βασιλοπούλα….</a:t>
            </a:r>
            <a:r>
              <a:rPr lang="el-GR" dirty="0" err="1"/>
              <a:t>μολπήν</a:t>
            </a:r>
            <a:r>
              <a:rPr lang="el-GR" dirty="0"/>
              <a:t> του) (278).</a:t>
            </a:r>
          </a:p>
          <a:p>
            <a:endParaRPr lang="el-GR" dirty="0"/>
          </a:p>
        </p:txBody>
      </p:sp>
    </p:spTree>
    <p:extLst>
      <p:ext uri="{BB962C8B-B14F-4D97-AF65-F5344CB8AC3E}">
        <p14:creationId xmlns:p14="http://schemas.microsoft.com/office/powerpoint/2010/main" val="1941854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C06283-6A8A-E4BA-8892-05C3BE2FE6AD}"/>
              </a:ext>
            </a:extLst>
          </p:cNvPr>
          <p:cNvSpPr>
            <a:spLocks noGrp="1"/>
          </p:cNvSpPr>
          <p:nvPr>
            <p:ph type="title"/>
          </p:nvPr>
        </p:nvSpPr>
        <p:spPr/>
        <p:txBody>
          <a:bodyPr/>
          <a:lstStyle/>
          <a:p>
            <a:pPr algn="ctr"/>
            <a:r>
              <a:rPr lang="el-GR" dirty="0"/>
              <a:t>Συμπεράσματα</a:t>
            </a:r>
          </a:p>
        </p:txBody>
      </p:sp>
      <p:sp>
        <p:nvSpPr>
          <p:cNvPr id="3" name="Θέση περιεχομένου 2">
            <a:extLst>
              <a:ext uri="{FF2B5EF4-FFF2-40B4-BE49-F238E27FC236}">
                <a16:creationId xmlns:a16="http://schemas.microsoft.com/office/drawing/2014/main" id="{CCB19173-52DB-1B91-D657-D4F55DAF3DD7}"/>
              </a:ext>
            </a:extLst>
          </p:cNvPr>
          <p:cNvSpPr>
            <a:spLocks noGrp="1"/>
          </p:cNvSpPr>
          <p:nvPr>
            <p:ph idx="1"/>
          </p:nvPr>
        </p:nvSpPr>
        <p:spPr/>
        <p:txBody>
          <a:bodyPr>
            <a:normAutofit lnSpcReduction="10000"/>
          </a:bodyPr>
          <a:lstStyle/>
          <a:p>
            <a:pPr algn="just"/>
            <a:r>
              <a:rPr lang="el-GR" i="1" dirty="0"/>
              <a:t>Τα </a:t>
            </a:r>
            <a:r>
              <a:rPr lang="el-GR" i="1" dirty="0" err="1"/>
              <a:t>Ρόδιν</a:t>
            </a:r>
            <a:r>
              <a:rPr lang="el-GR" i="1" dirty="0"/>
              <a:t>’ ακρογιάλια</a:t>
            </a:r>
            <a:r>
              <a:rPr lang="el-GR" dirty="0"/>
              <a:t> συνιστούν ένα υβριδικό αφήγημα όπου ο Παπαδιαμάντης συνδυάζει ετερογενή είδη (ρομαντικό, ειδυλλιακό, σατιρικό, φανταστικό), διαρρηγνύοντας τη δραματική ενότητα με τις παρεκβάσεις και την ειρωνεία.</a:t>
            </a:r>
          </a:p>
          <a:p>
            <a:pPr algn="just"/>
            <a:r>
              <a:rPr lang="el-GR" dirty="0"/>
              <a:t>Η τεχνική του </a:t>
            </a:r>
            <a:r>
              <a:rPr lang="el-GR" dirty="0" err="1"/>
              <a:t>σπουδογελοίου</a:t>
            </a:r>
            <a:r>
              <a:rPr lang="el-GR" dirty="0"/>
              <a:t>, όπως περιγράφεται από τον Μ. </a:t>
            </a:r>
            <a:r>
              <a:rPr lang="el-GR" dirty="0" err="1"/>
              <a:t>Μπαχτίν</a:t>
            </a:r>
            <a:r>
              <a:rPr lang="el-GR" dirty="0"/>
              <a:t>, προσφέρει το πλαίσιο για τη σύζευξη υψηλού και χαμηλού, σοβαρού και κωμικού.</a:t>
            </a:r>
          </a:p>
          <a:p>
            <a:pPr algn="just"/>
            <a:r>
              <a:rPr lang="el-GR" dirty="0"/>
              <a:t>Το έργο μπορεί να θεωρηθεί ως σύνθεση της </a:t>
            </a:r>
            <a:r>
              <a:rPr lang="el-GR" dirty="0" err="1"/>
              <a:t>παπαδιαμαντικής</a:t>
            </a:r>
            <a:r>
              <a:rPr lang="el-GR" dirty="0"/>
              <a:t> πεζογραφίας: συναιρεί τον ρομαντισμό, το λαϊκό, το ειδυλλιακό και το ειρωνικό</a:t>
            </a:r>
          </a:p>
          <a:p>
            <a:pPr algn="just"/>
            <a:r>
              <a:rPr lang="el-GR" dirty="0"/>
              <a:t>Ο αφηγητής υπερβαίνει την αρχική του μελαγχολία μέσω της σχέσης του με το φυσικό τοπίο: η φύση λειτουργεί θεραπευτικά και αποκαθιστά την επιθυμία για ζωή.</a:t>
            </a:r>
          </a:p>
          <a:p>
            <a:pPr algn="just"/>
            <a:r>
              <a:rPr lang="el-GR" dirty="0"/>
              <a:t>Ο αφηγητής δεν σώζεται από τους φίλους του, αλλά από τα ρόδινα ακρογιάλια.</a:t>
            </a:r>
          </a:p>
          <a:p>
            <a:pPr algn="just"/>
            <a:endParaRPr lang="el-GR" dirty="0"/>
          </a:p>
        </p:txBody>
      </p:sp>
    </p:spTree>
    <p:extLst>
      <p:ext uri="{BB962C8B-B14F-4D97-AF65-F5344CB8AC3E}">
        <p14:creationId xmlns:p14="http://schemas.microsoft.com/office/powerpoint/2010/main" val="282510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D9889A-8C35-5C94-2572-37CEA67ACEE7}"/>
              </a:ext>
            </a:extLst>
          </p:cNvPr>
          <p:cNvSpPr>
            <a:spLocks noGrp="1"/>
          </p:cNvSpPr>
          <p:nvPr>
            <p:ph type="title"/>
          </p:nvPr>
        </p:nvSpPr>
        <p:spPr/>
        <p:txBody>
          <a:bodyPr/>
          <a:lstStyle/>
          <a:p>
            <a:pPr algn="ctr"/>
            <a:r>
              <a:rPr lang="el-GR" dirty="0"/>
              <a:t>Υπόθεση</a:t>
            </a:r>
          </a:p>
        </p:txBody>
      </p:sp>
      <p:sp>
        <p:nvSpPr>
          <p:cNvPr id="3" name="Θέση περιεχομένου 2">
            <a:extLst>
              <a:ext uri="{FF2B5EF4-FFF2-40B4-BE49-F238E27FC236}">
                <a16:creationId xmlns:a16="http://schemas.microsoft.com/office/drawing/2014/main" id="{84DA8858-0375-7CE1-91B6-A0A12FA8BE42}"/>
              </a:ext>
            </a:extLst>
          </p:cNvPr>
          <p:cNvSpPr>
            <a:spLocks noGrp="1"/>
          </p:cNvSpPr>
          <p:nvPr>
            <p:ph idx="1"/>
          </p:nvPr>
        </p:nvSpPr>
        <p:spPr/>
        <p:txBody>
          <a:bodyPr>
            <a:normAutofit/>
          </a:bodyPr>
          <a:lstStyle/>
          <a:p>
            <a:pPr marL="0" indent="0" algn="just">
              <a:buNone/>
            </a:pPr>
            <a:r>
              <a:rPr lang="el-GR" sz="2400" dirty="0"/>
              <a:t>	Ο αφηγητής ολημερίς αρμενίζει με μια βάρκα, ενώ το βράδυ πηγαίνει έξω από το σπίτι της αγαπημένης του και την κοιτά από το παράθυρο. Λίγο μετά ναυαγεί, όμως διασώζεται από τον Σταμάτη Αταίριαστο και τον Διαμαντή </a:t>
            </a:r>
            <a:r>
              <a:rPr lang="el-GR" sz="2400" dirty="0" err="1"/>
              <a:t>Αγάλλο</a:t>
            </a:r>
            <a:r>
              <a:rPr lang="el-GR" sz="2400" dirty="0"/>
              <a:t>. Αργότερα στην παρέα τους προστίθεται και ο Στάθης </a:t>
            </a:r>
            <a:r>
              <a:rPr lang="el-GR" sz="2400" dirty="0" err="1"/>
              <a:t>Πατσοτάθης</a:t>
            </a:r>
            <a:r>
              <a:rPr lang="el-GR" sz="2400" dirty="0"/>
              <a:t>. Οι τρεις άντρες διηγούνται στον αφηγητή τις ερωτικές τους περιπέτειες και του προσφέρουν εδέσματα.</a:t>
            </a:r>
          </a:p>
        </p:txBody>
      </p:sp>
    </p:spTree>
    <p:extLst>
      <p:ext uri="{BB962C8B-B14F-4D97-AF65-F5344CB8AC3E}">
        <p14:creationId xmlns:p14="http://schemas.microsoft.com/office/powerpoint/2010/main" val="595539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5B86DC-146F-53D9-2D5D-743FF8244726}"/>
              </a:ext>
            </a:extLst>
          </p:cNvPr>
          <p:cNvSpPr>
            <a:spLocks noGrp="1"/>
          </p:cNvSpPr>
          <p:nvPr>
            <p:ph type="title"/>
          </p:nvPr>
        </p:nvSpPr>
        <p:spPr/>
        <p:txBody>
          <a:bodyPr/>
          <a:lstStyle/>
          <a:p>
            <a:pPr algn="ctr"/>
            <a:r>
              <a:rPr lang="el-GR" dirty="0"/>
              <a:t>Περιεχόμενα</a:t>
            </a:r>
            <a:br>
              <a:rPr lang="el-GR" dirty="0"/>
            </a:br>
            <a:r>
              <a:rPr lang="el-GR" sz="1800" dirty="0">
                <a:solidFill>
                  <a:schemeClr val="tx1"/>
                </a:solidFill>
              </a:rPr>
              <a:t>Η έλλειψη συνοχής εξηγείται από το γεγονός ότι το έντυπο πίεζε τον συγγραφέα  να παραδώσει ένα μεγάλο κείμενο σε σύντομο χρονικό διάστημα.</a:t>
            </a:r>
            <a:endParaRPr lang="el-GR" dirty="0">
              <a:solidFill>
                <a:schemeClr val="tx1"/>
              </a:solidFill>
            </a:endParaRPr>
          </a:p>
        </p:txBody>
      </p:sp>
      <p:sp>
        <p:nvSpPr>
          <p:cNvPr id="3" name="Θέση περιεχομένου 2">
            <a:extLst>
              <a:ext uri="{FF2B5EF4-FFF2-40B4-BE49-F238E27FC236}">
                <a16:creationId xmlns:a16="http://schemas.microsoft.com/office/drawing/2014/main" id="{2107897B-C8A6-30B4-04F7-9D862A1AAFDD}"/>
              </a:ext>
            </a:extLst>
          </p:cNvPr>
          <p:cNvSpPr>
            <a:spLocks noGrp="1"/>
          </p:cNvSpPr>
          <p:nvPr>
            <p:ph sz="half" idx="1"/>
          </p:nvPr>
        </p:nvSpPr>
        <p:spPr/>
        <p:txBody>
          <a:bodyPr/>
          <a:lstStyle/>
          <a:p>
            <a:r>
              <a:rPr lang="el-GR" u="sng" dirty="0">
                <a:solidFill>
                  <a:schemeClr val="accent1">
                    <a:lumMod val="50000"/>
                  </a:schemeClr>
                </a:solidFill>
              </a:rPr>
              <a:t>Πρόλογος</a:t>
            </a:r>
            <a:r>
              <a:rPr lang="el-GR" dirty="0">
                <a:solidFill>
                  <a:schemeClr val="accent1">
                    <a:lumMod val="50000"/>
                  </a:schemeClr>
                </a:solidFill>
              </a:rPr>
              <a:t>: </a:t>
            </a:r>
            <a:r>
              <a:rPr lang="el-GR" dirty="0"/>
              <a:t>3 τμήματα. </a:t>
            </a:r>
          </a:p>
          <a:p>
            <a:pPr marL="0" indent="0">
              <a:buNone/>
            </a:pPr>
            <a:r>
              <a:rPr lang="el-GR" dirty="0"/>
              <a:t>Το μεσαίο αμφισβητείται</a:t>
            </a:r>
          </a:p>
          <a:p>
            <a:r>
              <a:rPr lang="el-GR" u="sng" dirty="0">
                <a:solidFill>
                  <a:schemeClr val="accent1">
                    <a:lumMod val="50000"/>
                  </a:schemeClr>
                </a:solidFill>
              </a:rPr>
              <a:t>Μέρος Πρώτον</a:t>
            </a:r>
          </a:p>
          <a:p>
            <a:pPr marL="0" indent="0">
              <a:buNone/>
            </a:pPr>
            <a:r>
              <a:rPr lang="el-GR" dirty="0"/>
              <a:t>Α΄: 9 τμήματα</a:t>
            </a:r>
          </a:p>
          <a:p>
            <a:pPr marL="0" indent="0">
              <a:buNone/>
            </a:pPr>
            <a:r>
              <a:rPr lang="el-GR" dirty="0"/>
              <a:t>Β΄: 2 τμήματα</a:t>
            </a:r>
          </a:p>
          <a:p>
            <a:pPr marL="0" indent="0">
              <a:buNone/>
            </a:pPr>
            <a:r>
              <a:rPr lang="el-GR" dirty="0"/>
              <a:t>Γ΄: 3 τμήματα</a:t>
            </a:r>
          </a:p>
          <a:p>
            <a:pPr marL="0" indent="0">
              <a:buNone/>
            </a:pPr>
            <a:r>
              <a:rPr lang="el-GR" dirty="0"/>
              <a:t>Δ΄</a:t>
            </a:r>
          </a:p>
          <a:p>
            <a:pPr marL="0" indent="0">
              <a:buNone/>
            </a:pPr>
            <a:r>
              <a:rPr lang="el-GR" dirty="0"/>
              <a:t>Ε΄: 4 τμήματα</a:t>
            </a:r>
          </a:p>
        </p:txBody>
      </p:sp>
      <p:sp>
        <p:nvSpPr>
          <p:cNvPr id="4" name="Θέση περιεχομένου 3">
            <a:extLst>
              <a:ext uri="{FF2B5EF4-FFF2-40B4-BE49-F238E27FC236}">
                <a16:creationId xmlns:a16="http://schemas.microsoft.com/office/drawing/2014/main" id="{88FA84EA-41DC-D1CE-56D9-D01D5F9D7154}"/>
              </a:ext>
            </a:extLst>
          </p:cNvPr>
          <p:cNvSpPr>
            <a:spLocks noGrp="1"/>
          </p:cNvSpPr>
          <p:nvPr>
            <p:ph sz="half" idx="2"/>
          </p:nvPr>
        </p:nvSpPr>
        <p:spPr/>
        <p:txBody>
          <a:bodyPr/>
          <a:lstStyle/>
          <a:p>
            <a:pPr>
              <a:buFont typeface="Wingdings" panose="05000000000000000000" pitchFamily="2" charset="2"/>
              <a:buChar char="Ø"/>
            </a:pPr>
            <a:r>
              <a:rPr lang="el-GR" u="sng" dirty="0">
                <a:solidFill>
                  <a:schemeClr val="accent1">
                    <a:lumMod val="50000"/>
                  </a:schemeClr>
                </a:solidFill>
              </a:rPr>
              <a:t>Μέρος Δεύτερον</a:t>
            </a:r>
          </a:p>
          <a:p>
            <a:pPr marL="0" indent="0">
              <a:buNone/>
            </a:pPr>
            <a:r>
              <a:rPr lang="el-GR" dirty="0"/>
              <a:t>Α΄: 3 τμήματα</a:t>
            </a:r>
          </a:p>
          <a:p>
            <a:pPr marL="0" indent="0">
              <a:buNone/>
            </a:pPr>
            <a:r>
              <a:rPr lang="el-GR" dirty="0"/>
              <a:t>Β΄: 3 τμήματα</a:t>
            </a:r>
          </a:p>
          <a:p>
            <a:pPr marL="0" indent="0">
              <a:buNone/>
            </a:pPr>
            <a:r>
              <a:rPr lang="el-GR" dirty="0"/>
              <a:t>Γ΄: 3 τμήματα</a:t>
            </a:r>
          </a:p>
          <a:p>
            <a:pPr>
              <a:buFont typeface="Wingdings" panose="05000000000000000000" pitchFamily="2" charset="2"/>
              <a:buChar char="Ø"/>
            </a:pPr>
            <a:r>
              <a:rPr lang="el-GR" u="sng" dirty="0">
                <a:solidFill>
                  <a:schemeClr val="accent1">
                    <a:lumMod val="50000"/>
                  </a:schemeClr>
                </a:solidFill>
              </a:rPr>
              <a:t>Μέρος Τρίτον</a:t>
            </a:r>
          </a:p>
          <a:p>
            <a:pPr marL="0" indent="0">
              <a:buNone/>
            </a:pPr>
            <a:r>
              <a:rPr lang="el-GR" dirty="0"/>
              <a:t>Α΄</a:t>
            </a:r>
          </a:p>
          <a:p>
            <a:pPr marL="0" indent="0">
              <a:buNone/>
            </a:pPr>
            <a:r>
              <a:rPr lang="el-GR" dirty="0"/>
              <a:t>Β΄</a:t>
            </a:r>
          </a:p>
          <a:p>
            <a:pPr marL="0" indent="0">
              <a:buNone/>
            </a:pPr>
            <a:r>
              <a:rPr lang="el-GR" dirty="0"/>
              <a:t>Γ΄: 2 τμήματα</a:t>
            </a:r>
          </a:p>
          <a:p>
            <a:pPr>
              <a:buFont typeface="Wingdings" panose="05000000000000000000" pitchFamily="2" charset="2"/>
              <a:buChar char="q"/>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3022692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59E181-9FAF-D0BF-99D9-F5A73E312432}"/>
              </a:ext>
            </a:extLst>
          </p:cNvPr>
          <p:cNvSpPr>
            <a:spLocks noGrp="1"/>
          </p:cNvSpPr>
          <p:nvPr>
            <p:ph type="title"/>
          </p:nvPr>
        </p:nvSpPr>
        <p:spPr/>
        <p:txBody>
          <a:bodyPr/>
          <a:lstStyle/>
          <a:p>
            <a:pPr algn="ctr"/>
            <a:r>
              <a:rPr lang="el-GR" dirty="0"/>
              <a:t>Οι απόψεις των κριτικών </a:t>
            </a:r>
            <a:br>
              <a:rPr lang="el-GR" dirty="0"/>
            </a:br>
            <a:r>
              <a:rPr lang="el-GR" dirty="0"/>
              <a:t>για το αφήγημα (Ι)</a:t>
            </a:r>
          </a:p>
        </p:txBody>
      </p:sp>
      <p:sp>
        <p:nvSpPr>
          <p:cNvPr id="3" name="Θέση περιεχομένου 2">
            <a:extLst>
              <a:ext uri="{FF2B5EF4-FFF2-40B4-BE49-F238E27FC236}">
                <a16:creationId xmlns:a16="http://schemas.microsoft.com/office/drawing/2014/main" id="{27853AC1-5A8D-D2E5-74DB-20DEE178FB52}"/>
              </a:ext>
            </a:extLst>
          </p:cNvPr>
          <p:cNvSpPr>
            <a:spLocks noGrp="1"/>
          </p:cNvSpPr>
          <p:nvPr>
            <p:ph idx="1"/>
          </p:nvPr>
        </p:nvSpPr>
        <p:spPr/>
        <p:txBody>
          <a:bodyPr>
            <a:normAutofit/>
          </a:bodyPr>
          <a:lstStyle/>
          <a:p>
            <a:pPr algn="just"/>
            <a:r>
              <a:rPr lang="el-GR" dirty="0"/>
              <a:t>Γρηγόριος Ξενόπουλος: «</a:t>
            </a:r>
            <a:r>
              <a:rPr lang="el-GR" dirty="0" err="1"/>
              <a:t>Μαρτύριον</a:t>
            </a:r>
            <a:r>
              <a:rPr lang="el-GR" dirty="0"/>
              <a:t> παρακμής» της συγγραφικής τέχνης του Παπαδιαμάντη.</a:t>
            </a:r>
          </a:p>
          <a:p>
            <a:pPr algn="just"/>
            <a:r>
              <a:rPr lang="el-GR" dirty="0" err="1"/>
              <a:t>Λίνος</a:t>
            </a:r>
            <a:r>
              <a:rPr lang="el-GR" dirty="0"/>
              <a:t> Πολίτης: «Κάμψη κι αδυναμία» εμφανίζει εδώ ο Παπαδιαμάντης.</a:t>
            </a:r>
          </a:p>
          <a:p>
            <a:pPr algn="just"/>
            <a:r>
              <a:rPr lang="el-GR" dirty="0"/>
              <a:t>Λουκάς </a:t>
            </a:r>
            <a:r>
              <a:rPr lang="el-GR" dirty="0" err="1"/>
              <a:t>Κούσουλας</a:t>
            </a:r>
            <a:r>
              <a:rPr lang="el-GR" dirty="0"/>
              <a:t>: «Η πλέον τολμηρή και πρωτότυπη σύνθεση του Παπαδιαμάντη», «Ηθική και πνευματική διαθήκη του Παπαδιαμάντη», «Θαλασσινό ειδύλλιο».</a:t>
            </a:r>
          </a:p>
          <a:p>
            <a:pPr algn="just"/>
            <a:r>
              <a:rPr lang="el-GR" dirty="0"/>
              <a:t>Σταύρος </a:t>
            </a:r>
            <a:r>
              <a:rPr lang="el-GR" dirty="0" err="1"/>
              <a:t>Ζουμπουλάκης</a:t>
            </a:r>
            <a:r>
              <a:rPr lang="el-GR" dirty="0"/>
              <a:t>: «Παράδοξο μορφολογικά και αινιγματικό νοηματικά διήγημα».</a:t>
            </a:r>
          </a:p>
        </p:txBody>
      </p:sp>
    </p:spTree>
    <p:extLst>
      <p:ext uri="{BB962C8B-B14F-4D97-AF65-F5344CB8AC3E}">
        <p14:creationId xmlns:p14="http://schemas.microsoft.com/office/powerpoint/2010/main" val="362866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7CA4244E-1E78-D996-6A47-42F6E8A69AA8}"/>
              </a:ext>
            </a:extLst>
          </p:cNvPr>
          <p:cNvSpPr>
            <a:spLocks noGrp="1"/>
          </p:cNvSpPr>
          <p:nvPr>
            <p:ph type="title"/>
          </p:nvPr>
        </p:nvSpPr>
        <p:spPr/>
        <p:txBody>
          <a:bodyPr>
            <a:normAutofit/>
          </a:bodyPr>
          <a:lstStyle/>
          <a:p>
            <a:pPr algn="ctr"/>
            <a:r>
              <a:rPr lang="el-GR" sz="2000" dirty="0"/>
              <a:t>Οι απόψεις των κριτικών </a:t>
            </a:r>
            <a:br>
              <a:rPr lang="el-GR" sz="2000" dirty="0"/>
            </a:br>
            <a:r>
              <a:rPr lang="el-GR" sz="2000" dirty="0"/>
              <a:t>για το αφήγημα (ΙΙ)</a:t>
            </a:r>
            <a:br>
              <a:rPr lang="el-GR" sz="2000" dirty="0"/>
            </a:br>
            <a:r>
              <a:rPr lang="el-GR" sz="2000" dirty="0"/>
              <a:t>Λάκης </a:t>
            </a:r>
            <a:r>
              <a:rPr lang="el-GR" sz="2000" dirty="0" err="1"/>
              <a:t>Προγκίδης</a:t>
            </a:r>
            <a:r>
              <a:rPr lang="el-GR" sz="2000" dirty="0"/>
              <a:t>, Η κατάκτηση του μυθιστορήματος, από τον Παπαδιαμάντη στον Βοκκάκιο</a:t>
            </a:r>
          </a:p>
        </p:txBody>
      </p:sp>
      <p:pic>
        <p:nvPicPr>
          <p:cNvPr id="7" name="Θέση περιεχομένου 6">
            <a:extLst>
              <a:ext uri="{FF2B5EF4-FFF2-40B4-BE49-F238E27FC236}">
                <a16:creationId xmlns:a16="http://schemas.microsoft.com/office/drawing/2014/main" id="{4A0FDD16-D39D-50F6-6F94-B5CC6EECB615}"/>
              </a:ext>
            </a:extLst>
          </p:cNvPr>
          <p:cNvPicPr>
            <a:picLocks noGrp="1" noChangeAspect="1"/>
          </p:cNvPicPr>
          <p:nvPr>
            <p:ph sz="half" idx="1"/>
          </p:nvPr>
        </p:nvPicPr>
        <p:blipFill>
          <a:blip r:embed="rId2"/>
          <a:stretch>
            <a:fillRect/>
          </a:stretch>
        </p:blipFill>
        <p:spPr>
          <a:xfrm>
            <a:off x="2055019" y="3048794"/>
            <a:ext cx="1428750" cy="2105025"/>
          </a:xfrm>
          <a:prstGeom prst="rect">
            <a:avLst/>
          </a:prstGeom>
        </p:spPr>
      </p:pic>
      <p:sp>
        <p:nvSpPr>
          <p:cNvPr id="8" name="Θέση κειμένου 7">
            <a:extLst>
              <a:ext uri="{FF2B5EF4-FFF2-40B4-BE49-F238E27FC236}">
                <a16:creationId xmlns:a16="http://schemas.microsoft.com/office/drawing/2014/main" id="{ADA616E9-4ADD-B9C5-FA80-F0DC2475DA17}"/>
              </a:ext>
            </a:extLst>
          </p:cNvPr>
          <p:cNvSpPr>
            <a:spLocks noGrp="1"/>
          </p:cNvSpPr>
          <p:nvPr>
            <p:ph sz="half" idx="2"/>
          </p:nvPr>
        </p:nvSpPr>
        <p:spPr/>
        <p:txBody>
          <a:bodyPr>
            <a:normAutofit fontScale="77500" lnSpcReduction="20000"/>
          </a:bodyPr>
          <a:lstStyle/>
          <a:p>
            <a:pPr algn="just"/>
            <a:r>
              <a:rPr lang="el-GR" dirty="0"/>
              <a:t>Ονομάζει τον αφηγητή: «Ν.»</a:t>
            </a:r>
          </a:p>
          <a:p>
            <a:pPr algn="just"/>
            <a:r>
              <a:rPr lang="el-GR" dirty="0"/>
              <a:t>Αποδέχεται τον υπότιτλο και χαρακτηρίζει το κείμενο «μυθιστόρημα»</a:t>
            </a:r>
          </a:p>
          <a:p>
            <a:pPr algn="just"/>
            <a:r>
              <a:rPr lang="el-GR" dirty="0"/>
              <a:t>Από το κείμενο συνάγει ότι ο Σταμάτης θα καταλήξει σε μοναστήρι. </a:t>
            </a:r>
          </a:p>
          <a:p>
            <a:pPr algn="just"/>
            <a:r>
              <a:rPr lang="el-GR" dirty="0"/>
              <a:t>Η ελληνική πεζογραφία ως τέχνη ξεκινά με τον Παπαδιαμάντη, που είναι ο </a:t>
            </a:r>
            <a:r>
              <a:rPr lang="el-GR" dirty="0" err="1"/>
              <a:t>έλληνας</a:t>
            </a:r>
            <a:r>
              <a:rPr lang="el-GR" dirty="0"/>
              <a:t> </a:t>
            </a:r>
            <a:r>
              <a:rPr lang="el-GR" dirty="0" err="1"/>
              <a:t>Ραμπελαί</a:t>
            </a:r>
            <a:r>
              <a:rPr lang="el-GR" dirty="0"/>
              <a:t>.</a:t>
            </a:r>
          </a:p>
          <a:p>
            <a:pPr algn="just"/>
            <a:r>
              <a:rPr lang="el-GR" dirty="0"/>
              <a:t>Τα </a:t>
            </a:r>
            <a:r>
              <a:rPr lang="el-GR" dirty="0" err="1"/>
              <a:t>ρόδιν’ακρογιάλια</a:t>
            </a:r>
            <a:r>
              <a:rPr lang="el-GR" dirty="0"/>
              <a:t> έχουν πολλά κοινά στοιχεία με το </a:t>
            </a:r>
            <a:r>
              <a:rPr lang="el-GR" i="1" dirty="0"/>
              <a:t>Δεκαήμερο </a:t>
            </a:r>
            <a:r>
              <a:rPr lang="el-GR" dirty="0"/>
              <a:t>του Βοκκάκιου.</a:t>
            </a:r>
          </a:p>
          <a:p>
            <a:pPr algn="just"/>
            <a:r>
              <a:rPr lang="el-GR" dirty="0"/>
              <a:t>Στο αφήγημα όλες οι αισθητικές απόπειρες του Παπαδιαμάντη ολοκληρώνονται με τον πιο επιτυχημένο τρόπο.</a:t>
            </a:r>
          </a:p>
          <a:p>
            <a:pPr algn="just"/>
            <a:r>
              <a:rPr lang="el-GR" dirty="0"/>
              <a:t>Η «αναρχία» του κειμένου</a:t>
            </a:r>
            <a:r>
              <a:rPr lang="en-US" dirty="0"/>
              <a:t>,</a:t>
            </a:r>
            <a:r>
              <a:rPr lang="el-GR" dirty="0"/>
              <a:t> η ιδιότυπη σύζευξη του τραγικού με το κωμικό στοιχείο αποτελούν πρωτοτυπία του Παπαδιαμάντη.</a:t>
            </a:r>
          </a:p>
          <a:p>
            <a:endParaRPr lang="el-GR" dirty="0"/>
          </a:p>
        </p:txBody>
      </p:sp>
    </p:spTree>
    <p:extLst>
      <p:ext uri="{BB962C8B-B14F-4D97-AF65-F5344CB8AC3E}">
        <p14:creationId xmlns:p14="http://schemas.microsoft.com/office/powerpoint/2010/main" val="3758137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7791AC-0C37-15FF-46B9-A55732B2AC64}"/>
              </a:ext>
            </a:extLst>
          </p:cNvPr>
          <p:cNvSpPr>
            <a:spLocks noGrp="1"/>
          </p:cNvSpPr>
          <p:nvPr>
            <p:ph type="title"/>
          </p:nvPr>
        </p:nvSpPr>
        <p:spPr/>
        <p:txBody>
          <a:bodyPr>
            <a:normAutofit fontScale="90000"/>
          </a:bodyPr>
          <a:lstStyle/>
          <a:p>
            <a:pPr algn="ctr"/>
            <a:r>
              <a:rPr lang="el-GR" dirty="0"/>
              <a:t>Απορίες αναγνώστη</a:t>
            </a:r>
            <a:br>
              <a:rPr lang="el-GR" dirty="0"/>
            </a:br>
            <a:br>
              <a:rPr lang="el-GR" dirty="0">
                <a:solidFill>
                  <a:schemeClr val="accent1">
                    <a:lumMod val="50000"/>
                  </a:schemeClr>
                </a:solidFill>
              </a:rPr>
            </a:br>
            <a:endParaRPr lang="el-GR" dirty="0"/>
          </a:p>
        </p:txBody>
      </p:sp>
      <p:sp>
        <p:nvSpPr>
          <p:cNvPr id="3" name="Θέση περιεχομένου 2">
            <a:extLst>
              <a:ext uri="{FF2B5EF4-FFF2-40B4-BE49-F238E27FC236}">
                <a16:creationId xmlns:a16="http://schemas.microsoft.com/office/drawing/2014/main" id="{D1C9D997-95A0-1112-ACB0-BD2EC505A3DD}"/>
              </a:ext>
            </a:extLst>
          </p:cNvPr>
          <p:cNvSpPr>
            <a:spLocks noGrp="1"/>
          </p:cNvSpPr>
          <p:nvPr>
            <p:ph idx="1"/>
          </p:nvPr>
        </p:nvSpPr>
        <p:spPr/>
        <p:txBody>
          <a:bodyPr>
            <a:normAutofit/>
          </a:bodyPr>
          <a:lstStyle/>
          <a:p>
            <a:r>
              <a:rPr lang="el-GR" sz="1500" dirty="0"/>
              <a:t>Ο υπότιτλος σε σχέση με την έκταση του κειμένου.</a:t>
            </a:r>
          </a:p>
          <a:p>
            <a:r>
              <a:rPr lang="el-GR" sz="1500" dirty="0"/>
              <a:t>Ο πρόλογος φαίνεται άσχετος με το υπόλοιπο κείμενο.</a:t>
            </a:r>
          </a:p>
          <a:p>
            <a:r>
              <a:rPr lang="el-GR" sz="1500" dirty="0"/>
              <a:t>Το μεσαίο τμήμα του προλόγου (παρέκβαση για τα ελαιοτριβεία) φαίνεται άσχετο με τα άλλα δυο μέρη του (ερωτικό παραλήρημα).</a:t>
            </a:r>
          </a:p>
          <a:p>
            <a:r>
              <a:rPr lang="el-GR" sz="1500" dirty="0"/>
              <a:t>Το τρίτο μέρος του προλόγου πρέπει να διαβαστεί πρώτο και το πρώτο τμήμα να διαβαστεί δεύτερο.</a:t>
            </a:r>
          </a:p>
          <a:p>
            <a:r>
              <a:rPr lang="el-GR" sz="1500" dirty="0"/>
              <a:t>Η ιστορία του </a:t>
            </a:r>
            <a:r>
              <a:rPr lang="el-GR" sz="1500" dirty="0" err="1"/>
              <a:t>Πατσοστάθη</a:t>
            </a:r>
            <a:r>
              <a:rPr lang="el-GR" sz="1500" dirty="0"/>
              <a:t> μπορεί να αυτονομηθεί πλήρως.</a:t>
            </a:r>
          </a:p>
          <a:p>
            <a:r>
              <a:rPr lang="el-GR" sz="1500" dirty="0"/>
              <a:t>Ποια είναι η </a:t>
            </a:r>
            <a:r>
              <a:rPr lang="el-GR" sz="1500" dirty="0" err="1"/>
              <a:t>Περμαχούλα</a:t>
            </a:r>
            <a:r>
              <a:rPr lang="el-GR" sz="1500" dirty="0"/>
              <a:t> του επιλόγου.</a:t>
            </a:r>
          </a:p>
        </p:txBody>
      </p:sp>
    </p:spTree>
    <p:extLst>
      <p:ext uri="{BB962C8B-B14F-4D97-AF65-F5344CB8AC3E}">
        <p14:creationId xmlns:p14="http://schemas.microsoft.com/office/powerpoint/2010/main" val="1673336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41DC2F-BD03-637B-E759-FFCD89FAD3BC}"/>
              </a:ext>
            </a:extLst>
          </p:cNvPr>
          <p:cNvSpPr>
            <a:spLocks noGrp="1"/>
          </p:cNvSpPr>
          <p:nvPr>
            <p:ph type="title"/>
          </p:nvPr>
        </p:nvSpPr>
        <p:spPr/>
        <p:txBody>
          <a:bodyPr/>
          <a:lstStyle/>
          <a:p>
            <a:pPr algn="ctr"/>
            <a:r>
              <a:rPr lang="el-GR" dirty="0"/>
              <a:t>Τα χαρακτηριστικά του έργου</a:t>
            </a:r>
          </a:p>
        </p:txBody>
      </p:sp>
      <p:sp>
        <p:nvSpPr>
          <p:cNvPr id="3" name="Θέση περιεχομένου 2">
            <a:extLst>
              <a:ext uri="{FF2B5EF4-FFF2-40B4-BE49-F238E27FC236}">
                <a16:creationId xmlns:a16="http://schemas.microsoft.com/office/drawing/2014/main" id="{850FFCF9-215F-1E13-8D50-040F777C7942}"/>
              </a:ext>
            </a:extLst>
          </p:cNvPr>
          <p:cNvSpPr>
            <a:spLocks noGrp="1"/>
          </p:cNvSpPr>
          <p:nvPr>
            <p:ph idx="1"/>
          </p:nvPr>
        </p:nvSpPr>
        <p:spPr/>
        <p:txBody>
          <a:bodyPr>
            <a:normAutofit lnSpcReduction="10000"/>
          </a:bodyPr>
          <a:lstStyle/>
          <a:p>
            <a:r>
              <a:rPr lang="el-GR" sz="1400" dirty="0"/>
              <a:t>Γραμμένο σε ά πρόσωπο. </a:t>
            </a:r>
          </a:p>
          <a:p>
            <a:r>
              <a:rPr lang="el-GR" sz="1400" dirty="0"/>
              <a:t>Τα γεγονότα που περιγράφει ο αφηγητής συνέβησαν, όταν ο ίδιος ήταν 30 ετών.</a:t>
            </a:r>
          </a:p>
          <a:p>
            <a:r>
              <a:rPr lang="el-GR" sz="1400" dirty="0"/>
              <a:t>Το έργο έχει υποτυπώδη πλοκή: θαλασσινό ταξίδι</a:t>
            </a:r>
            <a:r>
              <a:rPr lang="el-GR" sz="1400" dirty="0">
                <a:solidFill>
                  <a:schemeClr val="accent1">
                    <a:lumMod val="50000"/>
                  </a:schemeClr>
                </a:solidFill>
              </a:rPr>
              <a:t>&gt;</a:t>
            </a:r>
            <a:r>
              <a:rPr lang="el-GR" sz="1400" dirty="0"/>
              <a:t> ναυάγιο</a:t>
            </a:r>
            <a:r>
              <a:rPr lang="el-GR" sz="1400" dirty="0">
                <a:solidFill>
                  <a:schemeClr val="accent1">
                    <a:lumMod val="50000"/>
                  </a:schemeClr>
                </a:solidFill>
              </a:rPr>
              <a:t>&gt;</a:t>
            </a:r>
            <a:r>
              <a:rPr lang="el-GR" sz="1400" dirty="0"/>
              <a:t>διάσωση.</a:t>
            </a:r>
          </a:p>
          <a:p>
            <a:pPr algn="just"/>
            <a:r>
              <a:rPr lang="el-GR" sz="1400" dirty="0"/>
              <a:t>Μετά τη διάσωση ο αφηγητής ακούει τις ερωτικές ιστορίες των 3 ανδρών. Πρόκειται για ιστορίες που διαδέχονται η μία την άλλη.</a:t>
            </a:r>
            <a:r>
              <a:rPr lang="el-GR" dirty="0"/>
              <a:t> </a:t>
            </a:r>
            <a:endParaRPr lang="el-GR" sz="1400" dirty="0"/>
          </a:p>
          <a:p>
            <a:r>
              <a:rPr lang="el-GR" sz="1400" dirty="0"/>
              <a:t>Η ατομική ιστορία του αφηγητή δεν </a:t>
            </a:r>
            <a:r>
              <a:rPr lang="el-GR" sz="1400" dirty="0" err="1"/>
              <a:t>διαπλέκεται</a:t>
            </a:r>
            <a:r>
              <a:rPr lang="el-GR" sz="1400" dirty="0"/>
              <a:t> με τις ιστορίες των άλλων.</a:t>
            </a:r>
          </a:p>
          <a:p>
            <a:pPr algn="just"/>
            <a:r>
              <a:rPr lang="el-GR" sz="1400" dirty="0"/>
              <a:t>Κοινό στοιχείο των ιστοριών: η απογοήτευση από τα ερωτικά, η αποτυχία στο «περί αγάπης </a:t>
            </a:r>
            <a:r>
              <a:rPr lang="el-GR" sz="1400" dirty="0" err="1"/>
              <a:t>κεφάλαιον</a:t>
            </a:r>
            <a:r>
              <a:rPr lang="el-GR" sz="1400" dirty="0"/>
              <a:t>».</a:t>
            </a:r>
          </a:p>
          <a:p>
            <a:r>
              <a:rPr lang="el-GR" sz="1400" dirty="0"/>
              <a:t>Θυμίζει το </a:t>
            </a:r>
            <a:r>
              <a:rPr lang="el-GR" sz="1400" i="1" dirty="0"/>
              <a:t>Συμπόσιο</a:t>
            </a:r>
            <a:r>
              <a:rPr lang="el-GR" sz="1400" dirty="0"/>
              <a:t> του Πλάτωνα, αφού οι άντρες μιλούν για την αγάπη ενόσω τρων και πίνουν.</a:t>
            </a:r>
          </a:p>
          <a:p>
            <a:r>
              <a:rPr lang="el-GR" sz="1400" dirty="0"/>
              <a:t>Το κείμενο ξεκινά με το: «ναι» και  τελειώνει με το: «Όχι».</a:t>
            </a:r>
          </a:p>
          <a:p>
            <a:pPr algn="just"/>
            <a:r>
              <a:rPr lang="el-GR" sz="1400" dirty="0"/>
              <a:t>Η αφήγηση αρθρώνεται ανάμεσα στην απόκρυψη και την αποκάλυψη, καθώς ο Σταμάτης αναλαμβάνει τον ρόλο του ανακριτή επιδιώκοντας την αποκάλυψη γεγονότων και καταστάσεων που σχετίζονται και με τους 3 άντρες.</a:t>
            </a:r>
          </a:p>
        </p:txBody>
      </p:sp>
    </p:spTree>
    <p:extLst>
      <p:ext uri="{BB962C8B-B14F-4D97-AF65-F5344CB8AC3E}">
        <p14:creationId xmlns:p14="http://schemas.microsoft.com/office/powerpoint/2010/main" val="142223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8942F5-1047-E84C-FC3D-6DB279C6B67F}"/>
              </a:ext>
            </a:extLst>
          </p:cNvPr>
          <p:cNvSpPr>
            <a:spLocks noGrp="1"/>
          </p:cNvSpPr>
          <p:nvPr>
            <p:ph type="title"/>
          </p:nvPr>
        </p:nvSpPr>
        <p:spPr/>
        <p:txBody>
          <a:bodyPr/>
          <a:lstStyle/>
          <a:p>
            <a:pPr algn="ctr"/>
            <a:r>
              <a:rPr lang="el-GR" dirty="0"/>
              <a:t>Τα βασικά πρόσωπα </a:t>
            </a:r>
            <a:br>
              <a:rPr lang="el-GR" dirty="0"/>
            </a:br>
            <a:r>
              <a:rPr lang="el-GR" dirty="0"/>
              <a:t>του αφηγήματος</a:t>
            </a:r>
          </a:p>
        </p:txBody>
      </p:sp>
      <p:sp>
        <p:nvSpPr>
          <p:cNvPr id="3" name="Θέση περιεχομένου 2">
            <a:extLst>
              <a:ext uri="{FF2B5EF4-FFF2-40B4-BE49-F238E27FC236}">
                <a16:creationId xmlns:a16="http://schemas.microsoft.com/office/drawing/2014/main" id="{1B9C0760-4C9B-85A2-8EBD-E8D66A420CDD}"/>
              </a:ext>
            </a:extLst>
          </p:cNvPr>
          <p:cNvSpPr>
            <a:spLocks noGrp="1"/>
          </p:cNvSpPr>
          <p:nvPr>
            <p:ph idx="1"/>
          </p:nvPr>
        </p:nvSpPr>
        <p:spPr/>
        <p:txBody>
          <a:bodyPr>
            <a:normAutofit fontScale="92500" lnSpcReduction="10000"/>
          </a:bodyPr>
          <a:lstStyle/>
          <a:p>
            <a:pPr algn="just"/>
            <a:r>
              <a:rPr lang="el-GR" dirty="0">
                <a:solidFill>
                  <a:schemeClr val="accent1">
                    <a:lumMod val="50000"/>
                  </a:schemeClr>
                </a:solidFill>
              </a:rPr>
              <a:t>Αφηγητής: </a:t>
            </a:r>
            <a:r>
              <a:rPr lang="el-GR" dirty="0"/>
              <a:t>ποιητής και μεταφραστής, απογοητευμένος από τη ζωή, μελαγχολικός, ερωτοχτυπημένος, ναυαγός, φλερτάρει λίγο με την ιδέα της αυτοκτονίας.</a:t>
            </a:r>
          </a:p>
          <a:p>
            <a:pPr algn="just"/>
            <a:r>
              <a:rPr lang="el-GR" dirty="0"/>
              <a:t>Τρώει και πίνει παρά </a:t>
            </a:r>
            <a:r>
              <a:rPr lang="el-GR" dirty="0" err="1"/>
              <a:t>θιν</a:t>
            </a:r>
            <a:r>
              <a:rPr lang="el-GR" dirty="0"/>
              <a:t>’ </a:t>
            </a:r>
            <a:r>
              <a:rPr lang="el-GR" dirty="0" err="1"/>
              <a:t>αλός</a:t>
            </a:r>
            <a:r>
              <a:rPr lang="el-GR" dirty="0"/>
              <a:t> και ακούει συναρπαστικές αφηγήσεις για τα φαντάσματα του </a:t>
            </a:r>
            <a:r>
              <a:rPr lang="el-GR" dirty="0" err="1"/>
              <a:t>Αγάλλου</a:t>
            </a:r>
            <a:r>
              <a:rPr lang="el-GR" dirty="0"/>
              <a:t> και τα μάγια του </a:t>
            </a:r>
            <a:r>
              <a:rPr lang="el-GR" dirty="0" err="1"/>
              <a:t>Πατσοστάθη</a:t>
            </a:r>
            <a:r>
              <a:rPr lang="el-GR" dirty="0"/>
              <a:t>.</a:t>
            </a:r>
          </a:p>
          <a:p>
            <a:pPr algn="just"/>
            <a:r>
              <a:rPr lang="el-GR" dirty="0"/>
              <a:t>Στις δύο πρώτες ερωτήσεις του Σταμάτη, που αφορούν τα σχολικά χρόνια, ο αφηγητής δηλώνει ότι θυμάται τα γεγονότα που αναφέρει ο Σταμάτης. Από κει και πέρα κάθε φορά που ο Σταμάτης του υπενθυμίζει τους στίχους που συνέθεσε παλαιότερα, ο αφηγητής προσποιείται ότι δεν τους θυμάται.</a:t>
            </a:r>
          </a:p>
          <a:p>
            <a:pPr algn="just"/>
            <a:endParaRPr lang="el-GR" dirty="0"/>
          </a:p>
          <a:p>
            <a:pPr algn="just"/>
            <a:endParaRPr lang="el-GR" dirty="0"/>
          </a:p>
          <a:p>
            <a:pPr marL="0" indent="0">
              <a:buNone/>
            </a:pPr>
            <a:endParaRPr lang="el-GR" dirty="0"/>
          </a:p>
          <a:p>
            <a:pPr marL="0" indent="0">
              <a:buNone/>
            </a:pPr>
            <a:r>
              <a:rPr lang="el-GR" dirty="0"/>
              <a:t>                                                                                                                 </a:t>
            </a:r>
          </a:p>
          <a:p>
            <a:pPr marL="0" indent="0" algn="just">
              <a:buNone/>
            </a:pPr>
            <a:endParaRPr lang="el-GR" dirty="0"/>
          </a:p>
          <a:p>
            <a:pPr marL="0" indent="0" algn="just">
              <a:buNone/>
            </a:pPr>
            <a:endParaRPr lang="el-GR" dirty="0"/>
          </a:p>
        </p:txBody>
      </p:sp>
    </p:spTree>
    <p:extLst>
      <p:ext uri="{BB962C8B-B14F-4D97-AF65-F5344CB8AC3E}">
        <p14:creationId xmlns:p14="http://schemas.microsoft.com/office/powerpoint/2010/main" val="2152454702"/>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6617</TotalTime>
  <Words>3686</Words>
  <Application>Microsoft Office PowerPoint</Application>
  <PresentationFormat>Ευρεία οθόνη</PresentationFormat>
  <Paragraphs>211</Paragraphs>
  <Slides>23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23</vt:i4>
      </vt:variant>
    </vt:vector>
  </HeadingPairs>
  <TitlesOfParts>
    <vt:vector size="28" baseType="lpstr">
      <vt:lpstr>Arial</vt:lpstr>
      <vt:lpstr>Trebuchet MS</vt:lpstr>
      <vt:lpstr>Wingdings</vt:lpstr>
      <vt:lpstr>Wingdings 3</vt:lpstr>
      <vt:lpstr>Όψη</vt:lpstr>
      <vt:lpstr>Τα Ρόδιν’ακρογιάλια</vt:lpstr>
      <vt:lpstr>Τίτλος - Υπότιτλος</vt:lpstr>
      <vt:lpstr>Υπόθεση</vt:lpstr>
      <vt:lpstr>Περιεχόμενα Η έλλειψη συνοχής εξηγείται από το γεγονός ότι το έντυπο πίεζε τον συγγραφέα  να παραδώσει ένα μεγάλο κείμενο σε σύντομο χρονικό διάστημα.</vt:lpstr>
      <vt:lpstr>Οι απόψεις των κριτικών  για το αφήγημα (Ι)</vt:lpstr>
      <vt:lpstr>Οι απόψεις των κριτικών  για το αφήγημα (ΙΙ) Λάκης Προγκίδης, Η κατάκτηση του μυθιστορήματος, από τον Παπαδιαμάντη στον Βοκκάκιο</vt:lpstr>
      <vt:lpstr>Απορίες αναγνώστη  </vt:lpstr>
      <vt:lpstr>Τα χαρακτηριστικά του έργου</vt:lpstr>
      <vt:lpstr>Τα βασικά πρόσωπα  του αφηγήματος</vt:lpstr>
      <vt:lpstr>Τα βασικά πρόσωπα  του αφηγήματος - Σταμάτης Αταίριαστος </vt:lpstr>
      <vt:lpstr>Τα βασικά πρόσωπα  του αφηγήματος-  Διαμαντής Αγάλλος  </vt:lpstr>
      <vt:lpstr>Τα βασικά πρόσωπα  του αφηγήματος- Στάθης Πατσοστάθης </vt:lpstr>
      <vt:lpstr>Τόπος- Χρόνος</vt:lpstr>
      <vt:lpstr>Το κοινωνικό υπόβαθρο  του κειμένου</vt:lpstr>
      <vt:lpstr>Διακειμενικότητα  Το κείμενο αναφέρεται και παραπέμπει σε προηγούμενα κείμενα  καλλιεργώντας μια διαλογική σχέση μαζί τους </vt:lpstr>
      <vt:lpstr>Περί του αινιγματικού προλόγου  Έρωτας κι αφηγητής</vt:lpstr>
      <vt:lpstr>Περί του αινιγματικού προλόγου Η σχέση του προλόγου και του κειμένου  με τη φανταστική λογοτεχνία Α΄</vt:lpstr>
      <vt:lpstr>Η σχέση του κειμένου  με τη φανταστική λογοτεχνία Β΄</vt:lpstr>
      <vt:lpstr>«να περιγράφω μετ' ἔρωτος τὴν φύσιν» (Ι)  Λαμπριάτικος ψάλτης </vt:lpstr>
      <vt:lpstr>«να περιγράφω  μετ' ἔρωτος τὴν φύσιν» (ΙΙ)</vt:lpstr>
      <vt:lpstr>Σπουδογέλοιον (Ι)  </vt:lpstr>
      <vt:lpstr>Σπουδογέλοιον (ΙΙ) Ενδείξεις ειρωνείας στο κείμενο</vt:lpstr>
      <vt:lpstr>Συμπεράσματα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ΜΑΡΙΑ ΚΑΛΛΙΤΣΗ</dc:creator>
  <cp:lastModifiedBy>ΜΑΡΙΑ ΚΑΛΛΙΤΣΗ</cp:lastModifiedBy>
  <cp:revision>471</cp:revision>
  <dcterms:created xsi:type="dcterms:W3CDTF">2025-12-15T20:32:15Z</dcterms:created>
  <dcterms:modified xsi:type="dcterms:W3CDTF">2026-03-31T20:53:48Z</dcterms:modified>
</cp:coreProperties>
</file>