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51" y="123743"/>
            <a:ext cx="86274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531" y="2369971"/>
            <a:ext cx="488061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297295"/>
            <a:chOff x="-4572" y="0"/>
            <a:chExt cx="9153525" cy="62972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55236" y="316992"/>
              <a:ext cx="4588764" cy="59753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2578" y="928950"/>
            <a:ext cx="54102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77923B"/>
                </a:solidFill>
              </a:rPr>
              <a:t>9</a:t>
            </a:r>
            <a:endParaRPr sz="8000"/>
          </a:p>
        </p:txBody>
      </p:sp>
      <p:sp>
        <p:nvSpPr>
          <p:cNvPr id="9" name="object 9"/>
          <p:cNvSpPr txBox="1"/>
          <p:nvPr/>
        </p:nvSpPr>
        <p:spPr>
          <a:xfrm>
            <a:off x="336612" y="2486478"/>
            <a:ext cx="3937000" cy="326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algn="ctr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Νευρικό</a:t>
            </a:r>
            <a:r>
              <a:rPr sz="4000" b="1" spc="-1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Σύστημα</a:t>
            </a:r>
            <a:endParaRPr sz="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12700" marR="5080" algn="ctr">
              <a:lnSpc>
                <a:spcPct val="100000"/>
              </a:lnSpc>
              <a:spcBef>
                <a:spcPts val="2875"/>
              </a:spcBef>
            </a:pPr>
            <a:r>
              <a:rPr sz="3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Δομή </a:t>
            </a:r>
            <a:r>
              <a:rPr sz="36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και </a:t>
            </a: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λειτουργία </a:t>
            </a:r>
            <a:r>
              <a:rPr sz="3600" b="1" spc="-8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των</a:t>
            </a:r>
            <a:r>
              <a:rPr sz="36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νευρικών </a:t>
            </a: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κυττάρων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95767" y="2040636"/>
            <a:ext cx="3250936" cy="25300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6392" y="1862603"/>
            <a:ext cx="209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συνδετικός</a:t>
            </a:r>
            <a:r>
              <a:rPr sz="1800" b="1" spc="-3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νευρώνας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2844" y="2254424"/>
            <a:ext cx="9855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κινητικός </a:t>
            </a:r>
            <a:r>
              <a:rPr sz="1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</a:t>
            </a:r>
            <a:r>
              <a:rPr sz="1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ώ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59" y="906931"/>
            <a:ext cx="51212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ενδιάμεσοι</a:t>
            </a:r>
            <a:r>
              <a:rPr sz="2400" b="1" spc="-5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ή</a:t>
            </a:r>
            <a:r>
              <a:rPr sz="2400" spc="-2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συνδετικοί</a:t>
            </a:r>
            <a:r>
              <a:rPr sz="2400" b="1" spc="-5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νευρώνες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βρίσκονται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αποκλειστικά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στον</a:t>
            </a:r>
            <a:endParaRPr sz="2400" u="sng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531" y="1638451"/>
            <a:ext cx="4526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εγκέφαλο </a:t>
            </a:r>
            <a:r>
              <a:rPr sz="24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νωτιαίο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μυελό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κατευθύνουν</a:t>
            </a:r>
            <a:r>
              <a:rPr sz="24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μηνύματα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25400" indent="-5156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AutoNum type="romanLcPeriod"/>
              <a:tabLst>
                <a:tab pos="527685" algn="l"/>
                <a:tab pos="528320" algn="l"/>
              </a:tabLst>
            </a:pPr>
            <a:r>
              <a:rPr spc="-5" dirty="0"/>
              <a:t>από</a:t>
            </a:r>
            <a:r>
              <a:rPr spc="-20" dirty="0"/>
              <a:t> </a:t>
            </a:r>
            <a:r>
              <a:rPr spc="-15" dirty="0"/>
              <a:t>τους</a:t>
            </a:r>
            <a:r>
              <a:rPr spc="-10" dirty="0"/>
              <a:t> </a:t>
            </a:r>
            <a:r>
              <a:rPr spc="-15" dirty="0"/>
              <a:t>αισθητικούς</a:t>
            </a:r>
            <a:r>
              <a:rPr spc="10" dirty="0"/>
              <a:t> </a:t>
            </a:r>
            <a:r>
              <a:rPr spc="-5" dirty="0"/>
              <a:t>νευρώνες </a:t>
            </a:r>
            <a:r>
              <a:rPr dirty="0"/>
              <a:t> στις</a:t>
            </a:r>
            <a:r>
              <a:rPr spc="5" dirty="0"/>
              <a:t> </a:t>
            </a:r>
            <a:r>
              <a:rPr spc="-15" dirty="0"/>
              <a:t>κατάλληλες</a:t>
            </a:r>
            <a:r>
              <a:rPr spc="-5" dirty="0"/>
              <a:t> </a:t>
            </a:r>
            <a:r>
              <a:rPr spc="-10" dirty="0"/>
              <a:t>περιοχές</a:t>
            </a:r>
            <a:r>
              <a:rPr spc="-5" dirty="0"/>
              <a:t> </a:t>
            </a:r>
            <a:r>
              <a:rPr spc="-15" dirty="0"/>
              <a:t>του</a:t>
            </a:r>
            <a:r>
              <a:rPr spc="-10" dirty="0"/>
              <a:t> </a:t>
            </a:r>
            <a:r>
              <a:rPr spc="-5" dirty="0"/>
              <a:t>KΝΣ.</a:t>
            </a:r>
            <a:endParaRPr spc="-5" dirty="0"/>
          </a:p>
          <a:p>
            <a:pPr marL="527685" marR="5080" indent="-515620">
              <a:lnSpc>
                <a:spcPct val="100000"/>
              </a:lnSpc>
              <a:buClr>
                <a:srgbClr val="C00000"/>
              </a:buClr>
              <a:buAutoNum type="romanLcPeriod"/>
              <a:tabLst>
                <a:tab pos="527685" algn="l"/>
                <a:tab pos="528320" algn="l"/>
              </a:tabLst>
            </a:pPr>
            <a:r>
              <a:rPr spc="-5" dirty="0"/>
              <a:t>από </a:t>
            </a:r>
            <a:r>
              <a:rPr dirty="0"/>
              <a:t>μία </a:t>
            </a:r>
            <a:r>
              <a:rPr spc="-5" dirty="0"/>
              <a:t>περιοχή </a:t>
            </a:r>
            <a:r>
              <a:rPr spc="-15" dirty="0"/>
              <a:t>του </a:t>
            </a:r>
            <a:r>
              <a:rPr spc="-5" dirty="0"/>
              <a:t>ΚΝΣ σε </a:t>
            </a:r>
            <a:r>
              <a:rPr dirty="0"/>
              <a:t>μία </a:t>
            </a:r>
            <a:r>
              <a:rPr spc="5" dirty="0"/>
              <a:t> </a:t>
            </a:r>
            <a:r>
              <a:rPr dirty="0"/>
              <a:t>άλλη</a:t>
            </a:r>
            <a:r>
              <a:rPr spc="35" dirty="0"/>
              <a:t> </a:t>
            </a:r>
            <a:r>
              <a:rPr spc="-30" dirty="0"/>
              <a:t>και</a:t>
            </a:r>
            <a:r>
              <a:rPr spc="20" dirty="0"/>
              <a:t> </a:t>
            </a:r>
            <a:r>
              <a:rPr spc="-20" dirty="0"/>
              <a:t>τελικά</a:t>
            </a:r>
            <a:r>
              <a:rPr spc="25" dirty="0"/>
              <a:t> </a:t>
            </a:r>
            <a:r>
              <a:rPr spc="-10" dirty="0"/>
              <a:t>στους </a:t>
            </a:r>
            <a:r>
              <a:rPr spc="-5" dirty="0"/>
              <a:t> </a:t>
            </a:r>
            <a:r>
              <a:rPr spc="-15" dirty="0"/>
              <a:t>κατάλληλους</a:t>
            </a:r>
            <a:r>
              <a:rPr spc="-10" dirty="0"/>
              <a:t> </a:t>
            </a:r>
            <a:r>
              <a:rPr spc="-25" dirty="0"/>
              <a:t>κινητικούς</a:t>
            </a:r>
            <a:r>
              <a:rPr spc="-20" dirty="0"/>
              <a:t> </a:t>
            </a:r>
            <a:r>
              <a:rPr spc="-5" dirty="0"/>
              <a:t>νευρώνες.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50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Λειτουργική</a:t>
            </a:r>
            <a:r>
              <a:rPr spc="-25" dirty="0"/>
              <a:t> </a:t>
            </a:r>
            <a:r>
              <a:rPr spc="-15" dirty="0"/>
              <a:t>ταξινόμηση</a:t>
            </a:r>
            <a:r>
              <a:rPr spc="-40" dirty="0"/>
              <a:t> </a:t>
            </a:r>
            <a:r>
              <a:rPr spc="-10" dirty="0"/>
              <a:t>των</a:t>
            </a:r>
            <a:r>
              <a:rPr spc="15" dirty="0"/>
              <a:t> </a:t>
            </a:r>
            <a:r>
              <a:rPr spc="-10" dirty="0"/>
              <a:t>νευρώνων</a:t>
            </a:r>
            <a:endParaRPr spc="-10" dirty="0"/>
          </a:p>
        </p:txBody>
      </p:sp>
      <p:sp>
        <p:nvSpPr>
          <p:cNvPr id="9" name="object 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0708" y="2272283"/>
            <a:ext cx="8413533" cy="37995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11206" y="3095262"/>
            <a:ext cx="1858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Ολιγοδενδροκύτταρα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4425" y="4866588"/>
            <a:ext cx="2468245" cy="6070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47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Schwann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Μικρογλοιακά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6312" y="2634727"/>
            <a:ext cx="860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Νευρώνας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217" y="2707769"/>
            <a:ext cx="1273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Αστροκύτταρα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9356" y="2335829"/>
            <a:ext cx="366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ΚΝΣ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7447" y="2335829"/>
            <a:ext cx="382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ΠΝΣ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052" y="5641795"/>
            <a:ext cx="866775" cy="459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sz="15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spc="-20" dirty="0">
                <a:latin typeface="Calibri" panose="020F0502020204030204"/>
                <a:cs typeface="Calibri" panose="020F0502020204030204"/>
              </a:rPr>
              <a:t>χ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οε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δ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έ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ς  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αγγείο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0748" y="2852927"/>
            <a:ext cx="6436360" cy="2849880"/>
            <a:chOff x="650748" y="2852927"/>
            <a:chExt cx="6436360" cy="2849880"/>
          </a:xfrm>
        </p:grpSpPr>
        <p:sp>
          <p:nvSpPr>
            <p:cNvPr id="11" name="object 11"/>
            <p:cNvSpPr/>
            <p:nvPr/>
          </p:nvSpPr>
          <p:spPr>
            <a:xfrm>
              <a:off x="663702" y="5439917"/>
              <a:ext cx="71755" cy="250190"/>
            </a:xfrm>
            <a:custGeom>
              <a:avLst/>
              <a:gdLst/>
              <a:ahLst/>
              <a:cxnLst/>
              <a:rect l="l" t="t" r="r" b="b"/>
              <a:pathLst>
                <a:path w="71754" h="250189">
                  <a:moveTo>
                    <a:pt x="0" y="0"/>
                  </a:moveTo>
                  <a:lnTo>
                    <a:pt x="71628" y="24993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45586" y="2865881"/>
              <a:ext cx="414655" cy="702945"/>
            </a:xfrm>
            <a:custGeom>
              <a:avLst/>
              <a:gdLst/>
              <a:ahLst/>
              <a:cxnLst/>
              <a:rect l="l" t="t" r="r" b="b"/>
              <a:pathLst>
                <a:path w="414654" h="702945">
                  <a:moveTo>
                    <a:pt x="0" y="702563"/>
                  </a:moveTo>
                  <a:lnTo>
                    <a:pt x="414528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01362" y="2865881"/>
              <a:ext cx="356870" cy="372110"/>
            </a:xfrm>
            <a:custGeom>
              <a:avLst/>
              <a:gdLst/>
              <a:ahLst/>
              <a:cxnLst/>
              <a:rect l="l" t="t" r="r" b="b"/>
              <a:pathLst>
                <a:path w="356870" h="372110">
                  <a:moveTo>
                    <a:pt x="0" y="371856"/>
                  </a:moveTo>
                  <a:lnTo>
                    <a:pt x="35661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25845" y="3271265"/>
              <a:ext cx="85725" cy="119380"/>
            </a:xfrm>
            <a:custGeom>
              <a:avLst/>
              <a:gdLst/>
              <a:ahLst/>
              <a:cxnLst/>
              <a:rect l="l" t="t" r="r" b="b"/>
              <a:pathLst>
                <a:path w="85725" h="119379">
                  <a:moveTo>
                    <a:pt x="0" y="118872"/>
                  </a:moveTo>
                  <a:lnTo>
                    <a:pt x="853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69430" y="4671822"/>
              <a:ext cx="198120" cy="416559"/>
            </a:xfrm>
            <a:custGeom>
              <a:avLst/>
              <a:gdLst/>
              <a:ahLst/>
              <a:cxnLst/>
              <a:rect l="l" t="t" r="r" b="b"/>
              <a:pathLst>
                <a:path w="198120" h="416560">
                  <a:moveTo>
                    <a:pt x="0" y="0"/>
                  </a:moveTo>
                  <a:lnTo>
                    <a:pt x="198120" y="4160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26530" y="4755642"/>
              <a:ext cx="547370" cy="332740"/>
            </a:xfrm>
            <a:custGeom>
              <a:avLst/>
              <a:gdLst/>
              <a:ahLst/>
              <a:cxnLst/>
              <a:rect l="l" t="t" r="r" b="b"/>
              <a:pathLst>
                <a:path w="547370" h="332739">
                  <a:moveTo>
                    <a:pt x="0" y="0"/>
                  </a:moveTo>
                  <a:lnTo>
                    <a:pt x="547116" y="33223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60313" y="5359145"/>
              <a:ext cx="594360" cy="172720"/>
            </a:xfrm>
            <a:custGeom>
              <a:avLst/>
              <a:gdLst/>
              <a:ahLst/>
              <a:cxnLst/>
              <a:rect l="l" t="t" r="r" b="b"/>
              <a:pathLst>
                <a:path w="594360" h="172720">
                  <a:moveTo>
                    <a:pt x="0" y="172211"/>
                  </a:moveTo>
                  <a:lnTo>
                    <a:pt x="59436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035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Νευρογλοιακά</a:t>
            </a:r>
            <a:r>
              <a:rPr spc="-90" dirty="0"/>
              <a:t> </a:t>
            </a:r>
            <a:r>
              <a:rPr spc="-5" dirty="0"/>
              <a:t>κύτταρα</a:t>
            </a:r>
            <a:endParaRPr spc="-5" dirty="0"/>
          </a:p>
        </p:txBody>
      </p:sp>
      <p:sp>
        <p:nvSpPr>
          <p:cNvPr id="19" name="object 1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79477" y="1084752"/>
            <a:ext cx="8406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νευρογλοιακά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(νεύρο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γλοία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κόλλα)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ποικίλα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σχήματα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1375" y="2987040"/>
            <a:ext cx="8415045" cy="37995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2904" y="3810143"/>
            <a:ext cx="1858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Ολιγοδενδροκύτταρα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6123" y="5581469"/>
            <a:ext cx="2468245" cy="6070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47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Schwann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Μικρογλοιακά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8009" y="3349608"/>
            <a:ext cx="860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 panose="020F0502020204030204"/>
                <a:cs typeface="Calibri" panose="020F0502020204030204"/>
              </a:rPr>
              <a:t>Νευρώνας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2913" y="3422648"/>
            <a:ext cx="1273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Αστροκύτταρα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1052" y="3050708"/>
            <a:ext cx="4561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0365" algn="l"/>
              </a:tabLst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ΚΝΣ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ΠΝΣ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748" y="6356675"/>
            <a:ext cx="866775" cy="459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0"/>
              </a:spcBef>
            </a:pPr>
            <a:r>
              <a:rPr sz="15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spc="-20" dirty="0">
                <a:latin typeface="Calibri" panose="020F0502020204030204"/>
                <a:cs typeface="Calibri" panose="020F0502020204030204"/>
              </a:rPr>
              <a:t>χ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οε</a:t>
            </a:r>
            <a:r>
              <a:rPr sz="15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δ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έ</a:t>
            </a:r>
            <a:r>
              <a:rPr sz="1500" b="1" dirty="0">
                <a:latin typeface="Calibri" panose="020F0502020204030204"/>
                <a:cs typeface="Calibri" panose="020F0502020204030204"/>
              </a:rPr>
              <a:t>ς  </a:t>
            </a:r>
            <a:r>
              <a:rPr sz="1500" b="1" spc="-5" dirty="0">
                <a:latin typeface="Calibri" panose="020F0502020204030204"/>
                <a:cs typeface="Calibri" panose="020F0502020204030204"/>
              </a:rPr>
              <a:t>αγγείο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2940" y="3567684"/>
            <a:ext cx="6434455" cy="2849880"/>
            <a:chOff x="662940" y="3567684"/>
            <a:chExt cx="6434455" cy="2849880"/>
          </a:xfrm>
        </p:grpSpPr>
        <p:sp>
          <p:nvSpPr>
            <p:cNvPr id="10" name="object 10"/>
            <p:cNvSpPr/>
            <p:nvPr/>
          </p:nvSpPr>
          <p:spPr>
            <a:xfrm>
              <a:off x="675894" y="6156198"/>
              <a:ext cx="71755" cy="248920"/>
            </a:xfrm>
            <a:custGeom>
              <a:avLst/>
              <a:gdLst/>
              <a:ahLst/>
              <a:cxnLst/>
              <a:rect l="l" t="t" r="r" b="b"/>
              <a:pathLst>
                <a:path w="71754" h="248920">
                  <a:moveTo>
                    <a:pt x="0" y="0"/>
                  </a:moveTo>
                  <a:lnTo>
                    <a:pt x="71628" y="24841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56254" y="3580638"/>
              <a:ext cx="414655" cy="702945"/>
            </a:xfrm>
            <a:custGeom>
              <a:avLst/>
              <a:gdLst/>
              <a:ahLst/>
              <a:cxnLst/>
              <a:rect l="l" t="t" r="r" b="b"/>
              <a:pathLst>
                <a:path w="414654" h="702945">
                  <a:moveTo>
                    <a:pt x="0" y="702563"/>
                  </a:moveTo>
                  <a:lnTo>
                    <a:pt x="414528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13554" y="3580638"/>
              <a:ext cx="355600" cy="372110"/>
            </a:xfrm>
            <a:custGeom>
              <a:avLst/>
              <a:gdLst/>
              <a:ahLst/>
              <a:cxnLst/>
              <a:rect l="l" t="t" r="r" b="b"/>
              <a:pathLst>
                <a:path w="355600" h="372110">
                  <a:moveTo>
                    <a:pt x="0" y="371856"/>
                  </a:moveTo>
                  <a:lnTo>
                    <a:pt x="355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38037" y="3986022"/>
              <a:ext cx="83820" cy="119380"/>
            </a:xfrm>
            <a:custGeom>
              <a:avLst/>
              <a:gdLst/>
              <a:ahLst/>
              <a:cxnLst/>
              <a:rect l="l" t="t" r="r" b="b"/>
              <a:pathLst>
                <a:path w="83820" h="119379">
                  <a:moveTo>
                    <a:pt x="0" y="118871"/>
                  </a:moveTo>
                  <a:lnTo>
                    <a:pt x="838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81622" y="5386578"/>
              <a:ext cx="196850" cy="416559"/>
            </a:xfrm>
            <a:custGeom>
              <a:avLst/>
              <a:gdLst/>
              <a:ahLst/>
              <a:cxnLst/>
              <a:rect l="l" t="t" r="r" b="b"/>
              <a:pathLst>
                <a:path w="196850" h="416560">
                  <a:moveTo>
                    <a:pt x="0" y="0"/>
                  </a:moveTo>
                  <a:lnTo>
                    <a:pt x="196596" y="4160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537198" y="5470398"/>
              <a:ext cx="547370" cy="332740"/>
            </a:xfrm>
            <a:custGeom>
              <a:avLst/>
              <a:gdLst/>
              <a:ahLst/>
              <a:cxnLst/>
              <a:rect l="l" t="t" r="r" b="b"/>
              <a:pathLst>
                <a:path w="547370" h="332739">
                  <a:moveTo>
                    <a:pt x="0" y="0"/>
                  </a:moveTo>
                  <a:lnTo>
                    <a:pt x="547116" y="33223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72505" y="6073902"/>
              <a:ext cx="593090" cy="172720"/>
            </a:xfrm>
            <a:custGeom>
              <a:avLst/>
              <a:gdLst/>
              <a:ahLst/>
              <a:cxnLst/>
              <a:rect l="l" t="t" r="r" b="b"/>
              <a:pathLst>
                <a:path w="593089" h="172720">
                  <a:moveTo>
                    <a:pt x="0" y="172212"/>
                  </a:moveTo>
                  <a:lnTo>
                    <a:pt x="5928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44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Λειτουργίες</a:t>
            </a:r>
            <a:r>
              <a:rPr spc="-45" dirty="0"/>
              <a:t> </a:t>
            </a:r>
            <a:r>
              <a:rPr spc="-15" dirty="0"/>
              <a:t>νευρογλοιακών</a:t>
            </a:r>
            <a:r>
              <a:rPr spc="-30" dirty="0"/>
              <a:t> </a:t>
            </a:r>
            <a:r>
              <a:rPr spc="-5" dirty="0"/>
              <a:t>κυττάρων</a:t>
            </a:r>
            <a:endParaRPr spc="-5" dirty="0"/>
          </a:p>
        </p:txBody>
      </p:sp>
      <p:sp>
        <p:nvSpPr>
          <p:cNvPr id="18" name="object 1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30259" y="736312"/>
            <a:ext cx="82372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προμηθεύουν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νευρώνα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θρεπτικά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συστατικά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5080" indent="-342900">
              <a:lnSpc>
                <a:spcPct val="100000"/>
              </a:lnSpc>
              <a:buClr>
                <a:srgbClr val="0033CC"/>
              </a:buClr>
              <a:buFont typeface="Wingdings" panose="05000000000000000000"/>
              <a:buChar char=""/>
              <a:tabLst>
                <a:tab pos="354965" algn="l"/>
                <a:tab pos="355600" algn="l"/>
                <a:tab pos="6327775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Απορροφούν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απομακρύνουν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άχρηστες	ουσίες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νευρώνα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Wingdings" panose="05000000000000000000"/>
              <a:buChar char=""/>
              <a:tabLst>
                <a:tab pos="354965" algn="l"/>
                <a:tab pos="355600" algn="l"/>
                <a:tab pos="4354195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περιβάλλουν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νευράξονες	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περισσότερων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νευρώνων.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1520" lvl="1" indent="-361315">
              <a:lnSpc>
                <a:spcPct val="100000"/>
              </a:lnSpc>
              <a:buClr>
                <a:srgbClr val="0033CC"/>
              </a:buClr>
              <a:buChar char="–"/>
              <a:tabLst>
                <a:tab pos="731520" algn="l"/>
                <a:tab pos="73215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Έτσι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συμβάλλουν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μόνωσή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1520" lvl="1" indent="-361315">
              <a:lnSpc>
                <a:spcPct val="100000"/>
              </a:lnSpc>
              <a:buClr>
                <a:srgbClr val="0033CC"/>
              </a:buClr>
              <a:buChar char="–"/>
              <a:tabLst>
                <a:tab pos="731520" algn="l"/>
                <a:tab pos="732155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επιτάχυνση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μεταφοράς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νευρικής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ώσης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17" y="1847088"/>
            <a:ext cx="5291455" cy="4285615"/>
            <a:chOff x="3657517" y="1847088"/>
            <a:chExt cx="5291455" cy="42856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57517" y="2039092"/>
              <a:ext cx="5290914" cy="40934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6550" y="4286250"/>
              <a:ext cx="681355" cy="730250"/>
            </a:xfrm>
            <a:custGeom>
              <a:avLst/>
              <a:gdLst/>
              <a:ahLst/>
              <a:cxnLst/>
              <a:rect l="l" t="t" r="r" b="b"/>
              <a:pathLst>
                <a:path w="681354" h="730250">
                  <a:moveTo>
                    <a:pt x="681227" y="0"/>
                  </a:moveTo>
                  <a:lnTo>
                    <a:pt x="578256" y="0"/>
                  </a:lnTo>
                  <a:lnTo>
                    <a:pt x="0" y="729996"/>
                  </a:lnTo>
                </a:path>
              </a:pathLst>
            </a:custGeom>
            <a:ln w="228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5238" y="1858518"/>
              <a:ext cx="1905" cy="220979"/>
            </a:xfrm>
            <a:custGeom>
              <a:avLst/>
              <a:gdLst/>
              <a:ahLst/>
              <a:cxnLst/>
              <a:rect l="l" t="t" r="r" b="b"/>
              <a:pathLst>
                <a:path w="1904" h="220980">
                  <a:moveTo>
                    <a:pt x="0" y="0"/>
                  </a:moveTo>
                  <a:lnTo>
                    <a:pt x="1524" y="220979"/>
                  </a:lnTo>
                </a:path>
              </a:pathLst>
            </a:custGeom>
            <a:ln w="228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651753" y="1652329"/>
            <a:ext cx="895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Βολτόμετρο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0246" y="2528324"/>
            <a:ext cx="89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Π</a:t>
            </a:r>
            <a:r>
              <a:rPr sz="1200" b="1" spc="-10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λα</a:t>
            </a:r>
            <a:r>
              <a:rPr sz="1200" b="1" spc="-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σμ</a:t>
            </a:r>
            <a:r>
              <a:rPr sz="1200" b="1" spc="-10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α</a:t>
            </a:r>
            <a:r>
              <a:rPr sz="1200" b="1" spc="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τ</a:t>
            </a:r>
            <a:r>
              <a:rPr sz="1200" b="1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ική  </a:t>
            </a:r>
            <a:r>
              <a:rPr sz="1200" b="1" spc="-10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μεμβράνη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273" y="5403655"/>
            <a:ext cx="903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Νευρώνας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4310" y="4130714"/>
            <a:ext cx="10172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ν</a:t>
            </a:r>
            <a:r>
              <a:rPr sz="1400" b="1" spc="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ε</a:t>
            </a:r>
            <a:r>
              <a:rPr sz="1400" b="1" spc="-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υρ</a:t>
            </a:r>
            <a:r>
              <a:rPr sz="1400" b="1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ά</a:t>
            </a:r>
            <a:r>
              <a:rPr sz="1400" b="1" spc="-1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ξ</a:t>
            </a:r>
            <a:r>
              <a:rPr sz="1400" b="1" spc="-10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ο</a:t>
            </a:r>
            <a:r>
              <a:rPr sz="1400" b="1" spc="-15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ν</a:t>
            </a:r>
            <a:r>
              <a:rPr sz="1400" b="1" dirty="0">
                <a:solidFill>
                  <a:srgbClr val="221F1F"/>
                </a:solidFill>
                <a:latin typeface="Arial" panose="020B0604020202020204"/>
                <a:cs typeface="Arial" panose="020B0604020202020204"/>
              </a:rPr>
              <a:t>ας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763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Δυναμικό</a:t>
            </a:r>
            <a:r>
              <a:rPr spc="-5" dirty="0"/>
              <a:t> ηρεμίας</a:t>
            </a:r>
            <a:r>
              <a:rPr spc="-40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5" dirty="0"/>
              <a:t>Νευρική</a:t>
            </a:r>
            <a:r>
              <a:rPr spc="-15" dirty="0"/>
              <a:t> </a:t>
            </a:r>
            <a:r>
              <a:rPr spc="-5" dirty="0"/>
              <a:t>ώση</a:t>
            </a:r>
            <a:endParaRPr spc="-5" dirty="0"/>
          </a:p>
        </p:txBody>
      </p:sp>
      <p:sp>
        <p:nvSpPr>
          <p:cNvPr id="11" name="object 11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0258" y="1097818"/>
            <a:ext cx="2958465" cy="444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Δυναμικό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ηρεμίας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μια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διαφορά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δυναμικού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περίπου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-70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mV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μεταξύ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εξωτερικής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εσωτερικής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επιφάνειας </a:t>
            </a:r>
            <a:r>
              <a:rPr sz="2400" u="sng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μεμβράνης</a:t>
            </a:r>
            <a:r>
              <a:rPr sz="2400" u="sng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ενός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νευρικού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κυττάρου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αυτό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ηρεμεί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(δηλαδή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μεταβιβάζει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μηνύματα),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763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Δυναμικό</a:t>
            </a:r>
            <a:r>
              <a:rPr spc="-5" dirty="0"/>
              <a:t> ηρεμίας</a:t>
            </a:r>
            <a:r>
              <a:rPr spc="-40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5" dirty="0"/>
              <a:t>Νευρική</a:t>
            </a:r>
            <a:r>
              <a:rPr spc="-15" dirty="0"/>
              <a:t> </a:t>
            </a:r>
            <a:r>
              <a:rPr spc="-5" dirty="0"/>
              <a:t>ώση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09563" y="4395327"/>
            <a:ext cx="3092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Na</a:t>
            </a:r>
            <a:r>
              <a:rPr sz="1050" b="1" baseline="28000" dirty="0">
                <a:latin typeface="Arial" panose="020B0604020202020204"/>
                <a:cs typeface="Arial" panose="020B0604020202020204"/>
              </a:rPr>
              <a:t>+</a:t>
            </a:r>
            <a:endParaRPr sz="1050" baseline="28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51760" y="2887979"/>
            <a:ext cx="4181855" cy="33726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78198" y="4504692"/>
            <a:ext cx="19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Β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0653" y="4236773"/>
            <a:ext cx="15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Γ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2109" y="5210304"/>
            <a:ext cx="21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3322" y="3803993"/>
            <a:ext cx="228600" cy="1260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Δυναμικό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(mV)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4075" y="5492959"/>
            <a:ext cx="327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-70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267" y="1028493"/>
            <a:ext cx="8348345" cy="199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περίπτωση 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νευρικό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κύτταρο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δεχτεί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ερέθισμα,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δυναμικό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ηρεμίας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μεταβάλλεται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και,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τελικώς,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αποκτά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τιμή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δυναμικό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ενέργειας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 marL="1894840">
              <a:lnSpc>
                <a:spcPct val="100000"/>
              </a:lnSpc>
              <a:spcBef>
                <a:spcPts val="18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+50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4121" y="2930173"/>
            <a:ext cx="1513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Δυναμικό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ενεργείας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7971" y="3192779"/>
            <a:ext cx="240665" cy="162560"/>
          </a:xfrm>
          <a:custGeom>
            <a:avLst/>
            <a:gdLst/>
            <a:ahLst/>
            <a:cxnLst/>
            <a:rect l="l" t="t" r="r" b="b"/>
            <a:pathLst>
              <a:path w="240664" h="162560">
                <a:moveTo>
                  <a:pt x="0" y="0"/>
                </a:moveTo>
                <a:lnTo>
                  <a:pt x="240118" y="16210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955700" y="5197198"/>
            <a:ext cx="1384300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Δυναμικό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ηρεμίας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54908" y="570433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10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763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Δυναμικό</a:t>
            </a:r>
            <a:r>
              <a:rPr spc="-5" dirty="0"/>
              <a:t> ηρεμίας</a:t>
            </a:r>
            <a:r>
              <a:rPr spc="-40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5" dirty="0"/>
              <a:t>Νευρική</a:t>
            </a:r>
            <a:r>
              <a:rPr spc="-15" dirty="0"/>
              <a:t> </a:t>
            </a:r>
            <a:r>
              <a:rPr spc="-5" dirty="0"/>
              <a:t>ώση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02" y="1373242"/>
            <a:ext cx="3970654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μεταβίβαση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δυναμικού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ενεργείας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μήκος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νευρικού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κυττάρου,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νευρική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ώση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αποτελεί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είδος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μηνύματος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μεταβιβάζουν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νευρικά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κύτταρα.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88408" y="908304"/>
            <a:ext cx="3742922" cy="53243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20875" y="1325998"/>
            <a:ext cx="8337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 panose="020B0604020202020204"/>
                <a:cs typeface="Arial" panose="020B0604020202020204"/>
              </a:rPr>
              <a:t>Ν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υ</a:t>
            </a:r>
            <a:r>
              <a:rPr sz="1100" b="1" dirty="0">
                <a:latin typeface="Arial" panose="020B0604020202020204"/>
                <a:cs typeface="Arial" panose="020B0604020202020204"/>
              </a:rPr>
              <a:t>ρ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ά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ξ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ο</a:t>
            </a:r>
            <a:r>
              <a:rPr sz="1100" b="1" spc="-15" dirty="0">
                <a:latin typeface="Arial" panose="020B0604020202020204"/>
                <a:cs typeface="Arial" panose="020B0604020202020204"/>
              </a:rPr>
              <a:t>ν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ας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3823" y="1919919"/>
            <a:ext cx="826135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b="1" spc="-10" dirty="0">
                <a:latin typeface="Arial" panose="020B0604020202020204"/>
                <a:cs typeface="Arial" panose="020B0604020202020204"/>
              </a:rPr>
              <a:t>Π</a:t>
            </a:r>
            <a:r>
              <a:rPr sz="1100" b="1" spc="10" dirty="0">
                <a:latin typeface="Arial" panose="020B0604020202020204"/>
                <a:cs typeface="Arial" panose="020B0604020202020204"/>
              </a:rPr>
              <a:t>λ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α</a:t>
            </a:r>
            <a:r>
              <a:rPr sz="1100" b="1" dirty="0">
                <a:latin typeface="Arial" panose="020B0604020202020204"/>
                <a:cs typeface="Arial" panose="020B0604020202020204"/>
              </a:rPr>
              <a:t>σ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μ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α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τ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ι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κ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ή 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μεμβράνη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22007" y="1552955"/>
            <a:ext cx="1286510" cy="971550"/>
            <a:chOff x="6922007" y="1552955"/>
            <a:chExt cx="1286510" cy="971550"/>
          </a:xfrm>
        </p:grpSpPr>
        <p:sp>
          <p:nvSpPr>
            <p:cNvPr id="9" name="object 9"/>
            <p:cNvSpPr/>
            <p:nvPr/>
          </p:nvSpPr>
          <p:spPr>
            <a:xfrm>
              <a:off x="6934961" y="1565909"/>
              <a:ext cx="109855" cy="181610"/>
            </a:xfrm>
            <a:custGeom>
              <a:avLst/>
              <a:gdLst/>
              <a:ahLst/>
              <a:cxnLst/>
              <a:rect l="l" t="t" r="r" b="b"/>
              <a:pathLst>
                <a:path w="109854" h="181610">
                  <a:moveTo>
                    <a:pt x="109727" y="0"/>
                  </a:moveTo>
                  <a:lnTo>
                    <a:pt x="0" y="1813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95309" y="2280665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981756" y="1996822"/>
            <a:ext cx="669290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δυναμικό </a:t>
            </a:r>
            <a:r>
              <a:rPr sz="1100" b="1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-15" dirty="0">
                <a:latin typeface="Arial" panose="020B0604020202020204"/>
                <a:cs typeface="Arial" panose="020B0604020202020204"/>
              </a:rPr>
              <a:t>ν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ερ</a:t>
            </a:r>
            <a:r>
              <a:rPr sz="1100" b="1" spc="10" dirty="0">
                <a:latin typeface="Arial" panose="020B0604020202020204"/>
                <a:cs typeface="Arial" panose="020B0604020202020204"/>
              </a:rPr>
              <a:t>γ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ί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ας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7546" y="2704592"/>
            <a:ext cx="3092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Na</a:t>
            </a:r>
            <a:r>
              <a:rPr sz="1050" b="1" baseline="28000" dirty="0">
                <a:latin typeface="Arial" panose="020B0604020202020204"/>
                <a:cs typeface="Arial" panose="020B0604020202020204"/>
              </a:rPr>
              <a:t>+</a:t>
            </a:r>
            <a:endParaRPr sz="1050" baseline="28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0051" y="3466392"/>
            <a:ext cx="669290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δυναμικό </a:t>
            </a:r>
            <a:r>
              <a:rPr sz="1100" b="1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-15" dirty="0">
                <a:latin typeface="Arial" panose="020B0604020202020204"/>
                <a:cs typeface="Arial" panose="020B0604020202020204"/>
              </a:rPr>
              <a:t>ν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ερ</a:t>
            </a:r>
            <a:r>
              <a:rPr sz="1100" b="1" spc="10" dirty="0">
                <a:latin typeface="Arial" panose="020B0604020202020204"/>
                <a:cs typeface="Arial" panose="020B0604020202020204"/>
              </a:rPr>
              <a:t>γ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ί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ας 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 l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8068" y="3562229"/>
            <a:ext cx="231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50" b="1" spc="7" baseline="-18000" dirty="0">
                <a:latin typeface="Arial" panose="020B0604020202020204"/>
                <a:cs typeface="Arial" panose="020B0604020202020204"/>
              </a:rPr>
              <a:t>K</a:t>
            </a:r>
            <a:r>
              <a:rPr sz="700" b="1" spc="5" dirty="0">
                <a:latin typeface="Arial" panose="020B0604020202020204"/>
                <a:cs typeface="Arial" panose="020B0604020202020204"/>
              </a:rPr>
              <a:t>+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1371" y="4094945"/>
            <a:ext cx="112141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Na</a:t>
            </a:r>
            <a:r>
              <a:rPr sz="1050" b="1" baseline="28000" dirty="0">
                <a:latin typeface="Arial" panose="020B0604020202020204"/>
                <a:cs typeface="Arial" panose="020B0604020202020204"/>
              </a:rPr>
              <a:t>+</a:t>
            </a:r>
            <a:endParaRPr sz="1050" baseline="28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00"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ct val="100000"/>
              </a:lnSpc>
              <a:spcBef>
                <a:spcPts val="900"/>
              </a:spcBef>
            </a:pPr>
            <a:r>
              <a:rPr sz="1650" b="1" spc="7" baseline="-18000" dirty="0">
                <a:latin typeface="Arial" panose="020B0604020202020204"/>
                <a:cs typeface="Arial" panose="020B0604020202020204"/>
              </a:rPr>
              <a:t>K</a:t>
            </a:r>
            <a:r>
              <a:rPr sz="700" b="1" spc="5" dirty="0">
                <a:latin typeface="Arial" panose="020B0604020202020204"/>
                <a:cs typeface="Arial" panose="020B0604020202020204"/>
              </a:rPr>
              <a:t>+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758" y="5004638"/>
            <a:ext cx="669290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δυναμικό </a:t>
            </a:r>
            <a:r>
              <a:rPr sz="1100" b="1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-15" dirty="0">
                <a:latin typeface="Arial" panose="020B0604020202020204"/>
                <a:cs typeface="Arial" panose="020B0604020202020204"/>
              </a:rPr>
              <a:t>ν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ερ</a:t>
            </a:r>
            <a:r>
              <a:rPr sz="1100" b="1" spc="10" dirty="0">
                <a:latin typeface="Arial" panose="020B0604020202020204"/>
                <a:cs typeface="Arial" panose="020B0604020202020204"/>
              </a:rPr>
              <a:t>γ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ε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ί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ας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1772" y="5104470"/>
            <a:ext cx="231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="1" spc="7" baseline="-18000" dirty="0">
                <a:latin typeface="Arial" panose="020B0604020202020204"/>
                <a:cs typeface="Arial" panose="020B0604020202020204"/>
              </a:rPr>
              <a:t>K</a:t>
            </a:r>
            <a:r>
              <a:rPr sz="700" b="1" spc="5" dirty="0">
                <a:latin typeface="Arial" panose="020B0604020202020204"/>
                <a:cs typeface="Arial" panose="020B0604020202020204"/>
              </a:rPr>
              <a:t>+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2202" y="5629258"/>
            <a:ext cx="3092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Na</a:t>
            </a:r>
            <a:r>
              <a:rPr sz="1050" b="1" baseline="28000" dirty="0">
                <a:latin typeface="Arial" panose="020B0604020202020204"/>
                <a:cs typeface="Arial" panose="020B0604020202020204"/>
              </a:rPr>
              <a:t>+</a:t>
            </a:r>
            <a:endParaRPr sz="1050" baseline="28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56489"/>
            <a:ext cx="76644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Σύναψη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λειτουργικής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σύνδεσης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τελικών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κομβίων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νευράξονα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ενός νευρώνα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tabLst>
                <a:tab pos="408305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δενδρίτη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άλλου νευρώνα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5285" marR="79375" indent="-36322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ειδικά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διαμορφωμένες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θέσεις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εκτελεστικών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οργάνων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(μυών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αδένων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)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639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Συνάψεις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17558" y="2790444"/>
            <a:ext cx="3761065" cy="38421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58742" y="4016369"/>
            <a:ext cx="136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Τελικό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κομβίο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3606" y="4451853"/>
            <a:ext cx="1264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Μιτοχόνδριο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9588" y="5097647"/>
            <a:ext cx="5210175" cy="150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94125" algn="r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Συναπτικά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3794125" algn="r">
              <a:lnSpc>
                <a:spcPts val="2040"/>
              </a:lnSpc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κοκκία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3790950" algn="r">
              <a:lnSpc>
                <a:spcPts val="204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Προσυναπτικό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3792220" algn="r">
              <a:lnSpc>
                <a:spcPts val="174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άκρο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530475">
              <a:lnSpc>
                <a:spcPts val="1740"/>
              </a:lnSpc>
              <a:tabLst>
                <a:tab pos="4199890" algn="l"/>
              </a:tabLst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Μετασυναπτικό	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Συναπτική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053080">
              <a:lnSpc>
                <a:spcPts val="2050"/>
              </a:lnSpc>
              <a:tabLst>
                <a:tab pos="4361180" algn="l"/>
              </a:tabLst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άκρο	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σχισμή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8688" y="4213880"/>
            <a:ext cx="163639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νδοπ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ατι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ό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δίκτυο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40608" y="4212335"/>
            <a:ext cx="2987040" cy="1873250"/>
            <a:chOff x="3340608" y="4212335"/>
            <a:chExt cx="2987040" cy="1873250"/>
          </a:xfrm>
        </p:grpSpPr>
        <p:sp>
          <p:nvSpPr>
            <p:cNvPr id="11" name="object 11"/>
            <p:cNvSpPr/>
            <p:nvPr/>
          </p:nvSpPr>
          <p:spPr>
            <a:xfrm>
              <a:off x="3355848" y="4218431"/>
              <a:ext cx="1312545" cy="0"/>
            </a:xfrm>
            <a:custGeom>
              <a:avLst/>
              <a:gdLst/>
              <a:ahLst/>
              <a:cxnLst/>
              <a:rect l="l" t="t" r="r" b="b"/>
              <a:pathLst>
                <a:path w="1312545">
                  <a:moveTo>
                    <a:pt x="131216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46704" y="4623815"/>
              <a:ext cx="1824355" cy="0"/>
            </a:xfrm>
            <a:custGeom>
              <a:avLst/>
              <a:gdLst/>
              <a:ahLst/>
              <a:cxnLst/>
              <a:rect l="l" t="t" r="r" b="b"/>
              <a:pathLst>
                <a:path w="1824354">
                  <a:moveTo>
                    <a:pt x="18242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46704" y="5230367"/>
              <a:ext cx="1344295" cy="6350"/>
            </a:xfrm>
            <a:custGeom>
              <a:avLst/>
              <a:gdLst/>
              <a:ahLst/>
              <a:cxnLst/>
              <a:rect l="l" t="t" r="r" b="b"/>
              <a:pathLst>
                <a:path w="1344295" h="6350">
                  <a:moveTo>
                    <a:pt x="1344168" y="0"/>
                  </a:moveTo>
                  <a:lnTo>
                    <a:pt x="0" y="609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6704" y="5236463"/>
              <a:ext cx="1536700" cy="207645"/>
            </a:xfrm>
            <a:custGeom>
              <a:avLst/>
              <a:gdLst/>
              <a:ahLst/>
              <a:cxnLst/>
              <a:rect l="l" t="t" r="r" b="b"/>
              <a:pathLst>
                <a:path w="1536700" h="207645">
                  <a:moveTo>
                    <a:pt x="1536191" y="2072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46704" y="5760719"/>
              <a:ext cx="1513840" cy="0"/>
            </a:xfrm>
            <a:custGeom>
              <a:avLst/>
              <a:gdLst/>
              <a:ahLst/>
              <a:cxnLst/>
              <a:rect l="l" t="t" r="r" b="b"/>
              <a:pathLst>
                <a:path w="1513839">
                  <a:moveTo>
                    <a:pt x="15133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161788" y="5724143"/>
              <a:ext cx="97790" cy="161925"/>
            </a:xfrm>
            <a:custGeom>
              <a:avLst/>
              <a:gdLst/>
              <a:ahLst/>
              <a:cxnLst/>
              <a:rect l="l" t="t" r="r" b="b"/>
              <a:pathLst>
                <a:path w="97789" h="161925">
                  <a:moveTo>
                    <a:pt x="97536" y="0"/>
                  </a:moveTo>
                  <a:lnTo>
                    <a:pt x="0" y="16154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163312" y="5879591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1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070092" y="5628131"/>
              <a:ext cx="251460" cy="265430"/>
            </a:xfrm>
            <a:custGeom>
              <a:avLst/>
              <a:gdLst/>
              <a:ahLst/>
              <a:cxnLst/>
              <a:rect l="l" t="t" r="r" b="b"/>
              <a:pathLst>
                <a:path w="251460" h="265429">
                  <a:moveTo>
                    <a:pt x="0" y="0"/>
                  </a:moveTo>
                  <a:lnTo>
                    <a:pt x="251460" y="26517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21552" y="5893307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0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753100" y="4358639"/>
              <a:ext cx="213360" cy="81280"/>
            </a:xfrm>
            <a:custGeom>
              <a:avLst/>
              <a:gdLst/>
              <a:ahLst/>
              <a:cxnLst/>
              <a:rect l="l" t="t" r="r" b="b"/>
              <a:pathLst>
                <a:path w="213360" h="81279">
                  <a:moveTo>
                    <a:pt x="0" y="80772"/>
                  </a:moveTo>
                  <a:lnTo>
                    <a:pt x="21336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66460" y="4358639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2613" y="1021080"/>
            <a:ext cx="5371565" cy="4565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525" y="1762061"/>
            <a:ext cx="14687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υνα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πτ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ς 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νευρώνας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8479" y="1762061"/>
            <a:ext cx="141224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Τελικά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κομβία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προσυναπτικού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νευρώνα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4732" y="4446594"/>
            <a:ext cx="309880" cy="609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dirty="0">
                <a:latin typeface="Arial" panose="020B0604020202020204"/>
                <a:cs typeface="Arial" panose="020B0604020202020204"/>
              </a:rPr>
              <a:t>5</a:t>
            </a:r>
            <a:r>
              <a:rPr sz="20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µm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86483" y="1918716"/>
            <a:ext cx="6025515" cy="3771900"/>
            <a:chOff x="1586483" y="1918716"/>
            <a:chExt cx="6025515" cy="3771900"/>
          </a:xfrm>
        </p:grpSpPr>
        <p:sp>
          <p:nvSpPr>
            <p:cNvPr id="7" name="object 7"/>
            <p:cNvSpPr/>
            <p:nvPr/>
          </p:nvSpPr>
          <p:spPr>
            <a:xfrm>
              <a:off x="1614677" y="2061210"/>
              <a:ext cx="2165985" cy="1092835"/>
            </a:xfrm>
            <a:custGeom>
              <a:avLst/>
              <a:gdLst/>
              <a:ahLst/>
              <a:cxnLst/>
              <a:rect l="l" t="t" r="r" b="b"/>
              <a:pathLst>
                <a:path w="2165985" h="1092835">
                  <a:moveTo>
                    <a:pt x="0" y="0"/>
                  </a:moveTo>
                  <a:lnTo>
                    <a:pt x="2165604" y="1092708"/>
                  </a:lnTo>
                </a:path>
              </a:pathLst>
            </a:custGeom>
            <a:ln w="50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18254" y="1943862"/>
              <a:ext cx="3200400" cy="641985"/>
            </a:xfrm>
            <a:custGeom>
              <a:avLst/>
              <a:gdLst/>
              <a:ahLst/>
              <a:cxnLst/>
              <a:rect l="l" t="t" r="r" b="b"/>
              <a:pathLst>
                <a:path w="3200400" h="641985">
                  <a:moveTo>
                    <a:pt x="0" y="641603"/>
                  </a:moveTo>
                  <a:lnTo>
                    <a:pt x="3200400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23225" y="3870198"/>
              <a:ext cx="0" cy="1807845"/>
            </a:xfrm>
            <a:custGeom>
              <a:avLst/>
              <a:gdLst/>
              <a:ahLst/>
              <a:cxnLst/>
              <a:rect l="l" t="t" r="r" b="b"/>
              <a:pathLst>
                <a:path h="1807845">
                  <a:moveTo>
                    <a:pt x="0" y="0"/>
                  </a:moveTo>
                  <a:lnTo>
                    <a:pt x="0" y="18074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42454" y="387019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445501" y="567766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91862" y="1943862"/>
              <a:ext cx="2520950" cy="2070100"/>
            </a:xfrm>
            <a:custGeom>
              <a:avLst/>
              <a:gdLst/>
              <a:ahLst/>
              <a:cxnLst/>
              <a:rect l="l" t="t" r="r" b="b"/>
              <a:pathLst>
                <a:path w="2520950" h="2070100">
                  <a:moveTo>
                    <a:pt x="0" y="2069592"/>
                  </a:moveTo>
                  <a:lnTo>
                    <a:pt x="2520696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99437" y="2059686"/>
              <a:ext cx="2165985" cy="1092835"/>
            </a:xfrm>
            <a:custGeom>
              <a:avLst/>
              <a:gdLst/>
              <a:ahLst/>
              <a:cxnLst/>
              <a:rect l="l" t="t" r="r" b="b"/>
              <a:pathLst>
                <a:path w="2165985" h="1092835">
                  <a:moveTo>
                    <a:pt x="0" y="0"/>
                  </a:moveTo>
                  <a:lnTo>
                    <a:pt x="2165604" y="10927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18254" y="1943862"/>
              <a:ext cx="3200400" cy="641985"/>
            </a:xfrm>
            <a:custGeom>
              <a:avLst/>
              <a:gdLst/>
              <a:ahLst/>
              <a:cxnLst/>
              <a:rect l="l" t="t" r="r" b="b"/>
              <a:pathLst>
                <a:path w="3200400" h="641985">
                  <a:moveTo>
                    <a:pt x="0" y="641603"/>
                  </a:moveTo>
                  <a:lnTo>
                    <a:pt x="32004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91862" y="1943862"/>
              <a:ext cx="2520950" cy="2070100"/>
            </a:xfrm>
            <a:custGeom>
              <a:avLst/>
              <a:gdLst/>
              <a:ahLst/>
              <a:cxnLst/>
              <a:rect l="l" t="t" r="r" b="b"/>
              <a:pathLst>
                <a:path w="2520950" h="2070100">
                  <a:moveTo>
                    <a:pt x="0" y="2069592"/>
                  </a:moveTo>
                  <a:lnTo>
                    <a:pt x="25206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639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Συνάψεις</a:t>
            </a:r>
            <a:endParaRPr spc="-5" dirty="0"/>
          </a:p>
        </p:txBody>
      </p:sp>
      <p:sp>
        <p:nvSpPr>
          <p:cNvPr id="17" name="object 1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879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Νόσος</a:t>
            </a:r>
            <a:r>
              <a:rPr spc="-55" dirty="0"/>
              <a:t> </a:t>
            </a:r>
            <a:r>
              <a:rPr spc="-10" dirty="0"/>
              <a:t>Parkinson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29859" y="2787396"/>
            <a:ext cx="3919042" cy="348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59" y="807269"/>
            <a:ext cx="7902575" cy="553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34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Μια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ασθένεια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σχετίζεται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μείωση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παραγωγής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νευροδιαβιβαστών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1871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James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Parkinson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περιέγραψε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συμπτώματα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μιας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ασθένειας,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σήμερα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φέρει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όνομά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3243580" indent="-342900">
              <a:lnSpc>
                <a:spcPct val="100000"/>
              </a:lnSpc>
              <a:spcBef>
                <a:spcPts val="15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χαρακτηριστικά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συμπτώματα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ασθένειας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κάνουν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εμφάνισή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5η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6η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δεκαετία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ζωής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ατόμου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  <a:tabLst>
                <a:tab pos="713105" algn="l"/>
              </a:tabLst>
            </a:pPr>
            <a:r>
              <a:rPr sz="2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−	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ρυθμικό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τρέμουλο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μυών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3740" marR="2974340" indent="-342900">
              <a:lnSpc>
                <a:spcPct val="100000"/>
              </a:lnSpc>
              <a:tabLst>
                <a:tab pos="713105" algn="l"/>
              </a:tabLst>
            </a:pPr>
            <a:r>
              <a:rPr sz="2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−	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δυσκολία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ξεκίνημα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εκτέλεσης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μιας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εκούσιας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κίνησης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3740" marR="3642995" indent="-342900">
              <a:lnSpc>
                <a:spcPct val="100000"/>
              </a:lnSpc>
              <a:tabLst>
                <a:tab pos="713105" algn="l"/>
              </a:tabLst>
            </a:pPr>
            <a:r>
              <a:rPr sz="2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−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βραδύτητα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εκτέλεση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κινήσεων.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69565"/>
            <a:ext cx="511238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28905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εγκέφαλο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ατόμων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πάσχουν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Parkison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βρέθηκαν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μειωμένα ποσά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νευροδιαβιβαστών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νοραδρεναλίνης,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σεροτονίνης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ιδιαίτερα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ντοπαμίνης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7112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συμπτώματα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ασθένειας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συχνά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ελαττώνονται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ενδοφλέβια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χορήγηση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ουσίας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>
              <a:lnSpc>
                <a:spcPct val="100000"/>
              </a:lnSpc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L-3,4,υδρόξυφαινυλαλανίνη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(L-DOPA).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αμινοξύ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αυτό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πρόδρομη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ένωση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ντοπαμίνης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θεραπευτικές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ιδιότητές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αποδίδονται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μετατροπή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εγκέφαλο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ασθενών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ντοπαμίνη.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879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Νόσος</a:t>
            </a:r>
            <a:r>
              <a:rPr spc="-55" dirty="0"/>
              <a:t> </a:t>
            </a:r>
            <a:r>
              <a:rPr spc="-10" dirty="0"/>
              <a:t>Parkinson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07735" y="1484376"/>
            <a:ext cx="3456431" cy="3842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998" y="993936"/>
            <a:ext cx="3622040" cy="486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μαζί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ενδοκρινών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αδένων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συμβάλλουν </a:t>
            </a:r>
            <a:endParaRPr sz="24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διατήρηση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σταθερού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εσωτερικού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περιβάλλοντος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(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ομοιόσταση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), </a:t>
            </a:r>
            <a:endParaRPr sz="24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ελέγχοντας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συντονίζοντας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λειτουργίες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υπόλοιπων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συστημάτων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οργανισμού.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48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Νευρικό</a:t>
            </a:r>
            <a:r>
              <a:rPr spc="-65" dirty="0"/>
              <a:t> </a:t>
            </a:r>
            <a:r>
              <a:rPr dirty="0"/>
              <a:t>σύστημα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80204" y="960120"/>
            <a:ext cx="4212335" cy="5617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146" y="1065943"/>
            <a:ext cx="8104505" cy="406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νευρικό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ικανότητα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να: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tabLst>
                <a:tab pos="40386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	</a:t>
            </a:r>
            <a:r>
              <a:rPr sz="2400" b="1" u="sng" spc="-5" dirty="0">
                <a:latin typeface="Calibri" panose="020F0502020204030204"/>
                <a:cs typeface="Calibri" panose="020F0502020204030204"/>
              </a:rPr>
              <a:t>αντιλαμβάνεται</a:t>
            </a:r>
            <a:r>
              <a:rPr sz="2400" b="1" u="sng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μεταβολές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περιβάλλοντος.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62484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σχετικές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πληροφορίες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συλλέγουν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υποδοχείς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τις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μεταβιβάζουν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κεντρικό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νευρικό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u="sng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(ΚΝΣ)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.	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επεξεργάζεται</a:t>
            </a:r>
            <a:r>
              <a:rPr sz="2400" b="1" u="sng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πληροφορίες.</a:t>
            </a:r>
            <a:endParaRPr sz="2400" u="sng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επεξεργασία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γίνεται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ΚΝΣ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γ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.	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δίνει</a:t>
            </a:r>
            <a:r>
              <a:rPr sz="2400" b="1" u="sng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b="1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κατάλληλες</a:t>
            </a:r>
            <a:r>
              <a:rPr sz="2400" b="1" u="sng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" dirty="0">
                <a:latin typeface="Calibri" panose="020F0502020204030204"/>
                <a:cs typeface="Calibri" panose="020F0502020204030204"/>
              </a:rPr>
              <a:t>εντολές</a:t>
            </a:r>
            <a:r>
              <a:rPr sz="2400" b="1" u="sng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u="sng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μυς</a:t>
            </a:r>
            <a:r>
              <a:rPr sz="2400" u="sng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u="sng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αδένες.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Έτσι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προσαρμόζονται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λειτουργίες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οργανισμού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μεταβολές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περιβάλλοντος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απαραίτητη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προϋπόθεση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επιβίωσή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48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Νευρικό</a:t>
            </a:r>
            <a:r>
              <a:rPr spc="-65" dirty="0"/>
              <a:t> </a:t>
            </a:r>
            <a:r>
              <a:rPr dirty="0"/>
              <a:t>σύστημα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60347" y="1772411"/>
            <a:ext cx="6373406" cy="38744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89430" y="3099690"/>
            <a:ext cx="118999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4135" marR="5080" indent="-5207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Αισθ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ή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ι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υποδοχείς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7132" y="2557837"/>
            <a:ext cx="2237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Μεταβίβαση 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ερεθίσματος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0716" y="3051376"/>
            <a:ext cx="125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Επεξεργασία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8093" y="5624041"/>
            <a:ext cx="800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Μυς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αδένες.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1299" y="4439357"/>
            <a:ext cx="2089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Απάντηση στο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ερέθισμα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6699" y="5624121"/>
            <a:ext cx="1988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Περιφερικό</a:t>
            </a:r>
            <a:r>
              <a:rPr sz="1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(ΚΝΣ)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7126" y="5614748"/>
            <a:ext cx="1713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Κεντρικό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(ΚΝΣ)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07792" y="5454396"/>
            <a:ext cx="4701540" cy="215265"/>
            <a:chOff x="2907792" y="5454396"/>
            <a:chExt cx="4701540" cy="215265"/>
          </a:xfrm>
        </p:grpSpPr>
        <p:sp>
          <p:nvSpPr>
            <p:cNvPr id="11" name="object 11"/>
            <p:cNvSpPr/>
            <p:nvPr/>
          </p:nvSpPr>
          <p:spPr>
            <a:xfrm>
              <a:off x="2920746" y="5467350"/>
              <a:ext cx="2409825" cy="189230"/>
            </a:xfrm>
            <a:custGeom>
              <a:avLst/>
              <a:gdLst/>
              <a:ahLst/>
              <a:cxnLst/>
              <a:rect l="l" t="t" r="r" b="b"/>
              <a:pathLst>
                <a:path w="2409825" h="189229">
                  <a:moveTo>
                    <a:pt x="2409444" y="0"/>
                  </a:moveTo>
                  <a:lnTo>
                    <a:pt x="2370854" y="55803"/>
                  </a:lnTo>
                  <a:lnTo>
                    <a:pt x="2327559" y="76257"/>
                  </a:lnTo>
                  <a:lnTo>
                    <a:pt x="2272657" y="89670"/>
                  </a:lnTo>
                  <a:lnTo>
                    <a:pt x="2209444" y="94488"/>
                  </a:lnTo>
                  <a:lnTo>
                    <a:pt x="1384528" y="94488"/>
                  </a:lnTo>
                  <a:lnTo>
                    <a:pt x="1321315" y="99305"/>
                  </a:lnTo>
                  <a:lnTo>
                    <a:pt x="1266413" y="112718"/>
                  </a:lnTo>
                  <a:lnTo>
                    <a:pt x="1223118" y="133172"/>
                  </a:lnTo>
                  <a:lnTo>
                    <a:pt x="1194725" y="159110"/>
                  </a:lnTo>
                  <a:lnTo>
                    <a:pt x="1184529" y="188976"/>
                  </a:lnTo>
                  <a:lnTo>
                    <a:pt x="1174333" y="159110"/>
                  </a:lnTo>
                  <a:lnTo>
                    <a:pt x="1145943" y="133172"/>
                  </a:lnTo>
                  <a:lnTo>
                    <a:pt x="1102652" y="112718"/>
                  </a:lnTo>
                  <a:lnTo>
                    <a:pt x="1047754" y="99305"/>
                  </a:lnTo>
                  <a:lnTo>
                    <a:pt x="984542" y="94488"/>
                  </a:lnTo>
                  <a:lnTo>
                    <a:pt x="199999" y="94488"/>
                  </a:lnTo>
                  <a:lnTo>
                    <a:pt x="136781" y="89670"/>
                  </a:lnTo>
                  <a:lnTo>
                    <a:pt x="81879" y="76257"/>
                  </a:lnTo>
                  <a:lnTo>
                    <a:pt x="38586" y="55803"/>
                  </a:lnTo>
                  <a:lnTo>
                    <a:pt x="10195" y="2986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86577" y="5467350"/>
              <a:ext cx="2209800" cy="189230"/>
            </a:xfrm>
            <a:custGeom>
              <a:avLst/>
              <a:gdLst/>
              <a:ahLst/>
              <a:cxnLst/>
              <a:rect l="l" t="t" r="r" b="b"/>
              <a:pathLst>
                <a:path w="2209800" h="189229">
                  <a:moveTo>
                    <a:pt x="2209800" y="0"/>
                  </a:moveTo>
                  <a:lnTo>
                    <a:pt x="2174400" y="55803"/>
                  </a:lnTo>
                  <a:lnTo>
                    <a:pt x="2134685" y="76257"/>
                  </a:lnTo>
                  <a:lnTo>
                    <a:pt x="2084323" y="89670"/>
                  </a:lnTo>
                  <a:lnTo>
                    <a:pt x="2026335" y="94488"/>
                  </a:lnTo>
                  <a:lnTo>
                    <a:pt x="1269847" y="94488"/>
                  </a:lnTo>
                  <a:lnTo>
                    <a:pt x="1211855" y="99305"/>
                  </a:lnTo>
                  <a:lnTo>
                    <a:pt x="1161492" y="112718"/>
                  </a:lnTo>
                  <a:lnTo>
                    <a:pt x="1121778" y="133172"/>
                  </a:lnTo>
                  <a:lnTo>
                    <a:pt x="1095735" y="159110"/>
                  </a:lnTo>
                  <a:lnTo>
                    <a:pt x="1086383" y="188976"/>
                  </a:lnTo>
                  <a:lnTo>
                    <a:pt x="1077029" y="159110"/>
                  </a:lnTo>
                  <a:lnTo>
                    <a:pt x="1050984" y="133172"/>
                  </a:lnTo>
                  <a:lnTo>
                    <a:pt x="1011269" y="112718"/>
                  </a:lnTo>
                  <a:lnTo>
                    <a:pt x="960906" y="99305"/>
                  </a:lnTo>
                  <a:lnTo>
                    <a:pt x="902919" y="94488"/>
                  </a:lnTo>
                  <a:lnTo>
                    <a:pt x="183464" y="94488"/>
                  </a:lnTo>
                  <a:lnTo>
                    <a:pt x="125476" y="89670"/>
                  </a:lnTo>
                  <a:lnTo>
                    <a:pt x="75114" y="76257"/>
                  </a:lnTo>
                  <a:lnTo>
                    <a:pt x="35399" y="55803"/>
                  </a:lnTo>
                  <a:lnTo>
                    <a:pt x="9353" y="2986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33264" y="834820"/>
            <a:ext cx="7096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O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πρέπει να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αντιλαμβάνεται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αντιδρά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ανάλογα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μεταβολές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περιβάλλοντος.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48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Νευρικό</a:t>
            </a:r>
            <a:r>
              <a:rPr spc="-65" dirty="0"/>
              <a:t> </a:t>
            </a:r>
            <a:r>
              <a:rPr dirty="0"/>
              <a:t>σύστημα</a:t>
            </a:r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5267"/>
            <a:ext cx="8540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Κύρια</a:t>
            </a:r>
            <a:r>
              <a:rPr sz="3000" spc="-20" dirty="0"/>
              <a:t> </a:t>
            </a:r>
            <a:r>
              <a:rPr sz="3000" spc="-10" dirty="0"/>
              <a:t>τμήματα</a:t>
            </a:r>
            <a:r>
              <a:rPr sz="3000" spc="-5" dirty="0"/>
              <a:t> </a:t>
            </a:r>
            <a:r>
              <a:rPr sz="3000" spc="-35" dirty="0"/>
              <a:t>και</a:t>
            </a:r>
            <a:r>
              <a:rPr sz="3000" dirty="0"/>
              <a:t> </a:t>
            </a:r>
            <a:r>
              <a:rPr sz="3000" spc="-5" dirty="0"/>
              <a:t>όργανα</a:t>
            </a:r>
            <a:r>
              <a:rPr sz="3000" spc="-35" dirty="0"/>
              <a:t> </a:t>
            </a:r>
            <a:r>
              <a:rPr sz="3000" spc="-15" dirty="0"/>
              <a:t>του</a:t>
            </a:r>
            <a:r>
              <a:rPr sz="3000" dirty="0"/>
              <a:t> </a:t>
            </a:r>
            <a:r>
              <a:rPr sz="3000" spc="-15" dirty="0"/>
              <a:t>νευρικού</a:t>
            </a:r>
            <a:r>
              <a:rPr sz="3000" dirty="0"/>
              <a:t> </a:t>
            </a:r>
            <a:r>
              <a:rPr sz="3000" spc="-5" dirty="0"/>
              <a:t>συστήματος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51" y="877346"/>
            <a:ext cx="329437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κύρια</a:t>
            </a:r>
            <a:r>
              <a:rPr sz="22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τμήματα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νευρικού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συστήματος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είναι: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934" y="1929606"/>
            <a:ext cx="21513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όργανα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συγκροτούν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είναι: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61232" y="879347"/>
            <a:ext cx="5119115" cy="57317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30083" y="902758"/>
            <a:ext cx="145859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 algn="ctr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Περιφερικό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(ΠΝΣ)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36109" y="1502410"/>
            <a:ext cx="3086735" cy="2039620"/>
            <a:chOff x="4436109" y="1502410"/>
            <a:chExt cx="3086735" cy="2039620"/>
          </a:xfrm>
        </p:grpSpPr>
        <p:sp>
          <p:nvSpPr>
            <p:cNvPr id="9" name="object 9"/>
            <p:cNvSpPr/>
            <p:nvPr/>
          </p:nvSpPr>
          <p:spPr>
            <a:xfrm>
              <a:off x="4676393" y="1512570"/>
              <a:ext cx="1001394" cy="518159"/>
            </a:xfrm>
            <a:custGeom>
              <a:avLst/>
              <a:gdLst/>
              <a:ahLst/>
              <a:cxnLst/>
              <a:rect l="l" t="t" r="r" b="b"/>
              <a:pathLst>
                <a:path w="1001395" h="518160">
                  <a:moveTo>
                    <a:pt x="0" y="518160"/>
                  </a:moveTo>
                  <a:lnTo>
                    <a:pt x="100126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46269" y="2230374"/>
              <a:ext cx="1355090" cy="494030"/>
            </a:xfrm>
            <a:custGeom>
              <a:avLst/>
              <a:gdLst/>
              <a:ahLst/>
              <a:cxnLst/>
              <a:rect l="l" t="t" r="r" b="b"/>
              <a:pathLst>
                <a:path w="1355089" h="494030">
                  <a:moveTo>
                    <a:pt x="0" y="493775"/>
                  </a:moveTo>
                  <a:lnTo>
                    <a:pt x="135483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82333" y="1779270"/>
              <a:ext cx="730250" cy="553720"/>
            </a:xfrm>
            <a:custGeom>
              <a:avLst/>
              <a:gdLst/>
              <a:ahLst/>
              <a:cxnLst/>
              <a:rect l="l" t="t" r="r" b="b"/>
              <a:pathLst>
                <a:path w="730250" h="553719">
                  <a:moveTo>
                    <a:pt x="0" y="0"/>
                  </a:moveTo>
                  <a:lnTo>
                    <a:pt x="729996" y="55321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21729" y="2183130"/>
              <a:ext cx="990600" cy="149860"/>
            </a:xfrm>
            <a:custGeom>
              <a:avLst/>
              <a:gdLst/>
              <a:ahLst/>
              <a:cxnLst/>
              <a:rect l="l" t="t" r="r" b="b"/>
              <a:pathLst>
                <a:path w="990600" h="149860">
                  <a:moveTo>
                    <a:pt x="0" y="0"/>
                  </a:moveTo>
                  <a:lnTo>
                    <a:pt x="990600" y="14935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72377" y="3109722"/>
              <a:ext cx="1440180" cy="102235"/>
            </a:xfrm>
            <a:custGeom>
              <a:avLst/>
              <a:gdLst/>
              <a:ahLst/>
              <a:cxnLst/>
              <a:rect l="l" t="t" r="r" b="b"/>
              <a:pathLst>
                <a:path w="1440179" h="102235">
                  <a:moveTo>
                    <a:pt x="0" y="0"/>
                  </a:moveTo>
                  <a:lnTo>
                    <a:pt x="1440180" y="102107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51981" y="3211830"/>
              <a:ext cx="1560830" cy="320040"/>
            </a:xfrm>
            <a:custGeom>
              <a:avLst/>
              <a:gdLst/>
              <a:ahLst/>
              <a:cxnLst/>
              <a:rect l="l" t="t" r="r" b="b"/>
              <a:pathLst>
                <a:path w="1560829" h="320039">
                  <a:moveTo>
                    <a:pt x="0" y="320039"/>
                  </a:moveTo>
                  <a:lnTo>
                    <a:pt x="1560576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785782" y="886246"/>
            <a:ext cx="143954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" algn="ctr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Κεντρικό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(ΚΝΣ)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0984" y="1889760"/>
            <a:ext cx="1408176" cy="3992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72520" y="1895778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έ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820" y="2493264"/>
            <a:ext cx="1258823" cy="58064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314485" y="2462564"/>
            <a:ext cx="87121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3345" marR="5080" indent="-812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νωτιαίος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μυελός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0940" y="2987040"/>
            <a:ext cx="989075" cy="49682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682465" y="3055808"/>
            <a:ext cx="621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νεύρα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4052" y="2107692"/>
            <a:ext cx="987551" cy="49682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435122" y="2176599"/>
            <a:ext cx="621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νεύρα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8190230" cy="529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νευρικού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συστήματος,</a:t>
            </a:r>
            <a:r>
              <a:rPr sz="2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δηλαδή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εγκέφαλος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νωτιαίος</a:t>
            </a:r>
            <a:r>
              <a:rPr sz="24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μυελός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νεύρα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αποτελούνται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νευρικό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ιστό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31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νευρικού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ιστού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b="1" u="sng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ειδών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:</a:t>
            </a:r>
            <a:endParaRPr sz="2400" u="sng">
              <a:latin typeface="Calibri" panose="020F0502020204030204"/>
              <a:cs typeface="Calibri" panose="020F0502020204030204"/>
            </a:endParaRPr>
          </a:p>
          <a:p>
            <a:pPr marL="374650" lvl="1" indent="0">
              <a:lnSpc>
                <a:spcPct val="100000"/>
              </a:lnSpc>
              <a:buClr>
                <a:srgbClr val="C00000"/>
              </a:buClr>
              <a:buFont typeface="Arial MT"/>
              <a:buNone/>
              <a:tabLst>
                <a:tab pos="727075" algn="l"/>
                <a:tab pos="727710" algn="l"/>
              </a:tabLst>
            </a:pPr>
            <a:r>
              <a:rPr lang="en-US" sz="2400" spc="-10" dirty="0">
                <a:latin typeface="Calibri" panose="020F0502020204030204"/>
                <a:cs typeface="Calibri" panose="020F0502020204030204"/>
              </a:rPr>
              <a:t>A)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νευρικά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νευρώνες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marR="582930">
              <a:lnSpc>
                <a:spcPct val="100000"/>
              </a:lnSpc>
            </a:pPr>
            <a:r>
              <a:rPr lang="en-US" sz="2400" spc="-5" dirty="0">
                <a:latin typeface="Calibri" panose="020F0502020204030204"/>
                <a:cs typeface="Calibri" panose="020F0502020204030204"/>
              </a:rPr>
              <a:t>i)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αποτελούν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δομική 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λειτουργική μονάδα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νευρικού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συστήματος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marR="121285">
              <a:lnSpc>
                <a:spcPct val="100000"/>
              </a:lnSpc>
            </a:pPr>
            <a:r>
              <a:rPr lang="en-US" sz="2400" spc="-10" dirty="0">
                <a:latin typeface="Calibri" panose="020F0502020204030204"/>
                <a:cs typeface="Calibri" panose="020F0502020204030204"/>
              </a:rPr>
              <a:t>ii)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ιδιότητα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αντιδρούν σε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συγκεκριμένες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μεταβολές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περιβάλλοντος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 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μεταβολή της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θερμοκρασίας,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πίεσης,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έντασης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φωτός,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pH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κ.ά.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4650" lvl="1" indent="0">
              <a:lnSpc>
                <a:spcPct val="100000"/>
              </a:lnSpc>
              <a:buClr>
                <a:srgbClr val="C00000"/>
              </a:buClr>
              <a:buFont typeface="Arial MT"/>
              <a:buNone/>
              <a:tabLst>
                <a:tab pos="727075" algn="l"/>
                <a:tab pos="727710" algn="l"/>
              </a:tabLst>
            </a:pPr>
            <a:r>
              <a:rPr lang="en-US" sz="2400" spc="-10" dirty="0">
                <a:latin typeface="Calibri" panose="020F0502020204030204"/>
                <a:cs typeface="Calibri" panose="020F0502020204030204"/>
              </a:rPr>
              <a:t>B)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νευρογλοιακά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κύτταρα,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345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πολύ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περισσότερα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νευρώνες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345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βοηθητικό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ρόλο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 spc="-10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578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Νευρικός</a:t>
            </a:r>
            <a:r>
              <a:rPr spc="-90" dirty="0"/>
              <a:t> </a:t>
            </a:r>
            <a:r>
              <a:rPr dirty="0"/>
              <a:t>ιστός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015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Νευρικά</a:t>
            </a:r>
            <a:r>
              <a:rPr spc="-30" dirty="0"/>
              <a:t> </a:t>
            </a:r>
            <a:r>
              <a:rPr spc="-5" dirty="0"/>
              <a:t>κύτταρα</a:t>
            </a:r>
            <a:r>
              <a:rPr spc="-3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-5" dirty="0"/>
              <a:t>Νευρώνες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41246" y="2353455"/>
            <a:ext cx="9080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έ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θι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σμ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7743" y="2276754"/>
            <a:ext cx="8498840" cy="3371215"/>
            <a:chOff x="237743" y="2276754"/>
            <a:chExt cx="8498840" cy="337121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7743" y="2276754"/>
              <a:ext cx="8498420" cy="33706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76271" y="5375148"/>
              <a:ext cx="1221105" cy="86995"/>
            </a:xfrm>
            <a:custGeom>
              <a:avLst/>
              <a:gdLst/>
              <a:ahLst/>
              <a:cxnLst/>
              <a:rect l="l" t="t" r="r" b="b"/>
              <a:pathLst>
                <a:path w="1221104" h="86995">
                  <a:moveTo>
                    <a:pt x="0" y="0"/>
                  </a:moveTo>
                  <a:lnTo>
                    <a:pt x="12207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57171" y="3992880"/>
              <a:ext cx="1501140" cy="314325"/>
            </a:xfrm>
            <a:custGeom>
              <a:avLst/>
              <a:gdLst/>
              <a:ahLst/>
              <a:cxnLst/>
              <a:rect l="l" t="t" r="r" b="b"/>
              <a:pathLst>
                <a:path w="1501139" h="314325">
                  <a:moveTo>
                    <a:pt x="0" y="0"/>
                  </a:moveTo>
                  <a:lnTo>
                    <a:pt x="1501140" y="3139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94076" y="5055108"/>
              <a:ext cx="502920" cy="402590"/>
            </a:xfrm>
            <a:custGeom>
              <a:avLst/>
              <a:gdLst/>
              <a:ahLst/>
              <a:cxnLst/>
              <a:rect l="l" t="t" r="r" b="b"/>
              <a:pathLst>
                <a:path w="502920" h="402589">
                  <a:moveTo>
                    <a:pt x="0" y="0"/>
                  </a:moveTo>
                  <a:lnTo>
                    <a:pt x="502920" y="4023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76799" y="3636264"/>
              <a:ext cx="304800" cy="76200"/>
            </a:xfrm>
            <a:custGeom>
              <a:avLst/>
              <a:gdLst/>
              <a:ahLst/>
              <a:cxnLst/>
              <a:rect l="l" t="t" r="r" b="b"/>
              <a:pathLst>
                <a:path w="304800" h="76200">
                  <a:moveTo>
                    <a:pt x="0" y="76200"/>
                  </a:moveTo>
                  <a:lnTo>
                    <a:pt x="3048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186172" y="3544824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76287" y="4584192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40">
                  <a:moveTo>
                    <a:pt x="70104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05827" y="4584192"/>
              <a:ext cx="218440" cy="195580"/>
            </a:xfrm>
            <a:custGeom>
              <a:avLst/>
              <a:gdLst/>
              <a:ahLst/>
              <a:cxnLst/>
              <a:rect l="l" t="t" r="r" b="b"/>
              <a:pathLst>
                <a:path w="218440" h="195579">
                  <a:moveTo>
                    <a:pt x="217931" y="1950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13645" y="5290594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Δενδρίτες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1970" y="2928470"/>
            <a:ext cx="4055110" cy="17957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Κυτταρικό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σώμα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98320">
              <a:lnSpc>
                <a:spcPct val="100000"/>
              </a:lnSpc>
              <a:spcBef>
                <a:spcPts val="14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Νευράξονας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νευρίτης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Calibri" panose="020F0502020204030204"/>
              <a:cs typeface="Calibri" panose="020F0502020204030204"/>
            </a:endParaRPr>
          </a:p>
          <a:p>
            <a:pPr marL="584835">
              <a:lnSpc>
                <a:spcPts val="2155"/>
              </a:lnSpc>
              <a:spcBef>
                <a:spcPts val="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Πυρήνας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678430">
              <a:lnSpc>
                <a:spcPts val="2155"/>
              </a:lnSpc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Τελικά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κομβία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253" y="6069662"/>
            <a:ext cx="225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προσυναπτικό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κύτταρο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0094" y="5887468"/>
            <a:ext cx="267589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μετασυναπτικό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κύτταρο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(νευρώνας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μυϊκό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κύτταρο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κύτταρο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αδένα)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9893" y="2420111"/>
            <a:ext cx="5039995" cy="3378200"/>
            <a:chOff x="159893" y="2420111"/>
            <a:chExt cx="5039995" cy="3378200"/>
          </a:xfrm>
        </p:grpSpPr>
        <p:sp>
          <p:nvSpPr>
            <p:cNvPr id="19" name="object 19"/>
            <p:cNvSpPr/>
            <p:nvPr/>
          </p:nvSpPr>
          <p:spPr>
            <a:xfrm>
              <a:off x="2296668" y="3121151"/>
              <a:ext cx="501650" cy="469900"/>
            </a:xfrm>
            <a:custGeom>
              <a:avLst/>
              <a:gdLst/>
              <a:ahLst/>
              <a:cxnLst/>
              <a:rect l="l" t="t" r="r" b="b"/>
              <a:pathLst>
                <a:path w="501650" h="469900">
                  <a:moveTo>
                    <a:pt x="501395" y="0"/>
                  </a:moveTo>
                  <a:lnTo>
                    <a:pt x="0" y="4693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7147" y="2420111"/>
              <a:ext cx="498347" cy="3505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93" y="5198874"/>
              <a:ext cx="529348" cy="5991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1583" y="3867911"/>
              <a:ext cx="908303" cy="2209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378856" y="5207032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ύ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ναψη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365" y="741447"/>
            <a:ext cx="7187565" cy="1427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νευρώνας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05125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κυτταρικό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σώμα	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αποφυάδες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(δενδρίτες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νευράξονας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νευρίτης)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571" y="906931"/>
            <a:ext cx="4535170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10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αισθητικοί </a:t>
            </a:r>
            <a:r>
              <a:rPr sz="2400" b="1" spc="-5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νευρώνες </a:t>
            </a:r>
            <a:r>
              <a:rPr sz="2400" b="1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μεταφέρουν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μηνύματα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τους </a:t>
            </a:r>
            <a:r>
              <a:rPr sz="2400" u="sng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αισθητήριους</a:t>
            </a:r>
            <a:r>
              <a:rPr sz="2400" u="sng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υποδοχείς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διάφορες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περιοχές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σώματος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στο</a:t>
            </a:r>
            <a:r>
              <a:rPr sz="2400" u="sng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νωτιαίο </a:t>
            </a:r>
            <a:r>
              <a:rPr sz="2400" u="sng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μυελό</a:t>
            </a:r>
            <a:r>
              <a:rPr sz="2400" u="sng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και</a:t>
            </a:r>
            <a:r>
              <a:rPr sz="2400" u="sng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στον </a:t>
            </a:r>
            <a:r>
              <a:rPr sz="2400" u="sng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εγκέφαλο</a:t>
            </a:r>
            <a:r>
              <a:rPr sz="2400" u="sng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(ΚΝΣ).</a:t>
            </a:r>
            <a:endParaRPr sz="2400" u="sng" spc="-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57812" y="3968496"/>
            <a:ext cx="3463587" cy="26968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72020" y="3826454"/>
            <a:ext cx="209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συνδετικός</a:t>
            </a:r>
            <a:r>
              <a:rPr sz="1800" b="1" spc="-3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νευρώνας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1342" y="4195871"/>
            <a:ext cx="9855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κινητικός </a:t>
            </a:r>
            <a:r>
              <a:rPr sz="1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</a:t>
            </a:r>
            <a:r>
              <a:rPr sz="1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ώ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1197" y="1033498"/>
            <a:ext cx="2872754" cy="27223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12694" y="772711"/>
            <a:ext cx="107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Αισθ</a:t>
            </a:r>
            <a:r>
              <a:rPr sz="1800" b="1" spc="-20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1800" b="1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800" b="1" spc="-50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ός  </a:t>
            </a:r>
            <a:r>
              <a:rPr sz="1800" b="1" spc="-5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νευρώνας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59" y="3874255"/>
            <a:ext cx="4345940" cy="259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κινητικοί </a:t>
            </a:r>
            <a:r>
              <a:rPr sz="24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νευρώνες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μεταφέρουν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μηνύματα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τον εγκέφαλο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νωτιαίο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μυελό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(ΚΝΣ)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στα </a:t>
            </a:r>
            <a:r>
              <a:rPr sz="24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εκτελεστικά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όργανα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αντιδρούν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είτε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σύσπαση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(μύες)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είτε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έκκριση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ουσιών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(αδένες).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50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Λειτουργική</a:t>
            </a:r>
            <a:r>
              <a:rPr spc="-25" dirty="0"/>
              <a:t> </a:t>
            </a:r>
            <a:r>
              <a:rPr spc="-15" dirty="0"/>
              <a:t>ταξινόμηση</a:t>
            </a:r>
            <a:r>
              <a:rPr spc="-40" dirty="0"/>
              <a:t> </a:t>
            </a:r>
            <a:r>
              <a:rPr spc="-10" dirty="0"/>
              <a:t>των</a:t>
            </a:r>
            <a:r>
              <a:rPr spc="15" dirty="0"/>
              <a:t> </a:t>
            </a:r>
            <a:r>
              <a:rPr spc="-10" dirty="0"/>
              <a:t>νευρώνων</a:t>
            </a:r>
            <a:endParaRPr spc="-10" dirty="0"/>
          </a:p>
        </p:txBody>
      </p:sp>
      <p:sp>
        <p:nvSpPr>
          <p:cNvPr id="10" name="object 10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4276" y="981455"/>
            <a:ext cx="7560563" cy="55336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74675" y="1406331"/>
            <a:ext cx="2685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αισθητικοί</a:t>
            </a:r>
            <a:r>
              <a:rPr sz="2400" b="1" spc="-85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99CC"/>
                </a:solidFill>
                <a:latin typeface="Calibri" panose="020F0502020204030204"/>
                <a:cs typeface="Calibri" panose="020F0502020204030204"/>
              </a:rPr>
              <a:t>νευρώνες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8203" y="5882320"/>
            <a:ext cx="245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κινητικοί</a:t>
            </a:r>
            <a:r>
              <a:rPr sz="2400" b="1" spc="-6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νευρώνες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5128" y="3306760"/>
            <a:ext cx="2703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ενδιάμεσοι</a:t>
            </a:r>
            <a:r>
              <a:rPr sz="2400" b="1" spc="-12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</a:pPr>
            <a:r>
              <a:rPr sz="24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συνδετικοί</a:t>
            </a:r>
            <a:r>
              <a:rPr sz="2400" b="1" spc="-120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 panose="020F0502020204030204"/>
                <a:cs typeface="Calibri" panose="020F0502020204030204"/>
              </a:rPr>
              <a:t>νευρώνες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750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Λειτουργική</a:t>
            </a:r>
            <a:r>
              <a:rPr spc="-25" dirty="0"/>
              <a:t> </a:t>
            </a:r>
            <a:r>
              <a:rPr spc="-15" dirty="0"/>
              <a:t>ταξινόμηση</a:t>
            </a:r>
            <a:r>
              <a:rPr spc="-40" dirty="0"/>
              <a:t> </a:t>
            </a:r>
            <a:r>
              <a:rPr spc="-10" dirty="0"/>
              <a:t>των</a:t>
            </a:r>
            <a:r>
              <a:rPr spc="15" dirty="0"/>
              <a:t> </a:t>
            </a:r>
            <a:r>
              <a:rPr spc="-10" dirty="0"/>
              <a:t>νευρώνων</a:t>
            </a:r>
            <a:endParaRPr spc="-10" dirty="0"/>
          </a:p>
        </p:txBody>
      </p:sp>
      <p:sp>
        <p:nvSpPr>
          <p:cNvPr id="7" name="object 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5729</Words>
  <Application>WPS Presentation</Application>
  <PresentationFormat>On-screen Show (4:3)</PresentationFormat>
  <Paragraphs>274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Wingdings</vt:lpstr>
      <vt:lpstr>Arial MT</vt:lpstr>
      <vt:lpstr>Arial</vt:lpstr>
      <vt:lpstr>Microsoft YaHei</vt:lpstr>
      <vt:lpstr>Arial Unicode MS</vt:lpstr>
      <vt:lpstr>Office Theme</vt:lpstr>
      <vt:lpstr>9</vt:lpstr>
      <vt:lpstr>Νευρικό σύστημα</vt:lpstr>
      <vt:lpstr>Νευρικό σύστημα</vt:lpstr>
      <vt:lpstr>Νευρικό σύστημα</vt:lpstr>
      <vt:lpstr>Κύρια τμήματα και όργανα του νευρικού συστήματος</vt:lpstr>
      <vt:lpstr>Νευρικός ιστός</vt:lpstr>
      <vt:lpstr>Νευρικά κύτταρα - Νευρώνες</vt:lpstr>
      <vt:lpstr>Λειτουργική ταξινόμηση των νευρώνων</vt:lpstr>
      <vt:lpstr>Λειτουργική ταξινόμηση των νευρώνων</vt:lpstr>
      <vt:lpstr>Λειτουργική ταξινόμηση των νευρώνων</vt:lpstr>
      <vt:lpstr>Νευρογλοιακά κύτταρα</vt:lpstr>
      <vt:lpstr>Λειτουργίες νευρογλοιακών κυττάρων</vt:lpstr>
      <vt:lpstr>Δυναμικό ηρεμίας – Νευρική ώση</vt:lpstr>
      <vt:lpstr>Δυναμικό ηρεμίας – Νευρική ώση</vt:lpstr>
      <vt:lpstr>Δυναμικό ηρεμίας – Νευρική ώση</vt:lpstr>
      <vt:lpstr>Συνάψεις</vt:lpstr>
      <vt:lpstr>Συνάψεις</vt:lpstr>
      <vt:lpstr>Νόσος Parkinson</vt:lpstr>
      <vt:lpstr>Νόσος Parkinson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/>
  <cp:lastModifiedBy>stkol</cp:lastModifiedBy>
  <cp:revision>3</cp:revision>
  <dcterms:created xsi:type="dcterms:W3CDTF">2023-01-22T21:15:00Z</dcterms:created>
  <dcterms:modified xsi:type="dcterms:W3CDTF">2023-01-22T22:29:36Z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2020-10-01T04:00:00Z</vt:filetime>
  </property>
  <property fmtid="{D5CDD505-2E9C-101B-9397-08002B2CF9AE}" pid="3" name="Creator">
    <vt:lpwstr>PDFium</vt:lpwstr>
  </property>
  <property fmtid="{D5CDD505-2E9C-101B-9397-08002B2CF9AE}" pid="4" name="LastSaved">
    <vt:filetime>2020-10-01T04:00:00Z</vt:filetime>
  </property>
  <property fmtid="{D5CDD505-2E9C-101B-9397-08002B2CF9AE}" pid="5" name="ICV">
    <vt:lpwstr>C5587A070124410C9CA49AA28231D4D4</vt:lpwstr>
  </property>
  <property fmtid="{D5CDD505-2E9C-101B-9397-08002B2CF9AE}" pid="6" name="KSOProductBuildVer">
    <vt:lpwstr>1033-11.2.0.11440</vt:lpwstr>
  </property>
</Properties>
</file>