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8" r:id="rId24"/>
    <p:sldId id="277" r:id="rId25"/>
    <p:sldId id="278" r:id="rId26"/>
  </p:sldIdLst>
  <p:sldSz cx="9144000" cy="6858000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29"/>
        <p:guide pos="21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3CC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7776" y="908303"/>
            <a:ext cx="4231284" cy="52859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3CC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19172" y="1090960"/>
            <a:ext cx="4097020" cy="4637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3CC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51" y="123743"/>
            <a:ext cx="8627496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33CC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4386" y="1950369"/>
            <a:ext cx="8615227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6344" y="771719"/>
            <a:ext cx="7814309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85"/>
              </a:lnSpc>
              <a:tabLst>
                <a:tab pos="1257300" algn="l"/>
              </a:tabLst>
            </a:pPr>
            <a:r>
              <a:rPr sz="6000" b="1" spc="-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12	</a:t>
            </a:r>
            <a:r>
              <a:rPr sz="4400" b="1" spc="-3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ΑΝΑΠΑΡΑΓΩΓΗ</a:t>
            </a:r>
            <a:r>
              <a:rPr sz="4400" b="1" spc="-5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4400" b="1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4400" b="1" spc="-2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4400" b="1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ΑΝΑΠΤΥΞΗ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572" y="0"/>
            <a:ext cx="9153525" cy="660400"/>
            <a:chOff x="-4572" y="0"/>
            <a:chExt cx="9153525" cy="66040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585215"/>
              <a:ext cx="9144000" cy="701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852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9144000" cy="585470"/>
            </a:xfrm>
            <a:custGeom>
              <a:avLst/>
              <a:gdLst/>
              <a:ahLst/>
              <a:cxnLst/>
              <a:rect l="l" t="t" r="r" b="b"/>
              <a:pathLst>
                <a:path w="9144000" h="585470">
                  <a:moveTo>
                    <a:pt x="0" y="0"/>
                  </a:moveTo>
                  <a:lnTo>
                    <a:pt x="9144000" y="0"/>
                  </a:lnTo>
                  <a:lnTo>
                    <a:pt x="9144000" y="585215"/>
                  </a:lnTo>
                  <a:lnTo>
                    <a:pt x="0" y="585215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160" y="1484375"/>
            <a:ext cx="7170419" cy="425079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78331" y="5621617"/>
            <a:ext cx="7078980" cy="1087120"/>
          </a:xfrm>
          <a:prstGeom prst="rect">
            <a:avLst/>
          </a:prstGeom>
        </p:spPr>
        <p:txBody>
          <a:bodyPr vert="horz" wrap="square" lIns="0" tIns="227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sz="2400" b="1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Δομή</a:t>
            </a:r>
            <a:r>
              <a:rPr sz="2400" b="1" spc="-3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και</a:t>
            </a:r>
            <a:r>
              <a:rPr sz="2400" b="1" spc="-2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λειτουργία</a:t>
            </a:r>
            <a:r>
              <a:rPr sz="2400" b="1" spc="-2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2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αναπαραγωγικού</a:t>
            </a:r>
            <a:r>
              <a:rPr sz="2400" b="1" spc="-2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συστήματος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652145">
              <a:lnSpc>
                <a:spcPct val="100000"/>
              </a:lnSpc>
              <a:spcBef>
                <a:spcPts val="1420"/>
              </a:spcBef>
            </a:pP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849919"/>
            <a:ext cx="817372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όρχεις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μεικτοί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αδένες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α.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εξωκρινής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μοίρα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παράγει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σπερματοζωάρια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0840" marR="5080" indent="-358140">
              <a:lnSpc>
                <a:spcPct val="100000"/>
              </a:lnSpc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β.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ενδοκρινής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μοίρα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παράγει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τις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αντρικές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ορμόνες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 πιο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σημαντική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τεστοστερόνη</a:t>
            </a:r>
            <a:r>
              <a:rPr sz="2400" dirty="0">
                <a:latin typeface="Calibri" panose="020F0502020204030204"/>
                <a:cs typeface="Calibri" panose="020F0502020204030204"/>
              </a:rPr>
              <a:t>, 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οποία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υπεύθυνη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φυσιολογική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ανάπτυξη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λειτουργία των γεννητικών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οργάνων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67322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Το</a:t>
            </a:r>
            <a:r>
              <a:rPr dirty="0"/>
              <a:t> </a:t>
            </a:r>
            <a:r>
              <a:rPr spc="-15" dirty="0"/>
              <a:t>αναπαραγωγικό</a:t>
            </a:r>
            <a:r>
              <a:rPr spc="-30" dirty="0"/>
              <a:t> </a:t>
            </a:r>
            <a:r>
              <a:rPr dirty="0"/>
              <a:t>σύστημα</a:t>
            </a:r>
            <a:r>
              <a:rPr spc="-20" dirty="0"/>
              <a:t> </a:t>
            </a:r>
            <a:r>
              <a:rPr spc="-10" dirty="0"/>
              <a:t>του</a:t>
            </a:r>
            <a:r>
              <a:rPr spc="-20" dirty="0"/>
              <a:t> </a:t>
            </a:r>
            <a:r>
              <a:rPr dirty="0"/>
              <a:t>άντρα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629156" y="3157728"/>
            <a:ext cx="5617463" cy="35128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849919"/>
            <a:ext cx="8217534" cy="5146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33CC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έκκριση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τεστοστερόνης</a:t>
            </a:r>
            <a:r>
              <a:rPr sz="2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αυξάνεται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σημαντικά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εφηβεία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4965">
              <a:lnSpc>
                <a:spcPct val="100000"/>
              </a:lnSpc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(13ο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15ο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έτος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ηλικίας)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0033CC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τεστοστερόνη</a:t>
            </a:r>
            <a:r>
              <a:rPr sz="24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συμβάλλει: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0840">
              <a:lnSpc>
                <a:spcPct val="100000"/>
              </a:lnSpc>
              <a:tabLst>
                <a:tab pos="728345" algn="l"/>
              </a:tabLst>
            </a:pPr>
            <a:r>
              <a:rPr sz="240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−	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στην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τελική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διαμόρφωση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πέους,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0840">
              <a:lnSpc>
                <a:spcPct val="100000"/>
              </a:lnSpc>
              <a:tabLst>
                <a:tab pos="728345" algn="l"/>
              </a:tabLst>
            </a:pPr>
            <a:r>
              <a:rPr sz="240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−	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ωρίμανση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όρχεων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0840">
              <a:lnSpc>
                <a:spcPct val="100000"/>
              </a:lnSpc>
              <a:tabLst>
                <a:tab pos="728345" algn="l"/>
              </a:tabLst>
            </a:pPr>
            <a:r>
              <a:rPr sz="240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−	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παραγωγή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σπέρματος.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354965" marR="5080" indent="-342900">
              <a:lnSpc>
                <a:spcPct val="100000"/>
              </a:lnSpc>
              <a:buClr>
                <a:srgbClr val="0033CC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τεστοστερόνη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υπεύθυνη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δευτερεύοντα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χαρακτηριστικά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φύλου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εμφανίζονται επίσης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κατά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εφηβεία: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γενειάδα,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τριχοφυΐα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στις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μασχάλες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στην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περιοχή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γεννητικών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οργάνων,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μεγαλύτερη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ανάπτυξη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μυών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επιμήκυνση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φωνητικών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χορδών,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προκαλεί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αλλαγή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στη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φωνή.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67322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Το</a:t>
            </a:r>
            <a:r>
              <a:rPr dirty="0"/>
              <a:t> </a:t>
            </a:r>
            <a:r>
              <a:rPr spc="-15" dirty="0"/>
              <a:t>αναπαραγωγικό</a:t>
            </a:r>
            <a:r>
              <a:rPr spc="-30" dirty="0"/>
              <a:t> </a:t>
            </a:r>
            <a:r>
              <a:rPr dirty="0"/>
              <a:t>σύστημα</a:t>
            </a:r>
            <a:r>
              <a:rPr spc="-20" dirty="0"/>
              <a:t> </a:t>
            </a:r>
            <a:r>
              <a:rPr spc="-10" dirty="0"/>
              <a:t>του</a:t>
            </a:r>
            <a:r>
              <a:rPr spc="-20" dirty="0"/>
              <a:t> </a:t>
            </a:r>
            <a:r>
              <a:rPr dirty="0"/>
              <a:t>άντρα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67322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Το</a:t>
            </a:r>
            <a:r>
              <a:rPr dirty="0"/>
              <a:t> </a:t>
            </a:r>
            <a:r>
              <a:rPr spc="-15" dirty="0"/>
              <a:t>αναπαραγωγικό</a:t>
            </a:r>
            <a:r>
              <a:rPr spc="-30" dirty="0"/>
              <a:t> </a:t>
            </a:r>
            <a:r>
              <a:rPr dirty="0"/>
              <a:t>σύστημα</a:t>
            </a:r>
            <a:r>
              <a:rPr spc="-25" dirty="0"/>
              <a:t> </a:t>
            </a:r>
            <a:r>
              <a:rPr spc="-10" dirty="0"/>
              <a:t>του</a:t>
            </a:r>
            <a:r>
              <a:rPr spc="-15" dirty="0"/>
              <a:t> </a:t>
            </a:r>
            <a:r>
              <a:rPr dirty="0"/>
              <a:t>άντρα</a:t>
            </a:r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2520632" y="751857"/>
            <a:ext cx="5192395" cy="5882640"/>
            <a:chOff x="2520632" y="751857"/>
            <a:chExt cx="5192395" cy="588264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719211" y="751857"/>
              <a:ext cx="4725274" cy="588211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621274" y="2594609"/>
              <a:ext cx="1905000" cy="1079500"/>
            </a:xfrm>
            <a:custGeom>
              <a:avLst/>
              <a:gdLst/>
              <a:ahLst/>
              <a:cxnLst/>
              <a:rect l="l" t="t" r="r" b="b"/>
              <a:pathLst>
                <a:path w="1905000" h="1079500">
                  <a:moveTo>
                    <a:pt x="1905000" y="0"/>
                  </a:moveTo>
                  <a:lnTo>
                    <a:pt x="1597025" y="0"/>
                  </a:lnTo>
                  <a:lnTo>
                    <a:pt x="0" y="1078992"/>
                  </a:lnTo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97117" y="5389626"/>
              <a:ext cx="1803400" cy="121920"/>
            </a:xfrm>
            <a:custGeom>
              <a:avLst/>
              <a:gdLst/>
              <a:ahLst/>
              <a:cxnLst/>
              <a:rect l="l" t="t" r="r" b="b"/>
              <a:pathLst>
                <a:path w="1803400" h="121920">
                  <a:moveTo>
                    <a:pt x="1802892" y="121920"/>
                  </a:moveTo>
                  <a:lnTo>
                    <a:pt x="749515" y="1219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533650" y="6098285"/>
              <a:ext cx="314325" cy="73660"/>
            </a:xfrm>
            <a:custGeom>
              <a:avLst/>
              <a:gdLst/>
              <a:ahLst/>
              <a:cxnLst/>
              <a:rect l="l" t="t" r="r" b="b"/>
              <a:pathLst>
                <a:path w="314325" h="73660">
                  <a:moveTo>
                    <a:pt x="0" y="0"/>
                  </a:moveTo>
                  <a:lnTo>
                    <a:pt x="212471" y="0"/>
                  </a:lnTo>
                  <a:lnTo>
                    <a:pt x="313944" y="73151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952494" y="6171437"/>
              <a:ext cx="1249680" cy="120650"/>
            </a:xfrm>
            <a:custGeom>
              <a:avLst/>
              <a:gdLst/>
              <a:ahLst/>
              <a:cxnLst/>
              <a:rect l="l" t="t" r="r" b="b"/>
              <a:pathLst>
                <a:path w="1249679" h="120650">
                  <a:moveTo>
                    <a:pt x="1249679" y="120396"/>
                  </a:moveTo>
                  <a:lnTo>
                    <a:pt x="679627" y="12039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313682" y="6361937"/>
              <a:ext cx="608330" cy="203200"/>
            </a:xfrm>
            <a:custGeom>
              <a:avLst/>
              <a:gdLst/>
              <a:ahLst/>
              <a:cxnLst/>
              <a:rect l="l" t="t" r="r" b="b"/>
              <a:pathLst>
                <a:path w="608329" h="203200">
                  <a:moveTo>
                    <a:pt x="608076" y="202692"/>
                  </a:moveTo>
                  <a:lnTo>
                    <a:pt x="301650" y="202692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620512" y="2593848"/>
              <a:ext cx="1905000" cy="1079500"/>
            </a:xfrm>
            <a:custGeom>
              <a:avLst/>
              <a:gdLst/>
              <a:ahLst/>
              <a:cxnLst/>
              <a:rect l="l" t="t" r="r" b="b"/>
              <a:pathLst>
                <a:path w="1905000" h="1079500">
                  <a:moveTo>
                    <a:pt x="1905000" y="0"/>
                  </a:moveTo>
                  <a:lnTo>
                    <a:pt x="1597025" y="0"/>
                  </a:lnTo>
                  <a:lnTo>
                    <a:pt x="0" y="1078992"/>
                  </a:lnTo>
                </a:path>
              </a:pathLst>
            </a:custGeom>
            <a:ln w="9143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96355" y="5388864"/>
              <a:ext cx="1803400" cy="109855"/>
            </a:xfrm>
            <a:custGeom>
              <a:avLst/>
              <a:gdLst/>
              <a:ahLst/>
              <a:cxnLst/>
              <a:rect l="l" t="t" r="r" b="b"/>
              <a:pathLst>
                <a:path w="1803400" h="109854">
                  <a:moveTo>
                    <a:pt x="1802892" y="109728"/>
                  </a:moveTo>
                  <a:lnTo>
                    <a:pt x="732040" y="109728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161282" y="5240273"/>
              <a:ext cx="3043555" cy="568960"/>
            </a:xfrm>
            <a:custGeom>
              <a:avLst/>
              <a:gdLst/>
              <a:ahLst/>
              <a:cxnLst/>
              <a:rect l="l" t="t" r="r" b="b"/>
              <a:pathLst>
                <a:path w="3043554" h="568960">
                  <a:moveTo>
                    <a:pt x="3043428" y="568451"/>
                  </a:moveTo>
                  <a:lnTo>
                    <a:pt x="2732252" y="568451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160520" y="5239511"/>
              <a:ext cx="3043555" cy="568960"/>
            </a:xfrm>
            <a:custGeom>
              <a:avLst/>
              <a:gdLst/>
              <a:ahLst/>
              <a:cxnLst/>
              <a:rect l="l" t="t" r="r" b="b"/>
              <a:pathLst>
                <a:path w="3043554" h="568960">
                  <a:moveTo>
                    <a:pt x="3043428" y="568451"/>
                  </a:moveTo>
                  <a:lnTo>
                    <a:pt x="2732252" y="568451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532888" y="6097523"/>
              <a:ext cx="314325" cy="73660"/>
            </a:xfrm>
            <a:custGeom>
              <a:avLst/>
              <a:gdLst/>
              <a:ahLst/>
              <a:cxnLst/>
              <a:rect l="l" t="t" r="r" b="b"/>
              <a:pathLst>
                <a:path w="314325" h="73660">
                  <a:moveTo>
                    <a:pt x="0" y="0"/>
                  </a:moveTo>
                  <a:lnTo>
                    <a:pt x="212471" y="0"/>
                  </a:lnTo>
                  <a:lnTo>
                    <a:pt x="313944" y="73151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951732" y="6170676"/>
              <a:ext cx="1249680" cy="120650"/>
            </a:xfrm>
            <a:custGeom>
              <a:avLst/>
              <a:gdLst/>
              <a:ahLst/>
              <a:cxnLst/>
              <a:rect l="l" t="t" r="r" b="b"/>
              <a:pathLst>
                <a:path w="1249679" h="120650">
                  <a:moveTo>
                    <a:pt x="1249680" y="120396"/>
                  </a:moveTo>
                  <a:lnTo>
                    <a:pt x="679627" y="120396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312920" y="6361176"/>
              <a:ext cx="608330" cy="203200"/>
            </a:xfrm>
            <a:custGeom>
              <a:avLst/>
              <a:gdLst/>
              <a:ahLst/>
              <a:cxnLst/>
              <a:rect l="l" t="t" r="r" b="b"/>
              <a:pathLst>
                <a:path w="608329" h="203200">
                  <a:moveTo>
                    <a:pt x="608076" y="202692"/>
                  </a:moveTo>
                  <a:lnTo>
                    <a:pt x="301650" y="202692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569458" y="3333749"/>
              <a:ext cx="1854835" cy="713740"/>
            </a:xfrm>
            <a:custGeom>
              <a:avLst/>
              <a:gdLst/>
              <a:ahLst/>
              <a:cxnLst/>
              <a:rect l="l" t="t" r="r" b="b"/>
              <a:pathLst>
                <a:path w="1854834" h="713739">
                  <a:moveTo>
                    <a:pt x="1854707" y="0"/>
                  </a:moveTo>
                  <a:lnTo>
                    <a:pt x="1343799" y="0"/>
                  </a:lnTo>
                  <a:lnTo>
                    <a:pt x="0" y="713232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568696" y="3332987"/>
              <a:ext cx="1854835" cy="713740"/>
            </a:xfrm>
            <a:custGeom>
              <a:avLst/>
              <a:gdLst/>
              <a:ahLst/>
              <a:cxnLst/>
              <a:rect l="l" t="t" r="r" b="b"/>
              <a:pathLst>
                <a:path w="1854834" h="713739">
                  <a:moveTo>
                    <a:pt x="1854707" y="0"/>
                  </a:moveTo>
                  <a:lnTo>
                    <a:pt x="1343799" y="0"/>
                  </a:lnTo>
                  <a:lnTo>
                    <a:pt x="0" y="713232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7799333" y="2424352"/>
            <a:ext cx="9804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Περιτόναιο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34636" y="4691372"/>
            <a:ext cx="1483995" cy="46418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480"/>
              </a:spcBef>
            </a:pPr>
            <a:r>
              <a:rPr sz="1600" b="1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Β</a:t>
            </a:r>
            <a:r>
              <a:rPr sz="1600" b="1" spc="-15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λ</a:t>
            </a:r>
            <a:r>
              <a:rPr sz="1600" b="1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β</a:t>
            </a:r>
            <a:r>
              <a:rPr sz="1600" b="1" spc="-5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ου</a:t>
            </a:r>
            <a:r>
              <a:rPr sz="1600" b="1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10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η</a:t>
            </a:r>
            <a:r>
              <a:rPr sz="1600" b="1" spc="-25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θ</a:t>
            </a:r>
            <a:r>
              <a:rPr sz="1600" b="1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5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10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ί</a:t>
            </a:r>
            <a:r>
              <a:rPr sz="1600" b="1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ς  αδένας</a:t>
            </a:r>
            <a:endParaRPr sz="1600" b="1" spc="-5" dirty="0">
              <a:solidFill>
                <a:schemeClr val="accent1"/>
              </a:solidFill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520632" y="2953448"/>
            <a:ext cx="4504055" cy="3307715"/>
            <a:chOff x="2520632" y="2953448"/>
            <a:chExt cx="4504055" cy="3307715"/>
          </a:xfrm>
        </p:grpSpPr>
        <p:sp>
          <p:nvSpPr>
            <p:cNvPr id="22" name="object 22"/>
            <p:cNvSpPr/>
            <p:nvPr/>
          </p:nvSpPr>
          <p:spPr>
            <a:xfrm>
              <a:off x="4228338" y="5721857"/>
              <a:ext cx="2432685" cy="467995"/>
            </a:xfrm>
            <a:custGeom>
              <a:avLst/>
              <a:gdLst/>
              <a:ahLst/>
              <a:cxnLst/>
              <a:rect l="l" t="t" r="r" b="b"/>
              <a:pathLst>
                <a:path w="2432684" h="467995">
                  <a:moveTo>
                    <a:pt x="2432304" y="467868"/>
                  </a:moveTo>
                  <a:lnTo>
                    <a:pt x="1947659" y="467868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236720" y="5722619"/>
              <a:ext cx="2783205" cy="533400"/>
            </a:xfrm>
            <a:custGeom>
              <a:avLst/>
              <a:gdLst/>
              <a:ahLst/>
              <a:cxnLst/>
              <a:rect l="l" t="t" r="r" b="b"/>
              <a:pathLst>
                <a:path w="2783204" h="533400">
                  <a:moveTo>
                    <a:pt x="2782824" y="533399"/>
                  </a:moveTo>
                  <a:lnTo>
                    <a:pt x="2228329" y="533399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533650" y="2966465"/>
              <a:ext cx="2845435" cy="660400"/>
            </a:xfrm>
            <a:custGeom>
              <a:avLst/>
              <a:gdLst/>
              <a:ahLst/>
              <a:cxnLst/>
              <a:rect l="l" t="t" r="r" b="b"/>
              <a:pathLst>
                <a:path w="2845435" h="660400">
                  <a:moveTo>
                    <a:pt x="2845308" y="659892"/>
                  </a:moveTo>
                  <a:lnTo>
                    <a:pt x="1133043" y="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532888" y="2968751"/>
              <a:ext cx="2845435" cy="657225"/>
            </a:xfrm>
            <a:custGeom>
              <a:avLst/>
              <a:gdLst/>
              <a:ahLst/>
              <a:cxnLst/>
              <a:rect l="l" t="t" r="r" b="b"/>
              <a:pathLst>
                <a:path w="2845435" h="657225">
                  <a:moveTo>
                    <a:pt x="2845308" y="656844"/>
                  </a:moveTo>
                  <a:lnTo>
                    <a:pt x="1133043" y="0"/>
                  </a:lnTo>
                  <a:lnTo>
                    <a:pt x="0" y="0"/>
                  </a:lnTo>
                </a:path>
              </a:pathLst>
            </a:custGeom>
            <a:ln w="9143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533650" y="3393185"/>
              <a:ext cx="2075814" cy="533400"/>
            </a:xfrm>
            <a:custGeom>
              <a:avLst/>
              <a:gdLst/>
              <a:ahLst/>
              <a:cxnLst/>
              <a:rect l="l" t="t" r="r" b="b"/>
              <a:pathLst>
                <a:path w="2075814" h="533400">
                  <a:moveTo>
                    <a:pt x="0" y="0"/>
                  </a:moveTo>
                  <a:lnTo>
                    <a:pt x="1107668" y="0"/>
                  </a:lnTo>
                  <a:lnTo>
                    <a:pt x="2075688" y="53340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532888" y="3395471"/>
              <a:ext cx="2075814" cy="530860"/>
            </a:xfrm>
            <a:custGeom>
              <a:avLst/>
              <a:gdLst/>
              <a:ahLst/>
              <a:cxnLst/>
              <a:rect l="l" t="t" r="r" b="b"/>
              <a:pathLst>
                <a:path w="2075814" h="530860">
                  <a:moveTo>
                    <a:pt x="0" y="0"/>
                  </a:moveTo>
                  <a:lnTo>
                    <a:pt x="1107668" y="0"/>
                  </a:lnTo>
                  <a:lnTo>
                    <a:pt x="2075688" y="530352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533650" y="5820917"/>
              <a:ext cx="447040" cy="297180"/>
            </a:xfrm>
            <a:custGeom>
              <a:avLst/>
              <a:gdLst/>
              <a:ahLst/>
              <a:cxnLst/>
              <a:rect l="l" t="t" r="r" b="b"/>
              <a:pathLst>
                <a:path w="447039" h="297179">
                  <a:moveTo>
                    <a:pt x="0" y="0"/>
                  </a:moveTo>
                  <a:lnTo>
                    <a:pt x="193179" y="0"/>
                  </a:lnTo>
                  <a:lnTo>
                    <a:pt x="446531" y="297179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532888" y="5838443"/>
              <a:ext cx="447040" cy="279400"/>
            </a:xfrm>
            <a:custGeom>
              <a:avLst/>
              <a:gdLst/>
              <a:ahLst/>
              <a:cxnLst/>
              <a:rect l="l" t="t" r="r" b="b"/>
              <a:pathLst>
                <a:path w="447039" h="279400">
                  <a:moveTo>
                    <a:pt x="0" y="0"/>
                  </a:moveTo>
                  <a:lnTo>
                    <a:pt x="193179" y="0"/>
                  </a:lnTo>
                  <a:lnTo>
                    <a:pt x="446531" y="278891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1488927" y="2801392"/>
            <a:ext cx="990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Ου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2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η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τή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64840" y="6083730"/>
            <a:ext cx="950594" cy="586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36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Ό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20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χ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ις</a:t>
            </a:r>
            <a:endParaRPr sz="2000">
              <a:solidFill>
                <a:srgbClr val="FF0000"/>
              </a:solidFill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-5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Όσχεο</a:t>
            </a:r>
            <a:endParaRPr sz="1600" b="1" spc="-5" dirty="0">
              <a:solidFill>
                <a:schemeClr val="accent6">
                  <a:lumMod val="75000"/>
                </a:schemeClr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94220" y="5339080"/>
            <a:ext cx="2082800" cy="108902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641985">
              <a:lnSpc>
                <a:spcPct val="100000"/>
              </a:lnSpc>
              <a:spcBef>
                <a:spcPts val="275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ω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600" b="1" spc="-2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ς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60655" marR="166370">
              <a:lnSpc>
                <a:spcPct val="80000"/>
              </a:lnSpc>
              <a:spcBef>
                <a:spcPts val="560"/>
              </a:spcBef>
            </a:pPr>
            <a:r>
              <a:rPr sz="1600" b="1" spc="-15" dirty="0">
                <a:solidFill>
                  <a:schemeClr val="accent6"/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10" dirty="0">
                <a:solidFill>
                  <a:schemeClr val="accent6"/>
                </a:solidFill>
                <a:latin typeface="Calibri" panose="020F0502020204030204"/>
                <a:cs typeface="Calibri" panose="020F0502020204030204"/>
              </a:rPr>
              <a:t>π</a:t>
            </a:r>
            <a:r>
              <a:rPr sz="1600" b="1" spc="-5" dirty="0">
                <a:solidFill>
                  <a:schemeClr val="accent6"/>
                </a:solidFill>
                <a:latin typeface="Calibri" panose="020F0502020204030204"/>
                <a:cs typeface="Calibri" panose="020F0502020204030204"/>
              </a:rPr>
              <a:t>ε</a:t>
            </a:r>
            <a:r>
              <a:rPr sz="1600" b="1" dirty="0">
                <a:solidFill>
                  <a:schemeClr val="accent6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20" dirty="0">
                <a:solidFill>
                  <a:schemeClr val="accent6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600" b="1" dirty="0">
                <a:solidFill>
                  <a:schemeClr val="accent6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10" dirty="0">
                <a:solidFill>
                  <a:schemeClr val="accent6"/>
                </a:solidFill>
                <a:latin typeface="Calibri" panose="020F0502020204030204"/>
                <a:cs typeface="Calibri" panose="020F0502020204030204"/>
              </a:rPr>
              <a:t>τι</a:t>
            </a:r>
            <a:r>
              <a:rPr sz="1600" b="1" spc="-40" dirty="0">
                <a:solidFill>
                  <a:schemeClr val="accent6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600" b="1" dirty="0">
                <a:solidFill>
                  <a:schemeClr val="accent6"/>
                </a:solidFill>
                <a:latin typeface="Calibri" panose="020F0502020204030204"/>
                <a:cs typeface="Calibri" panose="020F0502020204030204"/>
              </a:rPr>
              <a:t>ό</a:t>
            </a:r>
            <a:r>
              <a:rPr sz="1600" b="1" spc="-5" dirty="0">
                <a:solidFill>
                  <a:schemeClr val="accent6"/>
                </a:solidFill>
                <a:latin typeface="Calibri" panose="020F0502020204030204"/>
                <a:cs typeface="Calibri" panose="020F0502020204030204"/>
              </a:rPr>
              <a:t>ς  πόρος</a:t>
            </a:r>
            <a:r>
              <a:rPr lang="el-GR" sz="16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endParaRPr lang="el-GR" sz="1600" b="1" spc="-5" dirty="0">
              <a:solidFill>
                <a:srgbClr val="FF0000"/>
              </a:solidFill>
              <a:latin typeface="Calibri" panose="020F0502020204030204"/>
              <a:cs typeface="Calibri" panose="020F0502020204030204"/>
            </a:endParaRPr>
          </a:p>
          <a:p>
            <a:pPr marL="160655" marR="166370">
              <a:lnSpc>
                <a:spcPct val="80000"/>
              </a:lnSpc>
              <a:spcBef>
                <a:spcPts val="560"/>
              </a:spcBef>
            </a:pPr>
            <a:endParaRPr sz="1600">
              <a:solidFill>
                <a:srgbClr val="FF0000"/>
              </a:solidFill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b="1" spc="-1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Επιδιδυμίδα</a:t>
            </a:r>
            <a:endParaRPr sz="1600" b="1" spc="-10" dirty="0">
              <a:solidFill>
                <a:schemeClr val="accent6">
                  <a:lumMod val="75000"/>
                </a:schemeClr>
              </a:solidFill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540444" y="5030660"/>
            <a:ext cx="794385" cy="1486535"/>
            <a:chOff x="2540444" y="5030660"/>
            <a:chExt cx="794385" cy="1486535"/>
          </a:xfrm>
        </p:grpSpPr>
        <p:sp>
          <p:nvSpPr>
            <p:cNvPr id="34" name="object 34"/>
            <p:cNvSpPr/>
            <p:nvPr/>
          </p:nvSpPr>
          <p:spPr>
            <a:xfrm>
              <a:off x="2588514" y="5043677"/>
              <a:ext cx="733425" cy="279400"/>
            </a:xfrm>
            <a:custGeom>
              <a:avLst/>
              <a:gdLst/>
              <a:ahLst/>
              <a:cxnLst/>
              <a:rect l="l" t="t" r="r" b="b"/>
              <a:pathLst>
                <a:path w="733425" h="279400">
                  <a:moveTo>
                    <a:pt x="733044" y="278892"/>
                  </a:moveTo>
                  <a:lnTo>
                    <a:pt x="330022" y="0"/>
                  </a:lnTo>
                  <a:lnTo>
                    <a:pt x="0" y="0"/>
                  </a:lnTo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587752" y="5042915"/>
              <a:ext cx="733425" cy="279400"/>
            </a:xfrm>
            <a:custGeom>
              <a:avLst/>
              <a:gdLst/>
              <a:ahLst/>
              <a:cxnLst/>
              <a:rect l="l" t="t" r="r" b="b"/>
              <a:pathLst>
                <a:path w="733425" h="279400">
                  <a:moveTo>
                    <a:pt x="733044" y="278891"/>
                  </a:moveTo>
                  <a:lnTo>
                    <a:pt x="330022" y="0"/>
                  </a:lnTo>
                  <a:lnTo>
                    <a:pt x="0" y="0"/>
                  </a:lnTo>
                </a:path>
              </a:pathLst>
            </a:custGeom>
            <a:ln w="9143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2553462" y="6390893"/>
              <a:ext cx="623570" cy="113030"/>
            </a:xfrm>
            <a:custGeom>
              <a:avLst/>
              <a:gdLst/>
              <a:ahLst/>
              <a:cxnLst/>
              <a:rect l="l" t="t" r="r" b="b"/>
              <a:pathLst>
                <a:path w="623569" h="113029">
                  <a:moveTo>
                    <a:pt x="0" y="112775"/>
                  </a:moveTo>
                  <a:lnTo>
                    <a:pt x="238518" y="112775"/>
                  </a:lnTo>
                  <a:lnTo>
                    <a:pt x="623316" y="0"/>
                  </a:lnTo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2552700" y="6390131"/>
              <a:ext cx="623570" cy="94615"/>
            </a:xfrm>
            <a:custGeom>
              <a:avLst/>
              <a:gdLst/>
              <a:ahLst/>
              <a:cxnLst/>
              <a:rect l="l" t="t" r="r" b="b"/>
              <a:pathLst>
                <a:path w="623569" h="94614">
                  <a:moveTo>
                    <a:pt x="0" y="94487"/>
                  </a:moveTo>
                  <a:lnTo>
                    <a:pt x="238518" y="94487"/>
                  </a:lnTo>
                  <a:lnTo>
                    <a:pt x="623316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996172" y="6311268"/>
            <a:ext cx="1513840" cy="46418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480"/>
              </a:spcBef>
            </a:pPr>
            <a:r>
              <a:rPr sz="1600" b="1" spc="-15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Εξωτερικό </a:t>
            </a:r>
            <a:r>
              <a:rPr sz="1600" b="1" spc="-5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στόμιο </a:t>
            </a:r>
            <a:r>
              <a:rPr sz="1600" b="1" spc="-350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ουρήθρας</a:t>
            </a:r>
            <a:endParaRPr sz="1600" b="1" spc="-5" dirty="0">
              <a:solidFill>
                <a:srgbClr val="00B050"/>
              </a:solidFill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084768" y="3706304"/>
            <a:ext cx="5868035" cy="1545590"/>
            <a:chOff x="2084768" y="3706304"/>
            <a:chExt cx="5868035" cy="1545590"/>
          </a:xfrm>
        </p:grpSpPr>
        <p:sp>
          <p:nvSpPr>
            <p:cNvPr id="40" name="object 40"/>
            <p:cNvSpPr/>
            <p:nvPr/>
          </p:nvSpPr>
          <p:spPr>
            <a:xfrm>
              <a:off x="5337809" y="4405121"/>
              <a:ext cx="2601595" cy="329565"/>
            </a:xfrm>
            <a:custGeom>
              <a:avLst/>
              <a:gdLst/>
              <a:ahLst/>
              <a:cxnLst/>
              <a:rect l="l" t="t" r="r" b="b"/>
              <a:pathLst>
                <a:path w="2601595" h="329564">
                  <a:moveTo>
                    <a:pt x="2601468" y="0"/>
                  </a:moveTo>
                  <a:lnTo>
                    <a:pt x="1884845" y="0"/>
                  </a:lnTo>
                  <a:lnTo>
                    <a:pt x="0" y="329184"/>
                  </a:lnTo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337047" y="4404359"/>
              <a:ext cx="2601595" cy="329565"/>
            </a:xfrm>
            <a:custGeom>
              <a:avLst/>
              <a:gdLst/>
              <a:ahLst/>
              <a:cxnLst/>
              <a:rect l="l" t="t" r="r" b="b"/>
              <a:pathLst>
                <a:path w="2601595" h="329564">
                  <a:moveTo>
                    <a:pt x="2601468" y="0"/>
                  </a:moveTo>
                  <a:lnTo>
                    <a:pt x="1884845" y="0"/>
                  </a:lnTo>
                  <a:lnTo>
                    <a:pt x="0" y="329184"/>
                  </a:lnTo>
                </a:path>
              </a:pathLst>
            </a:custGeom>
            <a:ln w="9143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5348477" y="4818125"/>
              <a:ext cx="1918970" cy="201295"/>
            </a:xfrm>
            <a:custGeom>
              <a:avLst/>
              <a:gdLst/>
              <a:ahLst/>
              <a:cxnLst/>
              <a:rect l="l" t="t" r="r" b="b"/>
              <a:pathLst>
                <a:path w="1918970" h="201295">
                  <a:moveTo>
                    <a:pt x="1918716" y="0"/>
                  </a:moveTo>
                  <a:lnTo>
                    <a:pt x="1390180" y="0"/>
                  </a:lnTo>
                  <a:lnTo>
                    <a:pt x="0" y="201168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5347715" y="4817363"/>
              <a:ext cx="1918970" cy="201295"/>
            </a:xfrm>
            <a:custGeom>
              <a:avLst/>
              <a:gdLst/>
              <a:ahLst/>
              <a:cxnLst/>
              <a:rect l="l" t="t" r="r" b="b"/>
              <a:pathLst>
                <a:path w="1918970" h="201295">
                  <a:moveTo>
                    <a:pt x="1918716" y="0"/>
                  </a:moveTo>
                  <a:lnTo>
                    <a:pt x="1390180" y="0"/>
                  </a:lnTo>
                  <a:lnTo>
                    <a:pt x="0" y="201168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762250" y="3719321"/>
              <a:ext cx="702945" cy="1422400"/>
            </a:xfrm>
            <a:custGeom>
              <a:avLst/>
              <a:gdLst/>
              <a:ahLst/>
              <a:cxnLst/>
              <a:rect l="l" t="t" r="r" b="b"/>
              <a:pathLst>
                <a:path w="702945" h="1422400">
                  <a:moveTo>
                    <a:pt x="702563" y="1421891"/>
                  </a:moveTo>
                  <a:lnTo>
                    <a:pt x="68783" y="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875025" y="3795521"/>
              <a:ext cx="419100" cy="1443355"/>
            </a:xfrm>
            <a:custGeom>
              <a:avLst/>
              <a:gdLst/>
              <a:ahLst/>
              <a:cxnLst/>
              <a:rect l="l" t="t" r="r" b="b"/>
              <a:pathLst>
                <a:path w="419100" h="1443354">
                  <a:moveTo>
                    <a:pt x="0" y="0"/>
                  </a:moveTo>
                  <a:lnTo>
                    <a:pt x="419100" y="1443228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2859023" y="3797807"/>
              <a:ext cx="434340" cy="1422400"/>
            </a:xfrm>
            <a:custGeom>
              <a:avLst/>
              <a:gdLst/>
              <a:ahLst/>
              <a:cxnLst/>
              <a:rect l="l" t="t" r="r" b="b"/>
              <a:pathLst>
                <a:path w="434339" h="1422400">
                  <a:moveTo>
                    <a:pt x="0" y="0"/>
                  </a:moveTo>
                  <a:lnTo>
                    <a:pt x="434340" y="1421892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2801111" y="3797807"/>
              <a:ext cx="662940" cy="1343025"/>
            </a:xfrm>
            <a:custGeom>
              <a:avLst/>
              <a:gdLst/>
              <a:ahLst/>
              <a:cxnLst/>
              <a:rect l="l" t="t" r="r" b="b"/>
              <a:pathLst>
                <a:path w="662939" h="1343025">
                  <a:moveTo>
                    <a:pt x="662939" y="1342644"/>
                  </a:moveTo>
                  <a:lnTo>
                    <a:pt x="67221" y="0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2097785" y="3757421"/>
              <a:ext cx="1306195" cy="990600"/>
            </a:xfrm>
            <a:custGeom>
              <a:avLst/>
              <a:gdLst/>
              <a:ahLst/>
              <a:cxnLst/>
              <a:rect l="l" t="t" r="r" b="b"/>
              <a:pathLst>
                <a:path w="1306195" h="990600">
                  <a:moveTo>
                    <a:pt x="1306068" y="990600"/>
                  </a:moveTo>
                  <a:lnTo>
                    <a:pt x="764527" y="0"/>
                  </a:lnTo>
                  <a:lnTo>
                    <a:pt x="0" y="0"/>
                  </a:lnTo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135123" y="3794759"/>
              <a:ext cx="1268095" cy="952500"/>
            </a:xfrm>
            <a:custGeom>
              <a:avLst/>
              <a:gdLst/>
              <a:ahLst/>
              <a:cxnLst/>
              <a:rect l="l" t="t" r="r" b="b"/>
              <a:pathLst>
                <a:path w="1268095" h="952500">
                  <a:moveTo>
                    <a:pt x="1267968" y="952500"/>
                  </a:moveTo>
                  <a:lnTo>
                    <a:pt x="742226" y="0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 txBox="1"/>
          <p:nvPr/>
        </p:nvSpPr>
        <p:spPr>
          <a:xfrm>
            <a:off x="931948" y="3125972"/>
            <a:ext cx="1545590" cy="100901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Ουροδόχος</a:t>
            </a:r>
            <a:r>
              <a:rPr sz="1600" b="1" spc="-5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κύστη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60020" marR="393065">
              <a:lnSpc>
                <a:spcPct val="100000"/>
              </a:lnSpc>
              <a:spcBef>
                <a:spcPts val="990"/>
              </a:spcBef>
            </a:pPr>
            <a:r>
              <a:rPr sz="1600" b="1" spc="-15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10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η</a:t>
            </a:r>
            <a:r>
              <a:rPr sz="1600" b="1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15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10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γγ</a:t>
            </a:r>
            <a:r>
              <a:rPr sz="1600" b="1" spc="-15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ώ</a:t>
            </a:r>
            <a:r>
              <a:rPr sz="1600" b="1" spc="-5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δη  </a:t>
            </a:r>
            <a:r>
              <a:rPr sz="1600" b="1" spc="-15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σώματα</a:t>
            </a:r>
            <a:endParaRPr sz="1600" b="1" spc="-15" dirty="0">
              <a:solidFill>
                <a:srgbClr val="00B050"/>
              </a:solidFill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724080" y="3844988"/>
            <a:ext cx="2022475" cy="274955"/>
            <a:chOff x="5724080" y="3844988"/>
            <a:chExt cx="2022475" cy="274955"/>
          </a:xfrm>
        </p:grpSpPr>
        <p:sp>
          <p:nvSpPr>
            <p:cNvPr id="52" name="object 52"/>
            <p:cNvSpPr/>
            <p:nvPr/>
          </p:nvSpPr>
          <p:spPr>
            <a:xfrm>
              <a:off x="5737097" y="3858006"/>
              <a:ext cx="1996439" cy="248920"/>
            </a:xfrm>
            <a:custGeom>
              <a:avLst/>
              <a:gdLst/>
              <a:ahLst/>
              <a:cxnLst/>
              <a:rect l="l" t="t" r="r" b="b"/>
              <a:pathLst>
                <a:path w="1996440" h="248920">
                  <a:moveTo>
                    <a:pt x="1996439" y="0"/>
                  </a:moveTo>
                  <a:lnTo>
                    <a:pt x="1467307" y="0"/>
                  </a:lnTo>
                  <a:lnTo>
                    <a:pt x="0" y="248412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5736335" y="3857244"/>
              <a:ext cx="1996439" cy="248920"/>
            </a:xfrm>
            <a:custGeom>
              <a:avLst/>
              <a:gdLst/>
              <a:ahLst/>
              <a:cxnLst/>
              <a:rect l="l" t="t" r="r" b="b"/>
              <a:pathLst>
                <a:path w="1996440" h="248920">
                  <a:moveTo>
                    <a:pt x="1996439" y="0"/>
                  </a:moveTo>
                  <a:lnTo>
                    <a:pt x="1467307" y="0"/>
                  </a:lnTo>
                  <a:lnTo>
                    <a:pt x="0" y="248411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/>
          <p:cNvSpPr txBox="1"/>
          <p:nvPr/>
        </p:nvSpPr>
        <p:spPr>
          <a:xfrm>
            <a:off x="7465170" y="3156588"/>
            <a:ext cx="1454150" cy="13538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100965">
              <a:lnSpc>
                <a:spcPct val="80000"/>
              </a:lnSpc>
              <a:spcBef>
                <a:spcPts val="480"/>
              </a:spcBef>
            </a:pPr>
            <a:r>
              <a:rPr sz="1600" b="1" spc="-15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10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π</a:t>
            </a:r>
            <a:r>
              <a:rPr sz="1600" b="1" spc="-5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ε</a:t>
            </a:r>
            <a:r>
              <a:rPr sz="1600" b="1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20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600" b="1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20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600" b="1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δ</a:t>
            </a:r>
            <a:r>
              <a:rPr sz="1600" b="1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ό</a:t>
            </a:r>
            <a:r>
              <a:rPr sz="1600" b="1" spc="-30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χ</a:t>
            </a:r>
            <a:r>
              <a:rPr sz="1600" b="1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ς  κύστη</a:t>
            </a:r>
            <a:endParaRPr sz="1600">
              <a:solidFill>
                <a:schemeClr val="accent1"/>
              </a:solidFill>
              <a:latin typeface="Calibri" panose="020F0502020204030204"/>
              <a:cs typeface="Calibri" panose="020F0502020204030204"/>
            </a:endParaRPr>
          </a:p>
          <a:p>
            <a:pPr marL="298450" marR="156210">
              <a:lnSpc>
                <a:spcPct val="80000"/>
              </a:lnSpc>
              <a:spcBef>
                <a:spcPts val="1140"/>
              </a:spcBef>
            </a:pP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2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τι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κή 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λέκιθος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512445">
              <a:lnSpc>
                <a:spcPct val="100000"/>
              </a:lnSpc>
              <a:spcBef>
                <a:spcPts val="875"/>
              </a:spcBef>
            </a:pPr>
            <a:r>
              <a:rPr sz="1600" b="1" spc="-5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Προστάτης</a:t>
            </a:r>
            <a:endParaRPr sz="1600" b="1" spc="-5" dirty="0">
              <a:solidFill>
                <a:schemeClr val="accent1"/>
              </a:solidFill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448877" y="5395761"/>
            <a:ext cx="1060450" cy="454025"/>
            <a:chOff x="2448877" y="5395761"/>
            <a:chExt cx="1060450" cy="454025"/>
          </a:xfrm>
        </p:grpSpPr>
        <p:sp>
          <p:nvSpPr>
            <p:cNvPr id="56" name="object 56"/>
            <p:cNvSpPr/>
            <p:nvPr/>
          </p:nvSpPr>
          <p:spPr>
            <a:xfrm>
              <a:off x="2469641" y="5540501"/>
              <a:ext cx="448309" cy="295910"/>
            </a:xfrm>
            <a:custGeom>
              <a:avLst/>
              <a:gdLst/>
              <a:ahLst/>
              <a:cxnLst/>
              <a:rect l="l" t="t" r="r" b="b"/>
              <a:pathLst>
                <a:path w="448310" h="295910">
                  <a:moveTo>
                    <a:pt x="0" y="0"/>
                  </a:moveTo>
                  <a:lnTo>
                    <a:pt x="193840" y="0"/>
                  </a:lnTo>
                  <a:lnTo>
                    <a:pt x="448056" y="295656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2453639" y="5580887"/>
              <a:ext cx="448309" cy="234950"/>
            </a:xfrm>
            <a:custGeom>
              <a:avLst/>
              <a:gdLst/>
              <a:ahLst/>
              <a:cxnLst/>
              <a:rect l="l" t="t" r="r" b="b"/>
              <a:pathLst>
                <a:path w="448310" h="234950">
                  <a:moveTo>
                    <a:pt x="0" y="0"/>
                  </a:moveTo>
                  <a:lnTo>
                    <a:pt x="193840" y="0"/>
                  </a:lnTo>
                  <a:lnTo>
                    <a:pt x="448056" y="234696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2880748" y="5402111"/>
              <a:ext cx="622300" cy="152400"/>
            </a:xfrm>
            <a:custGeom>
              <a:avLst/>
              <a:gdLst/>
              <a:ahLst/>
              <a:cxnLst/>
              <a:rect l="l" t="t" r="r" b="b"/>
              <a:pathLst>
                <a:path w="622300" h="152400">
                  <a:moveTo>
                    <a:pt x="622020" y="102908"/>
                  </a:moveTo>
                  <a:lnTo>
                    <a:pt x="584106" y="135773"/>
                  </a:lnTo>
                  <a:lnTo>
                    <a:pt x="544731" y="145783"/>
                  </a:lnTo>
                  <a:lnTo>
                    <a:pt x="494348" y="151229"/>
                  </a:lnTo>
                  <a:lnTo>
                    <a:pt x="434910" y="151901"/>
                  </a:lnTo>
                  <a:lnTo>
                    <a:pt x="368371" y="147586"/>
                  </a:lnTo>
                  <a:lnTo>
                    <a:pt x="296684" y="138074"/>
                  </a:lnTo>
                  <a:lnTo>
                    <a:pt x="225746" y="123987"/>
                  </a:lnTo>
                  <a:lnTo>
                    <a:pt x="161360" y="106640"/>
                  </a:lnTo>
                  <a:lnTo>
                    <a:pt x="105304" y="86861"/>
                  </a:lnTo>
                  <a:lnTo>
                    <a:pt x="59361" y="65479"/>
                  </a:lnTo>
                  <a:lnTo>
                    <a:pt x="25308" y="43323"/>
                  </a:lnTo>
                  <a:lnTo>
                    <a:pt x="4928" y="2122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/>
          <p:cNvSpPr txBox="1"/>
          <p:nvPr/>
        </p:nvSpPr>
        <p:spPr>
          <a:xfrm>
            <a:off x="1358791" y="4852978"/>
            <a:ext cx="1155065" cy="1343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845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Ου</a:t>
            </a:r>
            <a:r>
              <a:rPr sz="1600" b="1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10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ή</a:t>
            </a:r>
            <a:r>
              <a:rPr sz="1600" b="1" spc="-25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θ</a:t>
            </a:r>
            <a:r>
              <a:rPr sz="1600" b="1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ρα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572770">
              <a:lnSpc>
                <a:spcPct val="100000"/>
              </a:lnSpc>
              <a:spcBef>
                <a:spcPts val="30"/>
              </a:spcBef>
            </a:pPr>
            <a:r>
              <a:rPr sz="20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Πέος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72390" indent="452755" algn="r">
              <a:lnSpc>
                <a:spcPct val="99000"/>
              </a:lnSpc>
              <a:spcBef>
                <a:spcPts val="300"/>
              </a:spcBef>
            </a:pPr>
            <a:r>
              <a:rPr sz="1600" b="1" spc="-10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Πόσθη </a:t>
            </a:r>
            <a:r>
              <a:rPr sz="1600" b="1" spc="-350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Βάλανος </a:t>
            </a:r>
            <a:r>
              <a:rPr sz="1600" b="1" spc="5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15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600" b="1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5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10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π</a:t>
            </a:r>
            <a:r>
              <a:rPr sz="1600" b="1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ό</a:t>
            </a:r>
            <a:r>
              <a:rPr sz="1600" b="1" spc="-10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15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θ</a:t>
            </a:r>
            <a:r>
              <a:rPr sz="1600" b="1" spc="-10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5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α</a:t>
            </a:r>
            <a:endParaRPr sz="1600" b="1" spc="-5" dirty="0">
              <a:solidFill>
                <a:srgbClr val="00B050"/>
              </a:solidFill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2458021" y="5275897"/>
            <a:ext cx="430530" cy="158750"/>
            <a:chOff x="2458021" y="5275897"/>
            <a:chExt cx="430530" cy="158750"/>
          </a:xfrm>
        </p:grpSpPr>
        <p:sp>
          <p:nvSpPr>
            <p:cNvPr id="61" name="object 61"/>
            <p:cNvSpPr/>
            <p:nvPr/>
          </p:nvSpPr>
          <p:spPr>
            <a:xfrm>
              <a:off x="2530601" y="5321045"/>
              <a:ext cx="344805" cy="100965"/>
            </a:xfrm>
            <a:custGeom>
              <a:avLst/>
              <a:gdLst/>
              <a:ahLst/>
              <a:cxnLst/>
              <a:rect l="l" t="t" r="r" b="b"/>
              <a:pathLst>
                <a:path w="344805" h="100964">
                  <a:moveTo>
                    <a:pt x="0" y="0"/>
                  </a:moveTo>
                  <a:lnTo>
                    <a:pt x="149009" y="0"/>
                  </a:lnTo>
                  <a:lnTo>
                    <a:pt x="344424" y="100583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2462783" y="5280659"/>
              <a:ext cx="411480" cy="128270"/>
            </a:xfrm>
            <a:custGeom>
              <a:avLst/>
              <a:gdLst/>
              <a:ahLst/>
              <a:cxnLst/>
              <a:rect l="l" t="t" r="r" b="b"/>
              <a:pathLst>
                <a:path w="411480" h="128270">
                  <a:moveTo>
                    <a:pt x="0" y="0"/>
                  </a:moveTo>
                  <a:lnTo>
                    <a:pt x="178015" y="0"/>
                  </a:lnTo>
                  <a:lnTo>
                    <a:pt x="411480" y="128015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67322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Το</a:t>
            </a:r>
            <a:r>
              <a:rPr dirty="0"/>
              <a:t> </a:t>
            </a:r>
            <a:r>
              <a:rPr spc="-15" dirty="0"/>
              <a:t>αναπαραγωγικό</a:t>
            </a:r>
            <a:r>
              <a:rPr spc="-30" dirty="0"/>
              <a:t> </a:t>
            </a:r>
            <a:r>
              <a:rPr dirty="0"/>
              <a:t>σύστημα</a:t>
            </a:r>
            <a:r>
              <a:rPr spc="-25" dirty="0"/>
              <a:t> </a:t>
            </a:r>
            <a:r>
              <a:rPr spc="-10" dirty="0"/>
              <a:t>του</a:t>
            </a:r>
            <a:r>
              <a:rPr spc="-15" dirty="0"/>
              <a:t> </a:t>
            </a:r>
            <a:r>
              <a:rPr dirty="0"/>
              <a:t>άντρα</a:t>
            </a:r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968944" y="751857"/>
            <a:ext cx="5194300" cy="5882640"/>
            <a:chOff x="1968944" y="751857"/>
            <a:chExt cx="5194300" cy="588264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167523" y="751857"/>
              <a:ext cx="4725274" cy="588211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138422" y="2594609"/>
              <a:ext cx="931544" cy="1079500"/>
            </a:xfrm>
            <a:custGeom>
              <a:avLst/>
              <a:gdLst/>
              <a:ahLst/>
              <a:cxnLst/>
              <a:rect l="l" t="t" r="r" b="b"/>
              <a:pathLst>
                <a:path w="931545" h="1079500">
                  <a:moveTo>
                    <a:pt x="0" y="0"/>
                  </a:moveTo>
                  <a:lnTo>
                    <a:pt x="150533" y="0"/>
                  </a:lnTo>
                  <a:lnTo>
                    <a:pt x="931163" y="1078992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345429" y="5389626"/>
              <a:ext cx="1804670" cy="203200"/>
            </a:xfrm>
            <a:custGeom>
              <a:avLst/>
              <a:gdLst/>
              <a:ahLst/>
              <a:cxnLst/>
              <a:rect l="l" t="t" r="r" b="b"/>
              <a:pathLst>
                <a:path w="1804670" h="203200">
                  <a:moveTo>
                    <a:pt x="1804416" y="202692"/>
                  </a:moveTo>
                  <a:lnTo>
                    <a:pt x="750150" y="202692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981962" y="6098285"/>
              <a:ext cx="314325" cy="73660"/>
            </a:xfrm>
            <a:custGeom>
              <a:avLst/>
              <a:gdLst/>
              <a:ahLst/>
              <a:cxnLst/>
              <a:rect l="l" t="t" r="r" b="b"/>
              <a:pathLst>
                <a:path w="314325" h="73660">
                  <a:moveTo>
                    <a:pt x="0" y="0"/>
                  </a:moveTo>
                  <a:lnTo>
                    <a:pt x="212471" y="0"/>
                  </a:lnTo>
                  <a:lnTo>
                    <a:pt x="313944" y="73151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400806" y="6171437"/>
              <a:ext cx="1249680" cy="120650"/>
            </a:xfrm>
            <a:custGeom>
              <a:avLst/>
              <a:gdLst/>
              <a:ahLst/>
              <a:cxnLst/>
              <a:rect l="l" t="t" r="r" b="b"/>
              <a:pathLst>
                <a:path w="1249679" h="120650">
                  <a:moveTo>
                    <a:pt x="1249680" y="120396"/>
                  </a:moveTo>
                  <a:lnTo>
                    <a:pt x="679627" y="12039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763517" y="6361937"/>
              <a:ext cx="608330" cy="203200"/>
            </a:xfrm>
            <a:custGeom>
              <a:avLst/>
              <a:gdLst/>
              <a:ahLst/>
              <a:cxnLst/>
              <a:rect l="l" t="t" r="r" b="b"/>
              <a:pathLst>
                <a:path w="608329" h="203200">
                  <a:moveTo>
                    <a:pt x="608076" y="202692"/>
                  </a:moveTo>
                  <a:lnTo>
                    <a:pt x="301650" y="202692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983736" y="2421636"/>
              <a:ext cx="1085215" cy="1251585"/>
            </a:xfrm>
            <a:custGeom>
              <a:avLst/>
              <a:gdLst/>
              <a:ahLst/>
              <a:cxnLst/>
              <a:rect l="l" t="t" r="r" b="b"/>
              <a:pathLst>
                <a:path w="1085214" h="1251585">
                  <a:moveTo>
                    <a:pt x="0" y="0"/>
                  </a:moveTo>
                  <a:lnTo>
                    <a:pt x="175425" y="0"/>
                  </a:lnTo>
                  <a:lnTo>
                    <a:pt x="1085088" y="1251204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344667" y="5388864"/>
              <a:ext cx="1804670" cy="192405"/>
            </a:xfrm>
            <a:custGeom>
              <a:avLst/>
              <a:gdLst/>
              <a:ahLst/>
              <a:cxnLst/>
              <a:rect l="l" t="t" r="r" b="b"/>
              <a:pathLst>
                <a:path w="1804670" h="192404">
                  <a:moveTo>
                    <a:pt x="1804416" y="192024"/>
                  </a:moveTo>
                  <a:lnTo>
                    <a:pt x="732663" y="192024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611117" y="5240273"/>
              <a:ext cx="3043555" cy="631190"/>
            </a:xfrm>
            <a:custGeom>
              <a:avLst/>
              <a:gdLst/>
              <a:ahLst/>
              <a:cxnLst/>
              <a:rect l="l" t="t" r="r" b="b"/>
              <a:pathLst>
                <a:path w="3043554" h="631189">
                  <a:moveTo>
                    <a:pt x="3043428" y="630935"/>
                  </a:moveTo>
                  <a:lnTo>
                    <a:pt x="2732252" y="63093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610355" y="5239511"/>
              <a:ext cx="3043555" cy="631190"/>
            </a:xfrm>
            <a:custGeom>
              <a:avLst/>
              <a:gdLst/>
              <a:ahLst/>
              <a:cxnLst/>
              <a:rect l="l" t="t" r="r" b="b"/>
              <a:pathLst>
                <a:path w="3043554" h="631189">
                  <a:moveTo>
                    <a:pt x="3043428" y="630935"/>
                  </a:moveTo>
                  <a:lnTo>
                    <a:pt x="2732252" y="630935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981200" y="6097523"/>
              <a:ext cx="314325" cy="73660"/>
            </a:xfrm>
            <a:custGeom>
              <a:avLst/>
              <a:gdLst/>
              <a:ahLst/>
              <a:cxnLst/>
              <a:rect l="l" t="t" r="r" b="b"/>
              <a:pathLst>
                <a:path w="314325" h="73660">
                  <a:moveTo>
                    <a:pt x="0" y="0"/>
                  </a:moveTo>
                  <a:lnTo>
                    <a:pt x="212471" y="0"/>
                  </a:lnTo>
                  <a:lnTo>
                    <a:pt x="313944" y="73151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400044" y="6170676"/>
              <a:ext cx="1249680" cy="120650"/>
            </a:xfrm>
            <a:custGeom>
              <a:avLst/>
              <a:gdLst/>
              <a:ahLst/>
              <a:cxnLst/>
              <a:rect l="l" t="t" r="r" b="b"/>
              <a:pathLst>
                <a:path w="1249679" h="120650">
                  <a:moveTo>
                    <a:pt x="1249679" y="120396"/>
                  </a:moveTo>
                  <a:lnTo>
                    <a:pt x="679627" y="120396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762755" y="6361176"/>
              <a:ext cx="608330" cy="203200"/>
            </a:xfrm>
            <a:custGeom>
              <a:avLst/>
              <a:gdLst/>
              <a:ahLst/>
              <a:cxnLst/>
              <a:rect l="l" t="t" r="r" b="b"/>
              <a:pathLst>
                <a:path w="608329" h="203200">
                  <a:moveTo>
                    <a:pt x="608076" y="202692"/>
                  </a:moveTo>
                  <a:lnTo>
                    <a:pt x="301650" y="202692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2950127" y="2262791"/>
            <a:ext cx="9804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Περιτόναιο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006276" y="3320732"/>
            <a:ext cx="1880870" cy="739775"/>
            <a:chOff x="5006276" y="3320732"/>
            <a:chExt cx="1880870" cy="739775"/>
          </a:xfrm>
        </p:grpSpPr>
        <p:sp>
          <p:nvSpPr>
            <p:cNvPr id="19" name="object 19"/>
            <p:cNvSpPr/>
            <p:nvPr/>
          </p:nvSpPr>
          <p:spPr>
            <a:xfrm>
              <a:off x="5019294" y="3333750"/>
              <a:ext cx="1854835" cy="713740"/>
            </a:xfrm>
            <a:custGeom>
              <a:avLst/>
              <a:gdLst/>
              <a:ahLst/>
              <a:cxnLst/>
              <a:rect l="l" t="t" r="r" b="b"/>
              <a:pathLst>
                <a:path w="1854834" h="713739">
                  <a:moveTo>
                    <a:pt x="1854707" y="0"/>
                  </a:moveTo>
                  <a:lnTo>
                    <a:pt x="1343799" y="0"/>
                  </a:lnTo>
                  <a:lnTo>
                    <a:pt x="0" y="713232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018532" y="3332988"/>
              <a:ext cx="1854835" cy="713740"/>
            </a:xfrm>
            <a:custGeom>
              <a:avLst/>
              <a:gdLst/>
              <a:ahLst/>
              <a:cxnLst/>
              <a:rect l="l" t="t" r="r" b="b"/>
              <a:pathLst>
                <a:path w="1854834" h="713739">
                  <a:moveTo>
                    <a:pt x="1854707" y="0"/>
                  </a:moveTo>
                  <a:lnTo>
                    <a:pt x="1343799" y="0"/>
                  </a:lnTo>
                  <a:lnTo>
                    <a:pt x="0" y="713232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6926896" y="3219961"/>
            <a:ext cx="1332230" cy="39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2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2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δ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</a:t>
            </a:r>
            <a:r>
              <a:rPr sz="1600" b="1" spc="-3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χ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ς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730"/>
              </a:lnSpc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κύστη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34364" y="4158425"/>
            <a:ext cx="92836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ρο</a:t>
            </a:r>
            <a:r>
              <a:rPr sz="1600" b="1" spc="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2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ά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τη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29401" y="5056351"/>
            <a:ext cx="1458595" cy="39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Β</a:t>
            </a: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λ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β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ου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η</a:t>
            </a:r>
            <a:r>
              <a:rPr sz="1600" b="1" spc="-2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θ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ί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ς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730"/>
              </a:lnSpc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αδένας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96546" y="5439305"/>
            <a:ext cx="774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ω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600" b="1" spc="-2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665156" y="5708840"/>
            <a:ext cx="2809240" cy="552450"/>
            <a:chOff x="3665156" y="5708840"/>
            <a:chExt cx="2809240" cy="552450"/>
          </a:xfrm>
        </p:grpSpPr>
        <p:sp>
          <p:nvSpPr>
            <p:cNvPr id="26" name="object 26"/>
            <p:cNvSpPr/>
            <p:nvPr/>
          </p:nvSpPr>
          <p:spPr>
            <a:xfrm>
              <a:off x="3678174" y="5721858"/>
              <a:ext cx="2432685" cy="467995"/>
            </a:xfrm>
            <a:custGeom>
              <a:avLst/>
              <a:gdLst/>
              <a:ahLst/>
              <a:cxnLst/>
              <a:rect l="l" t="t" r="r" b="b"/>
              <a:pathLst>
                <a:path w="2432685" h="467995">
                  <a:moveTo>
                    <a:pt x="2432304" y="467868"/>
                  </a:moveTo>
                  <a:lnTo>
                    <a:pt x="1947659" y="467868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686556" y="5722620"/>
              <a:ext cx="2783205" cy="533400"/>
            </a:xfrm>
            <a:custGeom>
              <a:avLst/>
              <a:gdLst/>
              <a:ahLst/>
              <a:cxnLst/>
              <a:rect l="l" t="t" r="r" b="b"/>
              <a:pathLst>
                <a:path w="2783204" h="533400">
                  <a:moveTo>
                    <a:pt x="2782824" y="533399"/>
                  </a:moveTo>
                  <a:lnTo>
                    <a:pt x="2228329" y="533399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6556233" y="6154811"/>
            <a:ext cx="10566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Επ</a:t>
            </a:r>
            <a:r>
              <a:rPr sz="1600" b="1" spc="-2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δ</a:t>
            </a:r>
            <a:r>
              <a:rPr sz="1600" b="1" spc="-2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δυμ</a:t>
            </a:r>
            <a:r>
              <a:rPr sz="1600" b="1" spc="-2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ί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δα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968944" y="2953448"/>
            <a:ext cx="2873375" cy="3178175"/>
            <a:chOff x="1968944" y="2953448"/>
            <a:chExt cx="2873375" cy="3178175"/>
          </a:xfrm>
        </p:grpSpPr>
        <p:sp>
          <p:nvSpPr>
            <p:cNvPr id="30" name="object 30"/>
            <p:cNvSpPr/>
            <p:nvPr/>
          </p:nvSpPr>
          <p:spPr>
            <a:xfrm>
              <a:off x="1981962" y="2966465"/>
              <a:ext cx="2847340" cy="660400"/>
            </a:xfrm>
            <a:custGeom>
              <a:avLst/>
              <a:gdLst/>
              <a:ahLst/>
              <a:cxnLst/>
              <a:rect l="l" t="t" r="r" b="b"/>
              <a:pathLst>
                <a:path w="2847340" h="660400">
                  <a:moveTo>
                    <a:pt x="2846832" y="659892"/>
                  </a:moveTo>
                  <a:lnTo>
                    <a:pt x="1133652" y="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981200" y="2968751"/>
              <a:ext cx="2847340" cy="657225"/>
            </a:xfrm>
            <a:custGeom>
              <a:avLst/>
              <a:gdLst/>
              <a:ahLst/>
              <a:cxnLst/>
              <a:rect l="l" t="t" r="r" b="b"/>
              <a:pathLst>
                <a:path w="2847340" h="657225">
                  <a:moveTo>
                    <a:pt x="2846832" y="656844"/>
                  </a:moveTo>
                  <a:lnTo>
                    <a:pt x="1133652" y="0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981962" y="3393185"/>
              <a:ext cx="2077720" cy="533400"/>
            </a:xfrm>
            <a:custGeom>
              <a:avLst/>
              <a:gdLst/>
              <a:ahLst/>
              <a:cxnLst/>
              <a:rect l="l" t="t" r="r" b="b"/>
              <a:pathLst>
                <a:path w="2077720" h="533400">
                  <a:moveTo>
                    <a:pt x="0" y="0"/>
                  </a:moveTo>
                  <a:lnTo>
                    <a:pt x="1108481" y="0"/>
                  </a:lnTo>
                  <a:lnTo>
                    <a:pt x="2077212" y="53340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981200" y="3395471"/>
              <a:ext cx="2077720" cy="530860"/>
            </a:xfrm>
            <a:custGeom>
              <a:avLst/>
              <a:gdLst/>
              <a:ahLst/>
              <a:cxnLst/>
              <a:rect l="l" t="t" r="r" b="b"/>
              <a:pathLst>
                <a:path w="2077720" h="530860">
                  <a:moveTo>
                    <a:pt x="0" y="0"/>
                  </a:moveTo>
                  <a:lnTo>
                    <a:pt x="1108481" y="0"/>
                  </a:lnTo>
                  <a:lnTo>
                    <a:pt x="2077212" y="530352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981962" y="5820917"/>
              <a:ext cx="448309" cy="297180"/>
            </a:xfrm>
            <a:custGeom>
              <a:avLst/>
              <a:gdLst/>
              <a:ahLst/>
              <a:cxnLst/>
              <a:rect l="l" t="t" r="r" b="b"/>
              <a:pathLst>
                <a:path w="448310" h="297179">
                  <a:moveTo>
                    <a:pt x="0" y="0"/>
                  </a:moveTo>
                  <a:lnTo>
                    <a:pt x="193840" y="0"/>
                  </a:lnTo>
                  <a:lnTo>
                    <a:pt x="448056" y="297179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981200" y="5838443"/>
              <a:ext cx="448309" cy="279400"/>
            </a:xfrm>
            <a:custGeom>
              <a:avLst/>
              <a:gdLst/>
              <a:ahLst/>
              <a:cxnLst/>
              <a:rect l="l" t="t" r="r" b="b"/>
              <a:pathLst>
                <a:path w="448310" h="279400">
                  <a:moveTo>
                    <a:pt x="0" y="0"/>
                  </a:moveTo>
                  <a:lnTo>
                    <a:pt x="193840" y="0"/>
                  </a:lnTo>
                  <a:lnTo>
                    <a:pt x="448056" y="278891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937953" y="2801392"/>
            <a:ext cx="990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Ου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2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η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τή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0974" y="3252373"/>
            <a:ext cx="15455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Ουροδόχος</a:t>
            </a:r>
            <a:r>
              <a:rPr sz="1600" b="1" spc="-5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κύστη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28811" y="5738946"/>
            <a:ext cx="74358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Β</a:t>
            </a:r>
            <a:r>
              <a:rPr sz="1600" b="1" spc="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ά</a:t>
            </a: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λ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ανος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20517" y="5990487"/>
            <a:ext cx="106172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θ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54252" y="6160057"/>
            <a:ext cx="59753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20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</a:t>
            </a:r>
            <a:r>
              <a:rPr sz="20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20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χ</a:t>
            </a:r>
            <a:r>
              <a:rPr sz="20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ις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26565" y="6464025"/>
            <a:ext cx="54038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2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χ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εο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714147" y="5778724"/>
            <a:ext cx="164338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Σπερματικός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πόρος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023808" y="5030660"/>
            <a:ext cx="759460" cy="305435"/>
            <a:chOff x="2023808" y="5030660"/>
            <a:chExt cx="759460" cy="305435"/>
          </a:xfrm>
        </p:grpSpPr>
        <p:sp>
          <p:nvSpPr>
            <p:cNvPr id="44" name="object 44"/>
            <p:cNvSpPr/>
            <p:nvPr/>
          </p:nvSpPr>
          <p:spPr>
            <a:xfrm>
              <a:off x="2036825" y="5043677"/>
              <a:ext cx="733425" cy="279400"/>
            </a:xfrm>
            <a:custGeom>
              <a:avLst/>
              <a:gdLst/>
              <a:ahLst/>
              <a:cxnLst/>
              <a:rect l="l" t="t" r="r" b="b"/>
              <a:pathLst>
                <a:path w="733425" h="279400">
                  <a:moveTo>
                    <a:pt x="733044" y="278892"/>
                  </a:moveTo>
                  <a:lnTo>
                    <a:pt x="330022" y="0"/>
                  </a:lnTo>
                  <a:lnTo>
                    <a:pt x="0" y="0"/>
                  </a:lnTo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036063" y="5042915"/>
              <a:ext cx="733425" cy="279400"/>
            </a:xfrm>
            <a:custGeom>
              <a:avLst/>
              <a:gdLst/>
              <a:ahLst/>
              <a:cxnLst/>
              <a:rect l="l" t="t" r="r" b="b"/>
              <a:pathLst>
                <a:path w="733425" h="279400">
                  <a:moveTo>
                    <a:pt x="733044" y="278891"/>
                  </a:moveTo>
                  <a:lnTo>
                    <a:pt x="330022" y="0"/>
                  </a:lnTo>
                  <a:lnTo>
                    <a:pt x="0" y="0"/>
                  </a:lnTo>
                </a:path>
              </a:pathLst>
            </a:custGeom>
            <a:ln w="9143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1146294" y="4916351"/>
            <a:ext cx="8032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Ου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ή</a:t>
            </a:r>
            <a:r>
              <a:rPr sz="1600" b="1" spc="-2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θ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990280" y="6377876"/>
            <a:ext cx="648335" cy="139065"/>
            <a:chOff x="1990280" y="6377876"/>
            <a:chExt cx="648335" cy="139065"/>
          </a:xfrm>
        </p:grpSpPr>
        <p:sp>
          <p:nvSpPr>
            <p:cNvPr id="48" name="object 48"/>
            <p:cNvSpPr/>
            <p:nvPr/>
          </p:nvSpPr>
          <p:spPr>
            <a:xfrm>
              <a:off x="2003297" y="6390894"/>
              <a:ext cx="622300" cy="113030"/>
            </a:xfrm>
            <a:custGeom>
              <a:avLst/>
              <a:gdLst/>
              <a:ahLst/>
              <a:cxnLst/>
              <a:rect l="l" t="t" r="r" b="b"/>
              <a:pathLst>
                <a:path w="622300" h="113029">
                  <a:moveTo>
                    <a:pt x="0" y="112775"/>
                  </a:moveTo>
                  <a:lnTo>
                    <a:pt x="237934" y="112775"/>
                  </a:lnTo>
                  <a:lnTo>
                    <a:pt x="621792" y="0"/>
                  </a:lnTo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002535" y="6390132"/>
              <a:ext cx="622300" cy="94615"/>
            </a:xfrm>
            <a:custGeom>
              <a:avLst/>
              <a:gdLst/>
              <a:ahLst/>
              <a:cxnLst/>
              <a:rect l="l" t="t" r="r" b="b"/>
              <a:pathLst>
                <a:path w="622300" h="94614">
                  <a:moveTo>
                    <a:pt x="0" y="94487"/>
                  </a:moveTo>
                  <a:lnTo>
                    <a:pt x="237934" y="94487"/>
                  </a:lnTo>
                  <a:lnTo>
                    <a:pt x="621792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 txBox="1"/>
          <p:nvPr/>
        </p:nvSpPr>
        <p:spPr>
          <a:xfrm>
            <a:off x="445198" y="6311268"/>
            <a:ext cx="1513840" cy="46418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480"/>
              </a:spcBef>
            </a:pP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Εξωτερικό 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στόμιο </a:t>
            </a:r>
            <a:r>
              <a:rPr sz="1600" b="1" spc="-35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ουρήθρας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533080" y="3706304"/>
            <a:ext cx="5975985" cy="1545590"/>
            <a:chOff x="1533080" y="3706304"/>
            <a:chExt cx="5975985" cy="1545590"/>
          </a:xfrm>
        </p:grpSpPr>
        <p:sp>
          <p:nvSpPr>
            <p:cNvPr id="52" name="object 52"/>
            <p:cNvSpPr/>
            <p:nvPr/>
          </p:nvSpPr>
          <p:spPr>
            <a:xfrm>
              <a:off x="4894326" y="4245101"/>
              <a:ext cx="2601595" cy="329565"/>
            </a:xfrm>
            <a:custGeom>
              <a:avLst/>
              <a:gdLst/>
              <a:ahLst/>
              <a:cxnLst/>
              <a:rect l="l" t="t" r="r" b="b"/>
              <a:pathLst>
                <a:path w="2601595" h="329564">
                  <a:moveTo>
                    <a:pt x="2601468" y="0"/>
                  </a:moveTo>
                  <a:lnTo>
                    <a:pt x="1884845" y="0"/>
                  </a:lnTo>
                  <a:lnTo>
                    <a:pt x="0" y="329184"/>
                  </a:lnTo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4878323" y="4255007"/>
              <a:ext cx="2601595" cy="327660"/>
            </a:xfrm>
            <a:custGeom>
              <a:avLst/>
              <a:gdLst/>
              <a:ahLst/>
              <a:cxnLst/>
              <a:rect l="l" t="t" r="r" b="b"/>
              <a:pathLst>
                <a:path w="2601595" h="327660">
                  <a:moveTo>
                    <a:pt x="2601468" y="0"/>
                  </a:moveTo>
                  <a:lnTo>
                    <a:pt x="1884845" y="0"/>
                  </a:lnTo>
                  <a:lnTo>
                    <a:pt x="0" y="32766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4798314" y="5002529"/>
              <a:ext cx="1918970" cy="152400"/>
            </a:xfrm>
            <a:custGeom>
              <a:avLst/>
              <a:gdLst/>
              <a:ahLst/>
              <a:cxnLst/>
              <a:rect l="l" t="t" r="r" b="b"/>
              <a:pathLst>
                <a:path w="1918970" h="152400">
                  <a:moveTo>
                    <a:pt x="1918716" y="152400"/>
                  </a:moveTo>
                  <a:lnTo>
                    <a:pt x="1390180" y="15240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4797552" y="5018531"/>
              <a:ext cx="1918970" cy="135890"/>
            </a:xfrm>
            <a:custGeom>
              <a:avLst/>
              <a:gdLst/>
              <a:ahLst/>
              <a:cxnLst/>
              <a:rect l="l" t="t" r="r" b="b"/>
              <a:pathLst>
                <a:path w="1918970" h="135889">
                  <a:moveTo>
                    <a:pt x="1918716" y="135636"/>
                  </a:moveTo>
                  <a:lnTo>
                    <a:pt x="1390180" y="135636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212085" y="3719321"/>
              <a:ext cx="702945" cy="1422400"/>
            </a:xfrm>
            <a:custGeom>
              <a:avLst/>
              <a:gdLst/>
              <a:ahLst/>
              <a:cxnLst/>
              <a:rect l="l" t="t" r="r" b="b"/>
              <a:pathLst>
                <a:path w="702944" h="1422400">
                  <a:moveTo>
                    <a:pt x="702563" y="1421891"/>
                  </a:moveTo>
                  <a:lnTo>
                    <a:pt x="68783" y="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2323337" y="3795521"/>
              <a:ext cx="421005" cy="1443355"/>
            </a:xfrm>
            <a:custGeom>
              <a:avLst/>
              <a:gdLst/>
              <a:ahLst/>
              <a:cxnLst/>
              <a:rect l="l" t="t" r="r" b="b"/>
              <a:pathLst>
                <a:path w="421005" h="1443354">
                  <a:moveTo>
                    <a:pt x="0" y="0"/>
                  </a:moveTo>
                  <a:lnTo>
                    <a:pt x="420623" y="1443228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2307335" y="3797807"/>
              <a:ext cx="436245" cy="1422400"/>
            </a:xfrm>
            <a:custGeom>
              <a:avLst/>
              <a:gdLst/>
              <a:ahLst/>
              <a:cxnLst/>
              <a:rect l="l" t="t" r="r" b="b"/>
              <a:pathLst>
                <a:path w="436244" h="1422400">
                  <a:moveTo>
                    <a:pt x="0" y="0"/>
                  </a:moveTo>
                  <a:lnTo>
                    <a:pt x="435864" y="1421892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2250947" y="3797807"/>
              <a:ext cx="662940" cy="1343025"/>
            </a:xfrm>
            <a:custGeom>
              <a:avLst/>
              <a:gdLst/>
              <a:ahLst/>
              <a:cxnLst/>
              <a:rect l="l" t="t" r="r" b="b"/>
              <a:pathLst>
                <a:path w="662939" h="1343025">
                  <a:moveTo>
                    <a:pt x="662939" y="1342644"/>
                  </a:moveTo>
                  <a:lnTo>
                    <a:pt x="67221" y="0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546097" y="3757421"/>
              <a:ext cx="1306195" cy="990600"/>
            </a:xfrm>
            <a:custGeom>
              <a:avLst/>
              <a:gdLst/>
              <a:ahLst/>
              <a:cxnLst/>
              <a:rect l="l" t="t" r="r" b="b"/>
              <a:pathLst>
                <a:path w="1306195" h="990600">
                  <a:moveTo>
                    <a:pt x="1306068" y="990600"/>
                  </a:moveTo>
                  <a:lnTo>
                    <a:pt x="764527" y="0"/>
                  </a:lnTo>
                  <a:lnTo>
                    <a:pt x="0" y="0"/>
                  </a:lnTo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584959" y="3794759"/>
              <a:ext cx="1266825" cy="952500"/>
            </a:xfrm>
            <a:custGeom>
              <a:avLst/>
              <a:gdLst/>
              <a:ahLst/>
              <a:cxnLst/>
              <a:rect l="l" t="t" r="r" b="b"/>
              <a:pathLst>
                <a:path w="1266825" h="952500">
                  <a:moveTo>
                    <a:pt x="1266444" y="952500"/>
                  </a:moveTo>
                  <a:lnTo>
                    <a:pt x="741337" y="0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/>
          <p:cNvSpPr txBox="1"/>
          <p:nvPr/>
        </p:nvSpPr>
        <p:spPr>
          <a:xfrm>
            <a:off x="541435" y="3685377"/>
            <a:ext cx="983615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η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γγ</a:t>
            </a: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ώ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δη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σώματα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273964" y="5505551"/>
            <a:ext cx="56705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θη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898713" y="5395761"/>
            <a:ext cx="1059815" cy="454025"/>
            <a:chOff x="1898713" y="5395761"/>
            <a:chExt cx="1059815" cy="454025"/>
          </a:xfrm>
        </p:grpSpPr>
        <p:sp>
          <p:nvSpPr>
            <p:cNvPr id="65" name="object 65"/>
            <p:cNvSpPr/>
            <p:nvPr/>
          </p:nvSpPr>
          <p:spPr>
            <a:xfrm>
              <a:off x="1919478" y="5540501"/>
              <a:ext cx="447040" cy="295910"/>
            </a:xfrm>
            <a:custGeom>
              <a:avLst/>
              <a:gdLst/>
              <a:ahLst/>
              <a:cxnLst/>
              <a:rect l="l" t="t" r="r" b="b"/>
              <a:pathLst>
                <a:path w="447039" h="295910">
                  <a:moveTo>
                    <a:pt x="0" y="0"/>
                  </a:moveTo>
                  <a:lnTo>
                    <a:pt x="193179" y="0"/>
                  </a:lnTo>
                  <a:lnTo>
                    <a:pt x="446531" y="295656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903476" y="5580887"/>
              <a:ext cx="448309" cy="234950"/>
            </a:xfrm>
            <a:custGeom>
              <a:avLst/>
              <a:gdLst/>
              <a:ahLst/>
              <a:cxnLst/>
              <a:rect l="l" t="t" r="r" b="b"/>
              <a:pathLst>
                <a:path w="448310" h="234950">
                  <a:moveTo>
                    <a:pt x="0" y="0"/>
                  </a:moveTo>
                  <a:lnTo>
                    <a:pt x="193840" y="0"/>
                  </a:lnTo>
                  <a:lnTo>
                    <a:pt x="448056" y="234696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2329774" y="5402111"/>
              <a:ext cx="622300" cy="152400"/>
            </a:xfrm>
            <a:custGeom>
              <a:avLst/>
              <a:gdLst/>
              <a:ahLst/>
              <a:cxnLst/>
              <a:rect l="l" t="t" r="r" b="b"/>
              <a:pathLst>
                <a:path w="622300" h="152400">
                  <a:moveTo>
                    <a:pt x="622020" y="102908"/>
                  </a:moveTo>
                  <a:lnTo>
                    <a:pt x="584106" y="135773"/>
                  </a:lnTo>
                  <a:lnTo>
                    <a:pt x="544731" y="145783"/>
                  </a:lnTo>
                  <a:lnTo>
                    <a:pt x="494348" y="151229"/>
                  </a:lnTo>
                  <a:lnTo>
                    <a:pt x="434910" y="151901"/>
                  </a:lnTo>
                  <a:lnTo>
                    <a:pt x="368371" y="147586"/>
                  </a:lnTo>
                  <a:lnTo>
                    <a:pt x="296684" y="138074"/>
                  </a:lnTo>
                  <a:lnTo>
                    <a:pt x="225746" y="123987"/>
                  </a:lnTo>
                  <a:lnTo>
                    <a:pt x="161360" y="106640"/>
                  </a:lnTo>
                  <a:lnTo>
                    <a:pt x="105304" y="86861"/>
                  </a:lnTo>
                  <a:lnTo>
                    <a:pt x="59361" y="65479"/>
                  </a:lnTo>
                  <a:lnTo>
                    <a:pt x="25308" y="43323"/>
                  </a:lnTo>
                  <a:lnTo>
                    <a:pt x="4928" y="2122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/>
          <p:cNvSpPr txBox="1"/>
          <p:nvPr/>
        </p:nvSpPr>
        <p:spPr>
          <a:xfrm>
            <a:off x="1380609" y="5176126"/>
            <a:ext cx="51689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20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</a:t>
            </a:r>
            <a:r>
              <a:rPr sz="20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έ</a:t>
            </a:r>
            <a:r>
              <a:rPr sz="20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ος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222250" y="671830"/>
            <a:ext cx="8699500" cy="5765800"/>
            <a:chOff x="222250" y="671830"/>
            <a:chExt cx="8699500" cy="5765800"/>
          </a:xfrm>
        </p:grpSpPr>
        <p:sp>
          <p:nvSpPr>
            <p:cNvPr id="70" name="object 70"/>
            <p:cNvSpPr/>
            <p:nvPr/>
          </p:nvSpPr>
          <p:spPr>
            <a:xfrm>
              <a:off x="1978914" y="5321045"/>
              <a:ext cx="344805" cy="100965"/>
            </a:xfrm>
            <a:custGeom>
              <a:avLst/>
              <a:gdLst/>
              <a:ahLst/>
              <a:cxnLst/>
              <a:rect l="l" t="t" r="r" b="b"/>
              <a:pathLst>
                <a:path w="344805" h="100964">
                  <a:moveTo>
                    <a:pt x="0" y="0"/>
                  </a:moveTo>
                  <a:lnTo>
                    <a:pt x="149009" y="0"/>
                  </a:lnTo>
                  <a:lnTo>
                    <a:pt x="344424" y="100583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912620" y="5280659"/>
              <a:ext cx="410209" cy="128270"/>
            </a:xfrm>
            <a:custGeom>
              <a:avLst/>
              <a:gdLst/>
              <a:ahLst/>
              <a:cxnLst/>
              <a:rect l="l" t="t" r="r" b="b"/>
              <a:pathLst>
                <a:path w="410210" h="128270">
                  <a:moveTo>
                    <a:pt x="0" y="0"/>
                  </a:moveTo>
                  <a:lnTo>
                    <a:pt x="177355" y="0"/>
                  </a:lnTo>
                  <a:lnTo>
                    <a:pt x="409956" y="128015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251459" y="701040"/>
              <a:ext cx="8641080" cy="0"/>
            </a:xfrm>
            <a:custGeom>
              <a:avLst/>
              <a:gdLst/>
              <a:ahLst/>
              <a:cxnLst/>
              <a:rect l="l" t="t" r="r" b="b"/>
              <a:pathLst>
                <a:path w="8641080">
                  <a:moveTo>
                    <a:pt x="0" y="0"/>
                  </a:moveTo>
                  <a:lnTo>
                    <a:pt x="8641080" y="0"/>
                  </a:lnTo>
                </a:path>
              </a:pathLst>
            </a:custGeom>
            <a:ln w="5791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4602479" y="6115812"/>
              <a:ext cx="772795" cy="321945"/>
            </a:xfrm>
            <a:custGeom>
              <a:avLst/>
              <a:gdLst/>
              <a:ahLst/>
              <a:cxnLst/>
              <a:rect l="l" t="t" r="r" b="b"/>
              <a:pathLst>
                <a:path w="772795" h="321945">
                  <a:moveTo>
                    <a:pt x="772668" y="0"/>
                  </a:moveTo>
                  <a:lnTo>
                    <a:pt x="0" y="0"/>
                  </a:lnTo>
                  <a:lnTo>
                    <a:pt x="0" y="321564"/>
                  </a:lnTo>
                  <a:lnTo>
                    <a:pt x="772668" y="321564"/>
                  </a:lnTo>
                  <a:lnTo>
                    <a:pt x="772668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4" name="object 74"/>
          <p:cNvSpPr txBox="1"/>
          <p:nvPr/>
        </p:nvSpPr>
        <p:spPr>
          <a:xfrm>
            <a:off x="4602479" y="6111660"/>
            <a:ext cx="772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1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264152" y="6475476"/>
            <a:ext cx="772795" cy="320040"/>
          </a:xfrm>
          <a:custGeom>
            <a:avLst/>
            <a:gdLst/>
            <a:ahLst/>
            <a:cxnLst/>
            <a:rect l="l" t="t" r="r" b="b"/>
            <a:pathLst>
              <a:path w="772795" h="320040">
                <a:moveTo>
                  <a:pt x="772668" y="0"/>
                </a:moveTo>
                <a:lnTo>
                  <a:pt x="0" y="0"/>
                </a:lnTo>
                <a:lnTo>
                  <a:pt x="0" y="320040"/>
                </a:lnTo>
                <a:lnTo>
                  <a:pt x="772668" y="320040"/>
                </a:lnTo>
                <a:lnTo>
                  <a:pt x="772668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/>
          <p:nvPr/>
        </p:nvSpPr>
        <p:spPr>
          <a:xfrm>
            <a:off x="4264152" y="6470313"/>
            <a:ext cx="772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1α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920933" y="2461710"/>
            <a:ext cx="16433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Ε</a:t>
            </a:r>
            <a:r>
              <a:rPr sz="1800" b="1" spc="-40" dirty="0">
                <a:latin typeface="Calibri" panose="020F0502020204030204"/>
                <a:cs typeface="Calibri" panose="020F0502020204030204"/>
              </a:rPr>
              <a:t>κ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φο</a:t>
            </a:r>
            <a:r>
              <a:rPr sz="1800" b="1" spc="5" dirty="0">
                <a:latin typeface="Calibri" panose="020F0502020204030204"/>
                <a:cs typeface="Calibri" panose="020F0502020204030204"/>
              </a:rPr>
              <a:t>ρ</a:t>
            </a:r>
            <a:r>
              <a:rPr sz="1800" b="1" spc="-20" dirty="0">
                <a:latin typeface="Calibri" panose="020F0502020204030204"/>
                <a:cs typeface="Calibri" panose="020F0502020204030204"/>
              </a:rPr>
              <a:t>η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τι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κ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ή</a:t>
            </a:r>
            <a:r>
              <a:rPr sz="18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οδός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905243" y="2406395"/>
            <a:ext cx="1699260" cy="320040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76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2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932676" y="3165348"/>
            <a:ext cx="1485900" cy="441959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685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2α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284719" y="3989832"/>
            <a:ext cx="1485900" cy="440690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673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2β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829043" y="4997196"/>
            <a:ext cx="1487805" cy="440690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673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2γ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6701028" y="5702808"/>
            <a:ext cx="1984375" cy="338455"/>
          </a:xfrm>
          <a:custGeom>
            <a:avLst/>
            <a:gdLst/>
            <a:ahLst/>
            <a:cxnLst/>
            <a:rect l="l" t="t" r="r" b="b"/>
            <a:pathLst>
              <a:path w="1984375" h="338454">
                <a:moveTo>
                  <a:pt x="1984248" y="0"/>
                </a:moveTo>
                <a:lnTo>
                  <a:pt x="0" y="0"/>
                </a:lnTo>
                <a:lnTo>
                  <a:pt x="0" y="338327"/>
                </a:lnTo>
                <a:lnTo>
                  <a:pt x="1984248" y="338327"/>
                </a:lnTo>
                <a:lnTo>
                  <a:pt x="1984248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 txBox="1"/>
          <p:nvPr/>
        </p:nvSpPr>
        <p:spPr>
          <a:xfrm>
            <a:off x="6701028" y="5706879"/>
            <a:ext cx="1984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2δ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6469379" y="6097523"/>
            <a:ext cx="1485900" cy="440690"/>
          </a:xfrm>
          <a:custGeom>
            <a:avLst/>
            <a:gdLst/>
            <a:ahLst/>
            <a:cxnLst/>
            <a:rect l="l" t="t" r="r" b="b"/>
            <a:pathLst>
              <a:path w="1485900" h="440690">
                <a:moveTo>
                  <a:pt x="1485900" y="0"/>
                </a:moveTo>
                <a:lnTo>
                  <a:pt x="0" y="0"/>
                </a:lnTo>
                <a:lnTo>
                  <a:pt x="0" y="440435"/>
                </a:lnTo>
                <a:lnTo>
                  <a:pt x="1485900" y="440435"/>
                </a:lnTo>
                <a:lnTo>
                  <a:pt x="1485900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 txBox="1"/>
          <p:nvPr/>
        </p:nvSpPr>
        <p:spPr>
          <a:xfrm>
            <a:off x="6469379" y="6152729"/>
            <a:ext cx="148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2ε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50163" y="4809744"/>
            <a:ext cx="1485900" cy="304800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spc="5" dirty="0">
                <a:latin typeface="Calibri" panose="020F0502020204030204"/>
                <a:cs typeface="Calibri" panose="020F0502020204030204"/>
              </a:rPr>
              <a:t>2στ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274063" y="5154167"/>
            <a:ext cx="723900" cy="266700"/>
          </a:xfrm>
          <a:custGeom>
            <a:avLst/>
            <a:gdLst/>
            <a:ahLst/>
            <a:cxnLst/>
            <a:rect l="l" t="t" r="r" b="b"/>
            <a:pathLst>
              <a:path w="723900" h="266700">
                <a:moveTo>
                  <a:pt x="723900" y="0"/>
                </a:moveTo>
                <a:lnTo>
                  <a:pt x="0" y="0"/>
                </a:lnTo>
                <a:lnTo>
                  <a:pt x="0" y="266699"/>
                </a:lnTo>
                <a:lnTo>
                  <a:pt x="723900" y="266699"/>
                </a:lnTo>
                <a:lnTo>
                  <a:pt x="723900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 txBox="1"/>
          <p:nvPr/>
        </p:nvSpPr>
        <p:spPr>
          <a:xfrm>
            <a:off x="1274063" y="5122138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4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3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64819" y="3678935"/>
            <a:ext cx="1158240" cy="440690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679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3α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173480" y="5454396"/>
            <a:ext cx="749935" cy="266700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0" rIns="0" bIns="0" rtlCol="0">
            <a:spAutoFit/>
          </a:bodyPr>
          <a:lstStyle/>
          <a:p>
            <a:pPr marL="240665">
              <a:lnSpc>
                <a:spcPts val="2010"/>
              </a:lnSpc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3β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066800" y="5736335"/>
            <a:ext cx="856615" cy="257810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0" rIns="0" bIns="0" rtlCol="0">
            <a:spAutoFit/>
          </a:bodyPr>
          <a:lstStyle/>
          <a:p>
            <a:pPr marR="3175" algn="ctr">
              <a:lnSpc>
                <a:spcPts val="1975"/>
              </a:lnSpc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3γ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84859" y="6013703"/>
            <a:ext cx="1138555" cy="260985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0"/>
              </a:lnSpc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3δ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96083" y="1053083"/>
            <a:ext cx="6498590" cy="5690870"/>
            <a:chOff x="2196083" y="1053083"/>
            <a:chExt cx="6498590" cy="569087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311197" y="1053083"/>
              <a:ext cx="6382931" cy="569046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62955" y="3412235"/>
              <a:ext cx="2525395" cy="1905"/>
            </a:xfrm>
            <a:custGeom>
              <a:avLst/>
              <a:gdLst/>
              <a:ahLst/>
              <a:cxnLst/>
              <a:rect l="l" t="t" r="r" b="b"/>
              <a:pathLst>
                <a:path w="2525395" h="1904">
                  <a:moveTo>
                    <a:pt x="2525268" y="0"/>
                  </a:moveTo>
                  <a:lnTo>
                    <a:pt x="0" y="1524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202179" y="2796539"/>
              <a:ext cx="1877695" cy="1905"/>
            </a:xfrm>
            <a:custGeom>
              <a:avLst/>
              <a:gdLst/>
              <a:ahLst/>
              <a:cxnLst/>
              <a:rect l="l" t="t" r="r" b="b"/>
              <a:pathLst>
                <a:path w="1877695" h="1905">
                  <a:moveTo>
                    <a:pt x="1877568" y="0"/>
                  </a:moveTo>
                  <a:lnTo>
                    <a:pt x="0" y="1524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202179" y="3006851"/>
              <a:ext cx="2162810" cy="79375"/>
            </a:xfrm>
            <a:custGeom>
              <a:avLst/>
              <a:gdLst/>
              <a:ahLst/>
              <a:cxnLst/>
              <a:rect l="l" t="t" r="r" b="b"/>
              <a:pathLst>
                <a:path w="2162810" h="79375">
                  <a:moveTo>
                    <a:pt x="0" y="0"/>
                  </a:moveTo>
                  <a:lnTo>
                    <a:pt x="1702104" y="0"/>
                  </a:lnTo>
                  <a:lnTo>
                    <a:pt x="2162556" y="79248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202179" y="4241291"/>
              <a:ext cx="1649095" cy="3175"/>
            </a:xfrm>
            <a:custGeom>
              <a:avLst/>
              <a:gdLst/>
              <a:ahLst/>
              <a:cxnLst/>
              <a:rect l="l" t="t" r="r" b="b"/>
              <a:pathLst>
                <a:path w="1649095" h="3175">
                  <a:moveTo>
                    <a:pt x="0" y="0"/>
                  </a:moveTo>
                  <a:lnTo>
                    <a:pt x="1648968" y="3047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226563" y="4910327"/>
              <a:ext cx="2016760" cy="1905"/>
            </a:xfrm>
            <a:custGeom>
              <a:avLst/>
              <a:gdLst/>
              <a:ahLst/>
              <a:cxnLst/>
              <a:rect l="l" t="t" r="r" b="b"/>
              <a:pathLst>
                <a:path w="2016760" h="1904">
                  <a:moveTo>
                    <a:pt x="0" y="0"/>
                  </a:moveTo>
                  <a:lnTo>
                    <a:pt x="2016252" y="1524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202179" y="5404104"/>
              <a:ext cx="1772920" cy="1905"/>
            </a:xfrm>
            <a:custGeom>
              <a:avLst/>
              <a:gdLst/>
              <a:ahLst/>
              <a:cxnLst/>
              <a:rect l="l" t="t" r="r" b="b"/>
              <a:pathLst>
                <a:path w="1772920" h="1904">
                  <a:moveTo>
                    <a:pt x="0" y="0"/>
                  </a:moveTo>
                  <a:lnTo>
                    <a:pt x="1772412" y="1524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202179" y="5512307"/>
              <a:ext cx="2365375" cy="402590"/>
            </a:xfrm>
            <a:custGeom>
              <a:avLst/>
              <a:gdLst/>
              <a:ahLst/>
              <a:cxnLst/>
              <a:rect l="l" t="t" r="r" b="b"/>
              <a:pathLst>
                <a:path w="2365375" h="402589">
                  <a:moveTo>
                    <a:pt x="0" y="402336"/>
                  </a:moveTo>
                  <a:lnTo>
                    <a:pt x="1549311" y="402336"/>
                  </a:lnTo>
                  <a:lnTo>
                    <a:pt x="2365248" y="0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503419" y="5705855"/>
              <a:ext cx="2935605" cy="228600"/>
            </a:xfrm>
            <a:custGeom>
              <a:avLst/>
              <a:gdLst/>
              <a:ahLst/>
              <a:cxnLst/>
              <a:rect l="l" t="t" r="r" b="b"/>
              <a:pathLst>
                <a:path w="2935604" h="228600">
                  <a:moveTo>
                    <a:pt x="0" y="0"/>
                  </a:moveTo>
                  <a:lnTo>
                    <a:pt x="2055075" y="0"/>
                  </a:lnTo>
                  <a:lnTo>
                    <a:pt x="2935224" y="228600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974591" y="5934455"/>
              <a:ext cx="3321050" cy="318770"/>
            </a:xfrm>
            <a:custGeom>
              <a:avLst/>
              <a:gdLst/>
              <a:ahLst/>
              <a:cxnLst/>
              <a:rect l="l" t="t" r="r" b="b"/>
              <a:pathLst>
                <a:path w="3321050" h="318770">
                  <a:moveTo>
                    <a:pt x="0" y="0"/>
                  </a:moveTo>
                  <a:lnTo>
                    <a:pt x="2536075" y="0"/>
                  </a:lnTo>
                  <a:lnTo>
                    <a:pt x="3320796" y="318516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251704" y="4293107"/>
              <a:ext cx="2636520" cy="399415"/>
            </a:xfrm>
            <a:custGeom>
              <a:avLst/>
              <a:gdLst/>
              <a:ahLst/>
              <a:cxnLst/>
              <a:rect l="l" t="t" r="r" b="b"/>
              <a:pathLst>
                <a:path w="2636520" h="399414">
                  <a:moveTo>
                    <a:pt x="2636520" y="399288"/>
                  </a:moveTo>
                  <a:lnTo>
                    <a:pt x="252971" y="399288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774691" y="5007863"/>
              <a:ext cx="3418840" cy="361315"/>
            </a:xfrm>
            <a:custGeom>
              <a:avLst/>
              <a:gdLst/>
              <a:ahLst/>
              <a:cxnLst/>
              <a:rect l="l" t="t" r="r" b="b"/>
              <a:pathLst>
                <a:path w="3418840" h="361314">
                  <a:moveTo>
                    <a:pt x="3418332" y="361188"/>
                  </a:moveTo>
                  <a:lnTo>
                    <a:pt x="652551" y="361188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553455" y="5567172"/>
              <a:ext cx="2423160" cy="0"/>
            </a:xfrm>
            <a:custGeom>
              <a:avLst/>
              <a:gdLst/>
              <a:ahLst/>
              <a:cxnLst/>
              <a:rect l="l" t="t" r="r" b="b"/>
              <a:pathLst>
                <a:path w="2423159">
                  <a:moveTo>
                    <a:pt x="242316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202179" y="3291839"/>
              <a:ext cx="2065020" cy="1905"/>
            </a:xfrm>
            <a:custGeom>
              <a:avLst/>
              <a:gdLst/>
              <a:ahLst/>
              <a:cxnLst/>
              <a:rect l="l" t="t" r="r" b="b"/>
              <a:pathLst>
                <a:path w="2065020" h="1904">
                  <a:moveTo>
                    <a:pt x="0" y="0"/>
                  </a:moveTo>
                  <a:lnTo>
                    <a:pt x="2065020" y="1524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267200" y="2982467"/>
              <a:ext cx="335280" cy="309880"/>
            </a:xfrm>
            <a:custGeom>
              <a:avLst/>
              <a:gdLst/>
              <a:ahLst/>
              <a:cxnLst/>
              <a:rect l="l" t="t" r="r" b="b"/>
              <a:pathLst>
                <a:path w="335279" h="309879">
                  <a:moveTo>
                    <a:pt x="335279" y="0"/>
                  </a:moveTo>
                  <a:lnTo>
                    <a:pt x="0" y="309372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267200" y="3046476"/>
              <a:ext cx="512445" cy="245745"/>
            </a:xfrm>
            <a:custGeom>
              <a:avLst/>
              <a:gdLst/>
              <a:ahLst/>
              <a:cxnLst/>
              <a:rect l="l" t="t" r="r" b="b"/>
              <a:pathLst>
                <a:path w="512445" h="245745">
                  <a:moveTo>
                    <a:pt x="512063" y="0"/>
                  </a:moveTo>
                  <a:lnTo>
                    <a:pt x="0" y="245364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5051552" y="3274156"/>
            <a:ext cx="3809365" cy="623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Περιτόναιο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100">
              <a:latin typeface="Calibri" panose="020F0502020204030204"/>
              <a:cs typeface="Calibri" panose="020F0502020204030204"/>
            </a:endParaRPr>
          </a:p>
          <a:p>
            <a:pPr marR="5080" algn="r">
              <a:lnSpc>
                <a:spcPct val="100000"/>
              </a:lnSpc>
              <a:tabLst>
                <a:tab pos="3128645" algn="l"/>
                <a:tab pos="3263265" algn="l"/>
              </a:tabLst>
            </a:pPr>
            <a:r>
              <a:rPr sz="1400" u="sng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 panose="02020603050405020304"/>
                <a:cs typeface="Times New Roman" panose="02020603050405020304"/>
              </a:rPr>
              <a:t> 	</a:t>
            </a:r>
            <a:r>
              <a:rPr sz="1400" dirty="0">
                <a:solidFill>
                  <a:srgbClr val="221F1F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4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ή</a:t>
            </a:r>
            <a:r>
              <a:rPr sz="14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ρα</a:t>
            </a:r>
            <a:endParaRPr sz="1400" b="1" dirty="0">
              <a:solidFill>
                <a:srgbClr val="FF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6944" y="4102753"/>
            <a:ext cx="1353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Ουρ</a:t>
            </a:r>
            <a:r>
              <a:rPr sz="1400" b="1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400" b="1" spc="-5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δ</a:t>
            </a:r>
            <a:r>
              <a:rPr sz="1400" b="1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ό</a:t>
            </a:r>
            <a:r>
              <a:rPr sz="1400" b="1" spc="-10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χ</a:t>
            </a:r>
            <a:r>
              <a:rPr sz="1400" b="1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ος</a:t>
            </a:r>
            <a:r>
              <a:rPr sz="1400" b="1" spc="-40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30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400" b="1" spc="-5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ύ</a:t>
            </a:r>
            <a:r>
              <a:rPr sz="1400" b="1" spc="15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400" b="1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τη</a:t>
            </a:r>
            <a:endParaRPr sz="1400" b="1" dirty="0">
              <a:solidFill>
                <a:srgbClr val="7030A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62434" y="4461509"/>
            <a:ext cx="14554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42085" algn="l"/>
              </a:tabLst>
            </a:pP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Εφηβαίο </a:t>
            </a:r>
            <a:r>
              <a:rPr sz="1400" b="1" spc="-14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u="heavy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u="heavy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 panose="02020603050405020304"/>
                <a:cs typeface="Times New Roman" panose="02020603050405020304"/>
              </a:rPr>
              <a:t>	</a:t>
            </a:r>
            <a:endParaRPr sz="1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18213" y="4752864"/>
            <a:ext cx="7327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Ουρήθρα</a:t>
            </a:r>
            <a:endParaRPr sz="1400" b="1" spc="-5" dirty="0">
              <a:solidFill>
                <a:srgbClr val="7030A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94289" y="5036196"/>
            <a:ext cx="21399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6615" algn="l"/>
              </a:tabLst>
            </a:pP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Κλειτορίδα </a:t>
            </a:r>
            <a:r>
              <a:rPr sz="1400" b="1" spc="-10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u="heavy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u="heavy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 panose="02020603050405020304"/>
                <a:cs typeface="Times New Roman" panose="02020603050405020304"/>
              </a:rPr>
              <a:t>	</a:t>
            </a:r>
            <a:endParaRPr sz="1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4582" y="5264787"/>
            <a:ext cx="1327150" cy="745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Ε</a:t>
            </a:r>
            <a:r>
              <a:rPr sz="1400" b="1" spc="-15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ξ</a:t>
            </a:r>
            <a:r>
              <a:rPr sz="1400" b="1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ωτ</a:t>
            </a:r>
            <a:r>
              <a:rPr sz="1400" b="1" spc="5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ε</a:t>
            </a:r>
            <a:r>
              <a:rPr sz="1400" b="1" spc="-5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b="1" spc="-10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40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400" b="1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ό</a:t>
            </a:r>
            <a:r>
              <a:rPr sz="1400" b="1" spc="-40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15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400" b="1" spc="-15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400" b="1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όμ</a:t>
            </a:r>
            <a:r>
              <a:rPr sz="1400" b="1" spc="-10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ι</a:t>
            </a:r>
            <a:r>
              <a:rPr sz="1400" b="1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ο  </a:t>
            </a:r>
            <a:r>
              <a:rPr sz="1400" b="1" spc="-5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ουρήθρας</a:t>
            </a:r>
            <a:endParaRPr sz="1400">
              <a:solidFill>
                <a:srgbClr val="7030A0"/>
              </a:solidFill>
              <a:latin typeface="Calibri" panose="020F0502020204030204"/>
              <a:cs typeface="Calibri" panose="020F0502020204030204"/>
            </a:endParaRPr>
          </a:p>
          <a:p>
            <a:pPr marL="742315">
              <a:lnSpc>
                <a:spcPct val="100000"/>
              </a:lnSpc>
              <a:spcBef>
                <a:spcPts val="625"/>
              </a:spcBef>
            </a:pP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Υμένας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64521" y="5781880"/>
            <a:ext cx="9518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4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ά</a:t>
            </a:r>
            <a:r>
              <a:rPr sz="14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χ</a:t>
            </a:r>
            <a:r>
              <a:rPr sz="1400" b="1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εί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λη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41666" y="6178972"/>
            <a:ext cx="10769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εγ</a:t>
            </a:r>
            <a:r>
              <a:rPr sz="1400" b="1" spc="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ά</a:t>
            </a:r>
            <a:r>
              <a:rPr sz="14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λ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4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χ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</a:t>
            </a:r>
            <a:r>
              <a:rPr sz="1400" b="1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ί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λη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18315" y="4452415"/>
            <a:ext cx="74422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4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ρά</a:t>
            </a:r>
            <a:r>
              <a:rPr sz="1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χη</a:t>
            </a:r>
            <a:r>
              <a:rPr sz="1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λ</a:t>
            </a:r>
            <a:r>
              <a:rPr sz="1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ος  </a:t>
            </a:r>
            <a:r>
              <a:rPr sz="14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μήτρας</a:t>
            </a:r>
            <a:endParaRPr sz="1400" b="1" spc="-5" dirty="0">
              <a:solidFill>
                <a:srgbClr val="FF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77334" y="5177237"/>
            <a:ext cx="685800" cy="4895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935">
              <a:lnSpc>
                <a:spcPct val="109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4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ό</a:t>
            </a:r>
            <a:r>
              <a:rPr sz="1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λ</a:t>
            </a:r>
            <a:r>
              <a:rPr sz="1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πος  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</a:t>
            </a: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ρωκ</a:t>
            </a:r>
            <a:r>
              <a:rPr sz="14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2973" y="756453"/>
            <a:ext cx="3529329" cy="287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9481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αποτελείται</a:t>
            </a:r>
            <a:r>
              <a:rPr sz="1800" b="1" spc="39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από </a:t>
            </a:r>
            <a:r>
              <a:rPr sz="1800" b="1" spc="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α.</a:t>
            </a:r>
            <a:r>
              <a:rPr sz="1800" b="1" spc="-4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τις</a:t>
            </a:r>
            <a:r>
              <a:rPr sz="1800" b="1" spc="-1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δύο</a:t>
            </a:r>
            <a:r>
              <a:rPr sz="1800" b="1" spc="-2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ωοθήκες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β.</a:t>
            </a:r>
            <a:r>
              <a:rPr sz="1800" b="1" spc="-2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τους δύο</a:t>
            </a:r>
            <a:r>
              <a:rPr sz="1800" b="1" spc="-1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ωαγωγούς</a:t>
            </a:r>
            <a:r>
              <a:rPr sz="1800" b="1" spc="-4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(ή</a:t>
            </a:r>
            <a:r>
              <a:rPr sz="1800" b="1" spc="-3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σάλπιγγες) </a:t>
            </a:r>
            <a:r>
              <a:rPr sz="1800" b="1" spc="-39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γ. </a:t>
            </a:r>
            <a:r>
              <a:rPr sz="1800" b="1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τη</a:t>
            </a:r>
            <a:r>
              <a:rPr sz="1800" b="1" spc="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μήτρα</a:t>
            </a:r>
            <a:endParaRPr sz="1800" b="1" spc="-10" dirty="0">
              <a:solidFill>
                <a:srgbClr val="0033CC"/>
              </a:solidFill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</a:pPr>
            <a:r>
              <a:rPr lang="el-GR" sz="1800" b="1" spc="-1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δ. τον τράχηλο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 marR="2310765">
              <a:lnSpc>
                <a:spcPct val="100000"/>
              </a:lnSpc>
            </a:pPr>
            <a:r>
              <a:rPr lang="el-GR" sz="1800" b="1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ε</a:t>
            </a:r>
            <a:r>
              <a:rPr sz="1800" b="1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.</a:t>
            </a:r>
            <a:r>
              <a:rPr sz="1800" b="1" spc="-5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τον</a:t>
            </a:r>
            <a:r>
              <a:rPr sz="1800" b="1" spc="-4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κόλπο </a:t>
            </a:r>
            <a:r>
              <a:rPr sz="1800" b="1" spc="-39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l-GR" sz="1800" b="1" spc="-39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στ  </a:t>
            </a:r>
            <a:r>
              <a:rPr sz="1800" b="1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.</a:t>
            </a:r>
            <a:r>
              <a:rPr sz="1800" b="1" spc="-2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το</a:t>
            </a:r>
            <a:r>
              <a:rPr sz="1800" b="1" spc="-3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αιδοίο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Calibri" panose="020F0502020204030204"/>
              <a:cs typeface="Calibri" panose="020F0502020204030204"/>
            </a:endParaRPr>
          </a:p>
          <a:p>
            <a:pPr marL="1191895" marR="1695450" indent="-67310" algn="l">
              <a:lnSpc>
                <a:spcPct val="105000"/>
              </a:lnSpc>
            </a:pPr>
            <a:r>
              <a:rPr sz="1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400" b="1" spc="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ά</a:t>
            </a:r>
            <a:r>
              <a:rPr sz="14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λ</a:t>
            </a:r>
            <a:r>
              <a:rPr sz="1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π</a:t>
            </a:r>
            <a:r>
              <a:rPr sz="14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ι</a:t>
            </a:r>
            <a:r>
              <a:rPr sz="1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γγα 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Ωοθήκη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30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Κροσσοί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717930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Το</a:t>
            </a:r>
            <a:r>
              <a:rPr spc="5" dirty="0"/>
              <a:t> </a:t>
            </a:r>
            <a:r>
              <a:rPr spc="-15" dirty="0"/>
              <a:t>αναπαραγωγικό</a:t>
            </a:r>
            <a:r>
              <a:rPr spc="-30" dirty="0"/>
              <a:t> </a:t>
            </a:r>
            <a:r>
              <a:rPr dirty="0"/>
              <a:t>σύστημα</a:t>
            </a:r>
            <a:r>
              <a:rPr spc="-20" dirty="0"/>
              <a:t> </a:t>
            </a:r>
            <a:r>
              <a:rPr spc="-5" dirty="0"/>
              <a:t>της</a:t>
            </a:r>
            <a:r>
              <a:rPr spc="-20" dirty="0"/>
              <a:t> </a:t>
            </a:r>
            <a:r>
              <a:rPr spc="-15" dirty="0"/>
              <a:t>γυναίκας</a:t>
            </a:r>
            <a:endParaRPr spc="-15" dirty="0"/>
          </a:p>
        </p:txBody>
      </p:sp>
      <p:sp>
        <p:nvSpPr>
          <p:cNvPr id="31" name="object 31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Text Box 31"/>
          <p:cNvSpPr txBox="1"/>
          <p:nvPr/>
        </p:nvSpPr>
        <p:spPr>
          <a:xfrm>
            <a:off x="3376295" y="6083300"/>
            <a:ext cx="11195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l-GR" altLang="en-US" sz="1400" b="1"/>
              <a:t>Αιδοίο</a:t>
            </a:r>
            <a:endParaRPr lang="el-GR" altLang="en-US" sz="14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170514" y="2705100"/>
            <a:ext cx="5690653" cy="409620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14344" y="2755392"/>
            <a:ext cx="21590" cy="291465"/>
          </a:xfrm>
          <a:custGeom>
            <a:avLst/>
            <a:gdLst/>
            <a:ahLst/>
            <a:cxnLst/>
            <a:rect l="l" t="t" r="r" b="b"/>
            <a:pathLst>
              <a:path w="21589" h="291464">
                <a:moveTo>
                  <a:pt x="10667" y="-4572"/>
                </a:moveTo>
                <a:lnTo>
                  <a:pt x="10667" y="295656"/>
                </a:lnTo>
              </a:path>
            </a:pathLst>
          </a:custGeom>
          <a:ln w="3048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31820" y="3171444"/>
            <a:ext cx="795655" cy="615950"/>
          </a:xfrm>
          <a:custGeom>
            <a:avLst/>
            <a:gdLst/>
            <a:ahLst/>
            <a:cxnLst/>
            <a:rect l="l" t="t" r="r" b="b"/>
            <a:pathLst>
              <a:path w="795654" h="615950">
                <a:moveTo>
                  <a:pt x="795527" y="0"/>
                </a:moveTo>
                <a:lnTo>
                  <a:pt x="619632" y="0"/>
                </a:lnTo>
                <a:lnTo>
                  <a:pt x="0" y="615696"/>
                </a:lnTo>
              </a:path>
            </a:pathLst>
          </a:custGeom>
          <a:ln w="9144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42972" y="4203191"/>
            <a:ext cx="1908175" cy="304800"/>
          </a:xfrm>
          <a:custGeom>
            <a:avLst/>
            <a:gdLst/>
            <a:ahLst/>
            <a:cxnLst/>
            <a:rect l="l" t="t" r="r" b="b"/>
            <a:pathLst>
              <a:path w="1908175" h="304800">
                <a:moveTo>
                  <a:pt x="0" y="304799"/>
                </a:moveTo>
                <a:lnTo>
                  <a:pt x="952436" y="304799"/>
                </a:lnTo>
                <a:lnTo>
                  <a:pt x="1908048" y="0"/>
                </a:lnTo>
              </a:path>
            </a:pathLst>
          </a:custGeom>
          <a:ln w="9144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15995" y="5137403"/>
            <a:ext cx="1495425" cy="993775"/>
          </a:xfrm>
          <a:custGeom>
            <a:avLst/>
            <a:gdLst/>
            <a:ahLst/>
            <a:cxnLst/>
            <a:rect l="l" t="t" r="r" b="b"/>
            <a:pathLst>
              <a:path w="1495425" h="993775">
                <a:moveTo>
                  <a:pt x="0" y="993648"/>
                </a:moveTo>
                <a:lnTo>
                  <a:pt x="1240586" y="993648"/>
                </a:lnTo>
                <a:lnTo>
                  <a:pt x="1495044" y="0"/>
                </a:lnTo>
              </a:path>
            </a:pathLst>
          </a:custGeom>
          <a:ln w="9144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39055" y="5820155"/>
            <a:ext cx="603885" cy="1905"/>
          </a:xfrm>
          <a:custGeom>
            <a:avLst/>
            <a:gdLst/>
            <a:ahLst/>
            <a:cxnLst/>
            <a:rect l="l" t="t" r="r" b="b"/>
            <a:pathLst>
              <a:path w="603885" h="1904">
                <a:moveTo>
                  <a:pt x="0" y="0"/>
                </a:moveTo>
                <a:lnTo>
                  <a:pt x="603504" y="1524"/>
                </a:lnTo>
              </a:path>
            </a:pathLst>
          </a:custGeom>
          <a:ln w="9144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88052" y="4753355"/>
            <a:ext cx="251460" cy="127000"/>
          </a:xfrm>
          <a:custGeom>
            <a:avLst/>
            <a:gdLst/>
            <a:ahLst/>
            <a:cxnLst/>
            <a:rect l="l" t="t" r="r" b="b"/>
            <a:pathLst>
              <a:path w="251460" h="127000">
                <a:moveTo>
                  <a:pt x="251460" y="126492"/>
                </a:moveTo>
                <a:lnTo>
                  <a:pt x="127317" y="126492"/>
                </a:lnTo>
                <a:lnTo>
                  <a:pt x="0" y="0"/>
                </a:lnTo>
              </a:path>
            </a:pathLst>
          </a:custGeom>
          <a:ln w="9144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96611" y="4597908"/>
            <a:ext cx="342900" cy="62865"/>
          </a:xfrm>
          <a:custGeom>
            <a:avLst/>
            <a:gdLst/>
            <a:ahLst/>
            <a:cxnLst/>
            <a:rect l="l" t="t" r="r" b="b"/>
            <a:pathLst>
              <a:path w="342900" h="62864">
                <a:moveTo>
                  <a:pt x="342900" y="62483"/>
                </a:moveTo>
                <a:lnTo>
                  <a:pt x="206375" y="62483"/>
                </a:lnTo>
                <a:lnTo>
                  <a:pt x="0" y="0"/>
                </a:lnTo>
              </a:path>
            </a:pathLst>
          </a:custGeom>
          <a:ln w="9144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820411" y="4445508"/>
            <a:ext cx="419100" cy="1905"/>
          </a:xfrm>
          <a:custGeom>
            <a:avLst/>
            <a:gdLst/>
            <a:ahLst/>
            <a:cxnLst/>
            <a:rect l="l" t="t" r="r" b="b"/>
            <a:pathLst>
              <a:path w="419100" h="1904">
                <a:moveTo>
                  <a:pt x="419100" y="0"/>
                </a:moveTo>
                <a:lnTo>
                  <a:pt x="0" y="1524"/>
                </a:lnTo>
              </a:path>
            </a:pathLst>
          </a:custGeom>
          <a:ln w="9144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6405375" y="4319015"/>
            <a:ext cx="181610" cy="645160"/>
            <a:chOff x="6405375" y="4319015"/>
            <a:chExt cx="181610" cy="645160"/>
          </a:xfrm>
        </p:grpSpPr>
        <p:sp>
          <p:nvSpPr>
            <p:cNvPr id="12" name="object 12"/>
            <p:cNvSpPr/>
            <p:nvPr/>
          </p:nvSpPr>
          <p:spPr>
            <a:xfrm>
              <a:off x="6409947" y="4323587"/>
              <a:ext cx="86995" cy="635635"/>
            </a:xfrm>
            <a:custGeom>
              <a:avLst/>
              <a:gdLst/>
              <a:ahLst/>
              <a:cxnLst/>
              <a:rect l="l" t="t" r="r" b="b"/>
              <a:pathLst>
                <a:path w="86995" h="635635">
                  <a:moveTo>
                    <a:pt x="3213" y="0"/>
                  </a:moveTo>
                  <a:lnTo>
                    <a:pt x="86867" y="0"/>
                  </a:lnTo>
                  <a:lnTo>
                    <a:pt x="86867" y="635508"/>
                  </a:lnTo>
                  <a:lnTo>
                    <a:pt x="0" y="635508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496811" y="4642103"/>
              <a:ext cx="85725" cy="1905"/>
            </a:xfrm>
            <a:custGeom>
              <a:avLst/>
              <a:gdLst/>
              <a:ahLst/>
              <a:cxnLst/>
              <a:rect l="l" t="t" r="r" b="b"/>
              <a:pathLst>
                <a:path w="85725" h="1904">
                  <a:moveTo>
                    <a:pt x="-4572" y="762"/>
                  </a:moveTo>
                  <a:lnTo>
                    <a:pt x="89915" y="762"/>
                  </a:lnTo>
                </a:path>
              </a:pathLst>
            </a:custGeom>
            <a:ln w="1066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2226564" y="3715511"/>
            <a:ext cx="579120" cy="312420"/>
            <a:chOff x="2226564" y="3715511"/>
            <a:chExt cx="579120" cy="312420"/>
          </a:xfrm>
        </p:grpSpPr>
        <p:sp>
          <p:nvSpPr>
            <p:cNvPr id="15" name="object 15"/>
            <p:cNvSpPr/>
            <p:nvPr/>
          </p:nvSpPr>
          <p:spPr>
            <a:xfrm>
              <a:off x="2231136" y="3884675"/>
              <a:ext cx="498475" cy="135890"/>
            </a:xfrm>
            <a:custGeom>
              <a:avLst/>
              <a:gdLst/>
              <a:ahLst/>
              <a:cxnLst/>
              <a:rect l="l" t="t" r="r" b="b"/>
              <a:pathLst>
                <a:path w="498475" h="135889">
                  <a:moveTo>
                    <a:pt x="0" y="135636"/>
                  </a:moveTo>
                  <a:lnTo>
                    <a:pt x="167627" y="135636"/>
                  </a:lnTo>
                  <a:lnTo>
                    <a:pt x="498348" y="0"/>
                  </a:lnTo>
                </a:path>
              </a:pathLst>
            </a:custGeom>
            <a:ln w="9143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388108" y="3720083"/>
              <a:ext cx="413384" cy="303530"/>
            </a:xfrm>
            <a:custGeom>
              <a:avLst/>
              <a:gdLst/>
              <a:ahLst/>
              <a:cxnLst/>
              <a:rect l="l" t="t" r="r" b="b"/>
              <a:pathLst>
                <a:path w="413385" h="303529">
                  <a:moveTo>
                    <a:pt x="0" y="303275"/>
                  </a:moveTo>
                  <a:lnTo>
                    <a:pt x="413004" y="0"/>
                  </a:lnTo>
                </a:path>
              </a:pathLst>
            </a:custGeom>
            <a:ln w="9143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/>
          <p:nvPr/>
        </p:nvSpPr>
        <p:spPr>
          <a:xfrm>
            <a:off x="4820411" y="2919983"/>
            <a:ext cx="5080" cy="885825"/>
          </a:xfrm>
          <a:custGeom>
            <a:avLst/>
            <a:gdLst/>
            <a:ahLst/>
            <a:cxnLst/>
            <a:rect l="l" t="t" r="r" b="b"/>
            <a:pathLst>
              <a:path w="5079" h="885825">
                <a:moveTo>
                  <a:pt x="0" y="0"/>
                </a:moveTo>
                <a:lnTo>
                  <a:pt x="4572" y="885444"/>
                </a:lnTo>
              </a:path>
            </a:pathLst>
          </a:custGeom>
          <a:ln w="9144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597691" y="4524892"/>
            <a:ext cx="1403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Τοίχωμα</a:t>
            </a:r>
            <a:r>
              <a:rPr sz="1600" b="1" spc="-4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μήτρας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45127" y="4315308"/>
            <a:ext cx="1014094" cy="70421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just">
              <a:lnSpc>
                <a:spcPct val="89000"/>
              </a:lnSpc>
              <a:spcBef>
                <a:spcPts val="300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Ενδ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600" b="1" spc="-2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ή</a:t>
            </a:r>
            <a:r>
              <a:rPr sz="1600" b="1" spc="-2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 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Μυομήτριο </a:t>
            </a:r>
            <a:r>
              <a:rPr sz="1600" b="1" spc="-35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Περιμήτριο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20735" y="3927558"/>
            <a:ext cx="741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ρο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σσ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ί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01035" y="2153285"/>
            <a:ext cx="2181225" cy="968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4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Σάλπιγγα</a:t>
            </a:r>
            <a:r>
              <a:rPr lang="el-GR"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endParaRPr lang="el-GR" sz="1600" b="1" spc="-10" dirty="0">
              <a:solidFill>
                <a:srgbClr val="221F1F"/>
              </a:solidFill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1640"/>
              </a:lnSpc>
              <a:spcBef>
                <a:spcPts val="95"/>
              </a:spcBef>
            </a:pPr>
            <a:r>
              <a:rPr lang="el-GR"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ή Ωαγωγός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395095">
              <a:lnSpc>
                <a:spcPts val="1640"/>
              </a:lnSpc>
            </a:pP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Μήτρα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752475">
              <a:lnSpc>
                <a:spcPct val="100000"/>
              </a:lnSpc>
              <a:spcBef>
                <a:spcPts val="525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Ωοθήκη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52874" y="4357265"/>
            <a:ext cx="616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Μήτρα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0258" y="887914"/>
            <a:ext cx="83419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840" marR="5080" indent="-35814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α.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δύο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ωοθήκες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έχουν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σχήμα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αμυγδάλου</a:t>
            </a:r>
            <a:r>
              <a:rPr sz="24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βρίσκονται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πάνω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μέρος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λεκάνης,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μία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σε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κάθε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πλευρά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717930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Το</a:t>
            </a:r>
            <a:r>
              <a:rPr spc="5" dirty="0"/>
              <a:t> </a:t>
            </a:r>
            <a:r>
              <a:rPr spc="-15" dirty="0"/>
              <a:t>αναπαραγωγικό</a:t>
            </a:r>
            <a:r>
              <a:rPr spc="-30" dirty="0"/>
              <a:t> </a:t>
            </a:r>
            <a:r>
              <a:rPr dirty="0"/>
              <a:t>σύστημα</a:t>
            </a:r>
            <a:r>
              <a:rPr spc="-20" dirty="0"/>
              <a:t> </a:t>
            </a:r>
            <a:r>
              <a:rPr spc="-5" dirty="0"/>
              <a:t>της</a:t>
            </a:r>
            <a:r>
              <a:rPr spc="-20" dirty="0"/>
              <a:t> </a:t>
            </a:r>
            <a:r>
              <a:rPr spc="-15" dirty="0"/>
              <a:t>γυναίκας</a:t>
            </a:r>
            <a:endParaRPr spc="-15" dirty="0"/>
          </a:p>
        </p:txBody>
      </p:sp>
      <p:sp>
        <p:nvSpPr>
          <p:cNvPr id="25" name="object 25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5245127" y="5747124"/>
            <a:ext cx="6457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5"/>
              </a:lnSpc>
            </a:pPr>
            <a:r>
              <a:rPr sz="1600" b="1" spc="-5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όλ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55816" y="6048933"/>
            <a:ext cx="18224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5"/>
              </a:lnSpc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Τράχηλος</a:t>
            </a:r>
            <a:r>
              <a:rPr sz="1600" b="1" spc="-2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της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μήτρας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170514" y="2705100"/>
            <a:ext cx="5690653" cy="409620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14344" y="2755392"/>
            <a:ext cx="21590" cy="291465"/>
          </a:xfrm>
          <a:custGeom>
            <a:avLst/>
            <a:gdLst/>
            <a:ahLst/>
            <a:cxnLst/>
            <a:rect l="l" t="t" r="r" b="b"/>
            <a:pathLst>
              <a:path w="21589" h="291464">
                <a:moveTo>
                  <a:pt x="10667" y="-4572"/>
                </a:moveTo>
                <a:lnTo>
                  <a:pt x="10667" y="295656"/>
                </a:lnTo>
              </a:path>
            </a:pathLst>
          </a:custGeom>
          <a:ln w="3048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31820" y="3171444"/>
            <a:ext cx="795655" cy="615950"/>
          </a:xfrm>
          <a:custGeom>
            <a:avLst/>
            <a:gdLst/>
            <a:ahLst/>
            <a:cxnLst/>
            <a:rect l="l" t="t" r="r" b="b"/>
            <a:pathLst>
              <a:path w="795654" h="615950">
                <a:moveTo>
                  <a:pt x="795527" y="0"/>
                </a:moveTo>
                <a:lnTo>
                  <a:pt x="619632" y="0"/>
                </a:lnTo>
                <a:lnTo>
                  <a:pt x="0" y="615696"/>
                </a:lnTo>
              </a:path>
            </a:pathLst>
          </a:custGeom>
          <a:ln w="9144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42972" y="4203191"/>
            <a:ext cx="1908175" cy="304800"/>
          </a:xfrm>
          <a:custGeom>
            <a:avLst/>
            <a:gdLst/>
            <a:ahLst/>
            <a:cxnLst/>
            <a:rect l="l" t="t" r="r" b="b"/>
            <a:pathLst>
              <a:path w="1908175" h="304800">
                <a:moveTo>
                  <a:pt x="0" y="304799"/>
                </a:moveTo>
                <a:lnTo>
                  <a:pt x="952436" y="304799"/>
                </a:lnTo>
                <a:lnTo>
                  <a:pt x="1908048" y="0"/>
                </a:lnTo>
              </a:path>
            </a:pathLst>
          </a:custGeom>
          <a:ln w="9144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15995" y="5137403"/>
            <a:ext cx="1495425" cy="993775"/>
          </a:xfrm>
          <a:custGeom>
            <a:avLst/>
            <a:gdLst/>
            <a:ahLst/>
            <a:cxnLst/>
            <a:rect l="l" t="t" r="r" b="b"/>
            <a:pathLst>
              <a:path w="1495425" h="993775">
                <a:moveTo>
                  <a:pt x="0" y="993648"/>
                </a:moveTo>
                <a:lnTo>
                  <a:pt x="1240586" y="993648"/>
                </a:lnTo>
                <a:lnTo>
                  <a:pt x="1495044" y="0"/>
                </a:lnTo>
              </a:path>
            </a:pathLst>
          </a:custGeom>
          <a:ln w="9144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39055" y="5820155"/>
            <a:ext cx="603885" cy="1905"/>
          </a:xfrm>
          <a:custGeom>
            <a:avLst/>
            <a:gdLst/>
            <a:ahLst/>
            <a:cxnLst/>
            <a:rect l="l" t="t" r="r" b="b"/>
            <a:pathLst>
              <a:path w="603885" h="1904">
                <a:moveTo>
                  <a:pt x="0" y="0"/>
                </a:moveTo>
                <a:lnTo>
                  <a:pt x="603504" y="1524"/>
                </a:lnTo>
              </a:path>
            </a:pathLst>
          </a:custGeom>
          <a:ln w="9144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88052" y="4753355"/>
            <a:ext cx="251460" cy="127000"/>
          </a:xfrm>
          <a:custGeom>
            <a:avLst/>
            <a:gdLst/>
            <a:ahLst/>
            <a:cxnLst/>
            <a:rect l="l" t="t" r="r" b="b"/>
            <a:pathLst>
              <a:path w="251460" h="127000">
                <a:moveTo>
                  <a:pt x="251460" y="126492"/>
                </a:moveTo>
                <a:lnTo>
                  <a:pt x="127317" y="126492"/>
                </a:lnTo>
                <a:lnTo>
                  <a:pt x="0" y="0"/>
                </a:lnTo>
              </a:path>
            </a:pathLst>
          </a:custGeom>
          <a:ln w="9144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96611" y="4597908"/>
            <a:ext cx="342900" cy="62865"/>
          </a:xfrm>
          <a:custGeom>
            <a:avLst/>
            <a:gdLst/>
            <a:ahLst/>
            <a:cxnLst/>
            <a:rect l="l" t="t" r="r" b="b"/>
            <a:pathLst>
              <a:path w="342900" h="62864">
                <a:moveTo>
                  <a:pt x="342900" y="62483"/>
                </a:moveTo>
                <a:lnTo>
                  <a:pt x="206375" y="62483"/>
                </a:lnTo>
                <a:lnTo>
                  <a:pt x="0" y="0"/>
                </a:lnTo>
              </a:path>
            </a:pathLst>
          </a:custGeom>
          <a:ln w="9144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820411" y="4445508"/>
            <a:ext cx="419100" cy="1905"/>
          </a:xfrm>
          <a:custGeom>
            <a:avLst/>
            <a:gdLst/>
            <a:ahLst/>
            <a:cxnLst/>
            <a:rect l="l" t="t" r="r" b="b"/>
            <a:pathLst>
              <a:path w="419100" h="1904">
                <a:moveTo>
                  <a:pt x="419100" y="0"/>
                </a:moveTo>
                <a:lnTo>
                  <a:pt x="0" y="1524"/>
                </a:lnTo>
              </a:path>
            </a:pathLst>
          </a:custGeom>
          <a:ln w="9144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6405375" y="4319015"/>
            <a:ext cx="181610" cy="645160"/>
            <a:chOff x="6405375" y="4319015"/>
            <a:chExt cx="181610" cy="645160"/>
          </a:xfrm>
        </p:grpSpPr>
        <p:sp>
          <p:nvSpPr>
            <p:cNvPr id="12" name="object 12"/>
            <p:cNvSpPr/>
            <p:nvPr/>
          </p:nvSpPr>
          <p:spPr>
            <a:xfrm>
              <a:off x="6409947" y="4323587"/>
              <a:ext cx="86995" cy="635635"/>
            </a:xfrm>
            <a:custGeom>
              <a:avLst/>
              <a:gdLst/>
              <a:ahLst/>
              <a:cxnLst/>
              <a:rect l="l" t="t" r="r" b="b"/>
              <a:pathLst>
                <a:path w="86995" h="635635">
                  <a:moveTo>
                    <a:pt x="3213" y="0"/>
                  </a:moveTo>
                  <a:lnTo>
                    <a:pt x="86867" y="0"/>
                  </a:lnTo>
                  <a:lnTo>
                    <a:pt x="86867" y="635508"/>
                  </a:lnTo>
                  <a:lnTo>
                    <a:pt x="0" y="635508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496811" y="4642103"/>
              <a:ext cx="85725" cy="1905"/>
            </a:xfrm>
            <a:custGeom>
              <a:avLst/>
              <a:gdLst/>
              <a:ahLst/>
              <a:cxnLst/>
              <a:rect l="l" t="t" r="r" b="b"/>
              <a:pathLst>
                <a:path w="85725" h="1904">
                  <a:moveTo>
                    <a:pt x="-4572" y="762"/>
                  </a:moveTo>
                  <a:lnTo>
                    <a:pt x="89915" y="762"/>
                  </a:lnTo>
                </a:path>
              </a:pathLst>
            </a:custGeom>
            <a:ln w="1066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2226564" y="3715511"/>
            <a:ext cx="579120" cy="312420"/>
            <a:chOff x="2226564" y="3715511"/>
            <a:chExt cx="579120" cy="312420"/>
          </a:xfrm>
        </p:grpSpPr>
        <p:sp>
          <p:nvSpPr>
            <p:cNvPr id="15" name="object 15"/>
            <p:cNvSpPr/>
            <p:nvPr/>
          </p:nvSpPr>
          <p:spPr>
            <a:xfrm>
              <a:off x="2231136" y="3884675"/>
              <a:ext cx="498475" cy="135890"/>
            </a:xfrm>
            <a:custGeom>
              <a:avLst/>
              <a:gdLst/>
              <a:ahLst/>
              <a:cxnLst/>
              <a:rect l="l" t="t" r="r" b="b"/>
              <a:pathLst>
                <a:path w="498475" h="135889">
                  <a:moveTo>
                    <a:pt x="0" y="135636"/>
                  </a:moveTo>
                  <a:lnTo>
                    <a:pt x="167627" y="135636"/>
                  </a:lnTo>
                  <a:lnTo>
                    <a:pt x="498348" y="0"/>
                  </a:lnTo>
                </a:path>
              </a:pathLst>
            </a:custGeom>
            <a:ln w="9143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388108" y="3720083"/>
              <a:ext cx="413384" cy="303530"/>
            </a:xfrm>
            <a:custGeom>
              <a:avLst/>
              <a:gdLst/>
              <a:ahLst/>
              <a:cxnLst/>
              <a:rect l="l" t="t" r="r" b="b"/>
              <a:pathLst>
                <a:path w="413385" h="303529">
                  <a:moveTo>
                    <a:pt x="0" y="303275"/>
                  </a:moveTo>
                  <a:lnTo>
                    <a:pt x="413004" y="0"/>
                  </a:lnTo>
                </a:path>
              </a:pathLst>
            </a:custGeom>
            <a:ln w="9143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/>
          <p:nvPr/>
        </p:nvSpPr>
        <p:spPr>
          <a:xfrm>
            <a:off x="4820411" y="2919983"/>
            <a:ext cx="5080" cy="885825"/>
          </a:xfrm>
          <a:custGeom>
            <a:avLst/>
            <a:gdLst/>
            <a:ahLst/>
            <a:cxnLst/>
            <a:rect l="l" t="t" r="r" b="b"/>
            <a:pathLst>
              <a:path w="5079" h="885825">
                <a:moveTo>
                  <a:pt x="0" y="0"/>
                </a:moveTo>
                <a:lnTo>
                  <a:pt x="4572" y="885444"/>
                </a:lnTo>
              </a:path>
            </a:pathLst>
          </a:custGeom>
          <a:ln w="9144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597691" y="4524892"/>
            <a:ext cx="1403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Τοίχωμα</a:t>
            </a:r>
            <a:r>
              <a:rPr sz="1600" b="1" spc="-4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μήτρας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45127" y="4315308"/>
            <a:ext cx="1014094" cy="70421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just">
              <a:lnSpc>
                <a:spcPct val="89000"/>
              </a:lnSpc>
              <a:spcBef>
                <a:spcPts val="300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Ενδ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600" b="1" spc="-2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ή</a:t>
            </a:r>
            <a:r>
              <a:rPr sz="1600" b="1" spc="-2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 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Μυομήτριο </a:t>
            </a:r>
            <a:r>
              <a:rPr sz="1600" b="1" spc="-35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Περιμήτριο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20735" y="3927558"/>
            <a:ext cx="741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ρο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σσ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ί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52874" y="4357265"/>
            <a:ext cx="616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Μήτρα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0258" y="887914"/>
            <a:ext cx="846328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840" marR="5080" indent="-35814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β.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δύο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ωαγωγούς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σάλπιγγες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στενοί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 σωλήνες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ένας για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κάθε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ωοθήκη,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εκτείνονται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τις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ωοθήκες</a:t>
            </a:r>
            <a:r>
              <a:rPr sz="2400" u="sng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ως τη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μήτρα.</a:t>
            </a:r>
            <a:endParaRPr sz="2400" u="sng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717930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Το</a:t>
            </a:r>
            <a:r>
              <a:rPr spc="5" dirty="0"/>
              <a:t> </a:t>
            </a:r>
            <a:r>
              <a:rPr spc="-15" dirty="0"/>
              <a:t>αναπαραγωγικό</a:t>
            </a:r>
            <a:r>
              <a:rPr spc="-30" dirty="0"/>
              <a:t> </a:t>
            </a:r>
            <a:r>
              <a:rPr dirty="0"/>
              <a:t>σύστημα</a:t>
            </a:r>
            <a:r>
              <a:rPr spc="-20" dirty="0"/>
              <a:t> </a:t>
            </a:r>
            <a:r>
              <a:rPr spc="-5" dirty="0"/>
              <a:t>της</a:t>
            </a:r>
            <a:r>
              <a:rPr spc="-20" dirty="0"/>
              <a:t> </a:t>
            </a:r>
            <a:r>
              <a:rPr spc="-15" dirty="0"/>
              <a:t>γυναίκας</a:t>
            </a:r>
            <a:endParaRPr spc="-15" dirty="0"/>
          </a:p>
        </p:txBody>
      </p:sp>
      <p:sp>
        <p:nvSpPr>
          <p:cNvPr id="25" name="object 25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5245127" y="5747124"/>
            <a:ext cx="6457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5"/>
              </a:lnSpc>
            </a:pPr>
            <a:r>
              <a:rPr sz="1600" b="1" spc="-5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όλ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55816" y="6048933"/>
            <a:ext cx="18224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5"/>
              </a:lnSpc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Τράχηλος</a:t>
            </a:r>
            <a:r>
              <a:rPr sz="1600" b="1" spc="-2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της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μήτρας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9" name="object 21"/>
          <p:cNvSpPr txBox="1"/>
          <p:nvPr/>
        </p:nvSpPr>
        <p:spPr>
          <a:xfrm>
            <a:off x="3200400" y="2209800"/>
            <a:ext cx="2181225" cy="968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4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Σάλπιγγα</a:t>
            </a:r>
            <a:r>
              <a:rPr lang="el-GR"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endParaRPr lang="el-GR" sz="1600" b="1" spc="-10" dirty="0">
              <a:solidFill>
                <a:srgbClr val="221F1F"/>
              </a:solidFill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1640"/>
              </a:lnSpc>
              <a:spcBef>
                <a:spcPts val="95"/>
              </a:spcBef>
            </a:pPr>
            <a:r>
              <a:rPr lang="el-GR"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ή Ωαγωγός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395095">
              <a:lnSpc>
                <a:spcPts val="1640"/>
              </a:lnSpc>
            </a:pP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Μήτρα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752475">
              <a:lnSpc>
                <a:spcPct val="100000"/>
              </a:lnSpc>
              <a:spcBef>
                <a:spcPts val="525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Ωοθήκη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170514" y="2705100"/>
            <a:ext cx="5690653" cy="409620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14344" y="2755392"/>
            <a:ext cx="21590" cy="291465"/>
          </a:xfrm>
          <a:custGeom>
            <a:avLst/>
            <a:gdLst/>
            <a:ahLst/>
            <a:cxnLst/>
            <a:rect l="l" t="t" r="r" b="b"/>
            <a:pathLst>
              <a:path w="21589" h="291464">
                <a:moveTo>
                  <a:pt x="10667" y="-4572"/>
                </a:moveTo>
                <a:lnTo>
                  <a:pt x="10667" y="295656"/>
                </a:lnTo>
              </a:path>
            </a:pathLst>
          </a:custGeom>
          <a:ln w="3048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31820" y="3171444"/>
            <a:ext cx="795655" cy="615950"/>
          </a:xfrm>
          <a:custGeom>
            <a:avLst/>
            <a:gdLst/>
            <a:ahLst/>
            <a:cxnLst/>
            <a:rect l="l" t="t" r="r" b="b"/>
            <a:pathLst>
              <a:path w="795654" h="615950">
                <a:moveTo>
                  <a:pt x="795527" y="0"/>
                </a:moveTo>
                <a:lnTo>
                  <a:pt x="619632" y="0"/>
                </a:lnTo>
                <a:lnTo>
                  <a:pt x="0" y="615696"/>
                </a:lnTo>
              </a:path>
            </a:pathLst>
          </a:custGeom>
          <a:ln w="9144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42972" y="4203191"/>
            <a:ext cx="1908175" cy="304800"/>
          </a:xfrm>
          <a:custGeom>
            <a:avLst/>
            <a:gdLst/>
            <a:ahLst/>
            <a:cxnLst/>
            <a:rect l="l" t="t" r="r" b="b"/>
            <a:pathLst>
              <a:path w="1908175" h="304800">
                <a:moveTo>
                  <a:pt x="0" y="304799"/>
                </a:moveTo>
                <a:lnTo>
                  <a:pt x="952436" y="304799"/>
                </a:lnTo>
                <a:lnTo>
                  <a:pt x="1908048" y="0"/>
                </a:lnTo>
              </a:path>
            </a:pathLst>
          </a:custGeom>
          <a:ln w="9144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15995" y="5137403"/>
            <a:ext cx="1495425" cy="993775"/>
          </a:xfrm>
          <a:custGeom>
            <a:avLst/>
            <a:gdLst/>
            <a:ahLst/>
            <a:cxnLst/>
            <a:rect l="l" t="t" r="r" b="b"/>
            <a:pathLst>
              <a:path w="1495425" h="993775">
                <a:moveTo>
                  <a:pt x="0" y="993648"/>
                </a:moveTo>
                <a:lnTo>
                  <a:pt x="1240586" y="993648"/>
                </a:lnTo>
                <a:lnTo>
                  <a:pt x="1495044" y="0"/>
                </a:lnTo>
              </a:path>
            </a:pathLst>
          </a:custGeom>
          <a:ln w="9144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39055" y="5820155"/>
            <a:ext cx="603885" cy="1905"/>
          </a:xfrm>
          <a:custGeom>
            <a:avLst/>
            <a:gdLst/>
            <a:ahLst/>
            <a:cxnLst/>
            <a:rect l="l" t="t" r="r" b="b"/>
            <a:pathLst>
              <a:path w="603885" h="1904">
                <a:moveTo>
                  <a:pt x="0" y="0"/>
                </a:moveTo>
                <a:lnTo>
                  <a:pt x="603504" y="1524"/>
                </a:lnTo>
              </a:path>
            </a:pathLst>
          </a:custGeom>
          <a:ln w="9144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88052" y="4753355"/>
            <a:ext cx="251460" cy="127000"/>
          </a:xfrm>
          <a:custGeom>
            <a:avLst/>
            <a:gdLst/>
            <a:ahLst/>
            <a:cxnLst/>
            <a:rect l="l" t="t" r="r" b="b"/>
            <a:pathLst>
              <a:path w="251460" h="127000">
                <a:moveTo>
                  <a:pt x="251460" y="126492"/>
                </a:moveTo>
                <a:lnTo>
                  <a:pt x="127317" y="126492"/>
                </a:lnTo>
                <a:lnTo>
                  <a:pt x="0" y="0"/>
                </a:lnTo>
              </a:path>
            </a:pathLst>
          </a:custGeom>
          <a:ln w="9144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96611" y="4597908"/>
            <a:ext cx="342900" cy="62865"/>
          </a:xfrm>
          <a:custGeom>
            <a:avLst/>
            <a:gdLst/>
            <a:ahLst/>
            <a:cxnLst/>
            <a:rect l="l" t="t" r="r" b="b"/>
            <a:pathLst>
              <a:path w="342900" h="62864">
                <a:moveTo>
                  <a:pt x="342900" y="62483"/>
                </a:moveTo>
                <a:lnTo>
                  <a:pt x="206375" y="62483"/>
                </a:lnTo>
                <a:lnTo>
                  <a:pt x="0" y="0"/>
                </a:lnTo>
              </a:path>
            </a:pathLst>
          </a:custGeom>
          <a:ln w="9144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820411" y="4445508"/>
            <a:ext cx="419100" cy="1905"/>
          </a:xfrm>
          <a:custGeom>
            <a:avLst/>
            <a:gdLst/>
            <a:ahLst/>
            <a:cxnLst/>
            <a:rect l="l" t="t" r="r" b="b"/>
            <a:pathLst>
              <a:path w="419100" h="1904">
                <a:moveTo>
                  <a:pt x="419100" y="0"/>
                </a:moveTo>
                <a:lnTo>
                  <a:pt x="0" y="1524"/>
                </a:lnTo>
              </a:path>
            </a:pathLst>
          </a:custGeom>
          <a:ln w="9144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6405375" y="4319015"/>
            <a:ext cx="181610" cy="645160"/>
            <a:chOff x="6405375" y="4319015"/>
            <a:chExt cx="181610" cy="645160"/>
          </a:xfrm>
        </p:grpSpPr>
        <p:sp>
          <p:nvSpPr>
            <p:cNvPr id="12" name="object 12"/>
            <p:cNvSpPr/>
            <p:nvPr/>
          </p:nvSpPr>
          <p:spPr>
            <a:xfrm>
              <a:off x="6409947" y="4323587"/>
              <a:ext cx="86995" cy="635635"/>
            </a:xfrm>
            <a:custGeom>
              <a:avLst/>
              <a:gdLst/>
              <a:ahLst/>
              <a:cxnLst/>
              <a:rect l="l" t="t" r="r" b="b"/>
              <a:pathLst>
                <a:path w="86995" h="635635">
                  <a:moveTo>
                    <a:pt x="3213" y="0"/>
                  </a:moveTo>
                  <a:lnTo>
                    <a:pt x="86867" y="0"/>
                  </a:lnTo>
                  <a:lnTo>
                    <a:pt x="86867" y="635508"/>
                  </a:lnTo>
                  <a:lnTo>
                    <a:pt x="0" y="635508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496811" y="4642103"/>
              <a:ext cx="85725" cy="1905"/>
            </a:xfrm>
            <a:custGeom>
              <a:avLst/>
              <a:gdLst/>
              <a:ahLst/>
              <a:cxnLst/>
              <a:rect l="l" t="t" r="r" b="b"/>
              <a:pathLst>
                <a:path w="85725" h="1904">
                  <a:moveTo>
                    <a:pt x="-4572" y="762"/>
                  </a:moveTo>
                  <a:lnTo>
                    <a:pt x="89915" y="762"/>
                  </a:lnTo>
                </a:path>
              </a:pathLst>
            </a:custGeom>
            <a:ln w="1066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2226564" y="3715511"/>
            <a:ext cx="579120" cy="312420"/>
            <a:chOff x="2226564" y="3715511"/>
            <a:chExt cx="579120" cy="312420"/>
          </a:xfrm>
        </p:grpSpPr>
        <p:sp>
          <p:nvSpPr>
            <p:cNvPr id="15" name="object 15"/>
            <p:cNvSpPr/>
            <p:nvPr/>
          </p:nvSpPr>
          <p:spPr>
            <a:xfrm>
              <a:off x="2231136" y="3884675"/>
              <a:ext cx="498475" cy="135890"/>
            </a:xfrm>
            <a:custGeom>
              <a:avLst/>
              <a:gdLst/>
              <a:ahLst/>
              <a:cxnLst/>
              <a:rect l="l" t="t" r="r" b="b"/>
              <a:pathLst>
                <a:path w="498475" h="135889">
                  <a:moveTo>
                    <a:pt x="0" y="135636"/>
                  </a:moveTo>
                  <a:lnTo>
                    <a:pt x="167627" y="135636"/>
                  </a:lnTo>
                  <a:lnTo>
                    <a:pt x="498348" y="0"/>
                  </a:lnTo>
                </a:path>
              </a:pathLst>
            </a:custGeom>
            <a:ln w="9143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388108" y="3720083"/>
              <a:ext cx="413384" cy="303530"/>
            </a:xfrm>
            <a:custGeom>
              <a:avLst/>
              <a:gdLst/>
              <a:ahLst/>
              <a:cxnLst/>
              <a:rect l="l" t="t" r="r" b="b"/>
              <a:pathLst>
                <a:path w="413385" h="303529">
                  <a:moveTo>
                    <a:pt x="0" y="303275"/>
                  </a:moveTo>
                  <a:lnTo>
                    <a:pt x="413004" y="0"/>
                  </a:lnTo>
                </a:path>
              </a:pathLst>
            </a:custGeom>
            <a:ln w="9143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/>
          <p:nvPr/>
        </p:nvSpPr>
        <p:spPr>
          <a:xfrm>
            <a:off x="4820411" y="2919983"/>
            <a:ext cx="5080" cy="885825"/>
          </a:xfrm>
          <a:custGeom>
            <a:avLst/>
            <a:gdLst/>
            <a:ahLst/>
            <a:cxnLst/>
            <a:rect l="l" t="t" r="r" b="b"/>
            <a:pathLst>
              <a:path w="5079" h="885825">
                <a:moveTo>
                  <a:pt x="0" y="0"/>
                </a:moveTo>
                <a:lnTo>
                  <a:pt x="4572" y="885444"/>
                </a:lnTo>
              </a:path>
            </a:pathLst>
          </a:custGeom>
          <a:ln w="9144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597691" y="4524892"/>
            <a:ext cx="1403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Τοίχωμα</a:t>
            </a:r>
            <a:r>
              <a:rPr sz="1600" b="1" spc="-4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μήτρας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45127" y="4315308"/>
            <a:ext cx="1014094" cy="70421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just">
              <a:lnSpc>
                <a:spcPct val="89000"/>
              </a:lnSpc>
              <a:spcBef>
                <a:spcPts val="300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Ενδ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600" b="1" spc="-2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ή</a:t>
            </a:r>
            <a:r>
              <a:rPr sz="1600" b="1" spc="-2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 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Μυομήτριο </a:t>
            </a:r>
            <a:r>
              <a:rPr sz="1600" b="1" spc="-35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Περιμήτριο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20735" y="3927558"/>
            <a:ext cx="741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ρο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σσ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ί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52874" y="4357265"/>
            <a:ext cx="616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Μήτρα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0258" y="887914"/>
            <a:ext cx="8528050" cy="238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840" marR="216535" indent="-35814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γ.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τη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μήτρα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 Είναι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ένα 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όργανο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έχει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περίπου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μέγεθος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σχήμα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ενός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ανεστραμμένου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αχλαδιού,</a:t>
            </a:r>
            <a:r>
              <a:rPr sz="24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παχιά</a:t>
            </a:r>
            <a:r>
              <a:rPr sz="2400" u="sng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20" dirty="0">
                <a:latin typeface="Calibri" panose="020F0502020204030204"/>
                <a:cs typeface="Calibri" panose="020F0502020204030204"/>
              </a:rPr>
              <a:t>τοιχώματα</a:t>
            </a:r>
            <a:r>
              <a:rPr sz="2400" u="sng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u="sng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20" dirty="0">
                <a:latin typeface="Calibri" panose="020F0502020204030204"/>
                <a:cs typeface="Calibri" panose="020F0502020204030204"/>
              </a:rPr>
              <a:t>μυϊκό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ιστό.</a:t>
            </a:r>
            <a:endParaRPr sz="2400" u="sng">
              <a:latin typeface="Calibri" panose="020F0502020204030204"/>
              <a:cs typeface="Calibri" panose="020F0502020204030204"/>
            </a:endParaRPr>
          </a:p>
          <a:p>
            <a:pPr marL="370840">
              <a:lnSpc>
                <a:spcPct val="100000"/>
              </a:lnSpc>
            </a:pP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μήτρα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περιβάλλεται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εσωτερικά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από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βλεννογόνο</a:t>
            </a:r>
            <a:r>
              <a:rPr sz="2400" u="sng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u="sng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5" dirty="0">
                <a:latin typeface="Calibri" panose="020F0502020204030204"/>
                <a:cs typeface="Calibri" panose="020F0502020204030204"/>
              </a:rPr>
              <a:t>ενδομήτριο</a:t>
            </a:r>
            <a:endParaRPr sz="2400" u="sng">
              <a:latin typeface="Calibri" panose="020F0502020204030204"/>
              <a:cs typeface="Calibri" panose="020F0502020204030204"/>
            </a:endParaRPr>
          </a:p>
          <a:p>
            <a:pPr marR="1957705" algn="ctr">
              <a:lnSpc>
                <a:spcPts val="1640"/>
              </a:lnSpc>
              <a:spcBef>
                <a:spcPts val="1225"/>
              </a:spcBef>
            </a:pP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Σάλπιγγα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595630" algn="ctr">
              <a:lnSpc>
                <a:spcPts val="1640"/>
              </a:lnSpc>
            </a:pP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Μήτρα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R="596900" algn="ctr">
              <a:lnSpc>
                <a:spcPct val="100000"/>
              </a:lnSpc>
              <a:spcBef>
                <a:spcPts val="525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Ωοθήκη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717930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Το</a:t>
            </a:r>
            <a:r>
              <a:rPr spc="5" dirty="0"/>
              <a:t> </a:t>
            </a:r>
            <a:r>
              <a:rPr spc="-15" dirty="0"/>
              <a:t>αναπαραγωγικό</a:t>
            </a:r>
            <a:r>
              <a:rPr spc="-30" dirty="0"/>
              <a:t> </a:t>
            </a:r>
            <a:r>
              <a:rPr dirty="0"/>
              <a:t>σύστημα</a:t>
            </a:r>
            <a:r>
              <a:rPr spc="-20" dirty="0"/>
              <a:t> </a:t>
            </a:r>
            <a:r>
              <a:rPr spc="-5" dirty="0"/>
              <a:t>της</a:t>
            </a:r>
            <a:r>
              <a:rPr spc="-20" dirty="0"/>
              <a:t> </a:t>
            </a:r>
            <a:r>
              <a:rPr spc="-15" dirty="0"/>
              <a:t>γυναίκας</a:t>
            </a:r>
            <a:endParaRPr spc="-15" dirty="0"/>
          </a:p>
        </p:txBody>
      </p:sp>
      <p:sp>
        <p:nvSpPr>
          <p:cNvPr id="24" name="object 2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245127" y="5747124"/>
            <a:ext cx="6457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5"/>
              </a:lnSpc>
            </a:pPr>
            <a:r>
              <a:rPr sz="1600" b="1" spc="-5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όλ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55816" y="6048933"/>
            <a:ext cx="18224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5"/>
              </a:lnSpc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Τράχηλος</a:t>
            </a:r>
            <a:r>
              <a:rPr sz="1600" b="1" spc="-2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της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μήτρας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70514" y="2705100"/>
            <a:ext cx="5690870" cy="4096385"/>
            <a:chOff x="2170514" y="2705100"/>
            <a:chExt cx="5690870" cy="409638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170514" y="2705100"/>
              <a:ext cx="5690653" cy="409620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14344" y="2755392"/>
              <a:ext cx="21590" cy="291465"/>
            </a:xfrm>
            <a:custGeom>
              <a:avLst/>
              <a:gdLst/>
              <a:ahLst/>
              <a:cxnLst/>
              <a:rect l="l" t="t" r="r" b="b"/>
              <a:pathLst>
                <a:path w="21589" h="291464">
                  <a:moveTo>
                    <a:pt x="10667" y="-4572"/>
                  </a:moveTo>
                  <a:lnTo>
                    <a:pt x="10667" y="295656"/>
                  </a:lnTo>
                </a:path>
              </a:pathLst>
            </a:custGeom>
            <a:ln w="3048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31820" y="3171444"/>
              <a:ext cx="795655" cy="615950"/>
            </a:xfrm>
            <a:custGeom>
              <a:avLst/>
              <a:gdLst/>
              <a:ahLst/>
              <a:cxnLst/>
              <a:rect l="l" t="t" r="r" b="b"/>
              <a:pathLst>
                <a:path w="795654" h="615950">
                  <a:moveTo>
                    <a:pt x="795527" y="0"/>
                  </a:moveTo>
                  <a:lnTo>
                    <a:pt x="619632" y="0"/>
                  </a:lnTo>
                  <a:lnTo>
                    <a:pt x="0" y="615696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42972" y="4203191"/>
              <a:ext cx="1908175" cy="304800"/>
            </a:xfrm>
            <a:custGeom>
              <a:avLst/>
              <a:gdLst/>
              <a:ahLst/>
              <a:cxnLst/>
              <a:rect l="l" t="t" r="r" b="b"/>
              <a:pathLst>
                <a:path w="1908175" h="304800">
                  <a:moveTo>
                    <a:pt x="0" y="304799"/>
                  </a:moveTo>
                  <a:lnTo>
                    <a:pt x="952436" y="304799"/>
                  </a:lnTo>
                  <a:lnTo>
                    <a:pt x="1908048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015996" y="5137404"/>
              <a:ext cx="1495425" cy="993775"/>
            </a:xfrm>
            <a:custGeom>
              <a:avLst/>
              <a:gdLst/>
              <a:ahLst/>
              <a:cxnLst/>
              <a:rect l="l" t="t" r="r" b="b"/>
              <a:pathLst>
                <a:path w="1495425" h="993775">
                  <a:moveTo>
                    <a:pt x="0" y="993648"/>
                  </a:moveTo>
                  <a:lnTo>
                    <a:pt x="1240586" y="993648"/>
                  </a:lnTo>
                  <a:lnTo>
                    <a:pt x="1495044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639055" y="5820155"/>
              <a:ext cx="603885" cy="1905"/>
            </a:xfrm>
            <a:custGeom>
              <a:avLst/>
              <a:gdLst/>
              <a:ahLst/>
              <a:cxnLst/>
              <a:rect l="l" t="t" r="r" b="b"/>
              <a:pathLst>
                <a:path w="603885" h="1904">
                  <a:moveTo>
                    <a:pt x="0" y="0"/>
                  </a:moveTo>
                  <a:lnTo>
                    <a:pt x="603504" y="1524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988052" y="4753355"/>
              <a:ext cx="251460" cy="127000"/>
            </a:xfrm>
            <a:custGeom>
              <a:avLst/>
              <a:gdLst/>
              <a:ahLst/>
              <a:cxnLst/>
              <a:rect l="l" t="t" r="r" b="b"/>
              <a:pathLst>
                <a:path w="251460" h="127000">
                  <a:moveTo>
                    <a:pt x="251460" y="126492"/>
                  </a:moveTo>
                  <a:lnTo>
                    <a:pt x="127317" y="126492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896611" y="4597907"/>
              <a:ext cx="342900" cy="62865"/>
            </a:xfrm>
            <a:custGeom>
              <a:avLst/>
              <a:gdLst/>
              <a:ahLst/>
              <a:cxnLst/>
              <a:rect l="l" t="t" r="r" b="b"/>
              <a:pathLst>
                <a:path w="342900" h="62864">
                  <a:moveTo>
                    <a:pt x="342900" y="62483"/>
                  </a:moveTo>
                  <a:lnTo>
                    <a:pt x="206375" y="62483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820411" y="4445507"/>
              <a:ext cx="419100" cy="1905"/>
            </a:xfrm>
            <a:custGeom>
              <a:avLst/>
              <a:gdLst/>
              <a:ahLst/>
              <a:cxnLst/>
              <a:rect l="l" t="t" r="r" b="b"/>
              <a:pathLst>
                <a:path w="419100" h="1904">
                  <a:moveTo>
                    <a:pt x="419100" y="0"/>
                  </a:moveTo>
                  <a:lnTo>
                    <a:pt x="0" y="1524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409947" y="4323588"/>
              <a:ext cx="86995" cy="635635"/>
            </a:xfrm>
            <a:custGeom>
              <a:avLst/>
              <a:gdLst/>
              <a:ahLst/>
              <a:cxnLst/>
              <a:rect l="l" t="t" r="r" b="b"/>
              <a:pathLst>
                <a:path w="86995" h="635635">
                  <a:moveTo>
                    <a:pt x="3213" y="0"/>
                  </a:moveTo>
                  <a:lnTo>
                    <a:pt x="86867" y="0"/>
                  </a:lnTo>
                  <a:lnTo>
                    <a:pt x="86867" y="635508"/>
                  </a:lnTo>
                  <a:lnTo>
                    <a:pt x="0" y="635508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496812" y="4642104"/>
              <a:ext cx="85725" cy="1905"/>
            </a:xfrm>
            <a:custGeom>
              <a:avLst/>
              <a:gdLst/>
              <a:ahLst/>
              <a:cxnLst/>
              <a:rect l="l" t="t" r="r" b="b"/>
              <a:pathLst>
                <a:path w="85725" h="1904">
                  <a:moveTo>
                    <a:pt x="-4572" y="762"/>
                  </a:moveTo>
                  <a:lnTo>
                    <a:pt x="89915" y="762"/>
                  </a:lnTo>
                </a:path>
              </a:pathLst>
            </a:custGeom>
            <a:ln w="1066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231136" y="3884675"/>
              <a:ext cx="498475" cy="135890"/>
            </a:xfrm>
            <a:custGeom>
              <a:avLst/>
              <a:gdLst/>
              <a:ahLst/>
              <a:cxnLst/>
              <a:rect l="l" t="t" r="r" b="b"/>
              <a:pathLst>
                <a:path w="498475" h="135889">
                  <a:moveTo>
                    <a:pt x="0" y="135636"/>
                  </a:moveTo>
                  <a:lnTo>
                    <a:pt x="167627" y="135636"/>
                  </a:lnTo>
                  <a:lnTo>
                    <a:pt x="498348" y="0"/>
                  </a:lnTo>
                </a:path>
              </a:pathLst>
            </a:custGeom>
            <a:ln w="9143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388108" y="3720083"/>
              <a:ext cx="413384" cy="303530"/>
            </a:xfrm>
            <a:custGeom>
              <a:avLst/>
              <a:gdLst/>
              <a:ahLst/>
              <a:cxnLst/>
              <a:rect l="l" t="t" r="r" b="b"/>
              <a:pathLst>
                <a:path w="413385" h="303529">
                  <a:moveTo>
                    <a:pt x="0" y="303275"/>
                  </a:moveTo>
                  <a:lnTo>
                    <a:pt x="413004" y="0"/>
                  </a:lnTo>
                </a:path>
              </a:pathLst>
            </a:custGeom>
            <a:ln w="9143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820411" y="2919984"/>
              <a:ext cx="5080" cy="885825"/>
            </a:xfrm>
            <a:custGeom>
              <a:avLst/>
              <a:gdLst/>
              <a:ahLst/>
              <a:cxnLst/>
              <a:rect l="l" t="t" r="r" b="b"/>
              <a:pathLst>
                <a:path w="5079" h="885825">
                  <a:moveTo>
                    <a:pt x="0" y="0"/>
                  </a:moveTo>
                  <a:lnTo>
                    <a:pt x="4572" y="885444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6597691" y="4524892"/>
            <a:ext cx="1403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Τοίχωμα</a:t>
            </a:r>
            <a:r>
              <a:rPr sz="1600" b="1" spc="-4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μήτρας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45127" y="4315308"/>
            <a:ext cx="1014094" cy="70421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just">
              <a:lnSpc>
                <a:spcPct val="89000"/>
              </a:lnSpc>
              <a:spcBef>
                <a:spcPts val="300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Ενδ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600" b="1" spc="-2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ή</a:t>
            </a:r>
            <a:r>
              <a:rPr sz="1600" b="1" spc="-2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 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Μυομήτριο </a:t>
            </a:r>
            <a:r>
              <a:rPr sz="1600" b="1" spc="-35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Περιμήτριο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20735" y="3927558"/>
            <a:ext cx="741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ρο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σσ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ί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01181" y="2507498"/>
            <a:ext cx="1998980" cy="752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4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Σάλπιγγα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395095">
              <a:lnSpc>
                <a:spcPts val="1640"/>
              </a:lnSpc>
            </a:pP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Μήτρα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752475">
              <a:lnSpc>
                <a:spcPct val="100000"/>
              </a:lnSpc>
              <a:spcBef>
                <a:spcPts val="525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Ωοθήκη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52874" y="4357265"/>
            <a:ext cx="616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Μήτρα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0258" y="887914"/>
            <a:ext cx="816546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840" marR="5080" indent="-35814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δ.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κόλπο.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σωλήνας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στον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οποίο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καταλήγει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κάτω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μέρος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μήτρας</a:t>
            </a:r>
            <a:r>
              <a:rPr lang="el-GR" sz="2400" spc="-15" dirty="0">
                <a:latin typeface="Calibri" panose="020F0502020204030204"/>
                <a:cs typeface="Calibri" panose="020F0502020204030204"/>
              </a:rPr>
              <a:t>, προς το αιδοίο</a:t>
            </a:r>
            <a:endParaRPr lang="el-GR" sz="2400" spc="-15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717930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Το</a:t>
            </a:r>
            <a:r>
              <a:rPr spc="5" dirty="0"/>
              <a:t> </a:t>
            </a:r>
            <a:r>
              <a:rPr spc="-15" dirty="0"/>
              <a:t>αναπαραγωγικό</a:t>
            </a:r>
            <a:r>
              <a:rPr spc="-30" dirty="0"/>
              <a:t> </a:t>
            </a:r>
            <a:r>
              <a:rPr dirty="0"/>
              <a:t>σύστημα</a:t>
            </a:r>
            <a:r>
              <a:rPr spc="-20" dirty="0"/>
              <a:t> </a:t>
            </a:r>
            <a:r>
              <a:rPr spc="-5" dirty="0"/>
              <a:t>της</a:t>
            </a:r>
            <a:r>
              <a:rPr spc="-20" dirty="0"/>
              <a:t> </a:t>
            </a:r>
            <a:r>
              <a:rPr spc="-15" dirty="0"/>
              <a:t>γυναίκας</a:t>
            </a:r>
            <a:endParaRPr spc="-15" dirty="0"/>
          </a:p>
        </p:txBody>
      </p:sp>
      <p:sp>
        <p:nvSpPr>
          <p:cNvPr id="24" name="object 2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245127" y="5747124"/>
            <a:ext cx="6457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5"/>
              </a:lnSpc>
            </a:pPr>
            <a:r>
              <a:rPr sz="1600" b="1" spc="-5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όλ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55816" y="6048933"/>
            <a:ext cx="18224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5"/>
              </a:lnSpc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Τράχηλος</a:t>
            </a:r>
            <a:r>
              <a:rPr sz="1600" b="1" spc="-2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της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μήτρας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96445" y="1501140"/>
            <a:ext cx="7081520" cy="5099685"/>
            <a:chOff x="1596445" y="1501140"/>
            <a:chExt cx="7081520" cy="509968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96445" y="1501140"/>
              <a:ext cx="7081265" cy="5099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65932" y="1563623"/>
              <a:ext cx="26034" cy="363220"/>
            </a:xfrm>
            <a:custGeom>
              <a:avLst/>
              <a:gdLst/>
              <a:ahLst/>
              <a:cxnLst/>
              <a:rect l="l" t="t" r="r" b="b"/>
              <a:pathLst>
                <a:path w="26035" h="363219">
                  <a:moveTo>
                    <a:pt x="25908" y="0"/>
                  </a:moveTo>
                  <a:lnTo>
                    <a:pt x="0" y="362712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788919" y="2081783"/>
              <a:ext cx="990600" cy="767080"/>
            </a:xfrm>
            <a:custGeom>
              <a:avLst/>
              <a:gdLst/>
              <a:ahLst/>
              <a:cxnLst/>
              <a:rect l="l" t="t" r="r" b="b"/>
              <a:pathLst>
                <a:path w="990600" h="767080">
                  <a:moveTo>
                    <a:pt x="990600" y="0"/>
                  </a:moveTo>
                  <a:lnTo>
                    <a:pt x="771575" y="0"/>
                  </a:lnTo>
                  <a:lnTo>
                    <a:pt x="0" y="766572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930907" y="3366516"/>
              <a:ext cx="2376170" cy="379730"/>
            </a:xfrm>
            <a:custGeom>
              <a:avLst/>
              <a:gdLst/>
              <a:ahLst/>
              <a:cxnLst/>
              <a:rect l="l" t="t" r="r" b="b"/>
              <a:pathLst>
                <a:path w="2376170" h="379729">
                  <a:moveTo>
                    <a:pt x="0" y="379476"/>
                  </a:moveTo>
                  <a:lnTo>
                    <a:pt x="1185976" y="379476"/>
                  </a:lnTo>
                  <a:lnTo>
                    <a:pt x="2375916" y="0"/>
                  </a:lnTo>
                </a:path>
              </a:pathLst>
            </a:custGeom>
            <a:ln w="9143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644139" y="4527804"/>
              <a:ext cx="1862455" cy="1237615"/>
            </a:xfrm>
            <a:custGeom>
              <a:avLst/>
              <a:gdLst/>
              <a:ahLst/>
              <a:cxnLst/>
              <a:rect l="l" t="t" r="r" b="b"/>
              <a:pathLst>
                <a:path w="1862454" h="1237614">
                  <a:moveTo>
                    <a:pt x="0" y="1237488"/>
                  </a:moveTo>
                  <a:lnTo>
                    <a:pt x="1545361" y="1237488"/>
                  </a:lnTo>
                  <a:lnTo>
                    <a:pt x="1862327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660391" y="5378958"/>
              <a:ext cx="594360" cy="0"/>
            </a:xfrm>
            <a:custGeom>
              <a:avLst/>
              <a:gdLst/>
              <a:ahLst/>
              <a:cxnLst/>
              <a:rect l="l" t="t" r="r" b="b"/>
              <a:pathLst>
                <a:path w="594360">
                  <a:moveTo>
                    <a:pt x="0" y="0"/>
                  </a:moveTo>
                  <a:lnTo>
                    <a:pt x="594360" y="0"/>
                  </a:lnTo>
                </a:path>
              </a:pathLst>
            </a:custGeom>
            <a:ln w="1066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099303" y="4050792"/>
              <a:ext cx="312420" cy="157480"/>
            </a:xfrm>
            <a:custGeom>
              <a:avLst/>
              <a:gdLst/>
              <a:ahLst/>
              <a:cxnLst/>
              <a:rect l="l" t="t" r="r" b="b"/>
              <a:pathLst>
                <a:path w="312420" h="157479">
                  <a:moveTo>
                    <a:pt x="312420" y="156972"/>
                  </a:moveTo>
                  <a:lnTo>
                    <a:pt x="158191" y="156972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985003" y="3857244"/>
              <a:ext cx="426720" cy="78105"/>
            </a:xfrm>
            <a:custGeom>
              <a:avLst/>
              <a:gdLst/>
              <a:ahLst/>
              <a:cxnLst/>
              <a:rect l="l" t="t" r="r" b="b"/>
              <a:pathLst>
                <a:path w="426720" h="78104">
                  <a:moveTo>
                    <a:pt x="426720" y="77723"/>
                  </a:moveTo>
                  <a:lnTo>
                    <a:pt x="256819" y="77723"/>
                  </a:lnTo>
                  <a:lnTo>
                    <a:pt x="0" y="0"/>
                  </a:lnTo>
                </a:path>
              </a:pathLst>
            </a:custGeom>
            <a:ln w="9143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884420" y="3667505"/>
              <a:ext cx="494030" cy="0"/>
            </a:xfrm>
            <a:custGeom>
              <a:avLst/>
              <a:gdLst/>
              <a:ahLst/>
              <a:cxnLst/>
              <a:rect l="l" t="t" r="r" b="b"/>
              <a:pathLst>
                <a:path w="494029">
                  <a:moveTo>
                    <a:pt x="0" y="0"/>
                  </a:moveTo>
                  <a:lnTo>
                    <a:pt x="493775" y="0"/>
                  </a:lnTo>
                </a:path>
              </a:pathLst>
            </a:custGeom>
            <a:ln w="1066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870193" y="3517392"/>
              <a:ext cx="106680" cy="789940"/>
            </a:xfrm>
            <a:custGeom>
              <a:avLst/>
              <a:gdLst/>
              <a:ahLst/>
              <a:cxnLst/>
              <a:rect l="l" t="t" r="r" b="b"/>
              <a:pathLst>
                <a:path w="106679" h="789939">
                  <a:moveTo>
                    <a:pt x="3949" y="0"/>
                  </a:moveTo>
                  <a:lnTo>
                    <a:pt x="106680" y="0"/>
                  </a:lnTo>
                  <a:lnTo>
                    <a:pt x="106680" y="789432"/>
                  </a:lnTo>
                  <a:lnTo>
                    <a:pt x="0" y="789432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976871" y="3912107"/>
              <a:ext cx="106680" cy="1905"/>
            </a:xfrm>
            <a:custGeom>
              <a:avLst/>
              <a:gdLst/>
              <a:ahLst/>
              <a:cxnLst/>
              <a:rect l="l" t="t" r="r" b="b"/>
              <a:pathLst>
                <a:path w="106679" h="1904">
                  <a:moveTo>
                    <a:pt x="0" y="0"/>
                  </a:moveTo>
                  <a:lnTo>
                    <a:pt x="106680" y="1524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668779" y="2970275"/>
              <a:ext cx="619125" cy="167640"/>
            </a:xfrm>
            <a:custGeom>
              <a:avLst/>
              <a:gdLst/>
              <a:ahLst/>
              <a:cxnLst/>
              <a:rect l="l" t="t" r="r" b="b"/>
              <a:pathLst>
                <a:path w="619125" h="167639">
                  <a:moveTo>
                    <a:pt x="0" y="167639"/>
                  </a:moveTo>
                  <a:lnTo>
                    <a:pt x="208127" y="167639"/>
                  </a:lnTo>
                  <a:lnTo>
                    <a:pt x="618744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862327" y="2764536"/>
              <a:ext cx="515620" cy="378460"/>
            </a:xfrm>
            <a:custGeom>
              <a:avLst/>
              <a:gdLst/>
              <a:ahLst/>
              <a:cxnLst/>
              <a:rect l="l" t="t" r="r" b="b"/>
              <a:pathLst>
                <a:path w="515619" h="378460">
                  <a:moveTo>
                    <a:pt x="0" y="377951"/>
                  </a:moveTo>
                  <a:lnTo>
                    <a:pt x="515112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888991" y="1769363"/>
              <a:ext cx="6350" cy="1102360"/>
            </a:xfrm>
            <a:custGeom>
              <a:avLst/>
              <a:gdLst/>
              <a:ahLst/>
              <a:cxnLst/>
              <a:rect l="l" t="t" r="r" b="b"/>
              <a:pathLst>
                <a:path w="6350" h="1102360">
                  <a:moveTo>
                    <a:pt x="0" y="0"/>
                  </a:moveTo>
                  <a:lnTo>
                    <a:pt x="6096" y="1101852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5435027" y="5294087"/>
            <a:ext cx="62039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b="1" spc="-5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όλ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05887" y="3772345"/>
            <a:ext cx="1403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Τοίχωμα</a:t>
            </a:r>
            <a:r>
              <a:rPr sz="1600" b="1" spc="-2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μήτρας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35027" y="4116244"/>
            <a:ext cx="9626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Πε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600" b="1" spc="-2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ή</a:t>
            </a:r>
            <a:r>
              <a:rPr sz="1600" b="1" spc="-2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ιο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35027" y="3843623"/>
            <a:ext cx="97345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υ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600" b="1" spc="-2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ή</a:t>
            </a:r>
            <a:r>
              <a:rPr sz="1600" b="1" spc="-2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35027" y="3574854"/>
            <a:ext cx="988694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Ενδ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600" b="1" spc="-2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ή</a:t>
            </a:r>
            <a:r>
              <a:rPr sz="1600" b="1" spc="-2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4805" y="3092244"/>
            <a:ext cx="71628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ρο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σσ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ί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12097" y="1539623"/>
            <a:ext cx="59118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600" b="1" spc="-2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ήτ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91040" y="1324567"/>
            <a:ext cx="79502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ά</a:t>
            </a: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λ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</a:t>
            </a:r>
            <a:r>
              <a:rPr sz="1600" b="1" spc="-3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γγα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11869" y="1925954"/>
            <a:ext cx="6756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Ωο</a:t>
            </a: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θ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ή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κη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99847" y="3563370"/>
            <a:ext cx="616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Μήτρα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5025" y="5669270"/>
            <a:ext cx="179705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Τράχηλος</a:t>
            </a: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της</a:t>
            </a:r>
            <a:r>
              <a:rPr sz="1600" b="1" spc="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μήτρας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717930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Το</a:t>
            </a:r>
            <a:r>
              <a:rPr spc="5" dirty="0"/>
              <a:t> </a:t>
            </a:r>
            <a:r>
              <a:rPr spc="-15" dirty="0"/>
              <a:t>αναπαραγωγικό</a:t>
            </a:r>
            <a:r>
              <a:rPr spc="-30" dirty="0"/>
              <a:t> </a:t>
            </a:r>
            <a:r>
              <a:rPr dirty="0"/>
              <a:t>σύστημα</a:t>
            </a:r>
            <a:r>
              <a:rPr spc="-20" dirty="0"/>
              <a:t> </a:t>
            </a:r>
            <a:r>
              <a:rPr spc="-5" dirty="0"/>
              <a:t>της</a:t>
            </a:r>
            <a:r>
              <a:rPr spc="-20" dirty="0"/>
              <a:t> </a:t>
            </a:r>
            <a:r>
              <a:rPr spc="-15" dirty="0"/>
              <a:t>γυναίκας</a:t>
            </a:r>
            <a:endParaRPr spc="-15" dirty="0"/>
          </a:p>
        </p:txBody>
      </p:sp>
      <p:sp>
        <p:nvSpPr>
          <p:cNvPr id="29" name="object 29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704844" y="1871472"/>
            <a:ext cx="1045844" cy="320040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76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1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9016" y="3028188"/>
            <a:ext cx="1047115" cy="320040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76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2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23972" y="1234439"/>
            <a:ext cx="1045844" cy="320040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76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3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89120" y="1411224"/>
            <a:ext cx="1045844" cy="320040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76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4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378196" y="3532632"/>
            <a:ext cx="1045844" cy="234950"/>
          </a:xfrm>
          <a:custGeom>
            <a:avLst/>
            <a:gdLst/>
            <a:ahLst/>
            <a:cxnLst/>
            <a:rect l="l" t="t" r="r" b="b"/>
            <a:pathLst>
              <a:path w="1045845" h="234950">
                <a:moveTo>
                  <a:pt x="1045463" y="0"/>
                </a:moveTo>
                <a:lnTo>
                  <a:pt x="0" y="0"/>
                </a:lnTo>
                <a:lnTo>
                  <a:pt x="0" y="234695"/>
                </a:lnTo>
                <a:lnTo>
                  <a:pt x="1045463" y="234695"/>
                </a:lnTo>
                <a:lnTo>
                  <a:pt x="1045463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5830538" y="348476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5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34584" y="3810000"/>
            <a:ext cx="1045844" cy="234950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50"/>
              </a:lnSpc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6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13247" y="4096511"/>
            <a:ext cx="1045844" cy="234950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50"/>
              </a:lnSpc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7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1459" y="5641847"/>
            <a:ext cx="1945005" cy="295910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25"/>
              </a:lnSpc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8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254752" y="5262371"/>
            <a:ext cx="1047115" cy="234950"/>
          </a:xfrm>
          <a:custGeom>
            <a:avLst/>
            <a:gdLst/>
            <a:ahLst/>
            <a:cxnLst/>
            <a:rect l="l" t="t" r="r" b="b"/>
            <a:pathLst>
              <a:path w="1047114" h="234950">
                <a:moveTo>
                  <a:pt x="1046988" y="0"/>
                </a:moveTo>
                <a:lnTo>
                  <a:pt x="0" y="0"/>
                </a:lnTo>
                <a:lnTo>
                  <a:pt x="0" y="234695"/>
                </a:lnTo>
                <a:lnTo>
                  <a:pt x="1046988" y="234695"/>
                </a:lnTo>
                <a:lnTo>
                  <a:pt x="1046988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5707890" y="521499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9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489879"/>
            <a:ext cx="8267700" cy="446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73355" indent="-342900">
              <a:lnSpc>
                <a:spcPct val="100000"/>
              </a:lnSpc>
              <a:spcBef>
                <a:spcPts val="100"/>
              </a:spcBef>
              <a:buClr>
                <a:srgbClr val="0033CC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αναπαραγωγή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μία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χαρακτηριστική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λειτουργία,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μόνη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δεν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απαραίτητη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επιβίωση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ίδιου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οργανισμού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αλλά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τη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διαιώνιση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είδους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</a:t>
            </a:r>
            <a:endParaRPr sz="2400" spc="-5" dirty="0">
              <a:latin typeface="Calibri" panose="020F0502020204030204"/>
              <a:cs typeface="Calibri" panose="020F0502020204030204"/>
            </a:endParaRPr>
          </a:p>
          <a:p>
            <a:pPr marL="355600" marR="173355" indent="-342900">
              <a:lnSpc>
                <a:spcPct val="100000"/>
              </a:lnSpc>
              <a:spcBef>
                <a:spcPts val="100"/>
              </a:spcBef>
              <a:buClr>
                <a:srgbClr val="0033CC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endParaRPr sz="2400" spc="-5" dirty="0">
              <a:latin typeface="Calibri" panose="020F0502020204030204"/>
              <a:cs typeface="Calibri" panose="020F0502020204030204"/>
            </a:endParaRPr>
          </a:p>
          <a:p>
            <a:pPr marL="355600" marR="173355" indent="-342900">
              <a:lnSpc>
                <a:spcPct val="100000"/>
              </a:lnSpc>
              <a:spcBef>
                <a:spcPts val="100"/>
              </a:spcBef>
              <a:buClr>
                <a:srgbClr val="0033CC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33CC"/>
              </a:buClr>
              <a:buFont typeface="Arial MT"/>
              <a:buChar char="•"/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354965" marR="5080" indent="-342900" algn="just">
              <a:lnSpc>
                <a:spcPct val="100000"/>
              </a:lnSpc>
              <a:buClr>
                <a:srgbClr val="0033CC"/>
              </a:buClr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αναπαραγωγή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στον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άνθρωπο </a:t>
            </a:r>
            <a:r>
              <a:rPr lang="el-GR" sz="2400" b="1" spc="-5" dirty="0">
                <a:latin typeface="Calibri" panose="020F0502020204030204"/>
                <a:cs typeface="Calibri" panose="020F0502020204030204"/>
              </a:rPr>
              <a:t>είναι ΑΜΦΙΓΟΝΙΚΗ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προϋποθέτει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ύπαρξη 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δύο </a:t>
            </a:r>
            <a:r>
              <a:rPr sz="24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φύλων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. </a:t>
            </a:r>
            <a:endParaRPr sz="2400" spc="-20" dirty="0">
              <a:latin typeface="Calibri" panose="020F0502020204030204"/>
              <a:cs typeface="Calibri" panose="020F0502020204030204"/>
            </a:endParaRPr>
          </a:p>
          <a:p>
            <a:pPr marL="354965" marR="5080" indent="-342900" algn="just">
              <a:lnSpc>
                <a:spcPct val="100000"/>
              </a:lnSpc>
              <a:buClr>
                <a:srgbClr val="0033CC"/>
              </a:buClr>
              <a:buFont typeface="Arial MT"/>
              <a:buChar char="•"/>
              <a:tabLst>
                <a:tab pos="355600" algn="l"/>
              </a:tabLst>
            </a:pPr>
            <a:endParaRPr sz="2400" spc="-20" dirty="0">
              <a:latin typeface="Calibri" panose="020F0502020204030204"/>
              <a:cs typeface="Calibri" panose="020F0502020204030204"/>
            </a:endParaRPr>
          </a:p>
          <a:p>
            <a:pPr marL="354965" marR="5080" indent="-342900" algn="just">
              <a:lnSpc>
                <a:spcPct val="100000"/>
              </a:lnSpc>
              <a:buClr>
                <a:srgbClr val="0033CC"/>
              </a:buClr>
              <a:buFont typeface="Arial MT"/>
              <a:buChar char="•"/>
              <a:tabLst>
                <a:tab pos="355600" algn="l"/>
              </a:tabLst>
            </a:pPr>
            <a:endParaRPr sz="2400" spc="-20" dirty="0">
              <a:latin typeface="Calibri" panose="020F0502020204030204"/>
              <a:cs typeface="Calibri" panose="020F0502020204030204"/>
            </a:endParaRPr>
          </a:p>
          <a:p>
            <a:pPr marL="354965" marR="5080" indent="-342900" algn="just">
              <a:lnSpc>
                <a:spcPct val="100000"/>
              </a:lnSpc>
              <a:buClr>
                <a:srgbClr val="0033CC"/>
              </a:buClr>
              <a:buFont typeface="Arial MT"/>
              <a:buChar char="•"/>
              <a:tabLst>
                <a:tab pos="355600" algn="l"/>
              </a:tabLst>
            </a:pPr>
            <a:r>
              <a:rPr sz="2400" spc="-10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αναπαραγωγικό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σύστημα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κάθε φύλου</a:t>
            </a:r>
            <a:r>
              <a:rPr lang="el-GR" sz="2400" spc="-25" dirty="0">
                <a:latin typeface="Calibri" panose="020F0502020204030204"/>
                <a:cs typeface="Calibri" panose="020F0502020204030204"/>
              </a:rPr>
              <a:t> διαφέρει,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έχει ιδιαίτερα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ανατομικά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λειτουργικά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χαρακτηριστικά.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2334" y="2621279"/>
            <a:ext cx="4938395" cy="4236720"/>
            <a:chOff x="1612334" y="2621279"/>
            <a:chExt cx="4938395" cy="423672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612334" y="2621279"/>
              <a:ext cx="4937826" cy="42367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035302" y="3224021"/>
              <a:ext cx="1937385" cy="251460"/>
            </a:xfrm>
            <a:custGeom>
              <a:avLst/>
              <a:gdLst/>
              <a:ahLst/>
              <a:cxnLst/>
              <a:rect l="l" t="t" r="r" b="b"/>
              <a:pathLst>
                <a:path w="1937385" h="251460">
                  <a:moveTo>
                    <a:pt x="0" y="0"/>
                  </a:moveTo>
                  <a:lnTo>
                    <a:pt x="1122781" y="0"/>
                  </a:lnTo>
                  <a:lnTo>
                    <a:pt x="1937004" y="251460"/>
                  </a:lnTo>
                </a:path>
              </a:pathLst>
            </a:custGeom>
            <a:ln w="1981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92274" y="4260341"/>
              <a:ext cx="1894839" cy="131445"/>
            </a:xfrm>
            <a:custGeom>
              <a:avLst/>
              <a:gdLst/>
              <a:ahLst/>
              <a:cxnLst/>
              <a:rect l="l" t="t" r="r" b="b"/>
              <a:pathLst>
                <a:path w="1894839" h="131445">
                  <a:moveTo>
                    <a:pt x="0" y="131063"/>
                  </a:moveTo>
                  <a:lnTo>
                    <a:pt x="222859" y="131063"/>
                  </a:lnTo>
                  <a:lnTo>
                    <a:pt x="1894332" y="0"/>
                  </a:lnTo>
                </a:path>
              </a:pathLst>
            </a:custGeom>
            <a:ln w="1981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424934" y="3726941"/>
              <a:ext cx="1651000" cy="302260"/>
            </a:xfrm>
            <a:custGeom>
              <a:avLst/>
              <a:gdLst/>
              <a:ahLst/>
              <a:cxnLst/>
              <a:rect l="l" t="t" r="r" b="b"/>
              <a:pathLst>
                <a:path w="1651000" h="302260">
                  <a:moveTo>
                    <a:pt x="1650492" y="0"/>
                  </a:moveTo>
                  <a:lnTo>
                    <a:pt x="819531" y="0"/>
                  </a:lnTo>
                  <a:lnTo>
                    <a:pt x="0" y="301751"/>
                  </a:lnTo>
                </a:path>
              </a:pathLst>
            </a:custGeom>
            <a:ln w="1981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845813" y="4158233"/>
              <a:ext cx="2230120" cy="365760"/>
            </a:xfrm>
            <a:custGeom>
              <a:avLst/>
              <a:gdLst/>
              <a:ahLst/>
              <a:cxnLst/>
              <a:rect l="l" t="t" r="r" b="b"/>
              <a:pathLst>
                <a:path w="2230120" h="365760">
                  <a:moveTo>
                    <a:pt x="2229612" y="0"/>
                  </a:moveTo>
                  <a:lnTo>
                    <a:pt x="1398333" y="0"/>
                  </a:lnTo>
                  <a:lnTo>
                    <a:pt x="0" y="365760"/>
                  </a:lnTo>
                </a:path>
              </a:pathLst>
            </a:custGeom>
            <a:ln w="1981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815334" y="3726941"/>
              <a:ext cx="1430020" cy="302260"/>
            </a:xfrm>
            <a:custGeom>
              <a:avLst/>
              <a:gdLst/>
              <a:ahLst/>
              <a:cxnLst/>
              <a:rect l="l" t="t" r="r" b="b"/>
              <a:pathLst>
                <a:path w="1430020" h="302260">
                  <a:moveTo>
                    <a:pt x="1429512" y="0"/>
                  </a:moveTo>
                  <a:lnTo>
                    <a:pt x="0" y="301751"/>
                  </a:lnTo>
                </a:path>
              </a:pathLst>
            </a:custGeom>
            <a:ln w="1981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310634" y="4158233"/>
              <a:ext cx="934719" cy="365760"/>
            </a:xfrm>
            <a:custGeom>
              <a:avLst/>
              <a:gdLst/>
              <a:ahLst/>
              <a:cxnLst/>
              <a:rect l="l" t="t" r="r" b="b"/>
              <a:pathLst>
                <a:path w="934720" h="365760">
                  <a:moveTo>
                    <a:pt x="934212" y="0"/>
                  </a:moveTo>
                  <a:lnTo>
                    <a:pt x="0" y="365760"/>
                  </a:lnTo>
                </a:path>
              </a:pathLst>
            </a:custGeom>
            <a:ln w="1981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097274" y="4629150"/>
              <a:ext cx="1978660" cy="1905"/>
            </a:xfrm>
            <a:custGeom>
              <a:avLst/>
              <a:gdLst/>
              <a:ahLst/>
              <a:cxnLst/>
              <a:rect l="l" t="t" r="r" b="b"/>
              <a:pathLst>
                <a:path w="1978660" h="1904">
                  <a:moveTo>
                    <a:pt x="1978152" y="0"/>
                  </a:moveTo>
                  <a:lnTo>
                    <a:pt x="0" y="1524"/>
                  </a:lnTo>
                </a:path>
              </a:pathLst>
            </a:custGeom>
            <a:ln w="1981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074413" y="5086350"/>
              <a:ext cx="2001520" cy="524510"/>
            </a:xfrm>
            <a:custGeom>
              <a:avLst/>
              <a:gdLst/>
              <a:ahLst/>
              <a:cxnLst/>
              <a:rect l="l" t="t" r="r" b="b"/>
              <a:pathLst>
                <a:path w="2001520" h="524510">
                  <a:moveTo>
                    <a:pt x="2001012" y="524256"/>
                  </a:moveTo>
                  <a:lnTo>
                    <a:pt x="1178331" y="524256"/>
                  </a:lnTo>
                  <a:lnTo>
                    <a:pt x="0" y="0"/>
                  </a:lnTo>
                </a:path>
              </a:pathLst>
            </a:custGeom>
            <a:ln w="1981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989582" y="6058661"/>
              <a:ext cx="2065020" cy="1905"/>
            </a:xfrm>
            <a:custGeom>
              <a:avLst/>
              <a:gdLst/>
              <a:ahLst/>
              <a:cxnLst/>
              <a:rect l="l" t="t" r="r" b="b"/>
              <a:pathLst>
                <a:path w="2065020" h="1904">
                  <a:moveTo>
                    <a:pt x="2065020" y="0"/>
                  </a:moveTo>
                  <a:lnTo>
                    <a:pt x="0" y="1524"/>
                  </a:lnTo>
                </a:path>
              </a:pathLst>
            </a:custGeom>
            <a:ln w="1981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203953" y="5001005"/>
              <a:ext cx="1871980" cy="66040"/>
            </a:xfrm>
            <a:custGeom>
              <a:avLst/>
              <a:gdLst/>
              <a:ahLst/>
              <a:cxnLst/>
              <a:rect l="l" t="t" r="r" b="b"/>
              <a:pathLst>
                <a:path w="1871979" h="66039">
                  <a:moveTo>
                    <a:pt x="1871472" y="65532"/>
                  </a:moveTo>
                  <a:lnTo>
                    <a:pt x="272656" y="65532"/>
                  </a:lnTo>
                  <a:lnTo>
                    <a:pt x="0" y="0"/>
                  </a:lnTo>
                </a:path>
              </a:pathLst>
            </a:custGeom>
            <a:ln w="1981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158057" y="3059146"/>
            <a:ext cx="774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φη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βα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ίο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0969" y="4259083"/>
            <a:ext cx="9645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Κλειτορίδα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93398" y="5904739"/>
            <a:ext cx="774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ω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600" b="1" spc="-2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05566" y="3561822"/>
            <a:ext cx="1229360" cy="697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Μεγάλα</a:t>
            </a:r>
            <a:r>
              <a:rPr sz="1600" b="1" spc="-4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χείλη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Μικρά</a:t>
            </a: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χείλη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05566" y="4464613"/>
            <a:ext cx="1688464" cy="1252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Στόμιο</a:t>
            </a: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ουρήθρας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lang="el-GR"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Υ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μένας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Είσοδος</a:t>
            </a:r>
            <a:r>
              <a:rPr sz="1600" b="1" spc="-2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κόλπου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0259" y="705904"/>
            <a:ext cx="687324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225" marR="1303020" indent="-26416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ε.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αιδοίο.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εξωτερικά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γεννητικά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όργανα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περιλαμβάνει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90855" indent="-215265">
              <a:lnSpc>
                <a:spcPct val="100000"/>
              </a:lnSpc>
              <a:buAutoNum type="romanLcPeriod"/>
              <a:tabLst>
                <a:tab pos="49149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εφηβαίο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καλύπτεται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τρίχωμα,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559435" indent="-283845">
              <a:lnSpc>
                <a:spcPct val="100000"/>
              </a:lnSpc>
              <a:buAutoNum type="romanLcPeriod"/>
              <a:tabLst>
                <a:tab pos="56007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δύο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ζεύγη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πτυχών,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μεγάλα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τα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μικρά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χείλη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629920" indent="-353695">
              <a:lnSpc>
                <a:spcPct val="100000"/>
              </a:lnSpc>
              <a:buAutoNum type="romanLcPeriod"/>
              <a:tabLst>
                <a:tab pos="629920" algn="l"/>
              </a:tabLst>
            </a:pP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κλειτορίδα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μικρό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όργανο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σπογγώδη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ιστό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717930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Το</a:t>
            </a:r>
            <a:r>
              <a:rPr spc="5" dirty="0"/>
              <a:t> </a:t>
            </a:r>
            <a:r>
              <a:rPr spc="-15" dirty="0"/>
              <a:t>αναπαραγωγικό</a:t>
            </a:r>
            <a:r>
              <a:rPr spc="-30" dirty="0"/>
              <a:t> </a:t>
            </a:r>
            <a:r>
              <a:rPr dirty="0"/>
              <a:t>σύστημα</a:t>
            </a:r>
            <a:r>
              <a:rPr spc="-20" dirty="0"/>
              <a:t> </a:t>
            </a:r>
            <a:r>
              <a:rPr spc="-5" dirty="0"/>
              <a:t>της</a:t>
            </a:r>
            <a:r>
              <a:rPr spc="-20" dirty="0"/>
              <a:t> </a:t>
            </a:r>
            <a:r>
              <a:rPr spc="-15" dirty="0"/>
              <a:t>γυναίκας</a:t>
            </a:r>
            <a:endParaRPr spc="-15" dirty="0"/>
          </a:p>
        </p:txBody>
      </p:sp>
      <p:sp>
        <p:nvSpPr>
          <p:cNvPr id="21" name="object 21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890141"/>
            <a:ext cx="8208645" cy="5146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ωοθήκες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(όπως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οι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όρχεις)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μεικτοί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αδένες.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25805" indent="-358775">
              <a:lnSpc>
                <a:spcPct val="100000"/>
              </a:lnSpc>
              <a:buClr>
                <a:srgbClr val="0033CC"/>
              </a:buClr>
              <a:buChar char="–"/>
              <a:tabLst>
                <a:tab pos="725805" algn="l"/>
                <a:tab pos="72644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εξωκρινής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μοίρα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παράγει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ωάρια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25805" indent="-358775">
              <a:lnSpc>
                <a:spcPct val="100000"/>
              </a:lnSpc>
              <a:buClr>
                <a:srgbClr val="0033CC"/>
              </a:buClr>
              <a:buChar char="–"/>
              <a:tabLst>
                <a:tab pos="725805" algn="l"/>
                <a:tab pos="72644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ενδοκρινής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μοίρα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παράγει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(τις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ορμόνες)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οιστρογόνα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25805">
              <a:lnSpc>
                <a:spcPct val="100000"/>
              </a:lnSpc>
            </a:pP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προγεστερόνη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12700" marR="363855">
              <a:lnSpc>
                <a:spcPct val="100000"/>
              </a:lnSpc>
            </a:pP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έκκρισή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αρχίζει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κατά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εφηβεία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(11ο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13ο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έτος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ηλικίας),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παίζει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25805" indent="-358775">
              <a:lnSpc>
                <a:spcPct val="100000"/>
              </a:lnSpc>
              <a:buClr>
                <a:srgbClr val="0033CC"/>
              </a:buClr>
              <a:buFont typeface="Calibri" panose="020F0502020204030204"/>
              <a:buChar char="–"/>
              <a:tabLst>
                <a:tab pos="725805" algn="l"/>
                <a:tab pos="726440" algn="l"/>
              </a:tabLst>
            </a:pPr>
            <a:r>
              <a:rPr sz="2400" b="1" spc="-10" dirty="0">
                <a:latin typeface="Calibri" panose="020F0502020204030204"/>
                <a:cs typeface="Calibri" panose="020F0502020204030204"/>
              </a:rPr>
              <a:t>σημαντικό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ρόλο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στον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εμμηνορρυσιακό</a:t>
            </a:r>
            <a:r>
              <a:rPr sz="2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κύκλο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25805" indent="-358775">
              <a:lnSpc>
                <a:spcPct val="100000"/>
              </a:lnSpc>
              <a:buClr>
                <a:srgbClr val="0033CC"/>
              </a:buClr>
              <a:buFont typeface="Calibri" panose="020F0502020204030204"/>
              <a:buChar char="–"/>
              <a:tabLst>
                <a:tab pos="725805" algn="l"/>
                <a:tab pos="726440" algn="l"/>
              </a:tabLst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ανάπτυξη</a:t>
            </a:r>
            <a:r>
              <a:rPr sz="2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στήθους</a:t>
            </a:r>
            <a:r>
              <a:rPr sz="240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12700" marR="168910">
              <a:lnSpc>
                <a:spcPct val="100000"/>
              </a:lnSpc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οιστρογόνα,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κυρίως, είναι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υπεύθυνα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για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εμφάνιση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των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δευτερεύοντων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φυλετικών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χαρακτηριστικών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, όπως είναι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αναπτυγμένη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λεκάνη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συσσώρευση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υποδόριου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λίπους,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που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δίνει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τις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χαρακτηριστικές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καμπύλες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στο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γυναικείο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σώμα.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717930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Το</a:t>
            </a:r>
            <a:r>
              <a:rPr spc="5" dirty="0"/>
              <a:t> </a:t>
            </a:r>
            <a:r>
              <a:rPr spc="-15" dirty="0"/>
              <a:t>αναπαραγωγικό</a:t>
            </a:r>
            <a:r>
              <a:rPr spc="-30" dirty="0"/>
              <a:t> </a:t>
            </a:r>
            <a:r>
              <a:rPr dirty="0"/>
              <a:t>σύστημα</a:t>
            </a:r>
            <a:r>
              <a:rPr spc="-20" dirty="0"/>
              <a:t> </a:t>
            </a:r>
            <a:r>
              <a:rPr spc="-5" dirty="0"/>
              <a:t>της</a:t>
            </a:r>
            <a:r>
              <a:rPr spc="-20" dirty="0"/>
              <a:t> </a:t>
            </a:r>
            <a:r>
              <a:rPr spc="-15" dirty="0"/>
              <a:t>γυναίκας</a:t>
            </a:r>
            <a:endParaRPr spc="-15" dirty="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438531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/>
              <a:t>Εμμηνορρυσιακός</a:t>
            </a:r>
            <a:r>
              <a:rPr sz="2800" spc="-80" dirty="0"/>
              <a:t> </a:t>
            </a:r>
            <a:r>
              <a:rPr sz="2800" spc="-15" dirty="0"/>
              <a:t>κύκλος</a:t>
            </a:r>
            <a:endParaRPr sz="2800" spc="-15" dirty="0"/>
          </a:p>
        </p:txBody>
      </p:sp>
      <p:sp>
        <p:nvSpPr>
          <p:cNvPr id="4" name="object 4"/>
          <p:cNvSpPr/>
          <p:nvPr/>
        </p:nvSpPr>
        <p:spPr>
          <a:xfrm flipV="1">
            <a:off x="251460" y="304800"/>
            <a:ext cx="8641080" cy="229235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Text Box 4"/>
          <p:cNvSpPr txBox="1"/>
          <p:nvPr/>
        </p:nvSpPr>
        <p:spPr>
          <a:xfrm>
            <a:off x="76200" y="533400"/>
            <a:ext cx="8556625" cy="6277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600" u="sng">
                <a:sym typeface="+mn-ea"/>
              </a:rPr>
              <a:t>Από την ωρίμανση ενός ωαρίου μέχρι την ωρίμανση του επόμενου</a:t>
            </a:r>
            <a:r>
              <a:rPr lang="en-US" sz="1600">
                <a:sym typeface="+mn-ea"/>
              </a:rPr>
              <a:t>, σε περίπτωση που δεν</a:t>
            </a:r>
            <a:endParaRPr lang="en-US" sz="1600"/>
          </a:p>
          <a:p>
            <a:r>
              <a:rPr lang="en-US" sz="1600">
                <a:sym typeface="+mn-ea"/>
              </a:rPr>
              <a:t>συμβεί γονιμοποίηση, συμπληρώνεται ένας κύκλος που ονομάζεται </a:t>
            </a:r>
            <a:r>
              <a:rPr lang="en-US" sz="1600" b="1">
                <a:sym typeface="+mn-ea"/>
              </a:rPr>
              <a:t>έμμηνος κύκλος. </a:t>
            </a:r>
            <a:endParaRPr lang="en-US" sz="1600"/>
          </a:p>
          <a:p>
            <a:r>
              <a:rPr lang="en-US" sz="1600">
                <a:sym typeface="+mn-ea"/>
              </a:rPr>
              <a:t>Ο</a:t>
            </a:r>
            <a:r>
              <a:rPr lang="el-GR" altLang="en-US" sz="1600">
                <a:sym typeface="+mn-ea"/>
              </a:rPr>
              <a:t> </a:t>
            </a:r>
            <a:r>
              <a:rPr lang="en-US" sz="1600">
                <a:sym typeface="+mn-ea"/>
              </a:rPr>
              <a:t>κύκλος αυτός διαρκεί περίπου </a:t>
            </a:r>
            <a:r>
              <a:rPr lang="en-US" sz="1600" b="1">
                <a:sym typeface="+mn-ea"/>
              </a:rPr>
              <a:t>28 ημέρες</a:t>
            </a:r>
            <a:r>
              <a:rPr lang="el-GR" altLang="en-US" sz="1600">
                <a:sym typeface="+mn-ea"/>
              </a:rPr>
              <a:t>, 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αλλά </a:t>
            </a:r>
            <a:r>
              <a:rPr sz="16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15" dirty="0">
                <a:latin typeface="Calibri" panose="020F0502020204030204"/>
                <a:cs typeface="Calibri" panose="020F0502020204030204"/>
                <a:sym typeface="+mn-ea"/>
              </a:rPr>
              <a:t>γενικότερα </a:t>
            </a:r>
            <a:r>
              <a:rPr sz="1600" spc="-5" dirty="0">
                <a:latin typeface="Calibri" panose="020F0502020204030204"/>
                <a:cs typeface="Calibri" panose="020F0502020204030204"/>
                <a:sym typeface="+mn-ea"/>
              </a:rPr>
              <a:t>μπορεί</a:t>
            </a:r>
            <a:r>
              <a:rPr sz="16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να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 εκτείνεται</a:t>
            </a:r>
            <a:r>
              <a:rPr sz="16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  <a:sym typeface="+mn-ea"/>
              </a:rPr>
              <a:t>από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  <a:sym typeface="+mn-ea"/>
              </a:rPr>
              <a:t>τις 24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  <a:sym typeface="+mn-ea"/>
              </a:rPr>
              <a:t>έως τις</a:t>
            </a:r>
            <a:r>
              <a:rPr sz="1600" spc="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  <a:sym typeface="+mn-ea"/>
              </a:rPr>
              <a:t>35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  <a:sym typeface="+mn-ea"/>
              </a:rPr>
              <a:t>ημέρες</a:t>
            </a:r>
            <a:r>
              <a:rPr lang="el-GR" sz="1600" spc="-5" dirty="0">
                <a:latin typeface="Calibri" panose="020F0502020204030204"/>
                <a:cs typeface="Calibri" panose="020F0502020204030204"/>
                <a:sym typeface="+mn-ea"/>
              </a:rPr>
              <a:t> ανάλογα με τη γυναίκα και το μήνα.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endParaRPr lang="en-US" sz="1600"/>
          </a:p>
          <a:p>
            <a:r>
              <a:rPr lang="en-US" sz="1600">
                <a:sym typeface="+mn-ea"/>
              </a:rPr>
              <a:t>Οι επιστήμονες θεωρούν ως 1η ημέρα του κύκλου</a:t>
            </a:r>
            <a:r>
              <a:rPr lang="el-GR" altLang="en-US" sz="1600">
                <a:sym typeface="+mn-ea"/>
              </a:rPr>
              <a:t> </a:t>
            </a:r>
            <a:r>
              <a:rPr lang="en-US" sz="1600">
                <a:sym typeface="+mn-ea"/>
              </a:rPr>
              <a:t>την ημέρα έναρξης </a:t>
            </a:r>
            <a:endParaRPr lang="en-US" sz="1600">
              <a:sym typeface="+mn-ea"/>
            </a:endParaRPr>
          </a:p>
          <a:p>
            <a:r>
              <a:rPr lang="en-US" sz="1600">
                <a:sym typeface="+mn-ea"/>
              </a:rPr>
              <a:t>της </a:t>
            </a:r>
            <a:r>
              <a:rPr lang="en-US" sz="1600" b="1">
                <a:sym typeface="+mn-ea"/>
              </a:rPr>
              <a:t>έμμηνης ρύσης</a:t>
            </a:r>
            <a:r>
              <a:rPr lang="en-US" sz="1600">
                <a:sym typeface="+mn-ea"/>
              </a:rPr>
              <a:t> </a:t>
            </a:r>
            <a:r>
              <a:rPr lang="el-GR" altLang="en-US" sz="1600">
                <a:sym typeface="+mn-ea"/>
              </a:rPr>
              <a:t> ή </a:t>
            </a:r>
            <a:r>
              <a:rPr lang="el-GR" altLang="en-US" sz="1600" b="1">
                <a:sym typeface="+mn-ea"/>
              </a:rPr>
              <a:t>εμμηνόρροιας </a:t>
            </a:r>
            <a:r>
              <a:rPr lang="en-US" sz="1600">
                <a:sym typeface="+mn-ea"/>
              </a:rPr>
              <a:t>(</a:t>
            </a:r>
            <a:r>
              <a:rPr lang="en-US" sz="1600" b="1">
                <a:sym typeface="+mn-ea"/>
              </a:rPr>
              <a:t>περιόδου</a:t>
            </a:r>
            <a:r>
              <a:rPr lang="en-US" sz="1600">
                <a:sym typeface="+mn-ea"/>
              </a:rPr>
              <a:t>)</a:t>
            </a:r>
            <a:endParaRPr lang="en-US" sz="1600"/>
          </a:p>
          <a:p>
            <a:endParaRPr lang="en-US" sz="1600"/>
          </a:p>
          <a:p>
            <a:r>
              <a:rPr lang="en-US" sz="1600" b="1">
                <a:sym typeface="+mn-ea"/>
              </a:rPr>
              <a:t>1η – 5η ημέρα</a:t>
            </a:r>
            <a:r>
              <a:rPr lang="en-US" sz="1600">
                <a:sym typeface="+mn-ea"/>
              </a:rPr>
              <a:t>: </a:t>
            </a:r>
            <a:r>
              <a:rPr lang="el-GR" altLang="en-US" sz="1600" b="1" u="sng">
                <a:sym typeface="+mn-ea"/>
              </a:rPr>
              <a:t>Έμμηνος ρύση- Εμμηνόρροια</a:t>
            </a:r>
            <a:endParaRPr lang="en-US" sz="1600"/>
          </a:p>
          <a:p>
            <a:r>
              <a:rPr lang="en-US" sz="1600">
                <a:sym typeface="+mn-ea"/>
              </a:rPr>
              <a:t>Το ωάριο που </a:t>
            </a:r>
            <a:r>
              <a:rPr lang="en-US" sz="1600" u="sng">
                <a:sym typeface="+mn-ea"/>
              </a:rPr>
              <a:t>δεν</a:t>
            </a:r>
            <a:r>
              <a:rPr lang="en-US" sz="1600">
                <a:sym typeface="+mn-ea"/>
              </a:rPr>
              <a:t> έχει γονιμοποιηθεί </a:t>
            </a:r>
            <a:r>
              <a:rPr lang="en-US" sz="1600" u="sng">
                <a:sym typeface="+mn-ea"/>
              </a:rPr>
              <a:t>αποβάλλεται</a:t>
            </a:r>
            <a:r>
              <a:rPr lang="en-US" sz="1600">
                <a:sym typeface="+mn-ea"/>
              </a:rPr>
              <a:t> μαζί με βλέννα, αίμα και</a:t>
            </a:r>
            <a:r>
              <a:rPr lang="el-GR" altLang="en-US" sz="1600">
                <a:sym typeface="+mn-ea"/>
              </a:rPr>
              <a:t> </a:t>
            </a:r>
            <a:r>
              <a:rPr lang="en-US" sz="1600">
                <a:sym typeface="+mn-ea"/>
              </a:rPr>
              <a:t>κυτταρικά υπολείμματα μέσω του κόλπου.</a:t>
            </a:r>
            <a:endParaRPr lang="en-US" sz="1600"/>
          </a:p>
          <a:p>
            <a:r>
              <a:rPr lang="en-US" sz="1600" b="1">
                <a:sym typeface="+mn-ea"/>
              </a:rPr>
              <a:t>6η– 13η ημέρα</a:t>
            </a:r>
            <a:r>
              <a:rPr lang="en-US" sz="1600">
                <a:sym typeface="+mn-ea"/>
              </a:rPr>
              <a:t>: Ένα ωάριο ωριμάζει σε μία από τις δύο ωοθήκες. Το ενδομήτριο γίνεται</a:t>
            </a:r>
            <a:r>
              <a:rPr lang="el-GR" altLang="en-US" sz="1600">
                <a:sym typeface="+mn-ea"/>
              </a:rPr>
              <a:t> </a:t>
            </a:r>
            <a:r>
              <a:rPr lang="en-US" sz="1600">
                <a:sym typeface="+mn-ea"/>
              </a:rPr>
              <a:t>παχύτερο. Ετοιμάζεται να δεχτεί το έμβρυο και να βοηθήσει στην ανάπτυξή του, σε</a:t>
            </a:r>
            <a:r>
              <a:rPr lang="el-GR" altLang="en-US" sz="1600">
                <a:sym typeface="+mn-ea"/>
              </a:rPr>
              <a:t> </a:t>
            </a:r>
            <a:r>
              <a:rPr lang="en-US" sz="1600">
                <a:sym typeface="+mn-ea"/>
              </a:rPr>
              <a:t>περίπτωση που το ωάριο γονιμοποιηθεί.</a:t>
            </a:r>
            <a:endParaRPr lang="en-US" sz="1600"/>
          </a:p>
          <a:p>
            <a:endParaRPr lang="en-US" sz="1600"/>
          </a:p>
          <a:p>
            <a:r>
              <a:rPr lang="en-US" sz="1600" b="1">
                <a:solidFill>
                  <a:srgbClr val="00B050"/>
                </a:solidFill>
                <a:sym typeface="+mn-ea"/>
              </a:rPr>
              <a:t>14η ημέρα</a:t>
            </a:r>
            <a:r>
              <a:rPr lang="en-US" sz="1600">
                <a:sym typeface="+mn-ea"/>
              </a:rPr>
              <a:t>: Το ωάριο ελευθερώνεται στη </a:t>
            </a:r>
            <a:r>
              <a:rPr lang="en-US" sz="1600" b="1">
                <a:sym typeface="+mn-ea"/>
              </a:rPr>
              <a:t>σάλπιγγα</a:t>
            </a:r>
            <a:r>
              <a:rPr lang="en-US" sz="1600">
                <a:sym typeface="+mn-ea"/>
              </a:rPr>
              <a:t> (</a:t>
            </a:r>
            <a:r>
              <a:rPr lang="en-US" sz="1600" b="1">
                <a:solidFill>
                  <a:srgbClr val="00B050"/>
                </a:solidFill>
                <a:sym typeface="+mn-ea"/>
              </a:rPr>
              <a:t>ωορρηξία</a:t>
            </a:r>
            <a:r>
              <a:rPr lang="en-US" sz="1600">
                <a:sym typeface="+mn-ea"/>
              </a:rPr>
              <a:t>) και ξεκινάει το ταξίδι του με</a:t>
            </a:r>
            <a:r>
              <a:rPr lang="el-GR" altLang="en-US" sz="1600">
                <a:sym typeface="+mn-ea"/>
              </a:rPr>
              <a:t> </a:t>
            </a:r>
            <a:r>
              <a:rPr lang="en-US" sz="1600">
                <a:sym typeface="+mn-ea"/>
              </a:rPr>
              <a:t>προορισμό τη μήτρα. Η </a:t>
            </a:r>
            <a:r>
              <a:rPr lang="en-US" sz="1600" b="1">
                <a:solidFill>
                  <a:srgbClr val="FF0000"/>
                </a:solidFill>
                <a:sym typeface="+mn-ea"/>
              </a:rPr>
              <a:t>γονιμοποίησή </a:t>
            </a:r>
            <a:r>
              <a:rPr lang="en-US" sz="1600">
                <a:sym typeface="+mn-ea"/>
              </a:rPr>
              <a:t>του μπορεί να γίνει </a:t>
            </a:r>
            <a:r>
              <a:rPr lang="en-US" sz="1600" u="sng">
                <a:sym typeface="+mn-ea"/>
              </a:rPr>
              <a:t>μόνο το χρονικό διάστημα</a:t>
            </a:r>
            <a:r>
              <a:rPr lang="en-US" sz="1600">
                <a:sym typeface="+mn-ea"/>
              </a:rPr>
              <a:t> που</a:t>
            </a:r>
            <a:endParaRPr lang="en-US" sz="1600"/>
          </a:p>
          <a:p>
            <a:r>
              <a:rPr lang="en-US" sz="1600">
                <a:sym typeface="+mn-ea"/>
              </a:rPr>
              <a:t>βρίσκεται </a:t>
            </a:r>
            <a:r>
              <a:rPr lang="en-US" sz="1600" u="sng">
                <a:sym typeface="+mn-ea"/>
              </a:rPr>
              <a:t>στη </a:t>
            </a:r>
            <a:r>
              <a:rPr lang="en-US" sz="1600" b="1" u="sng">
                <a:solidFill>
                  <a:srgbClr val="FF0000"/>
                </a:solidFill>
                <a:sym typeface="+mn-ea"/>
              </a:rPr>
              <a:t>σάλπιγγα</a:t>
            </a:r>
            <a:r>
              <a:rPr lang="el-GR" altLang="en-US" sz="1600" b="1" u="sng">
                <a:solidFill>
                  <a:srgbClr val="FF0000"/>
                </a:solidFill>
                <a:sym typeface="+mn-ea"/>
              </a:rPr>
              <a:t> </a:t>
            </a:r>
            <a:r>
              <a:rPr lang="el-GR" altLang="en-US" sz="1600" u="sng">
                <a:sym typeface="+mn-ea"/>
              </a:rPr>
              <a:t>(</a:t>
            </a:r>
            <a:r>
              <a:rPr lang="el-GR" altLang="en-US" sz="1600" b="1" u="sng">
                <a:solidFill>
                  <a:srgbClr val="FF0000"/>
                </a:solidFill>
                <a:sym typeface="+mn-ea"/>
              </a:rPr>
              <a:t> 14-17η ημέρα</a:t>
            </a:r>
            <a:r>
              <a:rPr lang="el-GR" altLang="en-US" sz="1600" u="sng">
                <a:sym typeface="+mn-ea"/>
              </a:rPr>
              <a:t>)</a:t>
            </a:r>
            <a:endParaRPr lang="el-GR" altLang="en-US" sz="1600" u="sng">
              <a:sym typeface="+mn-ea"/>
            </a:endParaRPr>
          </a:p>
          <a:p>
            <a:endParaRPr lang="en-US" u="sng"/>
          </a:p>
          <a:p>
            <a:r>
              <a:rPr lang="en-US" sz="1600" b="1">
                <a:sym typeface="+mn-ea"/>
              </a:rPr>
              <a:t>15η – 28η ημέρα</a:t>
            </a:r>
            <a:r>
              <a:rPr lang="en-US" sz="1600">
                <a:sym typeface="+mn-ea"/>
              </a:rPr>
              <a:t>: </a:t>
            </a:r>
            <a:r>
              <a:rPr lang="el-GR" altLang="en-US" sz="1600">
                <a:sym typeface="+mn-ea"/>
              </a:rPr>
              <a:t> Πιθανές πορείες ωαρίου:</a:t>
            </a:r>
            <a:endParaRPr lang="en-US" sz="1600"/>
          </a:p>
          <a:p>
            <a:r>
              <a:rPr lang="el-GR" altLang="en-US" sz="1600" b="1" u="sng">
                <a:solidFill>
                  <a:srgbClr val="FF0000"/>
                </a:solidFill>
                <a:sym typeface="+mn-ea"/>
              </a:rPr>
              <a:t>Α)</a:t>
            </a:r>
            <a:r>
              <a:rPr lang="el-GR" altLang="en-US" sz="1600" u="sng">
                <a:sym typeface="+mn-ea"/>
              </a:rPr>
              <a:t> </a:t>
            </a:r>
            <a:r>
              <a:rPr lang="en-US" sz="1600" u="sng">
                <a:sym typeface="+mn-ea"/>
              </a:rPr>
              <a:t>Αν</a:t>
            </a:r>
            <a:r>
              <a:rPr lang="en-US" sz="1600">
                <a:sym typeface="+mn-ea"/>
              </a:rPr>
              <a:t> το ωάριο </a:t>
            </a:r>
            <a:r>
              <a:rPr lang="en-US" sz="1600" u="sng">
                <a:sym typeface="+mn-ea"/>
              </a:rPr>
              <a:t>γονιμοποιηθεί</a:t>
            </a:r>
            <a:r>
              <a:rPr lang="en-US" sz="1600">
                <a:sym typeface="+mn-ea"/>
              </a:rPr>
              <a:t>, το </a:t>
            </a:r>
            <a:r>
              <a:rPr lang="en-US" sz="1600" b="1">
                <a:sym typeface="+mn-ea"/>
              </a:rPr>
              <a:t>ζυγωτό </a:t>
            </a:r>
            <a:r>
              <a:rPr lang="en-US" sz="1600">
                <a:sym typeface="+mn-ea"/>
              </a:rPr>
              <a:t>αρχίζει να διαιρείται καθώς κινείται</a:t>
            </a:r>
            <a:r>
              <a:rPr lang="el-GR" altLang="en-US" sz="1600">
                <a:sym typeface="+mn-ea"/>
              </a:rPr>
              <a:t> </a:t>
            </a:r>
            <a:r>
              <a:rPr lang="en-US" sz="1600">
                <a:sym typeface="+mn-ea"/>
              </a:rPr>
              <a:t>προς τη μήτρα. Όταν φτάσει στη μήτρα,το έμβρυο </a:t>
            </a:r>
            <a:r>
              <a:rPr lang="en-US" sz="1600" u="sng">
                <a:sym typeface="+mn-ea"/>
              </a:rPr>
              <a:t>εμφυτεύεται</a:t>
            </a:r>
            <a:r>
              <a:rPr lang="en-US" sz="1600">
                <a:sym typeface="+mn-ea"/>
              </a:rPr>
              <a:t> στο ενδομήτριο. </a:t>
            </a:r>
            <a:endParaRPr lang="en-US" sz="1600"/>
          </a:p>
          <a:p>
            <a:r>
              <a:rPr lang="el-GR" altLang="en-US" sz="1600" b="1">
                <a:solidFill>
                  <a:srgbClr val="FF0000"/>
                </a:solidFill>
                <a:sym typeface="+mn-ea"/>
              </a:rPr>
              <a:t>Β)</a:t>
            </a:r>
            <a:r>
              <a:rPr lang="en-US" sz="1600" u="sng">
                <a:sym typeface="+mn-ea"/>
              </a:rPr>
              <a:t>Αν</a:t>
            </a:r>
            <a:r>
              <a:rPr lang="en-US" sz="1600">
                <a:sym typeface="+mn-ea"/>
              </a:rPr>
              <a:t> το ωάριο</a:t>
            </a:r>
            <a:r>
              <a:rPr lang="el-GR" altLang="en-US" sz="1600">
                <a:sym typeface="+mn-ea"/>
              </a:rPr>
              <a:t> </a:t>
            </a:r>
            <a:r>
              <a:rPr lang="en-US" sz="1600" u="sng">
                <a:sym typeface="+mn-ea"/>
              </a:rPr>
              <a:t>δεν </a:t>
            </a:r>
            <a:r>
              <a:rPr lang="en-US" sz="1600">
                <a:sym typeface="+mn-ea"/>
              </a:rPr>
              <a:t>γονιμοποιηθεί, </a:t>
            </a:r>
            <a:r>
              <a:rPr lang="el-GR" altLang="en-US" sz="1600">
                <a:sym typeface="+mn-ea"/>
              </a:rPr>
              <a:t>θα οδηγηθεί στη μήτρα αλλά </a:t>
            </a:r>
            <a:r>
              <a:rPr lang="en-US" sz="1600">
                <a:sym typeface="+mn-ea"/>
              </a:rPr>
              <a:t>θα αρχίσει ένας </a:t>
            </a:r>
            <a:r>
              <a:rPr lang="en-US" sz="1600" u="sng">
                <a:sym typeface="+mn-ea"/>
              </a:rPr>
              <a:t>νέος έμμηνος κύκλος</a:t>
            </a:r>
            <a:r>
              <a:rPr lang="el-GR" altLang="en-US" sz="1600">
                <a:sym typeface="+mn-ea"/>
              </a:rPr>
              <a:t> και θα γίνει αποβολή του </a:t>
            </a:r>
            <a:r>
              <a:rPr lang="en-US" sz="1600">
                <a:sym typeface="+mn-ea"/>
              </a:rPr>
              <a:t>μαζί με βλέννα, αίμα και</a:t>
            </a:r>
            <a:r>
              <a:rPr lang="el-GR" altLang="en-US" sz="1600">
                <a:sym typeface="+mn-ea"/>
              </a:rPr>
              <a:t> </a:t>
            </a:r>
            <a:r>
              <a:rPr lang="en-US" sz="1600">
                <a:sym typeface="+mn-ea"/>
              </a:rPr>
              <a:t>κυτταρικά υπολείμματα μέσω του κόλπου</a:t>
            </a:r>
            <a:r>
              <a:rPr lang="el-GR" altLang="en-US" sz="1600" b="1">
                <a:sym typeface="+mn-ea"/>
              </a:rPr>
              <a:t> </a:t>
            </a:r>
            <a:r>
              <a:rPr lang="el-GR" altLang="en-US" sz="1600">
                <a:sym typeface="+mn-ea"/>
              </a:rPr>
              <a:t>δηλαδή θα πραγματοποιηθεί </a:t>
            </a:r>
            <a:r>
              <a:rPr lang="el-GR" altLang="en-US" sz="1600" b="1">
                <a:sym typeface="+mn-ea"/>
              </a:rPr>
              <a:t>έμμηνος ρύση</a:t>
            </a:r>
            <a:endParaRPr lang="el-GR" altLang="en-US" sz="1600" b="1"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43853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Εμμηνορρυσιακός</a:t>
            </a:r>
            <a:r>
              <a:rPr spc="-80" dirty="0"/>
              <a:t> </a:t>
            </a:r>
            <a:r>
              <a:rPr spc="-15" dirty="0"/>
              <a:t>κύκλος</a:t>
            </a:r>
            <a:endParaRPr spc="-15" dirty="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Text Box 4"/>
          <p:cNvSpPr txBox="1"/>
          <p:nvPr/>
        </p:nvSpPr>
        <p:spPr>
          <a:xfrm>
            <a:off x="1752600" y="1828800"/>
            <a:ext cx="50463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http://photodentro.edu.gr/v/item/ds/8521/609</a:t>
            </a: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1676400" y="4267200"/>
            <a:ext cx="54768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https://photodentro.edu.gr/v/item/ds/8521/4865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02993" y="1993733"/>
            <a:ext cx="3733165" cy="53530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R="912495" algn="ctr">
              <a:lnSpc>
                <a:spcPct val="100000"/>
              </a:lnSpc>
              <a:spcBef>
                <a:spcPts val="295"/>
              </a:spcBef>
            </a:pPr>
            <a:r>
              <a:rPr sz="1400" b="1" spc="-10" dirty="0">
                <a:latin typeface="Calibri" panose="020F0502020204030204"/>
                <a:cs typeface="Calibri" panose="020F0502020204030204"/>
              </a:rPr>
              <a:t>FSH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Συγκέντρωση</a:t>
            </a:r>
            <a:r>
              <a:rPr sz="1600" b="1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ορμονών υπόφυσης</a:t>
            </a:r>
            <a:r>
              <a:rPr sz="16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στο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αίμα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83979" y="1660012"/>
            <a:ext cx="2120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 panose="020F0502020204030204"/>
                <a:cs typeface="Calibri" panose="020F0502020204030204"/>
              </a:rPr>
              <a:t>LH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04285" y="3462921"/>
            <a:ext cx="18345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Ωοθηλακικός</a:t>
            </a:r>
            <a:r>
              <a:rPr sz="1600" b="1" spc="3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κύκλος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1721" y="3067577"/>
            <a:ext cx="138239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Calibri" panose="020F0502020204030204"/>
                <a:cs typeface="Calibri" panose="020F0502020204030204"/>
              </a:rPr>
              <a:t>Ωρίμανση</a:t>
            </a:r>
            <a:r>
              <a:rPr sz="11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b="1" spc="-5" dirty="0">
                <a:latin typeface="Calibri" panose="020F0502020204030204"/>
                <a:cs typeface="Calibri" panose="020F0502020204030204"/>
              </a:rPr>
              <a:t>ωοθηλακίου</a:t>
            </a:r>
            <a:endParaRPr sz="11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57958" y="3044448"/>
            <a:ext cx="4870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44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Calibri" panose="020F0502020204030204"/>
                <a:cs typeface="Calibri" panose="020F0502020204030204"/>
              </a:rPr>
              <a:t>Ωχρό </a:t>
            </a:r>
            <a:r>
              <a:rPr sz="10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b="1" spc="-10" dirty="0">
                <a:latin typeface="Calibri" panose="020F0502020204030204"/>
                <a:cs typeface="Calibri" panose="020F0502020204030204"/>
              </a:rPr>
              <a:t>σ</a:t>
            </a:r>
            <a:r>
              <a:rPr sz="1000" b="1" dirty="0">
                <a:latin typeface="Calibri" panose="020F0502020204030204"/>
                <a:cs typeface="Calibri" panose="020F0502020204030204"/>
              </a:rPr>
              <a:t>ω</a:t>
            </a:r>
            <a:r>
              <a:rPr sz="1000" b="1" spc="-5" dirty="0">
                <a:latin typeface="Calibri" panose="020F0502020204030204"/>
                <a:cs typeface="Calibri" panose="020F0502020204030204"/>
              </a:rPr>
              <a:t>μ</a:t>
            </a:r>
            <a:r>
              <a:rPr sz="1000" b="1" spc="-10" dirty="0">
                <a:latin typeface="Calibri" panose="020F0502020204030204"/>
                <a:cs typeface="Calibri" panose="020F0502020204030204"/>
              </a:rPr>
              <a:t>ά</a:t>
            </a:r>
            <a:r>
              <a:rPr sz="1000" b="1" spc="-5" dirty="0">
                <a:latin typeface="Calibri" panose="020F0502020204030204"/>
                <a:cs typeface="Calibri" panose="020F0502020204030204"/>
              </a:rPr>
              <a:t>τιο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58020" y="2896326"/>
            <a:ext cx="66548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Calibri" panose="020F0502020204030204"/>
                <a:cs typeface="Calibri" panose="020F0502020204030204"/>
              </a:rPr>
              <a:t>Το ωχρό </a:t>
            </a:r>
            <a:r>
              <a:rPr sz="10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b="1" spc="-5" dirty="0">
                <a:latin typeface="Calibri" panose="020F0502020204030204"/>
                <a:cs typeface="Calibri" panose="020F0502020204030204"/>
              </a:rPr>
              <a:t>σωμάτιο </a:t>
            </a:r>
            <a:r>
              <a:rPr sz="10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b="1" spc="-5" dirty="0">
                <a:latin typeface="Calibri" panose="020F0502020204030204"/>
                <a:cs typeface="Calibri" panose="020F0502020204030204"/>
              </a:rPr>
              <a:t>εκ</a:t>
            </a:r>
            <a:r>
              <a:rPr sz="1000" b="1" spc="-10" dirty="0">
                <a:latin typeface="Calibri" panose="020F0502020204030204"/>
                <a:cs typeface="Calibri" panose="020F0502020204030204"/>
              </a:rPr>
              <a:t>φ</a:t>
            </a:r>
            <a:r>
              <a:rPr sz="1000" b="1" dirty="0">
                <a:latin typeface="Calibri" panose="020F0502020204030204"/>
                <a:cs typeface="Calibri" panose="020F0502020204030204"/>
              </a:rPr>
              <a:t>υ</a:t>
            </a:r>
            <a:r>
              <a:rPr sz="1000" b="1" spc="-10" dirty="0">
                <a:latin typeface="Calibri" panose="020F0502020204030204"/>
                <a:cs typeface="Calibri" panose="020F0502020204030204"/>
              </a:rPr>
              <a:t>λ</a:t>
            </a:r>
            <a:r>
              <a:rPr sz="1000" b="1" spc="-5" dirty="0">
                <a:latin typeface="Calibri" panose="020F0502020204030204"/>
                <a:cs typeface="Calibri" panose="020F0502020204030204"/>
              </a:rPr>
              <a:t>ί</a:t>
            </a:r>
            <a:r>
              <a:rPr sz="1000" b="1" spc="-10" dirty="0">
                <a:latin typeface="Calibri" panose="020F0502020204030204"/>
                <a:cs typeface="Calibri" panose="020F0502020204030204"/>
              </a:rPr>
              <a:t>ζ</a:t>
            </a:r>
            <a:r>
              <a:rPr sz="1000" b="1" spc="-5" dirty="0">
                <a:latin typeface="Calibri" panose="020F0502020204030204"/>
                <a:cs typeface="Calibri" panose="020F0502020204030204"/>
              </a:rPr>
              <a:t>ε</a:t>
            </a:r>
            <a:r>
              <a:rPr sz="1000" b="1" dirty="0">
                <a:latin typeface="Calibri" panose="020F0502020204030204"/>
                <a:cs typeface="Calibri" panose="020F0502020204030204"/>
              </a:rPr>
              <a:t>τ</a:t>
            </a:r>
            <a:r>
              <a:rPr sz="1000" b="1" spc="-10" dirty="0">
                <a:latin typeface="Calibri" panose="020F0502020204030204"/>
                <a:cs typeface="Calibri" panose="020F0502020204030204"/>
              </a:rPr>
              <a:t>α</a:t>
            </a:r>
            <a:r>
              <a:rPr sz="1000" b="1" spc="-5" dirty="0">
                <a:latin typeface="Calibri" panose="020F0502020204030204"/>
                <a:cs typeface="Calibri" panose="020F0502020204030204"/>
              </a:rPr>
              <a:t>ι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13945" y="4630063"/>
            <a:ext cx="36963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Συγκέντρωση</a:t>
            </a:r>
            <a:r>
              <a:rPr sz="1600" b="1" spc="38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ορμονών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ωοθήκης</a:t>
            </a:r>
            <a:r>
              <a:rPr sz="1600" b="1" spc="39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στο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αίμα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04925" y="3899004"/>
            <a:ext cx="8991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15" dirty="0">
                <a:latin typeface="Calibri" panose="020F0502020204030204"/>
                <a:cs typeface="Calibri" panose="020F0502020204030204"/>
              </a:rPr>
              <a:t>σ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τ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ογό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ν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02061" y="4290568"/>
            <a:ext cx="11023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προγεστερόνη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57102" y="6153093"/>
            <a:ext cx="17354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Ενδομήτριος</a:t>
            </a:r>
            <a:r>
              <a:rPr sz="16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κύκλος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32449" y="5142991"/>
            <a:ext cx="887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ενδομήτριο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30111" y="5292852"/>
            <a:ext cx="155575" cy="140335"/>
          </a:xfrm>
          <a:custGeom>
            <a:avLst/>
            <a:gdLst/>
            <a:ahLst/>
            <a:cxnLst/>
            <a:rect l="l" t="t" r="r" b="b"/>
            <a:pathLst>
              <a:path w="155575" h="140335">
                <a:moveTo>
                  <a:pt x="0" y="0"/>
                </a:moveTo>
                <a:lnTo>
                  <a:pt x="155448" y="14020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858777" y="5973099"/>
            <a:ext cx="33020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36190" algn="l"/>
              </a:tabLst>
            </a:pPr>
            <a:r>
              <a:rPr sz="800" b="1" spc="-5" dirty="0">
                <a:latin typeface="Calibri" panose="020F0502020204030204"/>
                <a:cs typeface="Calibri" panose="020F0502020204030204"/>
              </a:rPr>
              <a:t>Αιμορροϊκή</a:t>
            </a:r>
            <a:r>
              <a:rPr sz="8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800" b="1" dirty="0">
                <a:latin typeface="Calibri" panose="020F0502020204030204"/>
                <a:cs typeface="Calibri" panose="020F0502020204030204"/>
              </a:rPr>
              <a:t>φάση   </a:t>
            </a:r>
            <a:r>
              <a:rPr sz="800" b="1" spc="150" dirty="0">
                <a:latin typeface="Calibri" panose="020F0502020204030204"/>
                <a:cs typeface="Calibri" panose="020F0502020204030204"/>
              </a:rPr>
              <a:t> </a:t>
            </a:r>
            <a:r>
              <a:rPr sz="900" b="1" spc="-5" dirty="0">
                <a:latin typeface="Calibri" panose="020F0502020204030204"/>
                <a:cs typeface="Calibri" panose="020F0502020204030204"/>
              </a:rPr>
              <a:t>Παραγωγική</a:t>
            </a:r>
            <a:r>
              <a:rPr sz="900" b="1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900" b="1" spc="-5" dirty="0">
                <a:latin typeface="Calibri" panose="020F0502020204030204"/>
                <a:cs typeface="Calibri" panose="020F0502020204030204"/>
              </a:rPr>
              <a:t>φάση	Εκκριτική</a:t>
            </a:r>
            <a:r>
              <a:rPr sz="9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900" b="1" spc="-5" dirty="0">
                <a:latin typeface="Calibri" panose="020F0502020204030204"/>
                <a:cs typeface="Calibri" panose="020F0502020204030204"/>
              </a:rPr>
              <a:t>φάση</a:t>
            </a:r>
            <a:endParaRPr sz="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62707" y="5795219"/>
            <a:ext cx="441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 panose="020F0502020204030204"/>
                <a:cs typeface="Calibri" panose="020F0502020204030204"/>
              </a:rPr>
              <a:t>Μ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έ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ες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76543" y="5805454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14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86676" y="957707"/>
            <a:ext cx="1791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 panose="020F0502020204030204"/>
                <a:cs typeface="Calibri" panose="020F0502020204030204"/>
              </a:rPr>
              <a:t>LH=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-5" dirty="0">
                <a:latin typeface="Calibri" panose="020F0502020204030204"/>
                <a:cs typeface="Calibri" panose="020F0502020204030204"/>
              </a:rPr>
              <a:t>ωχρινοτρόπος</a:t>
            </a:r>
            <a:r>
              <a:rPr sz="12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-5" dirty="0">
                <a:latin typeface="Calibri" panose="020F0502020204030204"/>
                <a:cs typeface="Calibri" panose="020F0502020204030204"/>
              </a:rPr>
              <a:t>ορμόνη,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latin typeface="Calibri" panose="020F0502020204030204"/>
                <a:cs typeface="Calibri" panose="020F0502020204030204"/>
              </a:rPr>
              <a:t>FSH=</a:t>
            </a:r>
            <a:r>
              <a:rPr sz="1200" spc="-10" dirty="0">
                <a:latin typeface="Calibri" panose="020F0502020204030204"/>
                <a:cs typeface="Calibri" panose="020F0502020204030204"/>
              </a:rPr>
              <a:t>θυλακιοτρόπος</a:t>
            </a:r>
            <a:r>
              <a:rPr sz="12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-5" dirty="0">
                <a:latin typeface="Calibri" panose="020F0502020204030204"/>
                <a:cs typeface="Calibri" panose="020F0502020204030204"/>
              </a:rPr>
              <a:t>ορμόνη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Εμμηνορρυσιακός</a:t>
            </a:r>
            <a:r>
              <a:rPr spc="-80" dirty="0"/>
              <a:t> </a:t>
            </a:r>
            <a:r>
              <a:rPr spc="-15" dirty="0"/>
              <a:t>κύκλος</a:t>
            </a:r>
            <a:endParaRPr spc="-15" dirty="0"/>
          </a:p>
        </p:txBody>
      </p:sp>
      <p:sp>
        <p:nvSpPr>
          <p:cNvPr id="22" name="object 22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6" name="object 3"/>
          <p:cNvPicPr>
            <a:picLocks noChangeAspect="1"/>
          </p:cNvPicPr>
          <p:nvPr>
            <p:ph sz="half" idx="2"/>
          </p:nvPr>
        </p:nvPicPr>
        <p:blipFill>
          <a:blip r:embed="rId1" cstate="print"/>
          <a:stretch>
            <a:fillRect/>
          </a:stretch>
        </p:blipFill>
        <p:spPr>
          <a:xfrm>
            <a:off x="191770" y="716280"/>
            <a:ext cx="4517390" cy="3164205"/>
          </a:xfrm>
          <a:prstGeom prst="rect">
            <a:avLst/>
          </a:prstGeom>
        </p:spPr>
      </p:pic>
      <p:sp>
        <p:nvSpPr>
          <p:cNvPr id="28" name="Text Box 27"/>
          <p:cNvSpPr txBox="1"/>
          <p:nvPr/>
        </p:nvSpPr>
        <p:spPr>
          <a:xfrm>
            <a:off x="115570" y="4319905"/>
            <a:ext cx="41516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l-GR" altLang="en-US"/>
              <a:t>Περιοδικές διαδοχικές διακυμάνσεις συγκεντρώσεων διαφορετικών ορμονών που οδηγούν σε περιοδικές διαδοχικές αλλαγές:</a:t>
            </a:r>
            <a:endParaRPr lang="el-GR" altLang="en-US"/>
          </a:p>
          <a:p>
            <a:r>
              <a:rPr lang="el-GR" altLang="en-US"/>
              <a:t>-τόσο στο επίπεδο ωρίμανσης των γεννητικών κυττάρων </a:t>
            </a:r>
            <a:endParaRPr lang="el-GR" altLang="en-US"/>
          </a:p>
          <a:p>
            <a:r>
              <a:rPr lang="el-GR" altLang="en-US"/>
              <a:t>-όσο και στο επίπεδο των ιστών της μήτρας</a:t>
            </a:r>
            <a:endParaRPr lang="el-G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67322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Το</a:t>
            </a:r>
            <a:r>
              <a:rPr dirty="0"/>
              <a:t> </a:t>
            </a:r>
            <a:r>
              <a:rPr spc="-15" dirty="0"/>
              <a:t>αναπαραγωγικό</a:t>
            </a:r>
            <a:r>
              <a:rPr spc="-30" dirty="0"/>
              <a:t> </a:t>
            </a:r>
            <a:r>
              <a:rPr dirty="0"/>
              <a:t>σύστημα</a:t>
            </a:r>
            <a:r>
              <a:rPr spc="-25" dirty="0"/>
              <a:t> </a:t>
            </a:r>
            <a:r>
              <a:rPr spc="-10" dirty="0"/>
              <a:t>του</a:t>
            </a:r>
            <a:r>
              <a:rPr spc="-15" dirty="0"/>
              <a:t> </a:t>
            </a:r>
            <a:r>
              <a:rPr dirty="0"/>
              <a:t>άντρα</a:t>
            </a:r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2520632" y="751857"/>
            <a:ext cx="5192395" cy="5882640"/>
            <a:chOff x="2520632" y="751857"/>
            <a:chExt cx="5192395" cy="588264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719211" y="751857"/>
              <a:ext cx="4725274" cy="588211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621274" y="2594609"/>
              <a:ext cx="1905000" cy="1079500"/>
            </a:xfrm>
            <a:custGeom>
              <a:avLst/>
              <a:gdLst/>
              <a:ahLst/>
              <a:cxnLst/>
              <a:rect l="l" t="t" r="r" b="b"/>
              <a:pathLst>
                <a:path w="1905000" h="1079500">
                  <a:moveTo>
                    <a:pt x="1905000" y="0"/>
                  </a:moveTo>
                  <a:lnTo>
                    <a:pt x="1597025" y="0"/>
                  </a:lnTo>
                  <a:lnTo>
                    <a:pt x="0" y="1078992"/>
                  </a:lnTo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97117" y="5389626"/>
              <a:ext cx="1803400" cy="121920"/>
            </a:xfrm>
            <a:custGeom>
              <a:avLst/>
              <a:gdLst/>
              <a:ahLst/>
              <a:cxnLst/>
              <a:rect l="l" t="t" r="r" b="b"/>
              <a:pathLst>
                <a:path w="1803400" h="121920">
                  <a:moveTo>
                    <a:pt x="1802892" y="121920"/>
                  </a:moveTo>
                  <a:lnTo>
                    <a:pt x="749515" y="1219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533650" y="6098285"/>
              <a:ext cx="314325" cy="73660"/>
            </a:xfrm>
            <a:custGeom>
              <a:avLst/>
              <a:gdLst/>
              <a:ahLst/>
              <a:cxnLst/>
              <a:rect l="l" t="t" r="r" b="b"/>
              <a:pathLst>
                <a:path w="314325" h="73660">
                  <a:moveTo>
                    <a:pt x="0" y="0"/>
                  </a:moveTo>
                  <a:lnTo>
                    <a:pt x="212471" y="0"/>
                  </a:lnTo>
                  <a:lnTo>
                    <a:pt x="313944" y="73151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952494" y="6171437"/>
              <a:ext cx="1249680" cy="120650"/>
            </a:xfrm>
            <a:custGeom>
              <a:avLst/>
              <a:gdLst/>
              <a:ahLst/>
              <a:cxnLst/>
              <a:rect l="l" t="t" r="r" b="b"/>
              <a:pathLst>
                <a:path w="1249679" h="120650">
                  <a:moveTo>
                    <a:pt x="1249679" y="120396"/>
                  </a:moveTo>
                  <a:lnTo>
                    <a:pt x="679627" y="12039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313682" y="6361937"/>
              <a:ext cx="608330" cy="203200"/>
            </a:xfrm>
            <a:custGeom>
              <a:avLst/>
              <a:gdLst/>
              <a:ahLst/>
              <a:cxnLst/>
              <a:rect l="l" t="t" r="r" b="b"/>
              <a:pathLst>
                <a:path w="608329" h="203200">
                  <a:moveTo>
                    <a:pt x="608076" y="202692"/>
                  </a:moveTo>
                  <a:lnTo>
                    <a:pt x="301650" y="202692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620512" y="2593848"/>
              <a:ext cx="1905000" cy="1079500"/>
            </a:xfrm>
            <a:custGeom>
              <a:avLst/>
              <a:gdLst/>
              <a:ahLst/>
              <a:cxnLst/>
              <a:rect l="l" t="t" r="r" b="b"/>
              <a:pathLst>
                <a:path w="1905000" h="1079500">
                  <a:moveTo>
                    <a:pt x="1905000" y="0"/>
                  </a:moveTo>
                  <a:lnTo>
                    <a:pt x="1597025" y="0"/>
                  </a:lnTo>
                  <a:lnTo>
                    <a:pt x="0" y="1078992"/>
                  </a:lnTo>
                </a:path>
              </a:pathLst>
            </a:custGeom>
            <a:ln w="9143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96355" y="5388864"/>
              <a:ext cx="1803400" cy="109855"/>
            </a:xfrm>
            <a:custGeom>
              <a:avLst/>
              <a:gdLst/>
              <a:ahLst/>
              <a:cxnLst/>
              <a:rect l="l" t="t" r="r" b="b"/>
              <a:pathLst>
                <a:path w="1803400" h="109854">
                  <a:moveTo>
                    <a:pt x="1802892" y="109728"/>
                  </a:moveTo>
                  <a:lnTo>
                    <a:pt x="732040" y="109728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161282" y="5240273"/>
              <a:ext cx="3043555" cy="568960"/>
            </a:xfrm>
            <a:custGeom>
              <a:avLst/>
              <a:gdLst/>
              <a:ahLst/>
              <a:cxnLst/>
              <a:rect l="l" t="t" r="r" b="b"/>
              <a:pathLst>
                <a:path w="3043554" h="568960">
                  <a:moveTo>
                    <a:pt x="3043428" y="568451"/>
                  </a:moveTo>
                  <a:lnTo>
                    <a:pt x="2732252" y="568451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160520" y="5239511"/>
              <a:ext cx="3043555" cy="568960"/>
            </a:xfrm>
            <a:custGeom>
              <a:avLst/>
              <a:gdLst/>
              <a:ahLst/>
              <a:cxnLst/>
              <a:rect l="l" t="t" r="r" b="b"/>
              <a:pathLst>
                <a:path w="3043554" h="568960">
                  <a:moveTo>
                    <a:pt x="3043428" y="568451"/>
                  </a:moveTo>
                  <a:lnTo>
                    <a:pt x="2732252" y="568451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532888" y="6097523"/>
              <a:ext cx="314325" cy="73660"/>
            </a:xfrm>
            <a:custGeom>
              <a:avLst/>
              <a:gdLst/>
              <a:ahLst/>
              <a:cxnLst/>
              <a:rect l="l" t="t" r="r" b="b"/>
              <a:pathLst>
                <a:path w="314325" h="73660">
                  <a:moveTo>
                    <a:pt x="0" y="0"/>
                  </a:moveTo>
                  <a:lnTo>
                    <a:pt x="212471" y="0"/>
                  </a:lnTo>
                  <a:lnTo>
                    <a:pt x="313944" y="73151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951732" y="6170676"/>
              <a:ext cx="1249680" cy="120650"/>
            </a:xfrm>
            <a:custGeom>
              <a:avLst/>
              <a:gdLst/>
              <a:ahLst/>
              <a:cxnLst/>
              <a:rect l="l" t="t" r="r" b="b"/>
              <a:pathLst>
                <a:path w="1249679" h="120650">
                  <a:moveTo>
                    <a:pt x="1249680" y="120396"/>
                  </a:moveTo>
                  <a:lnTo>
                    <a:pt x="679627" y="120396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312920" y="6361176"/>
              <a:ext cx="608330" cy="203200"/>
            </a:xfrm>
            <a:custGeom>
              <a:avLst/>
              <a:gdLst/>
              <a:ahLst/>
              <a:cxnLst/>
              <a:rect l="l" t="t" r="r" b="b"/>
              <a:pathLst>
                <a:path w="608329" h="203200">
                  <a:moveTo>
                    <a:pt x="608076" y="202692"/>
                  </a:moveTo>
                  <a:lnTo>
                    <a:pt x="301650" y="202692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569458" y="3333749"/>
              <a:ext cx="1854835" cy="713740"/>
            </a:xfrm>
            <a:custGeom>
              <a:avLst/>
              <a:gdLst/>
              <a:ahLst/>
              <a:cxnLst/>
              <a:rect l="l" t="t" r="r" b="b"/>
              <a:pathLst>
                <a:path w="1854834" h="713739">
                  <a:moveTo>
                    <a:pt x="1854707" y="0"/>
                  </a:moveTo>
                  <a:lnTo>
                    <a:pt x="1343799" y="0"/>
                  </a:lnTo>
                  <a:lnTo>
                    <a:pt x="0" y="713232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568696" y="3332987"/>
              <a:ext cx="1854835" cy="713740"/>
            </a:xfrm>
            <a:custGeom>
              <a:avLst/>
              <a:gdLst/>
              <a:ahLst/>
              <a:cxnLst/>
              <a:rect l="l" t="t" r="r" b="b"/>
              <a:pathLst>
                <a:path w="1854834" h="713739">
                  <a:moveTo>
                    <a:pt x="1854707" y="0"/>
                  </a:moveTo>
                  <a:lnTo>
                    <a:pt x="1343799" y="0"/>
                  </a:lnTo>
                  <a:lnTo>
                    <a:pt x="0" y="713232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7799333" y="2424352"/>
            <a:ext cx="9804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Περιτόναιο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34636" y="4691372"/>
            <a:ext cx="1483995" cy="46418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480"/>
              </a:spcBef>
            </a:pPr>
            <a:r>
              <a:rPr sz="1600" b="1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Β</a:t>
            </a:r>
            <a:r>
              <a:rPr sz="1600" b="1" spc="-15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λ</a:t>
            </a:r>
            <a:r>
              <a:rPr sz="1600" b="1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β</a:t>
            </a:r>
            <a:r>
              <a:rPr sz="1600" b="1" spc="-5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ου</a:t>
            </a:r>
            <a:r>
              <a:rPr sz="1600" b="1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10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η</a:t>
            </a:r>
            <a:r>
              <a:rPr sz="1600" b="1" spc="-25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θ</a:t>
            </a:r>
            <a:r>
              <a:rPr sz="1600" b="1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5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10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ί</a:t>
            </a:r>
            <a:r>
              <a:rPr sz="1600" b="1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ς  αδένας</a:t>
            </a:r>
            <a:endParaRPr sz="1600" b="1" spc="-5" dirty="0">
              <a:solidFill>
                <a:schemeClr val="accent1"/>
              </a:solidFill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520632" y="2953448"/>
            <a:ext cx="4504055" cy="3307715"/>
            <a:chOff x="2520632" y="2953448"/>
            <a:chExt cx="4504055" cy="3307715"/>
          </a:xfrm>
        </p:grpSpPr>
        <p:sp>
          <p:nvSpPr>
            <p:cNvPr id="22" name="object 22"/>
            <p:cNvSpPr/>
            <p:nvPr/>
          </p:nvSpPr>
          <p:spPr>
            <a:xfrm>
              <a:off x="4228338" y="5721857"/>
              <a:ext cx="2432685" cy="467995"/>
            </a:xfrm>
            <a:custGeom>
              <a:avLst/>
              <a:gdLst/>
              <a:ahLst/>
              <a:cxnLst/>
              <a:rect l="l" t="t" r="r" b="b"/>
              <a:pathLst>
                <a:path w="2432684" h="467995">
                  <a:moveTo>
                    <a:pt x="2432304" y="467868"/>
                  </a:moveTo>
                  <a:lnTo>
                    <a:pt x="1947659" y="467868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236720" y="5722619"/>
              <a:ext cx="2783205" cy="533400"/>
            </a:xfrm>
            <a:custGeom>
              <a:avLst/>
              <a:gdLst/>
              <a:ahLst/>
              <a:cxnLst/>
              <a:rect l="l" t="t" r="r" b="b"/>
              <a:pathLst>
                <a:path w="2783204" h="533400">
                  <a:moveTo>
                    <a:pt x="2782824" y="533399"/>
                  </a:moveTo>
                  <a:lnTo>
                    <a:pt x="2228329" y="533399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533650" y="2966465"/>
              <a:ext cx="2845435" cy="660400"/>
            </a:xfrm>
            <a:custGeom>
              <a:avLst/>
              <a:gdLst/>
              <a:ahLst/>
              <a:cxnLst/>
              <a:rect l="l" t="t" r="r" b="b"/>
              <a:pathLst>
                <a:path w="2845435" h="660400">
                  <a:moveTo>
                    <a:pt x="2845308" y="659892"/>
                  </a:moveTo>
                  <a:lnTo>
                    <a:pt x="1133043" y="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532888" y="2968751"/>
              <a:ext cx="2845435" cy="657225"/>
            </a:xfrm>
            <a:custGeom>
              <a:avLst/>
              <a:gdLst/>
              <a:ahLst/>
              <a:cxnLst/>
              <a:rect l="l" t="t" r="r" b="b"/>
              <a:pathLst>
                <a:path w="2845435" h="657225">
                  <a:moveTo>
                    <a:pt x="2845308" y="656844"/>
                  </a:moveTo>
                  <a:lnTo>
                    <a:pt x="1133043" y="0"/>
                  </a:lnTo>
                  <a:lnTo>
                    <a:pt x="0" y="0"/>
                  </a:lnTo>
                </a:path>
              </a:pathLst>
            </a:custGeom>
            <a:ln w="9143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533650" y="3393185"/>
              <a:ext cx="2075814" cy="533400"/>
            </a:xfrm>
            <a:custGeom>
              <a:avLst/>
              <a:gdLst/>
              <a:ahLst/>
              <a:cxnLst/>
              <a:rect l="l" t="t" r="r" b="b"/>
              <a:pathLst>
                <a:path w="2075814" h="533400">
                  <a:moveTo>
                    <a:pt x="0" y="0"/>
                  </a:moveTo>
                  <a:lnTo>
                    <a:pt x="1107668" y="0"/>
                  </a:lnTo>
                  <a:lnTo>
                    <a:pt x="2075688" y="53340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532888" y="3395471"/>
              <a:ext cx="2075814" cy="530860"/>
            </a:xfrm>
            <a:custGeom>
              <a:avLst/>
              <a:gdLst/>
              <a:ahLst/>
              <a:cxnLst/>
              <a:rect l="l" t="t" r="r" b="b"/>
              <a:pathLst>
                <a:path w="2075814" h="530860">
                  <a:moveTo>
                    <a:pt x="0" y="0"/>
                  </a:moveTo>
                  <a:lnTo>
                    <a:pt x="1107668" y="0"/>
                  </a:lnTo>
                  <a:lnTo>
                    <a:pt x="2075688" y="530352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533650" y="5820917"/>
              <a:ext cx="447040" cy="297180"/>
            </a:xfrm>
            <a:custGeom>
              <a:avLst/>
              <a:gdLst/>
              <a:ahLst/>
              <a:cxnLst/>
              <a:rect l="l" t="t" r="r" b="b"/>
              <a:pathLst>
                <a:path w="447039" h="297179">
                  <a:moveTo>
                    <a:pt x="0" y="0"/>
                  </a:moveTo>
                  <a:lnTo>
                    <a:pt x="193179" y="0"/>
                  </a:lnTo>
                  <a:lnTo>
                    <a:pt x="446531" y="297179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532888" y="5838443"/>
              <a:ext cx="447040" cy="279400"/>
            </a:xfrm>
            <a:custGeom>
              <a:avLst/>
              <a:gdLst/>
              <a:ahLst/>
              <a:cxnLst/>
              <a:rect l="l" t="t" r="r" b="b"/>
              <a:pathLst>
                <a:path w="447039" h="279400">
                  <a:moveTo>
                    <a:pt x="0" y="0"/>
                  </a:moveTo>
                  <a:lnTo>
                    <a:pt x="193179" y="0"/>
                  </a:lnTo>
                  <a:lnTo>
                    <a:pt x="446531" y="278891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1488927" y="2801392"/>
            <a:ext cx="990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Ου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2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η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τή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64840" y="6083730"/>
            <a:ext cx="950594" cy="586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36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Ό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20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χ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ις</a:t>
            </a:r>
            <a:endParaRPr sz="2000">
              <a:solidFill>
                <a:srgbClr val="FF0000"/>
              </a:solidFill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-5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Όσχεο</a:t>
            </a:r>
            <a:endParaRPr sz="1600" b="1" spc="-5" dirty="0">
              <a:solidFill>
                <a:schemeClr val="accent6">
                  <a:lumMod val="75000"/>
                </a:schemeClr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94220" y="5339080"/>
            <a:ext cx="2082800" cy="108712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641985">
              <a:lnSpc>
                <a:spcPct val="100000"/>
              </a:lnSpc>
              <a:spcBef>
                <a:spcPts val="275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ω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600" b="1" spc="-2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ς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60655" marR="166370">
              <a:lnSpc>
                <a:spcPct val="80000"/>
              </a:lnSpc>
              <a:spcBef>
                <a:spcPts val="560"/>
              </a:spcBef>
            </a:pPr>
            <a:r>
              <a:rPr sz="1600" b="1" spc="-15" dirty="0">
                <a:solidFill>
                  <a:schemeClr val="accent6"/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10" dirty="0">
                <a:solidFill>
                  <a:schemeClr val="accent6"/>
                </a:solidFill>
                <a:latin typeface="Calibri" panose="020F0502020204030204"/>
                <a:cs typeface="Calibri" panose="020F0502020204030204"/>
              </a:rPr>
              <a:t>π</a:t>
            </a:r>
            <a:r>
              <a:rPr sz="1600" b="1" spc="-5" dirty="0">
                <a:solidFill>
                  <a:schemeClr val="accent6"/>
                </a:solidFill>
                <a:latin typeface="Calibri" panose="020F0502020204030204"/>
                <a:cs typeface="Calibri" panose="020F0502020204030204"/>
              </a:rPr>
              <a:t>ε</a:t>
            </a:r>
            <a:r>
              <a:rPr sz="1600" b="1" dirty="0">
                <a:solidFill>
                  <a:schemeClr val="accent6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20" dirty="0">
                <a:solidFill>
                  <a:schemeClr val="accent6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600" b="1" dirty="0">
                <a:solidFill>
                  <a:schemeClr val="accent6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10" dirty="0">
                <a:solidFill>
                  <a:schemeClr val="accent6"/>
                </a:solidFill>
                <a:latin typeface="Calibri" panose="020F0502020204030204"/>
                <a:cs typeface="Calibri" panose="020F0502020204030204"/>
              </a:rPr>
              <a:t>τι</a:t>
            </a:r>
            <a:r>
              <a:rPr sz="1600" b="1" spc="-40" dirty="0">
                <a:solidFill>
                  <a:schemeClr val="accent6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600" b="1" dirty="0">
                <a:solidFill>
                  <a:schemeClr val="accent6"/>
                </a:solidFill>
                <a:latin typeface="Calibri" panose="020F0502020204030204"/>
                <a:cs typeface="Calibri" panose="020F0502020204030204"/>
              </a:rPr>
              <a:t>ό</a:t>
            </a:r>
            <a:r>
              <a:rPr sz="1600" b="1" spc="-5" dirty="0">
                <a:solidFill>
                  <a:schemeClr val="accent6"/>
                </a:solidFill>
                <a:latin typeface="Calibri" panose="020F0502020204030204"/>
                <a:cs typeface="Calibri" panose="020F0502020204030204"/>
              </a:rPr>
              <a:t>ς  πόρος</a:t>
            </a:r>
            <a:endParaRPr sz="1600" b="1" spc="-5" dirty="0">
              <a:solidFill>
                <a:schemeClr val="accent6"/>
              </a:solidFill>
              <a:latin typeface="Calibri" panose="020F0502020204030204"/>
              <a:cs typeface="Calibri" panose="020F0502020204030204"/>
            </a:endParaRPr>
          </a:p>
          <a:p>
            <a:pPr marL="160655" marR="166370">
              <a:lnSpc>
                <a:spcPct val="80000"/>
              </a:lnSpc>
              <a:spcBef>
                <a:spcPts val="560"/>
              </a:spcBef>
            </a:pPr>
            <a:endParaRPr sz="1600" b="1" spc="-5" dirty="0">
              <a:solidFill>
                <a:srgbClr val="FF0000"/>
              </a:solidFill>
              <a:latin typeface="Calibri" panose="020F0502020204030204"/>
              <a:cs typeface="Calibri" panose="020F0502020204030204"/>
            </a:endParaRPr>
          </a:p>
          <a:p>
            <a:pPr marL="160655" marR="166370">
              <a:lnSpc>
                <a:spcPct val="80000"/>
              </a:lnSpc>
              <a:spcBef>
                <a:spcPts val="560"/>
              </a:spcBef>
            </a:pPr>
            <a:r>
              <a:rPr sz="1600" b="1" spc="-1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Επιδιδυμίδα</a:t>
            </a:r>
            <a:endParaRPr sz="1600" b="1" spc="-10" dirty="0">
              <a:solidFill>
                <a:schemeClr val="accent6">
                  <a:lumMod val="75000"/>
                </a:schemeClr>
              </a:solidFill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540444" y="5030660"/>
            <a:ext cx="794385" cy="1486535"/>
            <a:chOff x="2540444" y="5030660"/>
            <a:chExt cx="794385" cy="1486535"/>
          </a:xfrm>
        </p:grpSpPr>
        <p:sp>
          <p:nvSpPr>
            <p:cNvPr id="34" name="object 34"/>
            <p:cNvSpPr/>
            <p:nvPr/>
          </p:nvSpPr>
          <p:spPr>
            <a:xfrm>
              <a:off x="2588514" y="5043677"/>
              <a:ext cx="733425" cy="279400"/>
            </a:xfrm>
            <a:custGeom>
              <a:avLst/>
              <a:gdLst/>
              <a:ahLst/>
              <a:cxnLst/>
              <a:rect l="l" t="t" r="r" b="b"/>
              <a:pathLst>
                <a:path w="733425" h="279400">
                  <a:moveTo>
                    <a:pt x="733044" y="278892"/>
                  </a:moveTo>
                  <a:lnTo>
                    <a:pt x="330022" y="0"/>
                  </a:lnTo>
                  <a:lnTo>
                    <a:pt x="0" y="0"/>
                  </a:lnTo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587752" y="5042915"/>
              <a:ext cx="733425" cy="279400"/>
            </a:xfrm>
            <a:custGeom>
              <a:avLst/>
              <a:gdLst/>
              <a:ahLst/>
              <a:cxnLst/>
              <a:rect l="l" t="t" r="r" b="b"/>
              <a:pathLst>
                <a:path w="733425" h="279400">
                  <a:moveTo>
                    <a:pt x="733044" y="278891"/>
                  </a:moveTo>
                  <a:lnTo>
                    <a:pt x="330022" y="0"/>
                  </a:lnTo>
                  <a:lnTo>
                    <a:pt x="0" y="0"/>
                  </a:lnTo>
                </a:path>
              </a:pathLst>
            </a:custGeom>
            <a:ln w="9143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2553462" y="6390893"/>
              <a:ext cx="623570" cy="113030"/>
            </a:xfrm>
            <a:custGeom>
              <a:avLst/>
              <a:gdLst/>
              <a:ahLst/>
              <a:cxnLst/>
              <a:rect l="l" t="t" r="r" b="b"/>
              <a:pathLst>
                <a:path w="623569" h="113029">
                  <a:moveTo>
                    <a:pt x="0" y="112775"/>
                  </a:moveTo>
                  <a:lnTo>
                    <a:pt x="238518" y="112775"/>
                  </a:lnTo>
                  <a:lnTo>
                    <a:pt x="623316" y="0"/>
                  </a:lnTo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2552700" y="6390131"/>
              <a:ext cx="623570" cy="94615"/>
            </a:xfrm>
            <a:custGeom>
              <a:avLst/>
              <a:gdLst/>
              <a:ahLst/>
              <a:cxnLst/>
              <a:rect l="l" t="t" r="r" b="b"/>
              <a:pathLst>
                <a:path w="623569" h="94614">
                  <a:moveTo>
                    <a:pt x="0" y="94487"/>
                  </a:moveTo>
                  <a:lnTo>
                    <a:pt x="238518" y="94487"/>
                  </a:lnTo>
                  <a:lnTo>
                    <a:pt x="623316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996172" y="6311268"/>
            <a:ext cx="1513840" cy="46418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480"/>
              </a:spcBef>
            </a:pPr>
            <a:r>
              <a:rPr sz="1600" b="1" spc="-15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Εξωτερικό </a:t>
            </a:r>
            <a:r>
              <a:rPr sz="1600" b="1" spc="-5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στόμιο </a:t>
            </a:r>
            <a:r>
              <a:rPr sz="1600" b="1" spc="-350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ουρήθρας</a:t>
            </a:r>
            <a:endParaRPr sz="1600" b="1" spc="-5" dirty="0">
              <a:solidFill>
                <a:srgbClr val="00B050"/>
              </a:solidFill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084768" y="3706304"/>
            <a:ext cx="5868035" cy="1545590"/>
            <a:chOff x="2084768" y="3706304"/>
            <a:chExt cx="5868035" cy="1545590"/>
          </a:xfrm>
        </p:grpSpPr>
        <p:sp>
          <p:nvSpPr>
            <p:cNvPr id="40" name="object 40"/>
            <p:cNvSpPr/>
            <p:nvPr/>
          </p:nvSpPr>
          <p:spPr>
            <a:xfrm>
              <a:off x="5337809" y="4405121"/>
              <a:ext cx="2601595" cy="329565"/>
            </a:xfrm>
            <a:custGeom>
              <a:avLst/>
              <a:gdLst/>
              <a:ahLst/>
              <a:cxnLst/>
              <a:rect l="l" t="t" r="r" b="b"/>
              <a:pathLst>
                <a:path w="2601595" h="329564">
                  <a:moveTo>
                    <a:pt x="2601468" y="0"/>
                  </a:moveTo>
                  <a:lnTo>
                    <a:pt x="1884845" y="0"/>
                  </a:lnTo>
                  <a:lnTo>
                    <a:pt x="0" y="329184"/>
                  </a:lnTo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337047" y="4404359"/>
              <a:ext cx="2601595" cy="329565"/>
            </a:xfrm>
            <a:custGeom>
              <a:avLst/>
              <a:gdLst/>
              <a:ahLst/>
              <a:cxnLst/>
              <a:rect l="l" t="t" r="r" b="b"/>
              <a:pathLst>
                <a:path w="2601595" h="329564">
                  <a:moveTo>
                    <a:pt x="2601468" y="0"/>
                  </a:moveTo>
                  <a:lnTo>
                    <a:pt x="1884845" y="0"/>
                  </a:lnTo>
                  <a:lnTo>
                    <a:pt x="0" y="329184"/>
                  </a:lnTo>
                </a:path>
              </a:pathLst>
            </a:custGeom>
            <a:ln w="9143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5348477" y="4818125"/>
              <a:ext cx="1918970" cy="201295"/>
            </a:xfrm>
            <a:custGeom>
              <a:avLst/>
              <a:gdLst/>
              <a:ahLst/>
              <a:cxnLst/>
              <a:rect l="l" t="t" r="r" b="b"/>
              <a:pathLst>
                <a:path w="1918970" h="201295">
                  <a:moveTo>
                    <a:pt x="1918716" y="0"/>
                  </a:moveTo>
                  <a:lnTo>
                    <a:pt x="1390180" y="0"/>
                  </a:lnTo>
                  <a:lnTo>
                    <a:pt x="0" y="201168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5347715" y="4817363"/>
              <a:ext cx="1918970" cy="201295"/>
            </a:xfrm>
            <a:custGeom>
              <a:avLst/>
              <a:gdLst/>
              <a:ahLst/>
              <a:cxnLst/>
              <a:rect l="l" t="t" r="r" b="b"/>
              <a:pathLst>
                <a:path w="1918970" h="201295">
                  <a:moveTo>
                    <a:pt x="1918716" y="0"/>
                  </a:moveTo>
                  <a:lnTo>
                    <a:pt x="1390180" y="0"/>
                  </a:lnTo>
                  <a:lnTo>
                    <a:pt x="0" y="201168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762250" y="3719321"/>
              <a:ext cx="702945" cy="1422400"/>
            </a:xfrm>
            <a:custGeom>
              <a:avLst/>
              <a:gdLst/>
              <a:ahLst/>
              <a:cxnLst/>
              <a:rect l="l" t="t" r="r" b="b"/>
              <a:pathLst>
                <a:path w="702945" h="1422400">
                  <a:moveTo>
                    <a:pt x="702563" y="1421891"/>
                  </a:moveTo>
                  <a:lnTo>
                    <a:pt x="68783" y="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875025" y="3795521"/>
              <a:ext cx="419100" cy="1443355"/>
            </a:xfrm>
            <a:custGeom>
              <a:avLst/>
              <a:gdLst/>
              <a:ahLst/>
              <a:cxnLst/>
              <a:rect l="l" t="t" r="r" b="b"/>
              <a:pathLst>
                <a:path w="419100" h="1443354">
                  <a:moveTo>
                    <a:pt x="0" y="0"/>
                  </a:moveTo>
                  <a:lnTo>
                    <a:pt x="419100" y="1443228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2859023" y="3797807"/>
              <a:ext cx="434340" cy="1422400"/>
            </a:xfrm>
            <a:custGeom>
              <a:avLst/>
              <a:gdLst/>
              <a:ahLst/>
              <a:cxnLst/>
              <a:rect l="l" t="t" r="r" b="b"/>
              <a:pathLst>
                <a:path w="434339" h="1422400">
                  <a:moveTo>
                    <a:pt x="0" y="0"/>
                  </a:moveTo>
                  <a:lnTo>
                    <a:pt x="434340" y="1421892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2801111" y="3797807"/>
              <a:ext cx="662940" cy="1343025"/>
            </a:xfrm>
            <a:custGeom>
              <a:avLst/>
              <a:gdLst/>
              <a:ahLst/>
              <a:cxnLst/>
              <a:rect l="l" t="t" r="r" b="b"/>
              <a:pathLst>
                <a:path w="662939" h="1343025">
                  <a:moveTo>
                    <a:pt x="662939" y="1342644"/>
                  </a:moveTo>
                  <a:lnTo>
                    <a:pt x="67221" y="0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2097785" y="3757421"/>
              <a:ext cx="1306195" cy="990600"/>
            </a:xfrm>
            <a:custGeom>
              <a:avLst/>
              <a:gdLst/>
              <a:ahLst/>
              <a:cxnLst/>
              <a:rect l="l" t="t" r="r" b="b"/>
              <a:pathLst>
                <a:path w="1306195" h="990600">
                  <a:moveTo>
                    <a:pt x="1306068" y="990600"/>
                  </a:moveTo>
                  <a:lnTo>
                    <a:pt x="764527" y="0"/>
                  </a:lnTo>
                  <a:lnTo>
                    <a:pt x="0" y="0"/>
                  </a:lnTo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135123" y="3794759"/>
              <a:ext cx="1268095" cy="952500"/>
            </a:xfrm>
            <a:custGeom>
              <a:avLst/>
              <a:gdLst/>
              <a:ahLst/>
              <a:cxnLst/>
              <a:rect l="l" t="t" r="r" b="b"/>
              <a:pathLst>
                <a:path w="1268095" h="952500">
                  <a:moveTo>
                    <a:pt x="1267968" y="952500"/>
                  </a:moveTo>
                  <a:lnTo>
                    <a:pt x="742226" y="0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 txBox="1"/>
          <p:nvPr/>
        </p:nvSpPr>
        <p:spPr>
          <a:xfrm>
            <a:off x="931948" y="3125972"/>
            <a:ext cx="1545590" cy="100901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Ουροδόχος</a:t>
            </a:r>
            <a:r>
              <a:rPr sz="1600" b="1" spc="-5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κύστη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60020" marR="393065">
              <a:lnSpc>
                <a:spcPct val="100000"/>
              </a:lnSpc>
              <a:spcBef>
                <a:spcPts val="990"/>
              </a:spcBef>
            </a:pPr>
            <a:r>
              <a:rPr sz="1600" b="1" spc="-15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10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η</a:t>
            </a:r>
            <a:r>
              <a:rPr sz="1600" b="1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15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10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γγ</a:t>
            </a:r>
            <a:r>
              <a:rPr sz="1600" b="1" spc="-15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ώ</a:t>
            </a:r>
            <a:r>
              <a:rPr sz="1600" b="1" spc="-5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δη  </a:t>
            </a:r>
            <a:r>
              <a:rPr sz="1600" b="1" spc="-15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σώματα</a:t>
            </a:r>
            <a:endParaRPr sz="1600" b="1" spc="-15" dirty="0">
              <a:solidFill>
                <a:srgbClr val="00B050"/>
              </a:solidFill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724080" y="3844988"/>
            <a:ext cx="2022475" cy="274955"/>
            <a:chOff x="5724080" y="3844988"/>
            <a:chExt cx="2022475" cy="274955"/>
          </a:xfrm>
        </p:grpSpPr>
        <p:sp>
          <p:nvSpPr>
            <p:cNvPr id="52" name="object 52"/>
            <p:cNvSpPr/>
            <p:nvPr/>
          </p:nvSpPr>
          <p:spPr>
            <a:xfrm>
              <a:off x="5737097" y="3858006"/>
              <a:ext cx="1996439" cy="248920"/>
            </a:xfrm>
            <a:custGeom>
              <a:avLst/>
              <a:gdLst/>
              <a:ahLst/>
              <a:cxnLst/>
              <a:rect l="l" t="t" r="r" b="b"/>
              <a:pathLst>
                <a:path w="1996440" h="248920">
                  <a:moveTo>
                    <a:pt x="1996439" y="0"/>
                  </a:moveTo>
                  <a:lnTo>
                    <a:pt x="1467307" y="0"/>
                  </a:lnTo>
                  <a:lnTo>
                    <a:pt x="0" y="248412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5736335" y="3857244"/>
              <a:ext cx="1996439" cy="248920"/>
            </a:xfrm>
            <a:custGeom>
              <a:avLst/>
              <a:gdLst/>
              <a:ahLst/>
              <a:cxnLst/>
              <a:rect l="l" t="t" r="r" b="b"/>
              <a:pathLst>
                <a:path w="1996440" h="248920">
                  <a:moveTo>
                    <a:pt x="1996439" y="0"/>
                  </a:moveTo>
                  <a:lnTo>
                    <a:pt x="1467307" y="0"/>
                  </a:lnTo>
                  <a:lnTo>
                    <a:pt x="0" y="248411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/>
          <p:cNvSpPr txBox="1"/>
          <p:nvPr/>
        </p:nvSpPr>
        <p:spPr>
          <a:xfrm>
            <a:off x="7465170" y="3156588"/>
            <a:ext cx="1454150" cy="13538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100965">
              <a:lnSpc>
                <a:spcPct val="80000"/>
              </a:lnSpc>
              <a:spcBef>
                <a:spcPts val="480"/>
              </a:spcBef>
            </a:pPr>
            <a:r>
              <a:rPr sz="1600" b="1" spc="-15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10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π</a:t>
            </a:r>
            <a:r>
              <a:rPr sz="1600" b="1" spc="-5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ε</a:t>
            </a:r>
            <a:r>
              <a:rPr sz="1600" b="1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20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600" b="1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20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600" b="1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δ</a:t>
            </a:r>
            <a:r>
              <a:rPr sz="1600" b="1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ό</a:t>
            </a:r>
            <a:r>
              <a:rPr sz="1600" b="1" spc="-30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χ</a:t>
            </a:r>
            <a:r>
              <a:rPr sz="1600" b="1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ς  κύστη</a:t>
            </a:r>
            <a:endParaRPr sz="1600">
              <a:solidFill>
                <a:schemeClr val="accent1"/>
              </a:solidFill>
              <a:latin typeface="Calibri" panose="020F0502020204030204"/>
              <a:cs typeface="Calibri" panose="020F0502020204030204"/>
            </a:endParaRPr>
          </a:p>
          <a:p>
            <a:pPr marL="298450" marR="156210">
              <a:lnSpc>
                <a:spcPct val="80000"/>
              </a:lnSpc>
              <a:spcBef>
                <a:spcPts val="1140"/>
              </a:spcBef>
            </a:pP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2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τι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κή 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λέκιθος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512445">
              <a:lnSpc>
                <a:spcPct val="100000"/>
              </a:lnSpc>
              <a:spcBef>
                <a:spcPts val="875"/>
              </a:spcBef>
            </a:pPr>
            <a:r>
              <a:rPr sz="1600" b="1" spc="-5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Προστάτης</a:t>
            </a:r>
            <a:endParaRPr sz="1600" b="1" spc="-5" dirty="0">
              <a:solidFill>
                <a:schemeClr val="accent1"/>
              </a:solidFill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448877" y="5395761"/>
            <a:ext cx="1060450" cy="454025"/>
            <a:chOff x="2448877" y="5395761"/>
            <a:chExt cx="1060450" cy="454025"/>
          </a:xfrm>
        </p:grpSpPr>
        <p:sp>
          <p:nvSpPr>
            <p:cNvPr id="56" name="object 56"/>
            <p:cNvSpPr/>
            <p:nvPr/>
          </p:nvSpPr>
          <p:spPr>
            <a:xfrm>
              <a:off x="2469641" y="5540501"/>
              <a:ext cx="448309" cy="295910"/>
            </a:xfrm>
            <a:custGeom>
              <a:avLst/>
              <a:gdLst/>
              <a:ahLst/>
              <a:cxnLst/>
              <a:rect l="l" t="t" r="r" b="b"/>
              <a:pathLst>
                <a:path w="448310" h="295910">
                  <a:moveTo>
                    <a:pt x="0" y="0"/>
                  </a:moveTo>
                  <a:lnTo>
                    <a:pt x="193840" y="0"/>
                  </a:lnTo>
                  <a:lnTo>
                    <a:pt x="448056" y="295656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2453639" y="5580887"/>
              <a:ext cx="448309" cy="234950"/>
            </a:xfrm>
            <a:custGeom>
              <a:avLst/>
              <a:gdLst/>
              <a:ahLst/>
              <a:cxnLst/>
              <a:rect l="l" t="t" r="r" b="b"/>
              <a:pathLst>
                <a:path w="448310" h="234950">
                  <a:moveTo>
                    <a:pt x="0" y="0"/>
                  </a:moveTo>
                  <a:lnTo>
                    <a:pt x="193840" y="0"/>
                  </a:lnTo>
                  <a:lnTo>
                    <a:pt x="448056" y="234696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2880748" y="5402111"/>
              <a:ext cx="622300" cy="152400"/>
            </a:xfrm>
            <a:custGeom>
              <a:avLst/>
              <a:gdLst/>
              <a:ahLst/>
              <a:cxnLst/>
              <a:rect l="l" t="t" r="r" b="b"/>
              <a:pathLst>
                <a:path w="622300" h="152400">
                  <a:moveTo>
                    <a:pt x="622020" y="102908"/>
                  </a:moveTo>
                  <a:lnTo>
                    <a:pt x="584106" y="135773"/>
                  </a:lnTo>
                  <a:lnTo>
                    <a:pt x="544731" y="145783"/>
                  </a:lnTo>
                  <a:lnTo>
                    <a:pt x="494348" y="151229"/>
                  </a:lnTo>
                  <a:lnTo>
                    <a:pt x="434910" y="151901"/>
                  </a:lnTo>
                  <a:lnTo>
                    <a:pt x="368371" y="147586"/>
                  </a:lnTo>
                  <a:lnTo>
                    <a:pt x="296684" y="138074"/>
                  </a:lnTo>
                  <a:lnTo>
                    <a:pt x="225746" y="123987"/>
                  </a:lnTo>
                  <a:lnTo>
                    <a:pt x="161360" y="106640"/>
                  </a:lnTo>
                  <a:lnTo>
                    <a:pt x="105304" y="86861"/>
                  </a:lnTo>
                  <a:lnTo>
                    <a:pt x="59361" y="65479"/>
                  </a:lnTo>
                  <a:lnTo>
                    <a:pt x="25308" y="43323"/>
                  </a:lnTo>
                  <a:lnTo>
                    <a:pt x="4928" y="2122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/>
          <p:cNvSpPr txBox="1"/>
          <p:nvPr/>
        </p:nvSpPr>
        <p:spPr>
          <a:xfrm>
            <a:off x="1358791" y="4852978"/>
            <a:ext cx="1155065" cy="1343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845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Ου</a:t>
            </a:r>
            <a:r>
              <a:rPr sz="1600" b="1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10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ή</a:t>
            </a:r>
            <a:r>
              <a:rPr sz="1600" b="1" spc="-25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θ</a:t>
            </a:r>
            <a:r>
              <a:rPr sz="1600" b="1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ρα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572770">
              <a:lnSpc>
                <a:spcPct val="100000"/>
              </a:lnSpc>
              <a:spcBef>
                <a:spcPts val="30"/>
              </a:spcBef>
            </a:pPr>
            <a:r>
              <a:rPr sz="20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Πέος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72390" indent="452755" algn="r">
              <a:lnSpc>
                <a:spcPct val="99000"/>
              </a:lnSpc>
              <a:spcBef>
                <a:spcPts val="300"/>
              </a:spcBef>
            </a:pPr>
            <a:r>
              <a:rPr sz="1600" b="1" spc="-10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Πόσθη </a:t>
            </a:r>
            <a:r>
              <a:rPr sz="1600" b="1" spc="-350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Βάλανος </a:t>
            </a:r>
            <a:r>
              <a:rPr sz="1600" b="1" spc="5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15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600" b="1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5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10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π</a:t>
            </a:r>
            <a:r>
              <a:rPr sz="1600" b="1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ό</a:t>
            </a:r>
            <a:r>
              <a:rPr sz="1600" b="1" spc="-10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15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θ</a:t>
            </a:r>
            <a:r>
              <a:rPr sz="1600" b="1" spc="-10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5" dirty="0">
                <a:solidFill>
                  <a:srgbClr val="00B050"/>
                </a:solidFill>
                <a:latin typeface="Calibri" panose="020F0502020204030204"/>
                <a:cs typeface="Calibri" panose="020F0502020204030204"/>
              </a:rPr>
              <a:t>α</a:t>
            </a:r>
            <a:endParaRPr sz="1600" b="1" spc="-5" dirty="0">
              <a:solidFill>
                <a:srgbClr val="00B050"/>
              </a:solidFill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2458021" y="5275897"/>
            <a:ext cx="430530" cy="158750"/>
            <a:chOff x="2458021" y="5275897"/>
            <a:chExt cx="430530" cy="158750"/>
          </a:xfrm>
        </p:grpSpPr>
        <p:sp>
          <p:nvSpPr>
            <p:cNvPr id="61" name="object 61"/>
            <p:cNvSpPr/>
            <p:nvPr/>
          </p:nvSpPr>
          <p:spPr>
            <a:xfrm>
              <a:off x="2530601" y="5321045"/>
              <a:ext cx="344805" cy="100965"/>
            </a:xfrm>
            <a:custGeom>
              <a:avLst/>
              <a:gdLst/>
              <a:ahLst/>
              <a:cxnLst/>
              <a:rect l="l" t="t" r="r" b="b"/>
              <a:pathLst>
                <a:path w="344805" h="100964">
                  <a:moveTo>
                    <a:pt x="0" y="0"/>
                  </a:moveTo>
                  <a:lnTo>
                    <a:pt x="149009" y="0"/>
                  </a:lnTo>
                  <a:lnTo>
                    <a:pt x="344424" y="100583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2462783" y="5280659"/>
              <a:ext cx="411480" cy="128270"/>
            </a:xfrm>
            <a:custGeom>
              <a:avLst/>
              <a:gdLst/>
              <a:ahLst/>
              <a:cxnLst/>
              <a:rect l="l" t="t" r="r" b="b"/>
              <a:pathLst>
                <a:path w="411480" h="128270">
                  <a:moveTo>
                    <a:pt x="0" y="0"/>
                  </a:moveTo>
                  <a:lnTo>
                    <a:pt x="178015" y="0"/>
                  </a:lnTo>
                  <a:lnTo>
                    <a:pt x="411480" y="128015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/>
          <p:cNvSpPr txBox="1"/>
          <p:nvPr/>
        </p:nvSpPr>
        <p:spPr>
          <a:xfrm>
            <a:off x="330259" y="756856"/>
            <a:ext cx="487489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αποτελείται</a:t>
            </a:r>
            <a:r>
              <a:rPr sz="2400" b="1" spc="-5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4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τους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α.</a:t>
            </a:r>
            <a:r>
              <a:rPr sz="2400" b="1" spc="-3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δύο</a:t>
            </a:r>
            <a:r>
              <a:rPr sz="2400" b="1" spc="-6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όρχεις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β.</a:t>
            </a:r>
            <a:r>
              <a:rPr sz="2400" b="1" spc="-1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την</a:t>
            </a:r>
            <a:r>
              <a:rPr sz="2400" b="1" spc="-3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εκφορητική</a:t>
            </a:r>
            <a:r>
              <a:rPr sz="2400" b="1" spc="-5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οδό</a:t>
            </a:r>
            <a:r>
              <a:rPr sz="2400" b="1" spc="-2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2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σπέρματος</a:t>
            </a:r>
            <a:r>
              <a:rPr lang="el-GR" sz="2400" b="1" spc="-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3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γ. </a:t>
            </a:r>
            <a:r>
              <a:rPr sz="2400" b="1" spc="-1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το</a:t>
            </a:r>
            <a:r>
              <a:rPr sz="2400" b="1" spc="-2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πέος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Text Box 64"/>
          <p:cNvSpPr txBox="1"/>
          <p:nvPr/>
        </p:nvSpPr>
        <p:spPr>
          <a:xfrm>
            <a:off x="7277100" y="2788920"/>
            <a:ext cx="1829435" cy="33718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el-GR" altLang="en-US" sz="1600" b="1">
                <a:solidFill>
                  <a:srgbClr val="FF0000"/>
                </a:solidFill>
              </a:rPr>
              <a:t>Εκφορητική οδό</a:t>
            </a:r>
            <a:r>
              <a:rPr lang="el-GR" altLang="en-US" sz="1600">
                <a:solidFill>
                  <a:srgbClr val="FF0000"/>
                </a:solidFill>
              </a:rPr>
              <a:t>ς</a:t>
            </a:r>
            <a:endParaRPr lang="el-GR" altLang="en-US" sz="1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9725" y="714375"/>
            <a:ext cx="4811395" cy="5170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α.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δύο</a:t>
            </a:r>
            <a:r>
              <a:rPr sz="24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όρχεις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0205" marR="5080" indent="-358140" algn="just">
              <a:lnSpc>
                <a:spcPct val="100000"/>
              </a:lnSpc>
              <a:buClr>
                <a:srgbClr val="0033CC"/>
              </a:buClr>
              <a:buFont typeface="Arial MT"/>
              <a:buChar char="•"/>
              <a:tabLst>
                <a:tab pos="37084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ανάπτυξή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αρχίζει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κατά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εμβρυϊκή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ζωή,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μέσα στην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κοιλιακή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κοιλότητα.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33CC"/>
              </a:buClr>
              <a:buFont typeface="Arial MT"/>
              <a:buChar char="•"/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370205" marR="514350" indent="-358140">
              <a:lnSpc>
                <a:spcPct val="100000"/>
              </a:lnSpc>
              <a:buClr>
                <a:srgbClr val="0033CC"/>
              </a:buClr>
              <a:buFont typeface="Arial MT"/>
              <a:buChar char="•"/>
              <a:tabLst>
                <a:tab pos="370205" algn="l"/>
                <a:tab pos="370840" algn="l"/>
              </a:tabLst>
            </a:pPr>
            <a:r>
              <a:rPr sz="2400" u="sng" spc="-5" dirty="0">
                <a:latin typeface="Calibri" panose="020F0502020204030204"/>
                <a:cs typeface="Calibri" panose="020F0502020204030204"/>
              </a:rPr>
              <a:t>Δύο 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μήνες 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πριν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τοκετό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κατεβαίνουν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εγκαθίστανται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στο</a:t>
            </a:r>
            <a:r>
              <a:rPr sz="2400" u="sng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όσχεο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33CC"/>
              </a:buClr>
              <a:buFont typeface="Arial MT"/>
              <a:buChar char="•"/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370205" marR="124460" indent="-358140" algn="l">
              <a:lnSpc>
                <a:spcPct val="100000"/>
              </a:lnSpc>
              <a:buClr>
                <a:srgbClr val="0033CC"/>
              </a:buClr>
              <a:buFont typeface="Arial MT"/>
              <a:buChar char="•"/>
              <a:tabLst>
                <a:tab pos="370205" algn="l"/>
                <a:tab pos="37084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Στο όσχεο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θερμοκρασία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(34°C)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ιδανική για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σπερματογένεση</a:t>
            </a:r>
            <a:r>
              <a:rPr sz="24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(παραγωγή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σπερματοζωαρίων),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αρχίζει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κατά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εφηβεία</a:t>
            </a:r>
            <a:r>
              <a:rPr lang="el-GR" sz="2400" spc="-10" dirty="0">
                <a:latin typeface="Calibri" panose="020F0502020204030204"/>
                <a:cs typeface="Calibri" panose="020F0502020204030204"/>
              </a:rPr>
              <a:t>( 13-15)</a:t>
            </a:r>
            <a:endParaRPr lang="el-GR" sz="2400" spc="-1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67322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Το</a:t>
            </a:r>
            <a:r>
              <a:rPr dirty="0"/>
              <a:t> </a:t>
            </a:r>
            <a:r>
              <a:rPr spc="-15" dirty="0"/>
              <a:t>αναπαραγωγικό</a:t>
            </a:r>
            <a:r>
              <a:rPr spc="-30" dirty="0"/>
              <a:t> </a:t>
            </a:r>
            <a:r>
              <a:rPr dirty="0"/>
              <a:t>σύστημα</a:t>
            </a:r>
            <a:r>
              <a:rPr spc="-20" dirty="0"/>
              <a:t> </a:t>
            </a:r>
            <a:r>
              <a:rPr spc="-10" dirty="0"/>
              <a:t>του</a:t>
            </a:r>
            <a:r>
              <a:rPr spc="-20" dirty="0"/>
              <a:t> </a:t>
            </a:r>
            <a:r>
              <a:rPr dirty="0"/>
              <a:t>άντρα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624573" y="813816"/>
            <a:ext cx="1723275" cy="55866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243443" y="6340678"/>
            <a:ext cx="7359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γ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έ</a:t>
            </a:r>
            <a:r>
              <a:rPr sz="1600" b="1" spc="10" dirty="0">
                <a:latin typeface="Calibri" panose="020F0502020204030204"/>
                <a:cs typeface="Calibri" panose="020F0502020204030204"/>
              </a:rPr>
              <a:t>ν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ν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ηση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59602" y="4077622"/>
            <a:ext cx="6673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3</a:t>
            </a:r>
            <a:r>
              <a:rPr sz="16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μήνες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61628" y="2108671"/>
            <a:ext cx="6673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2</a:t>
            </a:r>
            <a:r>
              <a:rPr sz="16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μήνες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28077" y="5545315"/>
            <a:ext cx="1363345" cy="88646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Ηβική</a:t>
            </a:r>
            <a:r>
              <a:rPr sz="16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σύμφυση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704850" marR="5080" indent="196850">
              <a:lnSpc>
                <a:spcPts val="1680"/>
              </a:lnSpc>
              <a:spcBef>
                <a:spcPts val="885"/>
              </a:spcBef>
            </a:pPr>
            <a:r>
              <a:rPr sz="1600" b="1" dirty="0">
                <a:latin typeface="Calibri" panose="020F0502020204030204"/>
                <a:cs typeface="Calibri" panose="020F0502020204030204"/>
              </a:rPr>
              <a:t>ό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χι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ς 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όσχεο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48704" y="3694736"/>
            <a:ext cx="4279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π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έ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55959" y="3033149"/>
            <a:ext cx="8801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latin typeface="Calibri" panose="020F0502020204030204"/>
                <a:cs typeface="Calibri" panose="020F0502020204030204"/>
              </a:rPr>
              <a:t>Ομφ</a:t>
            </a:r>
            <a:r>
              <a:rPr sz="1600" b="1" i="1" spc="10" dirty="0">
                <a:latin typeface="Calibri" panose="020F0502020204030204"/>
                <a:cs typeface="Calibri" panose="020F0502020204030204"/>
              </a:rPr>
              <a:t>ά</a:t>
            </a:r>
            <a:r>
              <a:rPr sz="1600" b="1" i="1" spc="-15" dirty="0">
                <a:latin typeface="Calibri" panose="020F0502020204030204"/>
                <a:cs typeface="Calibri" panose="020F0502020204030204"/>
              </a:rPr>
              <a:t>λ</a:t>
            </a:r>
            <a:r>
              <a:rPr sz="1600" b="1" i="1" spc="-10" dirty="0">
                <a:latin typeface="Calibri" panose="020F0502020204030204"/>
                <a:cs typeface="Calibri" panose="020F0502020204030204"/>
              </a:rPr>
              <a:t>ιος  </a:t>
            </a:r>
            <a:r>
              <a:rPr sz="1600" b="1" i="1" spc="-10" dirty="0">
                <a:latin typeface="Calibri" panose="020F0502020204030204"/>
                <a:cs typeface="Calibri" panose="020F0502020204030204"/>
              </a:rPr>
              <a:t>λώρος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95557" y="849549"/>
            <a:ext cx="1003935" cy="483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3815" algn="r">
              <a:lnSpc>
                <a:spcPts val="1805"/>
              </a:lnSpc>
              <a:spcBef>
                <a:spcPts val="95"/>
              </a:spcBef>
            </a:pPr>
            <a:r>
              <a:rPr sz="1600" b="1" i="1" spc="-10" dirty="0">
                <a:latin typeface="Calibri" panose="020F0502020204030204"/>
                <a:cs typeface="Calibri" panose="020F0502020204030204"/>
              </a:rPr>
              <a:t>περιτόναιο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R="5080" algn="r">
              <a:lnSpc>
                <a:spcPts val="1805"/>
              </a:lnSpc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όρχις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44001" y="1598901"/>
            <a:ext cx="11023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latin typeface="Calibri" panose="020F0502020204030204"/>
                <a:cs typeface="Calibri" panose="020F0502020204030204"/>
              </a:rPr>
              <a:t>Παχύ</a:t>
            </a:r>
            <a:r>
              <a:rPr sz="1600" b="1" i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i="1" dirty="0">
                <a:latin typeface="Calibri" panose="020F0502020204030204"/>
                <a:cs typeface="Calibri" panose="020F0502020204030204"/>
              </a:rPr>
              <a:t>έντερο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620256" y="813816"/>
            <a:ext cx="1841500" cy="5587365"/>
            <a:chOff x="6620256" y="813816"/>
            <a:chExt cx="1841500" cy="5587365"/>
          </a:xfrm>
        </p:grpSpPr>
        <p:sp>
          <p:nvSpPr>
            <p:cNvPr id="15" name="object 15"/>
            <p:cNvSpPr/>
            <p:nvPr/>
          </p:nvSpPr>
          <p:spPr>
            <a:xfrm>
              <a:off x="6629400" y="989076"/>
              <a:ext cx="742315" cy="0"/>
            </a:xfrm>
            <a:custGeom>
              <a:avLst/>
              <a:gdLst/>
              <a:ahLst/>
              <a:cxnLst/>
              <a:rect l="l" t="t" r="r" b="b"/>
              <a:pathLst>
                <a:path w="742315">
                  <a:moveTo>
                    <a:pt x="0" y="0"/>
                  </a:moveTo>
                  <a:lnTo>
                    <a:pt x="74218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620256" y="1194816"/>
              <a:ext cx="546100" cy="0"/>
            </a:xfrm>
            <a:custGeom>
              <a:avLst/>
              <a:gdLst/>
              <a:ahLst/>
              <a:cxnLst/>
              <a:rect l="l" t="t" r="r" b="b"/>
              <a:pathLst>
                <a:path w="546100">
                  <a:moveTo>
                    <a:pt x="0" y="0"/>
                  </a:moveTo>
                  <a:lnTo>
                    <a:pt x="54559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165848" y="1010412"/>
              <a:ext cx="475615" cy="184785"/>
            </a:xfrm>
            <a:custGeom>
              <a:avLst/>
              <a:gdLst/>
              <a:ahLst/>
              <a:cxnLst/>
              <a:rect l="l" t="t" r="r" b="b"/>
              <a:pathLst>
                <a:path w="475615" h="184784">
                  <a:moveTo>
                    <a:pt x="0" y="184403"/>
                  </a:moveTo>
                  <a:lnTo>
                    <a:pt x="47548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629400" y="1709927"/>
              <a:ext cx="1135380" cy="0"/>
            </a:xfrm>
            <a:custGeom>
              <a:avLst/>
              <a:gdLst/>
              <a:ahLst/>
              <a:cxnLst/>
              <a:rect l="l" t="t" r="r" b="b"/>
              <a:pathLst>
                <a:path w="1135379">
                  <a:moveTo>
                    <a:pt x="0" y="0"/>
                  </a:moveTo>
                  <a:lnTo>
                    <a:pt x="11353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629400" y="3154680"/>
              <a:ext cx="155575" cy="0"/>
            </a:xfrm>
            <a:custGeom>
              <a:avLst/>
              <a:gdLst/>
              <a:ahLst/>
              <a:cxnLst/>
              <a:rect l="l" t="t" r="r" b="b"/>
              <a:pathLst>
                <a:path w="155575">
                  <a:moveTo>
                    <a:pt x="0" y="0"/>
                  </a:moveTo>
                  <a:lnTo>
                    <a:pt x="15544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629400" y="3814572"/>
              <a:ext cx="318770" cy="0"/>
            </a:xfrm>
            <a:custGeom>
              <a:avLst/>
              <a:gdLst/>
              <a:ahLst/>
              <a:cxnLst/>
              <a:rect l="l" t="t" r="r" b="b"/>
              <a:pathLst>
                <a:path w="318770">
                  <a:moveTo>
                    <a:pt x="0" y="0"/>
                  </a:moveTo>
                  <a:lnTo>
                    <a:pt x="31851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620256" y="5743956"/>
              <a:ext cx="546100" cy="0"/>
            </a:xfrm>
            <a:custGeom>
              <a:avLst/>
              <a:gdLst/>
              <a:ahLst/>
              <a:cxnLst/>
              <a:rect l="l" t="t" r="r" b="b"/>
              <a:pathLst>
                <a:path w="546100">
                  <a:moveTo>
                    <a:pt x="0" y="0"/>
                  </a:moveTo>
                  <a:lnTo>
                    <a:pt x="54559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620256" y="6073139"/>
              <a:ext cx="535305" cy="0"/>
            </a:xfrm>
            <a:custGeom>
              <a:avLst/>
              <a:gdLst/>
              <a:ahLst/>
              <a:cxnLst/>
              <a:rect l="l" t="t" r="r" b="b"/>
              <a:pathLst>
                <a:path w="535304">
                  <a:moveTo>
                    <a:pt x="0" y="0"/>
                  </a:moveTo>
                  <a:lnTo>
                    <a:pt x="53492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620256" y="6301739"/>
              <a:ext cx="483234" cy="0"/>
            </a:xfrm>
            <a:custGeom>
              <a:avLst/>
              <a:gdLst/>
              <a:ahLst/>
              <a:cxnLst/>
              <a:rect l="l" t="t" r="r" b="b"/>
              <a:pathLst>
                <a:path w="483234">
                  <a:moveTo>
                    <a:pt x="0" y="0"/>
                  </a:moveTo>
                  <a:lnTo>
                    <a:pt x="48310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244840" y="813815"/>
              <a:ext cx="216535" cy="5587365"/>
            </a:xfrm>
            <a:custGeom>
              <a:avLst/>
              <a:gdLst/>
              <a:ahLst/>
              <a:cxnLst/>
              <a:rect l="l" t="t" r="r" b="b"/>
              <a:pathLst>
                <a:path w="216534" h="5587365">
                  <a:moveTo>
                    <a:pt x="214884" y="0"/>
                  </a:moveTo>
                  <a:lnTo>
                    <a:pt x="0" y="0"/>
                  </a:lnTo>
                  <a:lnTo>
                    <a:pt x="0" y="3288792"/>
                  </a:lnTo>
                  <a:lnTo>
                    <a:pt x="214884" y="3288792"/>
                  </a:lnTo>
                  <a:lnTo>
                    <a:pt x="214884" y="0"/>
                  </a:lnTo>
                  <a:close/>
                </a:path>
                <a:path w="216534" h="5587365">
                  <a:moveTo>
                    <a:pt x="216408" y="5259324"/>
                  </a:moveTo>
                  <a:lnTo>
                    <a:pt x="28956" y="5259324"/>
                  </a:lnTo>
                  <a:lnTo>
                    <a:pt x="28956" y="5586984"/>
                  </a:lnTo>
                  <a:lnTo>
                    <a:pt x="216408" y="5586984"/>
                  </a:lnTo>
                  <a:lnTo>
                    <a:pt x="216408" y="52593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9600" y="799391"/>
            <a:ext cx="1800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α.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δύο</a:t>
            </a:r>
            <a:r>
              <a:rPr sz="24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όρχεις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9600" y="1165152"/>
            <a:ext cx="34016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205" marR="5080" indent="-358140">
              <a:lnSpc>
                <a:spcPct val="100000"/>
              </a:lnSpc>
              <a:spcBef>
                <a:spcPts val="100"/>
              </a:spcBef>
              <a:buClr>
                <a:srgbClr val="0033CC"/>
              </a:buClr>
              <a:buFont typeface="Arial MT"/>
              <a:buChar char="•"/>
              <a:tabLst>
                <a:tab pos="370205" algn="l"/>
                <a:tab pos="37084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Κάθε όρχις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εσωτερικά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χωρίζεται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λοβούς.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Κάθε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λοβός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περιέχει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1-3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740" y="2262432"/>
            <a:ext cx="3054985" cy="296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περιελιγμένα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σπερματικά</a:t>
            </a:r>
            <a:r>
              <a:rPr sz="2400" b="1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σωληνάρια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κύτταρα 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των 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20" dirty="0">
                <a:latin typeface="Calibri" panose="020F0502020204030204"/>
                <a:cs typeface="Calibri" panose="020F0502020204030204"/>
              </a:rPr>
              <a:t>τοιχωμάτων</a:t>
            </a:r>
            <a:r>
              <a:rPr sz="2400" u="sng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παράγουν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σπερματοζωάρια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u="sng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25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εφηβεία </a:t>
            </a:r>
            <a:r>
              <a:rPr sz="2400" u="sng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μετά</a:t>
            </a:r>
            <a:r>
              <a:rPr lang="el-GR" sz="2400" u="sng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lang="el-GR" sz="2400" b="1" u="sng" spc="-10" dirty="0">
                <a:latin typeface="Calibri" panose="020F0502020204030204"/>
                <a:cs typeface="Calibri" panose="020F0502020204030204"/>
              </a:rPr>
              <a:t>συνεχώς</a:t>
            </a:r>
            <a:endParaRPr lang="el-GR" sz="2400" b="1" u="sng" spc="-1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67322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Το</a:t>
            </a:r>
            <a:r>
              <a:rPr dirty="0"/>
              <a:t> </a:t>
            </a:r>
            <a:r>
              <a:rPr spc="-15" dirty="0"/>
              <a:t>αναπαραγωγικό</a:t>
            </a:r>
            <a:r>
              <a:rPr spc="-30" dirty="0"/>
              <a:t> </a:t>
            </a:r>
            <a:r>
              <a:rPr dirty="0"/>
              <a:t>σύστημα</a:t>
            </a:r>
            <a:r>
              <a:rPr spc="-20" dirty="0"/>
              <a:t> </a:t>
            </a:r>
            <a:r>
              <a:rPr spc="-10" dirty="0"/>
              <a:t>του</a:t>
            </a:r>
            <a:r>
              <a:rPr spc="-20" dirty="0"/>
              <a:t> </a:t>
            </a:r>
            <a:r>
              <a:rPr dirty="0"/>
              <a:t>άντρα</a:t>
            </a:r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4526205" y="841607"/>
            <a:ext cx="3415665" cy="4661535"/>
            <a:chOff x="4526205" y="841607"/>
            <a:chExt cx="3415665" cy="4661535"/>
          </a:xfrm>
        </p:grpSpPr>
        <p:pic>
          <p:nvPicPr>
            <p:cNvPr id="8" name="object 8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526205" y="841607"/>
              <a:ext cx="3178856" cy="466150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494269" y="4214621"/>
              <a:ext cx="315595" cy="1905"/>
            </a:xfrm>
            <a:custGeom>
              <a:avLst/>
              <a:gdLst/>
              <a:ahLst/>
              <a:cxnLst/>
              <a:rect l="l" t="t" r="r" b="b"/>
              <a:pathLst>
                <a:path w="315595" h="1904">
                  <a:moveTo>
                    <a:pt x="-17525" y="762"/>
                  </a:moveTo>
                  <a:lnTo>
                    <a:pt x="332993" y="762"/>
                  </a:lnTo>
                </a:path>
              </a:pathLst>
            </a:custGeom>
            <a:ln w="36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31201" y="3004566"/>
              <a:ext cx="593090" cy="1905"/>
            </a:xfrm>
            <a:custGeom>
              <a:avLst/>
              <a:gdLst/>
              <a:ahLst/>
              <a:cxnLst/>
              <a:rect l="l" t="t" r="r" b="b"/>
              <a:pathLst>
                <a:path w="593090" h="1905">
                  <a:moveTo>
                    <a:pt x="0" y="0"/>
                  </a:moveTo>
                  <a:lnTo>
                    <a:pt x="592836" y="1524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640829" y="3329177"/>
              <a:ext cx="1278890" cy="654050"/>
            </a:xfrm>
            <a:custGeom>
              <a:avLst/>
              <a:gdLst/>
              <a:ahLst/>
              <a:cxnLst/>
              <a:rect l="l" t="t" r="r" b="b"/>
              <a:pathLst>
                <a:path w="1278890" h="654050">
                  <a:moveTo>
                    <a:pt x="1278635" y="0"/>
                  </a:moveTo>
                  <a:lnTo>
                    <a:pt x="671982" y="0"/>
                  </a:lnTo>
                  <a:lnTo>
                    <a:pt x="0" y="653796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486905" y="1747266"/>
              <a:ext cx="599440" cy="1905"/>
            </a:xfrm>
            <a:custGeom>
              <a:avLst/>
              <a:gdLst/>
              <a:ahLst/>
              <a:cxnLst/>
              <a:rect l="l" t="t" r="r" b="b"/>
              <a:pathLst>
                <a:path w="599440" h="1905">
                  <a:moveTo>
                    <a:pt x="0" y="0"/>
                  </a:moveTo>
                  <a:lnTo>
                    <a:pt x="598932" y="1524"/>
                  </a:lnTo>
                </a:path>
              </a:pathLst>
            </a:custGeom>
            <a:ln w="350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651497" y="1747266"/>
              <a:ext cx="215265" cy="62865"/>
            </a:xfrm>
            <a:custGeom>
              <a:avLst/>
              <a:gdLst/>
              <a:ahLst/>
              <a:cxnLst/>
              <a:rect l="l" t="t" r="r" b="b"/>
              <a:pathLst>
                <a:path w="215265" h="62864">
                  <a:moveTo>
                    <a:pt x="0" y="62484"/>
                  </a:moveTo>
                  <a:lnTo>
                    <a:pt x="214884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831329" y="1747266"/>
              <a:ext cx="35560" cy="192405"/>
            </a:xfrm>
            <a:custGeom>
              <a:avLst/>
              <a:gdLst/>
              <a:ahLst/>
              <a:cxnLst/>
              <a:rect l="l" t="t" r="r" b="b"/>
              <a:pathLst>
                <a:path w="35559" h="192405">
                  <a:moveTo>
                    <a:pt x="0" y="192024"/>
                  </a:moveTo>
                  <a:lnTo>
                    <a:pt x="35052" y="0"/>
                  </a:lnTo>
                </a:path>
              </a:pathLst>
            </a:custGeom>
            <a:ln w="350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488685" y="4379214"/>
              <a:ext cx="460375" cy="1905"/>
            </a:xfrm>
            <a:custGeom>
              <a:avLst/>
              <a:gdLst/>
              <a:ahLst/>
              <a:cxnLst/>
              <a:rect l="l" t="t" r="r" b="b"/>
              <a:pathLst>
                <a:path w="460375" h="1904">
                  <a:moveTo>
                    <a:pt x="0" y="0"/>
                  </a:moveTo>
                  <a:lnTo>
                    <a:pt x="460248" y="1524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726429" y="4152138"/>
              <a:ext cx="198120" cy="227329"/>
            </a:xfrm>
            <a:custGeom>
              <a:avLst/>
              <a:gdLst/>
              <a:ahLst/>
              <a:cxnLst/>
              <a:rect l="l" t="t" r="r" b="b"/>
              <a:pathLst>
                <a:path w="198120" h="227329">
                  <a:moveTo>
                    <a:pt x="0" y="227075"/>
                  </a:moveTo>
                  <a:lnTo>
                    <a:pt x="198120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458455" y="4213859"/>
              <a:ext cx="315595" cy="1905"/>
            </a:xfrm>
            <a:custGeom>
              <a:avLst/>
              <a:gdLst/>
              <a:ahLst/>
              <a:cxnLst/>
              <a:rect l="l" t="t" r="r" b="b"/>
              <a:pathLst>
                <a:path w="315595" h="1904">
                  <a:moveTo>
                    <a:pt x="0" y="0"/>
                  </a:moveTo>
                  <a:lnTo>
                    <a:pt x="315468" y="1524"/>
                  </a:lnTo>
                </a:path>
              </a:pathLst>
            </a:custGeom>
            <a:ln w="1524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330439" y="3012948"/>
              <a:ext cx="593090" cy="1905"/>
            </a:xfrm>
            <a:custGeom>
              <a:avLst/>
              <a:gdLst/>
              <a:ahLst/>
              <a:cxnLst/>
              <a:rect l="l" t="t" r="r" b="b"/>
              <a:pathLst>
                <a:path w="593090" h="1905">
                  <a:moveTo>
                    <a:pt x="0" y="0"/>
                  </a:moveTo>
                  <a:lnTo>
                    <a:pt x="592836" y="1524"/>
                  </a:lnTo>
                </a:path>
              </a:pathLst>
            </a:custGeom>
            <a:ln w="1524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640067" y="3328416"/>
              <a:ext cx="1278890" cy="654050"/>
            </a:xfrm>
            <a:custGeom>
              <a:avLst/>
              <a:gdLst/>
              <a:ahLst/>
              <a:cxnLst/>
              <a:rect l="l" t="t" r="r" b="b"/>
              <a:pathLst>
                <a:path w="1278890" h="654050">
                  <a:moveTo>
                    <a:pt x="1278636" y="0"/>
                  </a:moveTo>
                  <a:lnTo>
                    <a:pt x="671982" y="0"/>
                  </a:lnTo>
                  <a:lnTo>
                    <a:pt x="0" y="653796"/>
                  </a:lnTo>
                </a:path>
              </a:pathLst>
            </a:custGeom>
            <a:ln w="1524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486143" y="1746503"/>
              <a:ext cx="599440" cy="1905"/>
            </a:xfrm>
            <a:custGeom>
              <a:avLst/>
              <a:gdLst/>
              <a:ahLst/>
              <a:cxnLst/>
              <a:rect l="l" t="t" r="r" b="b"/>
              <a:pathLst>
                <a:path w="599440" h="1905">
                  <a:moveTo>
                    <a:pt x="0" y="0"/>
                  </a:moveTo>
                  <a:lnTo>
                    <a:pt x="598932" y="1524"/>
                  </a:lnTo>
                </a:path>
              </a:pathLst>
            </a:custGeom>
            <a:ln w="15239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650735" y="1746503"/>
              <a:ext cx="215265" cy="62865"/>
            </a:xfrm>
            <a:custGeom>
              <a:avLst/>
              <a:gdLst/>
              <a:ahLst/>
              <a:cxnLst/>
              <a:rect l="l" t="t" r="r" b="b"/>
              <a:pathLst>
                <a:path w="215265" h="62864">
                  <a:moveTo>
                    <a:pt x="0" y="62484"/>
                  </a:moveTo>
                  <a:lnTo>
                    <a:pt x="214884" y="0"/>
                  </a:lnTo>
                </a:path>
              </a:pathLst>
            </a:custGeom>
            <a:ln w="1524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830567" y="1746503"/>
              <a:ext cx="35560" cy="192405"/>
            </a:xfrm>
            <a:custGeom>
              <a:avLst/>
              <a:gdLst/>
              <a:ahLst/>
              <a:cxnLst/>
              <a:rect l="l" t="t" r="r" b="b"/>
              <a:pathLst>
                <a:path w="35559" h="192405">
                  <a:moveTo>
                    <a:pt x="0" y="192024"/>
                  </a:moveTo>
                  <a:lnTo>
                    <a:pt x="35052" y="0"/>
                  </a:lnTo>
                </a:path>
              </a:pathLst>
            </a:custGeom>
            <a:ln w="15239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487923" y="4378452"/>
              <a:ext cx="460375" cy="1905"/>
            </a:xfrm>
            <a:custGeom>
              <a:avLst/>
              <a:gdLst/>
              <a:ahLst/>
              <a:cxnLst/>
              <a:rect l="l" t="t" r="r" b="b"/>
              <a:pathLst>
                <a:path w="460375" h="1904">
                  <a:moveTo>
                    <a:pt x="0" y="0"/>
                  </a:moveTo>
                  <a:lnTo>
                    <a:pt x="460248" y="1524"/>
                  </a:lnTo>
                </a:path>
              </a:pathLst>
            </a:custGeom>
            <a:ln w="1524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725667" y="4151376"/>
              <a:ext cx="198120" cy="227329"/>
            </a:xfrm>
            <a:custGeom>
              <a:avLst/>
              <a:gdLst/>
              <a:ahLst/>
              <a:cxnLst/>
              <a:rect l="l" t="t" r="r" b="b"/>
              <a:pathLst>
                <a:path w="198120" h="227329">
                  <a:moveTo>
                    <a:pt x="0" y="227075"/>
                  </a:moveTo>
                  <a:lnTo>
                    <a:pt x="198120" y="0"/>
                  </a:lnTo>
                </a:path>
              </a:pathLst>
            </a:custGeom>
            <a:ln w="1524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514593" y="2715005"/>
              <a:ext cx="372110" cy="155575"/>
            </a:xfrm>
            <a:custGeom>
              <a:avLst/>
              <a:gdLst/>
              <a:ahLst/>
              <a:cxnLst/>
              <a:rect l="l" t="t" r="r" b="b"/>
              <a:pathLst>
                <a:path w="372110" h="155575">
                  <a:moveTo>
                    <a:pt x="0" y="0"/>
                  </a:moveTo>
                  <a:lnTo>
                    <a:pt x="371856" y="155448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440679" y="2714244"/>
              <a:ext cx="445134" cy="155575"/>
            </a:xfrm>
            <a:custGeom>
              <a:avLst/>
              <a:gdLst/>
              <a:ahLst/>
              <a:cxnLst/>
              <a:rect l="l" t="t" r="r" b="b"/>
              <a:pathLst>
                <a:path w="445135" h="155575">
                  <a:moveTo>
                    <a:pt x="0" y="0"/>
                  </a:moveTo>
                  <a:lnTo>
                    <a:pt x="72974" y="0"/>
                  </a:lnTo>
                  <a:lnTo>
                    <a:pt x="445008" y="155448"/>
                  </a:lnTo>
                </a:path>
              </a:pathLst>
            </a:custGeom>
            <a:ln w="15239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4364290" y="4207816"/>
            <a:ext cx="10820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Επιδιδυμίδα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48683" y="2520810"/>
            <a:ext cx="10941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6705" marR="5080" indent="-29464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2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τι</a:t>
            </a:r>
            <a:r>
              <a:rPr sz="1600" b="1" spc="-4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ς  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πόρος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87555" y="4084579"/>
            <a:ext cx="5594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Λ</a:t>
            </a:r>
            <a:r>
              <a:rPr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οβ</a:t>
            </a:r>
            <a:r>
              <a:rPr sz="1600" b="1" spc="-5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ός</a:t>
            </a:r>
            <a:endParaRPr sz="1600" b="1" spc="-5" dirty="0">
              <a:solidFill>
                <a:schemeClr val="accent6">
                  <a:lumMod val="75000"/>
                </a:schemeClr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35520" y="2799309"/>
            <a:ext cx="1010919" cy="89408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35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Όρχις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540"/>
              </a:spcBef>
            </a:pPr>
            <a:r>
              <a:rPr sz="1600" b="1" spc="-15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1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π</a:t>
            </a:r>
            <a:r>
              <a:rPr sz="1600" b="1" spc="-5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ε</a:t>
            </a:r>
            <a:r>
              <a:rPr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2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1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τι</a:t>
            </a:r>
            <a:r>
              <a:rPr sz="1600" b="1" spc="-4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600" b="1" spc="-5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ό  </a:t>
            </a:r>
            <a:r>
              <a:rPr sz="1600" b="1" spc="-1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σωληνάριο</a:t>
            </a:r>
            <a:endParaRPr sz="1600" b="1" spc="-10" dirty="0">
              <a:solidFill>
                <a:schemeClr val="accent6">
                  <a:lumMod val="75000"/>
                </a:schemeClr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02456" y="1599575"/>
            <a:ext cx="15367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Αιμοφόρα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αγγεία </a:t>
            </a:r>
            <a:r>
              <a:rPr sz="1600" b="1" spc="-35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2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και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νεύρα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197852" y="4024884"/>
            <a:ext cx="628015" cy="830580"/>
            <a:chOff x="7197852" y="4024884"/>
            <a:chExt cx="628015" cy="830580"/>
          </a:xfrm>
        </p:grpSpPr>
        <p:sp>
          <p:nvSpPr>
            <p:cNvPr id="33" name="object 33"/>
            <p:cNvSpPr/>
            <p:nvPr/>
          </p:nvSpPr>
          <p:spPr>
            <a:xfrm>
              <a:off x="7389114" y="4042410"/>
              <a:ext cx="86995" cy="245745"/>
            </a:xfrm>
            <a:custGeom>
              <a:avLst/>
              <a:gdLst/>
              <a:ahLst/>
              <a:cxnLst/>
              <a:rect l="l" t="t" r="r" b="b"/>
              <a:pathLst>
                <a:path w="86995" h="245745">
                  <a:moveTo>
                    <a:pt x="0" y="0"/>
                  </a:moveTo>
                  <a:lnTo>
                    <a:pt x="33814" y="0"/>
                  </a:lnTo>
                  <a:lnTo>
                    <a:pt x="61426" y="0"/>
                  </a:lnTo>
                  <a:lnTo>
                    <a:pt x="80042" y="0"/>
                  </a:lnTo>
                  <a:lnTo>
                    <a:pt x="86868" y="0"/>
                  </a:lnTo>
                  <a:lnTo>
                    <a:pt x="86868" y="245364"/>
                  </a:lnTo>
                  <a:lnTo>
                    <a:pt x="80042" y="245364"/>
                  </a:lnTo>
                  <a:lnTo>
                    <a:pt x="61426" y="245364"/>
                  </a:lnTo>
                  <a:lnTo>
                    <a:pt x="33814" y="245364"/>
                  </a:lnTo>
                  <a:lnTo>
                    <a:pt x="0" y="245364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7380732" y="4040124"/>
              <a:ext cx="90170" cy="247015"/>
            </a:xfrm>
            <a:custGeom>
              <a:avLst/>
              <a:gdLst/>
              <a:ahLst/>
              <a:cxnLst/>
              <a:rect l="l" t="t" r="r" b="b"/>
              <a:pathLst>
                <a:path w="90170" h="247014">
                  <a:moveTo>
                    <a:pt x="0" y="0"/>
                  </a:moveTo>
                  <a:lnTo>
                    <a:pt x="34998" y="0"/>
                  </a:lnTo>
                  <a:lnTo>
                    <a:pt x="63579" y="0"/>
                  </a:lnTo>
                  <a:lnTo>
                    <a:pt x="82849" y="0"/>
                  </a:lnTo>
                  <a:lnTo>
                    <a:pt x="89916" y="0"/>
                  </a:lnTo>
                  <a:lnTo>
                    <a:pt x="89916" y="246888"/>
                  </a:lnTo>
                  <a:lnTo>
                    <a:pt x="82849" y="246888"/>
                  </a:lnTo>
                  <a:lnTo>
                    <a:pt x="63579" y="246888"/>
                  </a:lnTo>
                  <a:lnTo>
                    <a:pt x="34998" y="246888"/>
                  </a:lnTo>
                  <a:lnTo>
                    <a:pt x="0" y="246888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7215378" y="4836414"/>
              <a:ext cx="593090" cy="1905"/>
            </a:xfrm>
            <a:custGeom>
              <a:avLst/>
              <a:gdLst/>
              <a:ahLst/>
              <a:cxnLst/>
              <a:rect l="l" t="t" r="r" b="b"/>
              <a:pathLst>
                <a:path w="593090" h="1904">
                  <a:moveTo>
                    <a:pt x="0" y="0"/>
                  </a:moveTo>
                  <a:lnTo>
                    <a:pt x="592836" y="1524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7214616" y="4834128"/>
              <a:ext cx="593090" cy="1905"/>
            </a:xfrm>
            <a:custGeom>
              <a:avLst/>
              <a:gdLst/>
              <a:ahLst/>
              <a:cxnLst/>
              <a:rect l="l" t="t" r="r" b="b"/>
              <a:pathLst>
                <a:path w="593090" h="1904">
                  <a:moveTo>
                    <a:pt x="0" y="0"/>
                  </a:moveTo>
                  <a:lnTo>
                    <a:pt x="592836" y="1524"/>
                  </a:lnTo>
                </a:path>
              </a:pathLst>
            </a:custGeom>
            <a:ln w="1524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7885549" y="4671574"/>
            <a:ext cx="5657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2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χ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εο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386" y="853089"/>
            <a:ext cx="3384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β.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εκφορητική</a:t>
            </a:r>
            <a:r>
              <a:rPr sz="24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οδό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4386" y="1218849"/>
            <a:ext cx="3856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σπέρματος</a:t>
            </a:r>
            <a:r>
              <a:rPr sz="24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περιλαμβάνει: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4386" y="1950369"/>
            <a:ext cx="4354195" cy="2228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3385" marR="5080" indent="-401320">
              <a:lnSpc>
                <a:spcPct val="100000"/>
              </a:lnSpc>
              <a:spcBef>
                <a:spcPts val="100"/>
              </a:spcBef>
              <a:tabLst>
                <a:tab pos="41275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i.	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επιδιδυμίδα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έναν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σφικτά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περιελιγμένο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σωλήνα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στο </a:t>
            </a:r>
            <a:r>
              <a:rPr sz="2400" dirty="0">
                <a:latin typeface="Calibri" panose="020F0502020204030204"/>
                <a:cs typeface="Calibri" panose="020F0502020204030204"/>
              </a:rPr>
              <a:t>πίσω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μέρος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κάθε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όρχεως,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μήκους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5-6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m,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όπου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ωριμάζουν </a:t>
            </a:r>
            <a:r>
              <a:rPr sz="2400" u="sng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u="sng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αποθηκεύονται</a:t>
            </a:r>
            <a:r>
              <a:rPr sz="2400" u="sng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σπερματοζωάρια.</a:t>
            </a:r>
            <a:endParaRPr sz="2400" u="sng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4386" y="4510690"/>
            <a:ext cx="4541520" cy="185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3385" marR="5080" indent="-401320">
              <a:lnSpc>
                <a:spcPct val="100000"/>
              </a:lnSpc>
              <a:spcBef>
                <a:spcPts val="100"/>
              </a:spcBef>
              <a:tabLst>
                <a:tab pos="41275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ii.	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σπερματικό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πόρο.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Κάθε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επιδιδυμίδα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ενώνεται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ένα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σπερματικό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πόρο,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δηλαδή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ένα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σωλήνα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ανεβαίνει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ως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κοιλιακή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κοιλότητα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ενώνεται:</a:t>
            </a:r>
            <a:endParaRPr sz="2400" u="sng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828555" y="1219997"/>
            <a:ext cx="2327275" cy="4774565"/>
            <a:chOff x="4828555" y="1219997"/>
            <a:chExt cx="2327275" cy="4774565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828555" y="1219997"/>
              <a:ext cx="2286212" cy="473253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546341" y="2277617"/>
              <a:ext cx="599440" cy="1905"/>
            </a:xfrm>
            <a:custGeom>
              <a:avLst/>
              <a:gdLst/>
              <a:ahLst/>
              <a:cxnLst/>
              <a:rect l="l" t="t" r="r" b="b"/>
              <a:pathLst>
                <a:path w="599440" h="1905">
                  <a:moveTo>
                    <a:pt x="0" y="0"/>
                  </a:moveTo>
                  <a:lnTo>
                    <a:pt x="598932" y="1524"/>
                  </a:lnTo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862065" y="5243322"/>
              <a:ext cx="1211580" cy="1905"/>
            </a:xfrm>
            <a:custGeom>
              <a:avLst/>
              <a:gdLst/>
              <a:ahLst/>
              <a:cxnLst/>
              <a:rect l="l" t="t" r="r" b="b"/>
              <a:pathLst>
                <a:path w="1211579" h="1904">
                  <a:moveTo>
                    <a:pt x="1211579" y="0"/>
                  </a:moveTo>
                  <a:lnTo>
                    <a:pt x="0" y="1523"/>
                  </a:lnTo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008369" y="5545074"/>
              <a:ext cx="1065530" cy="161925"/>
            </a:xfrm>
            <a:custGeom>
              <a:avLst/>
              <a:gdLst/>
              <a:ahLst/>
              <a:cxnLst/>
              <a:rect l="l" t="t" r="r" b="b"/>
              <a:pathLst>
                <a:path w="1065529" h="161925">
                  <a:moveTo>
                    <a:pt x="1065276" y="0"/>
                  </a:moveTo>
                  <a:lnTo>
                    <a:pt x="557250" y="0"/>
                  </a:lnTo>
                  <a:lnTo>
                    <a:pt x="0" y="161544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62065" y="5897118"/>
              <a:ext cx="1221105" cy="86995"/>
            </a:xfrm>
            <a:custGeom>
              <a:avLst/>
              <a:gdLst/>
              <a:ahLst/>
              <a:cxnLst/>
              <a:rect l="l" t="t" r="r" b="b"/>
              <a:pathLst>
                <a:path w="1221104" h="86995">
                  <a:moveTo>
                    <a:pt x="1220724" y="86867"/>
                  </a:moveTo>
                  <a:lnTo>
                    <a:pt x="0" y="86867"/>
                  </a:lnTo>
                  <a:lnTo>
                    <a:pt x="0" y="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548627" y="2276855"/>
              <a:ext cx="596265" cy="1905"/>
            </a:xfrm>
            <a:custGeom>
              <a:avLst/>
              <a:gdLst/>
              <a:ahLst/>
              <a:cxnLst/>
              <a:rect l="l" t="t" r="r" b="b"/>
              <a:pathLst>
                <a:path w="596265" h="1905">
                  <a:moveTo>
                    <a:pt x="0" y="0"/>
                  </a:moveTo>
                  <a:lnTo>
                    <a:pt x="595884" y="1524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979413" y="3292601"/>
              <a:ext cx="1091565" cy="317500"/>
            </a:xfrm>
            <a:custGeom>
              <a:avLst/>
              <a:gdLst/>
              <a:ahLst/>
              <a:cxnLst/>
              <a:rect l="l" t="t" r="r" b="b"/>
              <a:pathLst>
                <a:path w="1091565" h="317500">
                  <a:moveTo>
                    <a:pt x="1091184" y="0"/>
                  </a:moveTo>
                  <a:lnTo>
                    <a:pt x="579742" y="0"/>
                  </a:lnTo>
                  <a:lnTo>
                    <a:pt x="0" y="316992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978651" y="3291839"/>
              <a:ext cx="1091565" cy="317500"/>
            </a:xfrm>
            <a:custGeom>
              <a:avLst/>
              <a:gdLst/>
              <a:ahLst/>
              <a:cxnLst/>
              <a:rect l="l" t="t" r="r" b="b"/>
              <a:pathLst>
                <a:path w="1091565" h="317500">
                  <a:moveTo>
                    <a:pt x="1091184" y="0"/>
                  </a:moveTo>
                  <a:lnTo>
                    <a:pt x="579742" y="0"/>
                  </a:lnTo>
                  <a:lnTo>
                    <a:pt x="0" y="316992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861303" y="5242560"/>
              <a:ext cx="1211580" cy="1905"/>
            </a:xfrm>
            <a:custGeom>
              <a:avLst/>
              <a:gdLst/>
              <a:ahLst/>
              <a:cxnLst/>
              <a:rect l="l" t="t" r="r" b="b"/>
              <a:pathLst>
                <a:path w="1211579" h="1904">
                  <a:moveTo>
                    <a:pt x="1211579" y="0"/>
                  </a:moveTo>
                  <a:lnTo>
                    <a:pt x="0" y="1523"/>
                  </a:lnTo>
                </a:path>
              </a:pathLst>
            </a:custGeom>
            <a:ln w="6095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007607" y="5544312"/>
              <a:ext cx="1065530" cy="161925"/>
            </a:xfrm>
            <a:custGeom>
              <a:avLst/>
              <a:gdLst/>
              <a:ahLst/>
              <a:cxnLst/>
              <a:rect l="l" t="t" r="r" b="b"/>
              <a:pathLst>
                <a:path w="1065529" h="161925">
                  <a:moveTo>
                    <a:pt x="1065276" y="0"/>
                  </a:moveTo>
                  <a:lnTo>
                    <a:pt x="557250" y="0"/>
                  </a:lnTo>
                  <a:lnTo>
                    <a:pt x="0" y="161544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861303" y="5896355"/>
              <a:ext cx="1221105" cy="86995"/>
            </a:xfrm>
            <a:custGeom>
              <a:avLst/>
              <a:gdLst/>
              <a:ahLst/>
              <a:cxnLst/>
              <a:rect l="l" t="t" r="r" b="b"/>
              <a:pathLst>
                <a:path w="1221104" h="86995">
                  <a:moveTo>
                    <a:pt x="1220724" y="86868"/>
                  </a:moveTo>
                  <a:lnTo>
                    <a:pt x="0" y="86868"/>
                  </a:lnTo>
                  <a:lnTo>
                    <a:pt x="0" y="0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386321" y="2657094"/>
              <a:ext cx="687705" cy="1905"/>
            </a:xfrm>
            <a:custGeom>
              <a:avLst/>
              <a:gdLst/>
              <a:ahLst/>
              <a:cxnLst/>
              <a:rect l="l" t="t" r="r" b="b"/>
              <a:pathLst>
                <a:path w="687704" h="1905">
                  <a:moveTo>
                    <a:pt x="687324" y="0"/>
                  </a:moveTo>
                  <a:lnTo>
                    <a:pt x="0" y="1524"/>
                  </a:lnTo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385559" y="2656331"/>
              <a:ext cx="687705" cy="1905"/>
            </a:xfrm>
            <a:custGeom>
              <a:avLst/>
              <a:gdLst/>
              <a:ahLst/>
              <a:cxnLst/>
              <a:rect l="l" t="t" r="r" b="b"/>
              <a:pathLst>
                <a:path w="687704" h="1905">
                  <a:moveTo>
                    <a:pt x="687324" y="0"/>
                  </a:moveTo>
                  <a:lnTo>
                    <a:pt x="0" y="1524"/>
                  </a:lnTo>
                </a:path>
              </a:pathLst>
            </a:custGeom>
            <a:ln w="6095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742937" y="4120133"/>
              <a:ext cx="325120" cy="1905"/>
            </a:xfrm>
            <a:custGeom>
              <a:avLst/>
              <a:gdLst/>
              <a:ahLst/>
              <a:cxnLst/>
              <a:rect l="l" t="t" r="r" b="b"/>
              <a:pathLst>
                <a:path w="325120" h="1904">
                  <a:moveTo>
                    <a:pt x="324611" y="0"/>
                  </a:moveTo>
                  <a:lnTo>
                    <a:pt x="0" y="1524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691883" y="4123944"/>
              <a:ext cx="325120" cy="1905"/>
            </a:xfrm>
            <a:custGeom>
              <a:avLst/>
              <a:gdLst/>
              <a:ahLst/>
              <a:cxnLst/>
              <a:rect l="l" t="t" r="r" b="b"/>
              <a:pathLst>
                <a:path w="325120" h="1904">
                  <a:moveTo>
                    <a:pt x="324611" y="0"/>
                  </a:moveTo>
                  <a:lnTo>
                    <a:pt x="0" y="1523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788657" y="4580381"/>
              <a:ext cx="285115" cy="1905"/>
            </a:xfrm>
            <a:custGeom>
              <a:avLst/>
              <a:gdLst/>
              <a:ahLst/>
              <a:cxnLst/>
              <a:rect l="l" t="t" r="r" b="b"/>
              <a:pathLst>
                <a:path w="285115" h="1904">
                  <a:moveTo>
                    <a:pt x="284988" y="0"/>
                  </a:moveTo>
                  <a:lnTo>
                    <a:pt x="0" y="1524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787895" y="4579619"/>
              <a:ext cx="285115" cy="1905"/>
            </a:xfrm>
            <a:custGeom>
              <a:avLst/>
              <a:gdLst/>
              <a:ahLst/>
              <a:cxnLst/>
              <a:rect l="l" t="t" r="r" b="b"/>
              <a:pathLst>
                <a:path w="285115" h="1904">
                  <a:moveTo>
                    <a:pt x="284988" y="0"/>
                  </a:moveTo>
                  <a:lnTo>
                    <a:pt x="0" y="1523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639305" y="4882133"/>
              <a:ext cx="434340" cy="38100"/>
            </a:xfrm>
            <a:custGeom>
              <a:avLst/>
              <a:gdLst/>
              <a:ahLst/>
              <a:cxnLst/>
              <a:rect l="l" t="t" r="r" b="b"/>
              <a:pathLst>
                <a:path w="434340" h="38100">
                  <a:moveTo>
                    <a:pt x="434340" y="0"/>
                  </a:moveTo>
                  <a:lnTo>
                    <a:pt x="291668" y="0"/>
                  </a:lnTo>
                  <a:lnTo>
                    <a:pt x="0" y="3810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638544" y="4881372"/>
              <a:ext cx="434340" cy="38100"/>
            </a:xfrm>
            <a:custGeom>
              <a:avLst/>
              <a:gdLst/>
              <a:ahLst/>
              <a:cxnLst/>
              <a:rect l="l" t="t" r="r" b="b"/>
              <a:pathLst>
                <a:path w="434340" h="38100">
                  <a:moveTo>
                    <a:pt x="434340" y="0"/>
                  </a:moveTo>
                  <a:lnTo>
                    <a:pt x="291668" y="0"/>
                  </a:lnTo>
                  <a:lnTo>
                    <a:pt x="0" y="38100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581394" y="1568957"/>
              <a:ext cx="492759" cy="1905"/>
            </a:xfrm>
            <a:custGeom>
              <a:avLst/>
              <a:gdLst/>
              <a:ahLst/>
              <a:cxnLst/>
              <a:rect l="l" t="t" r="r" b="b"/>
              <a:pathLst>
                <a:path w="492759" h="1905">
                  <a:moveTo>
                    <a:pt x="492251" y="0"/>
                  </a:moveTo>
                  <a:lnTo>
                    <a:pt x="0" y="1524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580631" y="1568195"/>
              <a:ext cx="492759" cy="1905"/>
            </a:xfrm>
            <a:custGeom>
              <a:avLst/>
              <a:gdLst/>
              <a:ahLst/>
              <a:cxnLst/>
              <a:rect l="l" t="t" r="r" b="b"/>
              <a:pathLst>
                <a:path w="492759" h="1905">
                  <a:moveTo>
                    <a:pt x="492251" y="0"/>
                  </a:moveTo>
                  <a:lnTo>
                    <a:pt x="0" y="1524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7187077" y="2167192"/>
            <a:ext cx="13252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υ</a:t>
            </a:r>
            <a:r>
              <a:rPr sz="1400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δ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</a:t>
            </a:r>
            <a:r>
              <a:rPr sz="1400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χ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ος</a:t>
            </a:r>
            <a:r>
              <a:rPr sz="1400" spc="-3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3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ύ</a:t>
            </a:r>
            <a:r>
              <a:rPr sz="1400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η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85620" y="3182657"/>
            <a:ext cx="13023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Β</a:t>
            </a:r>
            <a:r>
              <a:rPr sz="14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λβο</a:t>
            </a: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υ</a:t>
            </a:r>
            <a:r>
              <a:rPr sz="14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η</a:t>
            </a:r>
            <a:r>
              <a:rPr sz="14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θ</a:t>
            </a:r>
            <a:r>
              <a:rPr sz="14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ί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ος  </a:t>
            </a: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αδένας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85620" y="5034920"/>
            <a:ext cx="732790" cy="62928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Ουρήθρα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Βάλανος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85620" y="5862447"/>
            <a:ext cx="76263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</a:t>
            </a:r>
            <a:r>
              <a:rPr sz="1400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ξ</a:t>
            </a:r>
            <a:r>
              <a:rPr sz="1400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ω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τε</a:t>
            </a:r>
            <a:r>
              <a:rPr sz="1400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ι</a:t>
            </a:r>
            <a:r>
              <a:rPr sz="1400" spc="-5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  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στόμιο 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υ</a:t>
            </a:r>
            <a:r>
              <a:rPr sz="1400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ή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θ</a:t>
            </a:r>
            <a:r>
              <a:rPr sz="1400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85620" y="2518102"/>
            <a:ext cx="1677035" cy="520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0" marR="5080" indent="-464185">
              <a:lnSpc>
                <a:spcPct val="116000"/>
              </a:lnSpc>
              <a:spcBef>
                <a:spcPts val="100"/>
              </a:spcBef>
            </a:pP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Σπ</a:t>
            </a:r>
            <a:r>
              <a:rPr sz="1400" b="1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</a:t>
            </a: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δ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</a:t>
            </a:r>
            <a:r>
              <a:rPr sz="1400" b="1" spc="-2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χ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ος</a:t>
            </a:r>
            <a:r>
              <a:rPr sz="1400" b="1" spc="-4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3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ύ</a:t>
            </a:r>
            <a:r>
              <a:rPr sz="1400" b="1" spc="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τη  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Προστάτης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85441" y="4059218"/>
            <a:ext cx="963930" cy="9448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ct val="95000"/>
              </a:lnSpc>
              <a:spcBef>
                <a:spcPts val="195"/>
              </a:spcBef>
            </a:pPr>
            <a:r>
              <a:rPr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Σπ</a:t>
            </a:r>
            <a:r>
              <a:rPr sz="1400" b="1" spc="5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ε</a:t>
            </a:r>
            <a:r>
              <a:rPr sz="1400" b="1" spc="-5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b="1" spc="-15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400" b="1" spc="-5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400" b="1" spc="-5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4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ός  πόρος </a:t>
            </a:r>
            <a:r>
              <a:rPr sz="1400" b="1" spc="5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Επιδιδυμίδα</a:t>
            </a:r>
            <a:endParaRPr sz="1400">
              <a:solidFill>
                <a:schemeClr val="accent6">
                  <a:lumMod val="75000"/>
                </a:schemeClr>
              </a:solidFill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Όρχις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085620" y="1452712"/>
            <a:ext cx="8528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υ</a:t>
            </a:r>
            <a:r>
              <a:rPr sz="1400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spc="-2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η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ή</a:t>
            </a:r>
            <a:r>
              <a:rPr sz="1400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096000" y="2898648"/>
            <a:ext cx="1455420" cy="262255"/>
            <a:chOff x="6096000" y="2898648"/>
            <a:chExt cx="1455420" cy="262255"/>
          </a:xfrm>
        </p:grpSpPr>
        <p:sp>
          <p:nvSpPr>
            <p:cNvPr id="36" name="object 36"/>
            <p:cNvSpPr/>
            <p:nvPr/>
          </p:nvSpPr>
          <p:spPr>
            <a:xfrm>
              <a:off x="6105905" y="2908554"/>
              <a:ext cx="1435735" cy="242570"/>
            </a:xfrm>
            <a:custGeom>
              <a:avLst/>
              <a:gdLst/>
              <a:ahLst/>
              <a:cxnLst/>
              <a:rect l="l" t="t" r="r" b="b"/>
              <a:pathLst>
                <a:path w="1435734" h="242569">
                  <a:moveTo>
                    <a:pt x="1435608" y="0"/>
                  </a:moveTo>
                  <a:lnTo>
                    <a:pt x="762736" y="0"/>
                  </a:lnTo>
                  <a:lnTo>
                    <a:pt x="0" y="242315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6105144" y="2907792"/>
              <a:ext cx="1435735" cy="242570"/>
            </a:xfrm>
            <a:custGeom>
              <a:avLst/>
              <a:gdLst/>
              <a:ahLst/>
              <a:cxnLst/>
              <a:rect l="l" t="t" r="r" b="b"/>
              <a:pathLst>
                <a:path w="1435734" h="242569">
                  <a:moveTo>
                    <a:pt x="1435608" y="0"/>
                  </a:moveTo>
                  <a:lnTo>
                    <a:pt x="762736" y="0"/>
                  </a:lnTo>
                  <a:lnTo>
                    <a:pt x="0" y="242315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67322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Το</a:t>
            </a:r>
            <a:r>
              <a:rPr dirty="0"/>
              <a:t> </a:t>
            </a:r>
            <a:r>
              <a:rPr spc="-15" dirty="0"/>
              <a:t>αναπαραγωγικό</a:t>
            </a:r>
            <a:r>
              <a:rPr spc="-30" dirty="0"/>
              <a:t> </a:t>
            </a:r>
            <a:r>
              <a:rPr dirty="0"/>
              <a:t>σύστημα</a:t>
            </a:r>
            <a:r>
              <a:rPr spc="-20" dirty="0"/>
              <a:t> </a:t>
            </a:r>
            <a:r>
              <a:rPr spc="-10" dirty="0"/>
              <a:t>του</a:t>
            </a:r>
            <a:r>
              <a:rPr spc="-20" dirty="0"/>
              <a:t> </a:t>
            </a:r>
            <a:r>
              <a:rPr dirty="0"/>
              <a:t>άντρα</a:t>
            </a:r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160" y="852805"/>
            <a:ext cx="5575300" cy="763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β.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lang="el-GR" sz="2400" spc="-20" dirty="0">
                <a:latin typeface="Calibri" panose="020F0502020204030204"/>
                <a:cs typeface="Calibri" panose="020F0502020204030204"/>
              </a:rPr>
              <a:t>σ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εκφορητική</a:t>
            </a:r>
            <a:r>
              <a:rPr sz="24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οδό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lang="el-GR" sz="2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  <a:sym typeface="+mn-ea"/>
              </a:rPr>
              <a:t>σπέρματος</a:t>
            </a:r>
            <a:r>
              <a:rPr sz="2400" spc="-5" dirty="0">
                <a:latin typeface="Calibri" panose="020F0502020204030204"/>
                <a:cs typeface="Calibri" panose="020F0502020204030204"/>
                <a:sym typeface="+mn-ea"/>
              </a:rPr>
              <a:t>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604645"/>
            <a:ext cx="473011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400">
                <a:latin typeface="Calibri" panose="020F0502020204030204"/>
                <a:cs typeface="Calibri" panose="020F0502020204030204"/>
              </a:rPr>
              <a:t>Ο σπερματικός πόρος ενώνεται:</a:t>
            </a:r>
            <a:endParaRPr lang="el-GR"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4386" y="1950369"/>
            <a:ext cx="4361180" cy="2228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285" marR="230505" indent="-36322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iii.</a:t>
            </a:r>
            <a:r>
              <a:rPr sz="24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ουρήθρα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 ένας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σωλήνας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απομακρύνει τα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ούρα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τον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οργανισμό.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0840" marR="5080">
              <a:lnSpc>
                <a:spcPct val="100000"/>
              </a:lnSpc>
            </a:pP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ουρήθρα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περνάει 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μέσα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u="sng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τον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προστάτη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25" dirty="0">
                <a:latin typeface="Calibri" panose="020F0502020204030204"/>
                <a:cs typeface="Calibri" panose="020F0502020204030204"/>
              </a:rPr>
              <a:t>καταλήγει</a:t>
            </a:r>
            <a:r>
              <a:rPr sz="2400" u="sng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στο </a:t>
            </a:r>
            <a:r>
              <a:rPr sz="2400" u="sng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άκρο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 του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 πέους,</a:t>
            </a:r>
            <a:r>
              <a:rPr sz="2400" u="sng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τη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 βάλανο.</a:t>
            </a:r>
            <a:endParaRPr sz="2400" u="sng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0202" y="4965350"/>
            <a:ext cx="238760" cy="1036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565">
              <a:lnSpc>
                <a:spcPts val="2280"/>
              </a:lnSpc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η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sz="2400" dirty="0">
                <a:latin typeface="Calibri" panose="020F0502020204030204"/>
                <a:cs typeface="Calibri" panose="020F0502020204030204"/>
              </a:rPr>
              <a:t>α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4386" y="4510690"/>
            <a:ext cx="4364355" cy="2228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3385" marR="5080" indent="-40132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iv.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τον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προστάτη</a:t>
            </a:r>
            <a:r>
              <a:rPr sz="2400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 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δύο </a:t>
            </a:r>
            <a:r>
              <a:rPr sz="24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βολβουρηθραίους</a:t>
            </a:r>
            <a:r>
              <a:rPr sz="2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αδένες</a:t>
            </a:r>
            <a:r>
              <a:rPr sz="24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σπερματοδόχο κύστη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εκκρίνουν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ουσίες που </a:t>
            </a:r>
            <a:r>
              <a:rPr sz="2400" u="sng" spc="-20" dirty="0">
                <a:latin typeface="Calibri" panose="020F0502020204030204"/>
                <a:cs typeface="Calibri" panose="020F0502020204030204"/>
              </a:rPr>
              <a:t>μαζί </a:t>
            </a:r>
            <a:r>
              <a:rPr sz="2400" u="sng" dirty="0">
                <a:latin typeface="Calibri" panose="020F0502020204030204"/>
                <a:cs typeface="Calibri" panose="020F0502020204030204"/>
              </a:rPr>
              <a:t>με τ </a:t>
            </a:r>
            <a:r>
              <a:rPr sz="2400" u="sng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σπερματοζωάρια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αποτελούν</a:t>
            </a:r>
            <a:r>
              <a:rPr lang="el-GR" sz="2400" u="sng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σπέρμα.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39459" y="4876450"/>
            <a:ext cx="1257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3965" algn="l"/>
              </a:tabLst>
            </a:pPr>
            <a:r>
              <a:rPr sz="2400" u="dbl" dirty="0">
                <a:uFill>
                  <a:solidFill>
                    <a:srgbClr val="FFFFFF"/>
                  </a:solidFill>
                </a:uFill>
                <a:latin typeface="Times New Roman" panose="02020603050405020304"/>
                <a:cs typeface="Times New Roman" panose="02020603050405020304"/>
              </a:rPr>
              <a:t> 	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828555" y="1219997"/>
            <a:ext cx="2327275" cy="4774565"/>
            <a:chOff x="4828555" y="1219997"/>
            <a:chExt cx="2327275" cy="4774565"/>
          </a:xfrm>
        </p:grpSpPr>
        <p:pic>
          <p:nvPicPr>
            <p:cNvPr id="9" name="object 9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828555" y="1219997"/>
              <a:ext cx="2286212" cy="473253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546341" y="2277617"/>
              <a:ext cx="599440" cy="1905"/>
            </a:xfrm>
            <a:custGeom>
              <a:avLst/>
              <a:gdLst/>
              <a:ahLst/>
              <a:cxnLst/>
              <a:rect l="l" t="t" r="r" b="b"/>
              <a:pathLst>
                <a:path w="599440" h="1905">
                  <a:moveTo>
                    <a:pt x="0" y="0"/>
                  </a:moveTo>
                  <a:lnTo>
                    <a:pt x="598932" y="1524"/>
                  </a:lnTo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008369" y="5545074"/>
              <a:ext cx="1065530" cy="161925"/>
            </a:xfrm>
            <a:custGeom>
              <a:avLst/>
              <a:gdLst/>
              <a:ahLst/>
              <a:cxnLst/>
              <a:rect l="l" t="t" r="r" b="b"/>
              <a:pathLst>
                <a:path w="1065529" h="161925">
                  <a:moveTo>
                    <a:pt x="1065276" y="0"/>
                  </a:moveTo>
                  <a:lnTo>
                    <a:pt x="557250" y="0"/>
                  </a:lnTo>
                  <a:lnTo>
                    <a:pt x="0" y="161544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862065" y="5897118"/>
              <a:ext cx="1221105" cy="86995"/>
            </a:xfrm>
            <a:custGeom>
              <a:avLst/>
              <a:gdLst/>
              <a:ahLst/>
              <a:cxnLst/>
              <a:rect l="l" t="t" r="r" b="b"/>
              <a:pathLst>
                <a:path w="1221104" h="86995">
                  <a:moveTo>
                    <a:pt x="1220724" y="86867"/>
                  </a:moveTo>
                  <a:lnTo>
                    <a:pt x="0" y="86867"/>
                  </a:lnTo>
                  <a:lnTo>
                    <a:pt x="0" y="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548627" y="2276855"/>
              <a:ext cx="596265" cy="1905"/>
            </a:xfrm>
            <a:custGeom>
              <a:avLst/>
              <a:gdLst/>
              <a:ahLst/>
              <a:cxnLst/>
              <a:rect l="l" t="t" r="r" b="b"/>
              <a:pathLst>
                <a:path w="596265" h="1905">
                  <a:moveTo>
                    <a:pt x="0" y="0"/>
                  </a:moveTo>
                  <a:lnTo>
                    <a:pt x="595884" y="1524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979413" y="3292601"/>
              <a:ext cx="1091565" cy="317500"/>
            </a:xfrm>
            <a:custGeom>
              <a:avLst/>
              <a:gdLst/>
              <a:ahLst/>
              <a:cxnLst/>
              <a:rect l="l" t="t" r="r" b="b"/>
              <a:pathLst>
                <a:path w="1091565" h="317500">
                  <a:moveTo>
                    <a:pt x="1091184" y="0"/>
                  </a:moveTo>
                  <a:lnTo>
                    <a:pt x="579742" y="0"/>
                  </a:lnTo>
                  <a:lnTo>
                    <a:pt x="0" y="316992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978651" y="3291839"/>
              <a:ext cx="1091565" cy="317500"/>
            </a:xfrm>
            <a:custGeom>
              <a:avLst/>
              <a:gdLst/>
              <a:ahLst/>
              <a:cxnLst/>
              <a:rect l="l" t="t" r="r" b="b"/>
              <a:pathLst>
                <a:path w="1091565" h="317500">
                  <a:moveTo>
                    <a:pt x="1091184" y="0"/>
                  </a:moveTo>
                  <a:lnTo>
                    <a:pt x="579742" y="0"/>
                  </a:lnTo>
                  <a:lnTo>
                    <a:pt x="0" y="316992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007607" y="5544312"/>
              <a:ext cx="1065530" cy="161925"/>
            </a:xfrm>
            <a:custGeom>
              <a:avLst/>
              <a:gdLst/>
              <a:ahLst/>
              <a:cxnLst/>
              <a:rect l="l" t="t" r="r" b="b"/>
              <a:pathLst>
                <a:path w="1065529" h="161925">
                  <a:moveTo>
                    <a:pt x="1065276" y="0"/>
                  </a:moveTo>
                  <a:lnTo>
                    <a:pt x="557250" y="0"/>
                  </a:lnTo>
                  <a:lnTo>
                    <a:pt x="0" y="161544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861303" y="5896355"/>
              <a:ext cx="1221105" cy="86995"/>
            </a:xfrm>
            <a:custGeom>
              <a:avLst/>
              <a:gdLst/>
              <a:ahLst/>
              <a:cxnLst/>
              <a:rect l="l" t="t" r="r" b="b"/>
              <a:pathLst>
                <a:path w="1221104" h="86995">
                  <a:moveTo>
                    <a:pt x="1220724" y="86868"/>
                  </a:moveTo>
                  <a:lnTo>
                    <a:pt x="0" y="86868"/>
                  </a:lnTo>
                  <a:lnTo>
                    <a:pt x="0" y="0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386321" y="2657094"/>
              <a:ext cx="687705" cy="1905"/>
            </a:xfrm>
            <a:custGeom>
              <a:avLst/>
              <a:gdLst/>
              <a:ahLst/>
              <a:cxnLst/>
              <a:rect l="l" t="t" r="r" b="b"/>
              <a:pathLst>
                <a:path w="687704" h="1905">
                  <a:moveTo>
                    <a:pt x="687324" y="0"/>
                  </a:moveTo>
                  <a:lnTo>
                    <a:pt x="0" y="1524"/>
                  </a:lnTo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385559" y="2656331"/>
              <a:ext cx="687705" cy="1905"/>
            </a:xfrm>
            <a:custGeom>
              <a:avLst/>
              <a:gdLst/>
              <a:ahLst/>
              <a:cxnLst/>
              <a:rect l="l" t="t" r="r" b="b"/>
              <a:pathLst>
                <a:path w="687704" h="1905">
                  <a:moveTo>
                    <a:pt x="687324" y="0"/>
                  </a:moveTo>
                  <a:lnTo>
                    <a:pt x="0" y="1524"/>
                  </a:lnTo>
                </a:path>
              </a:pathLst>
            </a:custGeom>
            <a:ln w="6095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742937" y="4120133"/>
              <a:ext cx="325120" cy="1905"/>
            </a:xfrm>
            <a:custGeom>
              <a:avLst/>
              <a:gdLst/>
              <a:ahLst/>
              <a:cxnLst/>
              <a:rect l="l" t="t" r="r" b="b"/>
              <a:pathLst>
                <a:path w="325120" h="1904">
                  <a:moveTo>
                    <a:pt x="324611" y="0"/>
                  </a:moveTo>
                  <a:lnTo>
                    <a:pt x="0" y="1524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691883" y="4123944"/>
              <a:ext cx="325120" cy="1905"/>
            </a:xfrm>
            <a:custGeom>
              <a:avLst/>
              <a:gdLst/>
              <a:ahLst/>
              <a:cxnLst/>
              <a:rect l="l" t="t" r="r" b="b"/>
              <a:pathLst>
                <a:path w="325120" h="1904">
                  <a:moveTo>
                    <a:pt x="324611" y="0"/>
                  </a:moveTo>
                  <a:lnTo>
                    <a:pt x="0" y="1523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788657" y="4580381"/>
              <a:ext cx="285115" cy="1905"/>
            </a:xfrm>
            <a:custGeom>
              <a:avLst/>
              <a:gdLst/>
              <a:ahLst/>
              <a:cxnLst/>
              <a:rect l="l" t="t" r="r" b="b"/>
              <a:pathLst>
                <a:path w="285115" h="1904">
                  <a:moveTo>
                    <a:pt x="284988" y="0"/>
                  </a:moveTo>
                  <a:lnTo>
                    <a:pt x="0" y="1524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787895" y="4579619"/>
              <a:ext cx="285115" cy="1905"/>
            </a:xfrm>
            <a:custGeom>
              <a:avLst/>
              <a:gdLst/>
              <a:ahLst/>
              <a:cxnLst/>
              <a:rect l="l" t="t" r="r" b="b"/>
              <a:pathLst>
                <a:path w="285115" h="1904">
                  <a:moveTo>
                    <a:pt x="284988" y="0"/>
                  </a:moveTo>
                  <a:lnTo>
                    <a:pt x="0" y="1523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639305" y="4882133"/>
              <a:ext cx="434340" cy="38100"/>
            </a:xfrm>
            <a:custGeom>
              <a:avLst/>
              <a:gdLst/>
              <a:ahLst/>
              <a:cxnLst/>
              <a:rect l="l" t="t" r="r" b="b"/>
              <a:pathLst>
                <a:path w="434340" h="38100">
                  <a:moveTo>
                    <a:pt x="434340" y="0"/>
                  </a:moveTo>
                  <a:lnTo>
                    <a:pt x="291668" y="0"/>
                  </a:lnTo>
                  <a:lnTo>
                    <a:pt x="0" y="3810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638544" y="4881372"/>
              <a:ext cx="434340" cy="38100"/>
            </a:xfrm>
            <a:custGeom>
              <a:avLst/>
              <a:gdLst/>
              <a:ahLst/>
              <a:cxnLst/>
              <a:rect l="l" t="t" r="r" b="b"/>
              <a:pathLst>
                <a:path w="434340" h="38100">
                  <a:moveTo>
                    <a:pt x="434340" y="0"/>
                  </a:moveTo>
                  <a:lnTo>
                    <a:pt x="291668" y="0"/>
                  </a:lnTo>
                  <a:lnTo>
                    <a:pt x="0" y="38100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581394" y="1568957"/>
              <a:ext cx="492759" cy="1905"/>
            </a:xfrm>
            <a:custGeom>
              <a:avLst/>
              <a:gdLst/>
              <a:ahLst/>
              <a:cxnLst/>
              <a:rect l="l" t="t" r="r" b="b"/>
              <a:pathLst>
                <a:path w="492759" h="1905">
                  <a:moveTo>
                    <a:pt x="492251" y="0"/>
                  </a:moveTo>
                  <a:lnTo>
                    <a:pt x="0" y="1524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580631" y="1568195"/>
              <a:ext cx="492759" cy="1905"/>
            </a:xfrm>
            <a:custGeom>
              <a:avLst/>
              <a:gdLst/>
              <a:ahLst/>
              <a:cxnLst/>
              <a:rect l="l" t="t" r="r" b="b"/>
              <a:pathLst>
                <a:path w="492759" h="1905">
                  <a:moveTo>
                    <a:pt x="492251" y="0"/>
                  </a:moveTo>
                  <a:lnTo>
                    <a:pt x="0" y="1524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7187077" y="2167192"/>
            <a:ext cx="13252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υ</a:t>
            </a:r>
            <a:r>
              <a:rPr sz="1400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δ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</a:t>
            </a:r>
            <a:r>
              <a:rPr sz="1400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χ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ος</a:t>
            </a:r>
            <a:r>
              <a:rPr sz="1400" spc="-3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3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ύ</a:t>
            </a:r>
            <a:r>
              <a:rPr sz="1400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η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85620" y="3182657"/>
            <a:ext cx="13023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solidFill>
                  <a:schemeClr val="accent4"/>
                </a:solidFill>
                <a:latin typeface="Calibri" panose="020F0502020204030204"/>
                <a:cs typeface="Calibri" panose="020F0502020204030204"/>
              </a:rPr>
              <a:t>Β</a:t>
            </a:r>
            <a:r>
              <a:rPr sz="1400" b="1" spc="-15" dirty="0">
                <a:solidFill>
                  <a:schemeClr val="accent4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400" b="1" dirty="0">
                <a:solidFill>
                  <a:schemeClr val="accent4"/>
                </a:solidFill>
                <a:latin typeface="Calibri" panose="020F0502020204030204"/>
                <a:cs typeface="Calibri" panose="020F0502020204030204"/>
              </a:rPr>
              <a:t>λβο</a:t>
            </a:r>
            <a:r>
              <a:rPr sz="1400" b="1" spc="-5" dirty="0">
                <a:solidFill>
                  <a:schemeClr val="accent4"/>
                </a:solidFill>
                <a:latin typeface="Calibri" panose="020F0502020204030204"/>
                <a:cs typeface="Calibri" panose="020F0502020204030204"/>
              </a:rPr>
              <a:t>υ</a:t>
            </a:r>
            <a:r>
              <a:rPr sz="1400" b="1" spc="-15" dirty="0">
                <a:solidFill>
                  <a:schemeClr val="accent4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b="1" dirty="0">
                <a:solidFill>
                  <a:schemeClr val="accent4"/>
                </a:solidFill>
                <a:latin typeface="Calibri" panose="020F0502020204030204"/>
                <a:cs typeface="Calibri" panose="020F0502020204030204"/>
              </a:rPr>
              <a:t>η</a:t>
            </a:r>
            <a:r>
              <a:rPr sz="1400" b="1" spc="-10" dirty="0">
                <a:solidFill>
                  <a:schemeClr val="accent4"/>
                </a:solidFill>
                <a:latin typeface="Calibri" panose="020F0502020204030204"/>
                <a:cs typeface="Calibri" panose="020F0502020204030204"/>
              </a:rPr>
              <a:t>θ</a:t>
            </a:r>
            <a:r>
              <a:rPr sz="1400" b="1" spc="-15" dirty="0">
                <a:solidFill>
                  <a:schemeClr val="accent4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b="1" spc="-5" dirty="0">
                <a:solidFill>
                  <a:schemeClr val="accent4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10" dirty="0">
                <a:solidFill>
                  <a:schemeClr val="accent4"/>
                </a:solidFill>
                <a:latin typeface="Calibri" panose="020F0502020204030204"/>
                <a:cs typeface="Calibri" panose="020F0502020204030204"/>
              </a:rPr>
              <a:t>ί</a:t>
            </a:r>
            <a:r>
              <a:rPr sz="1400" b="1" dirty="0">
                <a:solidFill>
                  <a:schemeClr val="accent4"/>
                </a:solidFill>
                <a:latin typeface="Calibri" panose="020F0502020204030204"/>
                <a:cs typeface="Calibri" panose="020F0502020204030204"/>
              </a:rPr>
              <a:t>ος  </a:t>
            </a:r>
            <a:r>
              <a:rPr sz="1400" b="1" spc="-5" dirty="0">
                <a:solidFill>
                  <a:schemeClr val="accent4"/>
                </a:solidFill>
                <a:latin typeface="Calibri" panose="020F0502020204030204"/>
                <a:cs typeface="Calibri" panose="020F0502020204030204"/>
              </a:rPr>
              <a:t>αδένας</a:t>
            </a:r>
            <a:endParaRPr sz="1400" b="1" spc="-5" dirty="0">
              <a:solidFill>
                <a:schemeClr val="accent4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85620" y="5034920"/>
            <a:ext cx="732790" cy="62928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Ουρήθρα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Βάλανος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85620" y="5862447"/>
            <a:ext cx="76263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</a:t>
            </a:r>
            <a:r>
              <a:rPr sz="1400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ξ</a:t>
            </a:r>
            <a:r>
              <a:rPr sz="1400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ω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τε</a:t>
            </a:r>
            <a:r>
              <a:rPr sz="1400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ι</a:t>
            </a:r>
            <a:r>
              <a:rPr sz="1400" spc="-5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  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στόμιο 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υ</a:t>
            </a:r>
            <a:r>
              <a:rPr sz="1400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ή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θ</a:t>
            </a:r>
            <a:r>
              <a:rPr sz="1400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85620" y="2518102"/>
            <a:ext cx="1677035" cy="520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0" marR="5080" indent="-464185">
              <a:lnSpc>
                <a:spcPct val="116000"/>
              </a:lnSpc>
              <a:spcBef>
                <a:spcPts val="100"/>
              </a:spcBef>
            </a:pPr>
            <a:r>
              <a:rPr sz="1400" b="1" dirty="0">
                <a:solidFill>
                  <a:schemeClr val="accent4"/>
                </a:solidFill>
                <a:latin typeface="Calibri" panose="020F0502020204030204"/>
                <a:cs typeface="Calibri" panose="020F0502020204030204"/>
              </a:rPr>
              <a:t>Σπ</a:t>
            </a:r>
            <a:r>
              <a:rPr sz="1400" b="1" spc="5" dirty="0">
                <a:solidFill>
                  <a:schemeClr val="accent4"/>
                </a:solidFill>
                <a:latin typeface="Calibri" panose="020F0502020204030204"/>
                <a:cs typeface="Calibri" panose="020F0502020204030204"/>
              </a:rPr>
              <a:t>ε</a:t>
            </a:r>
            <a:r>
              <a:rPr sz="1400" b="1" spc="-5" dirty="0">
                <a:solidFill>
                  <a:schemeClr val="accent4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b="1" spc="-15" dirty="0">
                <a:solidFill>
                  <a:schemeClr val="accent4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400" b="1" spc="-5" dirty="0">
                <a:solidFill>
                  <a:schemeClr val="accent4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15" dirty="0">
                <a:solidFill>
                  <a:schemeClr val="accent4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400" b="1" dirty="0">
                <a:solidFill>
                  <a:schemeClr val="accent4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400" b="1" spc="-5" dirty="0">
                <a:solidFill>
                  <a:schemeClr val="accent4"/>
                </a:solidFill>
                <a:latin typeface="Calibri" panose="020F0502020204030204"/>
                <a:cs typeface="Calibri" panose="020F0502020204030204"/>
              </a:rPr>
              <a:t>δ</a:t>
            </a:r>
            <a:r>
              <a:rPr sz="1400" b="1" dirty="0">
                <a:solidFill>
                  <a:schemeClr val="accent4"/>
                </a:solidFill>
                <a:latin typeface="Calibri" panose="020F0502020204030204"/>
                <a:cs typeface="Calibri" panose="020F0502020204030204"/>
              </a:rPr>
              <a:t>ό</a:t>
            </a:r>
            <a:r>
              <a:rPr sz="1400" b="1" spc="-25" dirty="0">
                <a:solidFill>
                  <a:schemeClr val="accent4"/>
                </a:solidFill>
                <a:latin typeface="Calibri" panose="020F0502020204030204"/>
                <a:cs typeface="Calibri" panose="020F0502020204030204"/>
              </a:rPr>
              <a:t>χ</a:t>
            </a:r>
            <a:r>
              <a:rPr sz="1400" b="1" dirty="0">
                <a:solidFill>
                  <a:schemeClr val="accent4"/>
                </a:solidFill>
                <a:latin typeface="Calibri" panose="020F0502020204030204"/>
                <a:cs typeface="Calibri" panose="020F0502020204030204"/>
              </a:rPr>
              <a:t>ος</a:t>
            </a:r>
            <a:r>
              <a:rPr sz="1400" b="1" spc="-40" dirty="0">
                <a:solidFill>
                  <a:schemeClr val="accent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30" dirty="0">
                <a:solidFill>
                  <a:schemeClr val="accent4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400" b="1" spc="-5" dirty="0">
                <a:solidFill>
                  <a:schemeClr val="accent4"/>
                </a:solidFill>
                <a:latin typeface="Calibri" panose="020F0502020204030204"/>
                <a:cs typeface="Calibri" panose="020F0502020204030204"/>
              </a:rPr>
              <a:t>ύ</a:t>
            </a:r>
            <a:r>
              <a:rPr sz="1400" b="1" spc="15" dirty="0">
                <a:solidFill>
                  <a:schemeClr val="accent4"/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400" b="1" dirty="0">
                <a:solidFill>
                  <a:schemeClr val="accent4"/>
                </a:solidFill>
                <a:latin typeface="Calibri" panose="020F0502020204030204"/>
                <a:cs typeface="Calibri" panose="020F0502020204030204"/>
              </a:rPr>
              <a:t>τη  Προστάτης</a:t>
            </a:r>
            <a:endParaRPr sz="1400" b="1" dirty="0">
              <a:solidFill>
                <a:schemeClr val="accent4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85441" y="4059218"/>
            <a:ext cx="963930" cy="9448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ct val="95000"/>
              </a:lnSpc>
              <a:spcBef>
                <a:spcPts val="195"/>
              </a:spcBef>
            </a:pP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Σπ</a:t>
            </a:r>
            <a:r>
              <a:rPr sz="1400" b="1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</a:t>
            </a: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4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ός  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πόρος </a:t>
            </a:r>
            <a:r>
              <a:rPr sz="1400" b="1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Επιδιδυμίδα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Όρχις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085620" y="1452712"/>
            <a:ext cx="8528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υ</a:t>
            </a:r>
            <a:r>
              <a:rPr sz="1400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spc="-2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η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ή</a:t>
            </a:r>
            <a:r>
              <a:rPr sz="1400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096000" y="2898648"/>
            <a:ext cx="1455420" cy="262255"/>
            <a:chOff x="6096000" y="2898648"/>
            <a:chExt cx="1455420" cy="262255"/>
          </a:xfrm>
        </p:grpSpPr>
        <p:sp>
          <p:nvSpPr>
            <p:cNvPr id="36" name="object 36"/>
            <p:cNvSpPr/>
            <p:nvPr/>
          </p:nvSpPr>
          <p:spPr>
            <a:xfrm>
              <a:off x="6105905" y="2908554"/>
              <a:ext cx="1435735" cy="242570"/>
            </a:xfrm>
            <a:custGeom>
              <a:avLst/>
              <a:gdLst/>
              <a:ahLst/>
              <a:cxnLst/>
              <a:rect l="l" t="t" r="r" b="b"/>
              <a:pathLst>
                <a:path w="1435734" h="242569">
                  <a:moveTo>
                    <a:pt x="1435608" y="0"/>
                  </a:moveTo>
                  <a:lnTo>
                    <a:pt x="762736" y="0"/>
                  </a:lnTo>
                  <a:lnTo>
                    <a:pt x="0" y="242315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6105144" y="2907792"/>
              <a:ext cx="1435735" cy="242570"/>
            </a:xfrm>
            <a:custGeom>
              <a:avLst/>
              <a:gdLst/>
              <a:ahLst/>
              <a:cxnLst/>
              <a:rect l="l" t="t" r="r" b="b"/>
              <a:pathLst>
                <a:path w="1435734" h="242569">
                  <a:moveTo>
                    <a:pt x="1435608" y="0"/>
                  </a:moveTo>
                  <a:lnTo>
                    <a:pt x="762736" y="0"/>
                  </a:lnTo>
                  <a:lnTo>
                    <a:pt x="0" y="242315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67322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Το</a:t>
            </a:r>
            <a:r>
              <a:rPr dirty="0"/>
              <a:t> </a:t>
            </a:r>
            <a:r>
              <a:rPr spc="-15" dirty="0"/>
              <a:t>αναπαραγωγικό</a:t>
            </a:r>
            <a:r>
              <a:rPr spc="-30" dirty="0"/>
              <a:t> </a:t>
            </a:r>
            <a:r>
              <a:rPr dirty="0"/>
              <a:t>σύστημα</a:t>
            </a:r>
            <a:r>
              <a:rPr spc="-20" dirty="0"/>
              <a:t> </a:t>
            </a:r>
            <a:r>
              <a:rPr spc="-10" dirty="0"/>
              <a:t>του</a:t>
            </a:r>
            <a:r>
              <a:rPr spc="-20" dirty="0"/>
              <a:t> </a:t>
            </a:r>
            <a:r>
              <a:rPr dirty="0"/>
              <a:t>άντρα</a:t>
            </a:r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849919"/>
            <a:ext cx="3412490" cy="406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 panose="020F0502020204030204"/>
                <a:cs typeface="Calibri" panose="020F0502020204030204"/>
              </a:rPr>
              <a:t>γ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. </a:t>
            </a:r>
            <a:r>
              <a:rPr sz="2400" b="1" spc="-195" dirty="0">
                <a:latin typeface="Calibri" panose="020F0502020204030204"/>
                <a:cs typeface="Calibri" panose="020F0502020204030204"/>
              </a:rPr>
              <a:t>Τ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π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έο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355600" marR="5080" indent="-342900">
              <a:lnSpc>
                <a:spcPct val="100000"/>
              </a:lnSpc>
              <a:buClr>
                <a:srgbClr val="0033CC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Αποτελείται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τρία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σηραγγώδη σώματα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Αυτά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γεμίζουν </a:t>
            </a:r>
            <a:r>
              <a:rPr sz="2400" u="sng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αίμα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κατά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ερωτική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διέγερση.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Αυτό έχει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ως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αποτέλεσμα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πέος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γίνεται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μεγαλύτερο,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σκληρό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ανορθωμένο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(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στύση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).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67322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Το</a:t>
            </a:r>
            <a:r>
              <a:rPr dirty="0"/>
              <a:t> </a:t>
            </a:r>
            <a:r>
              <a:rPr spc="-15" dirty="0"/>
              <a:t>αναπαραγωγικό</a:t>
            </a:r>
            <a:r>
              <a:rPr spc="-30" dirty="0"/>
              <a:t> </a:t>
            </a:r>
            <a:r>
              <a:rPr dirty="0"/>
              <a:t>σύστημα</a:t>
            </a:r>
            <a:r>
              <a:rPr spc="-20" dirty="0"/>
              <a:t> </a:t>
            </a:r>
            <a:r>
              <a:rPr spc="-10" dirty="0"/>
              <a:t>του</a:t>
            </a:r>
            <a:r>
              <a:rPr spc="-20" dirty="0"/>
              <a:t> </a:t>
            </a:r>
            <a:r>
              <a:rPr dirty="0"/>
              <a:t>άντρα</a:t>
            </a:r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4096258" y="548640"/>
            <a:ext cx="2832100" cy="6015355"/>
            <a:chOff x="4096258" y="548640"/>
            <a:chExt cx="2832100" cy="6015355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183380" y="548640"/>
              <a:ext cx="2610396" cy="601522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066282" y="1701546"/>
              <a:ext cx="599440" cy="1905"/>
            </a:xfrm>
            <a:custGeom>
              <a:avLst/>
              <a:gdLst/>
              <a:ahLst/>
              <a:cxnLst/>
              <a:rect l="l" t="t" r="r" b="b"/>
              <a:pathLst>
                <a:path w="599440" h="1905">
                  <a:moveTo>
                    <a:pt x="0" y="0"/>
                  </a:moveTo>
                  <a:lnTo>
                    <a:pt x="598932" y="1524"/>
                  </a:lnTo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106418" y="5924550"/>
              <a:ext cx="1047115" cy="425450"/>
            </a:xfrm>
            <a:custGeom>
              <a:avLst/>
              <a:gdLst/>
              <a:ahLst/>
              <a:cxnLst/>
              <a:rect l="l" t="t" r="r" b="b"/>
              <a:pathLst>
                <a:path w="1047114" h="425450">
                  <a:moveTo>
                    <a:pt x="0" y="425195"/>
                  </a:moveTo>
                  <a:lnTo>
                    <a:pt x="894702" y="425195"/>
                  </a:lnTo>
                  <a:lnTo>
                    <a:pt x="1046988" y="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001006" y="5906261"/>
              <a:ext cx="542925" cy="443865"/>
            </a:xfrm>
            <a:custGeom>
              <a:avLst/>
              <a:gdLst/>
              <a:ahLst/>
              <a:cxnLst/>
              <a:rect l="l" t="t" r="r" b="b"/>
              <a:pathLst>
                <a:path w="542925" h="443864">
                  <a:moveTo>
                    <a:pt x="0" y="443483"/>
                  </a:moveTo>
                  <a:lnTo>
                    <a:pt x="542544" y="0"/>
                  </a:lnTo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200650" y="3573017"/>
              <a:ext cx="1377950" cy="38100"/>
            </a:xfrm>
            <a:custGeom>
              <a:avLst/>
              <a:gdLst/>
              <a:ahLst/>
              <a:cxnLst/>
              <a:rect l="l" t="t" r="r" b="b"/>
              <a:pathLst>
                <a:path w="1377950" h="38100">
                  <a:moveTo>
                    <a:pt x="1377696" y="38099"/>
                  </a:moveTo>
                  <a:lnTo>
                    <a:pt x="724598" y="38099"/>
                  </a:lnTo>
                  <a:lnTo>
                    <a:pt x="0" y="0"/>
                  </a:lnTo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619750" y="4071365"/>
              <a:ext cx="1283335" cy="24765"/>
            </a:xfrm>
            <a:custGeom>
              <a:avLst/>
              <a:gdLst/>
              <a:ahLst/>
              <a:cxnLst/>
              <a:rect l="l" t="t" r="r" b="b"/>
              <a:pathLst>
                <a:path w="1283334" h="24764">
                  <a:moveTo>
                    <a:pt x="1283208" y="24383"/>
                  </a:moveTo>
                  <a:lnTo>
                    <a:pt x="558330" y="24383"/>
                  </a:lnTo>
                  <a:lnTo>
                    <a:pt x="0" y="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496306" y="3611117"/>
              <a:ext cx="428625" cy="158750"/>
            </a:xfrm>
            <a:custGeom>
              <a:avLst/>
              <a:gdLst/>
              <a:ahLst/>
              <a:cxnLst/>
              <a:rect l="l" t="t" r="r" b="b"/>
              <a:pathLst>
                <a:path w="428625" h="158750">
                  <a:moveTo>
                    <a:pt x="428244" y="0"/>
                  </a:moveTo>
                  <a:lnTo>
                    <a:pt x="0" y="158495"/>
                  </a:lnTo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382006" y="4667250"/>
              <a:ext cx="1211580" cy="1905"/>
            </a:xfrm>
            <a:custGeom>
              <a:avLst/>
              <a:gdLst/>
              <a:ahLst/>
              <a:cxnLst/>
              <a:rect l="l" t="t" r="r" b="b"/>
              <a:pathLst>
                <a:path w="1211579" h="1904">
                  <a:moveTo>
                    <a:pt x="1211579" y="0"/>
                  </a:moveTo>
                  <a:lnTo>
                    <a:pt x="0" y="1524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528310" y="4969002"/>
              <a:ext cx="1065530" cy="161925"/>
            </a:xfrm>
            <a:custGeom>
              <a:avLst/>
              <a:gdLst/>
              <a:ahLst/>
              <a:cxnLst/>
              <a:rect l="l" t="t" r="r" b="b"/>
              <a:pathLst>
                <a:path w="1065529" h="161925">
                  <a:moveTo>
                    <a:pt x="1065276" y="0"/>
                  </a:moveTo>
                  <a:lnTo>
                    <a:pt x="557250" y="0"/>
                  </a:lnTo>
                  <a:lnTo>
                    <a:pt x="0" y="161544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382006" y="5321046"/>
              <a:ext cx="1221105" cy="86995"/>
            </a:xfrm>
            <a:custGeom>
              <a:avLst/>
              <a:gdLst/>
              <a:ahLst/>
              <a:cxnLst/>
              <a:rect l="l" t="t" r="r" b="b"/>
              <a:pathLst>
                <a:path w="1221104" h="86995">
                  <a:moveTo>
                    <a:pt x="1220724" y="86867"/>
                  </a:moveTo>
                  <a:lnTo>
                    <a:pt x="0" y="86867"/>
                  </a:lnTo>
                  <a:lnTo>
                    <a:pt x="0" y="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249418" y="5712714"/>
              <a:ext cx="1338580" cy="79375"/>
            </a:xfrm>
            <a:custGeom>
              <a:avLst/>
              <a:gdLst/>
              <a:ahLst/>
              <a:cxnLst/>
              <a:rect l="l" t="t" r="r" b="b"/>
              <a:pathLst>
                <a:path w="1338579" h="79375">
                  <a:moveTo>
                    <a:pt x="1338072" y="0"/>
                  </a:moveTo>
                  <a:lnTo>
                    <a:pt x="836498" y="0"/>
                  </a:lnTo>
                  <a:lnTo>
                    <a:pt x="0" y="79248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378958" y="5941314"/>
              <a:ext cx="1209040" cy="297180"/>
            </a:xfrm>
            <a:custGeom>
              <a:avLst/>
              <a:gdLst/>
              <a:ahLst/>
              <a:cxnLst/>
              <a:rect l="l" t="t" r="r" b="b"/>
              <a:pathLst>
                <a:path w="1209040" h="297179">
                  <a:moveTo>
                    <a:pt x="1208531" y="0"/>
                  </a:moveTo>
                  <a:lnTo>
                    <a:pt x="700341" y="0"/>
                  </a:lnTo>
                  <a:lnTo>
                    <a:pt x="0" y="29718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619750" y="5171694"/>
              <a:ext cx="974090" cy="1905"/>
            </a:xfrm>
            <a:custGeom>
              <a:avLst/>
              <a:gdLst/>
              <a:ahLst/>
              <a:cxnLst/>
              <a:rect l="l" t="t" r="r" b="b"/>
              <a:pathLst>
                <a:path w="974090" h="1904">
                  <a:moveTo>
                    <a:pt x="973836" y="0"/>
                  </a:moveTo>
                  <a:lnTo>
                    <a:pt x="0" y="1523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572506" y="5712714"/>
              <a:ext cx="513715" cy="114300"/>
            </a:xfrm>
            <a:custGeom>
              <a:avLst/>
              <a:gdLst/>
              <a:ahLst/>
              <a:cxnLst/>
              <a:rect l="l" t="t" r="r" b="b"/>
              <a:pathLst>
                <a:path w="513714" h="114300">
                  <a:moveTo>
                    <a:pt x="513588" y="0"/>
                  </a:moveTo>
                  <a:lnTo>
                    <a:pt x="0" y="11430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436870" y="3615689"/>
              <a:ext cx="469900" cy="55244"/>
            </a:xfrm>
            <a:custGeom>
              <a:avLst/>
              <a:gdLst/>
              <a:ahLst/>
              <a:cxnLst/>
              <a:rect l="l" t="t" r="r" b="b"/>
              <a:pathLst>
                <a:path w="469900" h="55245">
                  <a:moveTo>
                    <a:pt x="469391" y="0"/>
                  </a:moveTo>
                  <a:lnTo>
                    <a:pt x="0" y="54864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068568" y="1700783"/>
              <a:ext cx="596265" cy="1905"/>
            </a:xfrm>
            <a:custGeom>
              <a:avLst/>
              <a:gdLst/>
              <a:ahLst/>
              <a:cxnLst/>
              <a:rect l="l" t="t" r="r" b="b"/>
              <a:pathLst>
                <a:path w="596265" h="1905">
                  <a:moveTo>
                    <a:pt x="0" y="0"/>
                  </a:moveTo>
                  <a:lnTo>
                    <a:pt x="595884" y="1524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108704" y="5923788"/>
              <a:ext cx="1043940" cy="425450"/>
            </a:xfrm>
            <a:custGeom>
              <a:avLst/>
              <a:gdLst/>
              <a:ahLst/>
              <a:cxnLst/>
              <a:rect l="l" t="t" r="r" b="b"/>
              <a:pathLst>
                <a:path w="1043939" h="425450">
                  <a:moveTo>
                    <a:pt x="0" y="425196"/>
                  </a:moveTo>
                  <a:lnTo>
                    <a:pt x="891628" y="425196"/>
                  </a:lnTo>
                  <a:lnTo>
                    <a:pt x="1043940" y="0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000244" y="5905500"/>
              <a:ext cx="542925" cy="443865"/>
            </a:xfrm>
            <a:custGeom>
              <a:avLst/>
              <a:gdLst/>
              <a:ahLst/>
              <a:cxnLst/>
              <a:rect l="l" t="t" r="r" b="b"/>
              <a:pathLst>
                <a:path w="542925" h="443864">
                  <a:moveTo>
                    <a:pt x="0" y="443484"/>
                  </a:moveTo>
                  <a:lnTo>
                    <a:pt x="542544" y="0"/>
                  </a:lnTo>
                </a:path>
              </a:pathLst>
            </a:custGeom>
            <a:ln w="6095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499354" y="2716529"/>
              <a:ext cx="1091565" cy="317500"/>
            </a:xfrm>
            <a:custGeom>
              <a:avLst/>
              <a:gdLst/>
              <a:ahLst/>
              <a:cxnLst/>
              <a:rect l="l" t="t" r="r" b="b"/>
              <a:pathLst>
                <a:path w="1091565" h="317500">
                  <a:moveTo>
                    <a:pt x="1091184" y="0"/>
                  </a:moveTo>
                  <a:lnTo>
                    <a:pt x="579742" y="0"/>
                  </a:lnTo>
                  <a:lnTo>
                    <a:pt x="0" y="316992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498592" y="2715767"/>
              <a:ext cx="1091565" cy="317500"/>
            </a:xfrm>
            <a:custGeom>
              <a:avLst/>
              <a:gdLst/>
              <a:ahLst/>
              <a:cxnLst/>
              <a:rect l="l" t="t" r="r" b="b"/>
              <a:pathLst>
                <a:path w="1091565" h="317500">
                  <a:moveTo>
                    <a:pt x="1091184" y="0"/>
                  </a:moveTo>
                  <a:lnTo>
                    <a:pt x="579742" y="0"/>
                  </a:lnTo>
                  <a:lnTo>
                    <a:pt x="0" y="316992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199888" y="3575304"/>
              <a:ext cx="1377950" cy="38100"/>
            </a:xfrm>
            <a:custGeom>
              <a:avLst/>
              <a:gdLst/>
              <a:ahLst/>
              <a:cxnLst/>
              <a:rect l="l" t="t" r="r" b="b"/>
              <a:pathLst>
                <a:path w="1377950" h="38100">
                  <a:moveTo>
                    <a:pt x="1377696" y="38100"/>
                  </a:moveTo>
                  <a:lnTo>
                    <a:pt x="724598" y="38100"/>
                  </a:lnTo>
                  <a:lnTo>
                    <a:pt x="0" y="0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640324" y="4073652"/>
              <a:ext cx="1285240" cy="26034"/>
            </a:xfrm>
            <a:custGeom>
              <a:avLst/>
              <a:gdLst/>
              <a:ahLst/>
              <a:cxnLst/>
              <a:rect l="l" t="t" r="r" b="b"/>
              <a:pathLst>
                <a:path w="1285240" h="26035">
                  <a:moveTo>
                    <a:pt x="1284731" y="25908"/>
                  </a:moveTo>
                  <a:lnTo>
                    <a:pt x="558990" y="25908"/>
                  </a:lnTo>
                  <a:lnTo>
                    <a:pt x="0" y="0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495544" y="3613404"/>
              <a:ext cx="428625" cy="158750"/>
            </a:xfrm>
            <a:custGeom>
              <a:avLst/>
              <a:gdLst/>
              <a:ahLst/>
              <a:cxnLst/>
              <a:rect l="l" t="t" r="r" b="b"/>
              <a:pathLst>
                <a:path w="428625" h="158750">
                  <a:moveTo>
                    <a:pt x="428243" y="0"/>
                  </a:moveTo>
                  <a:lnTo>
                    <a:pt x="0" y="158496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381244" y="4666488"/>
              <a:ext cx="1211580" cy="1905"/>
            </a:xfrm>
            <a:custGeom>
              <a:avLst/>
              <a:gdLst/>
              <a:ahLst/>
              <a:cxnLst/>
              <a:rect l="l" t="t" r="r" b="b"/>
              <a:pathLst>
                <a:path w="1211579" h="1904">
                  <a:moveTo>
                    <a:pt x="1211579" y="0"/>
                  </a:moveTo>
                  <a:lnTo>
                    <a:pt x="0" y="1524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527548" y="4968240"/>
              <a:ext cx="1065530" cy="161925"/>
            </a:xfrm>
            <a:custGeom>
              <a:avLst/>
              <a:gdLst/>
              <a:ahLst/>
              <a:cxnLst/>
              <a:rect l="l" t="t" r="r" b="b"/>
              <a:pathLst>
                <a:path w="1065529" h="161925">
                  <a:moveTo>
                    <a:pt x="1065276" y="0"/>
                  </a:moveTo>
                  <a:lnTo>
                    <a:pt x="557250" y="0"/>
                  </a:lnTo>
                  <a:lnTo>
                    <a:pt x="0" y="161544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381244" y="5320284"/>
              <a:ext cx="1221105" cy="86995"/>
            </a:xfrm>
            <a:custGeom>
              <a:avLst/>
              <a:gdLst/>
              <a:ahLst/>
              <a:cxnLst/>
              <a:rect l="l" t="t" r="r" b="b"/>
              <a:pathLst>
                <a:path w="1221104" h="86995">
                  <a:moveTo>
                    <a:pt x="1220724" y="86867"/>
                  </a:moveTo>
                  <a:lnTo>
                    <a:pt x="0" y="86867"/>
                  </a:lnTo>
                  <a:lnTo>
                    <a:pt x="0" y="0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248656" y="5711952"/>
              <a:ext cx="1338580" cy="79375"/>
            </a:xfrm>
            <a:custGeom>
              <a:avLst/>
              <a:gdLst/>
              <a:ahLst/>
              <a:cxnLst/>
              <a:rect l="l" t="t" r="r" b="b"/>
              <a:pathLst>
                <a:path w="1338579" h="79375">
                  <a:moveTo>
                    <a:pt x="1338072" y="0"/>
                  </a:moveTo>
                  <a:lnTo>
                    <a:pt x="836498" y="0"/>
                  </a:lnTo>
                  <a:lnTo>
                    <a:pt x="0" y="79248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378196" y="5940552"/>
              <a:ext cx="1209040" cy="297180"/>
            </a:xfrm>
            <a:custGeom>
              <a:avLst/>
              <a:gdLst/>
              <a:ahLst/>
              <a:cxnLst/>
              <a:rect l="l" t="t" r="r" b="b"/>
              <a:pathLst>
                <a:path w="1209040" h="297179">
                  <a:moveTo>
                    <a:pt x="1208531" y="0"/>
                  </a:moveTo>
                  <a:lnTo>
                    <a:pt x="700341" y="0"/>
                  </a:lnTo>
                  <a:lnTo>
                    <a:pt x="0" y="297180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618988" y="5170932"/>
              <a:ext cx="974090" cy="1905"/>
            </a:xfrm>
            <a:custGeom>
              <a:avLst/>
              <a:gdLst/>
              <a:ahLst/>
              <a:cxnLst/>
              <a:rect l="l" t="t" r="r" b="b"/>
              <a:pathLst>
                <a:path w="974090" h="1904">
                  <a:moveTo>
                    <a:pt x="973836" y="0"/>
                  </a:moveTo>
                  <a:lnTo>
                    <a:pt x="0" y="1524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571744" y="5711952"/>
              <a:ext cx="513715" cy="114300"/>
            </a:xfrm>
            <a:custGeom>
              <a:avLst/>
              <a:gdLst/>
              <a:ahLst/>
              <a:cxnLst/>
              <a:rect l="l" t="t" r="r" b="b"/>
              <a:pathLst>
                <a:path w="513714" h="114300">
                  <a:moveTo>
                    <a:pt x="513588" y="0"/>
                  </a:moveTo>
                  <a:lnTo>
                    <a:pt x="0" y="114300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436108" y="3614927"/>
              <a:ext cx="469900" cy="55244"/>
            </a:xfrm>
            <a:custGeom>
              <a:avLst/>
              <a:gdLst/>
              <a:ahLst/>
              <a:cxnLst/>
              <a:rect l="l" t="t" r="r" b="b"/>
              <a:pathLst>
                <a:path w="469900" h="55245">
                  <a:moveTo>
                    <a:pt x="469391" y="0"/>
                  </a:moveTo>
                  <a:lnTo>
                    <a:pt x="0" y="54864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906262" y="2081022"/>
              <a:ext cx="687705" cy="1905"/>
            </a:xfrm>
            <a:custGeom>
              <a:avLst/>
              <a:gdLst/>
              <a:ahLst/>
              <a:cxnLst/>
              <a:rect l="l" t="t" r="r" b="b"/>
              <a:pathLst>
                <a:path w="687704" h="1905">
                  <a:moveTo>
                    <a:pt x="687324" y="0"/>
                  </a:moveTo>
                  <a:lnTo>
                    <a:pt x="0" y="1524"/>
                  </a:lnTo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905500" y="2080260"/>
              <a:ext cx="687705" cy="1905"/>
            </a:xfrm>
            <a:custGeom>
              <a:avLst/>
              <a:gdLst/>
              <a:ahLst/>
              <a:cxnLst/>
              <a:rect l="l" t="t" r="r" b="b"/>
              <a:pathLst>
                <a:path w="687704" h="1905">
                  <a:moveTo>
                    <a:pt x="687324" y="0"/>
                  </a:moveTo>
                  <a:lnTo>
                    <a:pt x="0" y="1524"/>
                  </a:lnTo>
                </a:path>
              </a:pathLst>
            </a:custGeom>
            <a:ln w="6095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6101334" y="3137154"/>
              <a:ext cx="325120" cy="1905"/>
            </a:xfrm>
            <a:custGeom>
              <a:avLst/>
              <a:gdLst/>
              <a:ahLst/>
              <a:cxnLst/>
              <a:rect l="l" t="t" r="r" b="b"/>
              <a:pathLst>
                <a:path w="325120" h="1905">
                  <a:moveTo>
                    <a:pt x="324612" y="0"/>
                  </a:moveTo>
                  <a:lnTo>
                    <a:pt x="0" y="1524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065520" y="3128772"/>
              <a:ext cx="323215" cy="1905"/>
            </a:xfrm>
            <a:custGeom>
              <a:avLst/>
              <a:gdLst/>
              <a:ahLst/>
              <a:cxnLst/>
              <a:rect l="l" t="t" r="r" b="b"/>
              <a:pathLst>
                <a:path w="323214" h="1905">
                  <a:moveTo>
                    <a:pt x="323088" y="0"/>
                  </a:moveTo>
                  <a:lnTo>
                    <a:pt x="0" y="1524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6195822" y="3879341"/>
              <a:ext cx="287020" cy="1905"/>
            </a:xfrm>
            <a:custGeom>
              <a:avLst/>
              <a:gdLst/>
              <a:ahLst/>
              <a:cxnLst/>
              <a:rect l="l" t="t" r="r" b="b"/>
              <a:pathLst>
                <a:path w="287020" h="1904">
                  <a:moveTo>
                    <a:pt x="286512" y="0"/>
                  </a:moveTo>
                  <a:lnTo>
                    <a:pt x="0" y="1523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6195060" y="3872484"/>
              <a:ext cx="287020" cy="1905"/>
            </a:xfrm>
            <a:custGeom>
              <a:avLst/>
              <a:gdLst/>
              <a:ahLst/>
              <a:cxnLst/>
              <a:rect l="l" t="t" r="r" b="b"/>
              <a:pathLst>
                <a:path w="287020" h="1904">
                  <a:moveTo>
                    <a:pt x="286512" y="0"/>
                  </a:moveTo>
                  <a:lnTo>
                    <a:pt x="0" y="1524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6159246" y="4306061"/>
              <a:ext cx="434340" cy="38100"/>
            </a:xfrm>
            <a:custGeom>
              <a:avLst/>
              <a:gdLst/>
              <a:ahLst/>
              <a:cxnLst/>
              <a:rect l="l" t="t" r="r" b="b"/>
              <a:pathLst>
                <a:path w="434340" h="38100">
                  <a:moveTo>
                    <a:pt x="434339" y="0"/>
                  </a:moveTo>
                  <a:lnTo>
                    <a:pt x="291668" y="0"/>
                  </a:lnTo>
                  <a:lnTo>
                    <a:pt x="0" y="3810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6158484" y="4305300"/>
              <a:ext cx="434340" cy="38100"/>
            </a:xfrm>
            <a:custGeom>
              <a:avLst/>
              <a:gdLst/>
              <a:ahLst/>
              <a:cxnLst/>
              <a:rect l="l" t="t" r="r" b="b"/>
              <a:pathLst>
                <a:path w="434340" h="38100">
                  <a:moveTo>
                    <a:pt x="434339" y="0"/>
                  </a:moveTo>
                  <a:lnTo>
                    <a:pt x="291668" y="0"/>
                  </a:lnTo>
                  <a:lnTo>
                    <a:pt x="0" y="38100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6101334" y="992886"/>
              <a:ext cx="492759" cy="1905"/>
            </a:xfrm>
            <a:custGeom>
              <a:avLst/>
              <a:gdLst/>
              <a:ahLst/>
              <a:cxnLst/>
              <a:rect l="l" t="t" r="r" b="b"/>
              <a:pathLst>
                <a:path w="492759" h="1905">
                  <a:moveTo>
                    <a:pt x="492251" y="0"/>
                  </a:moveTo>
                  <a:lnTo>
                    <a:pt x="0" y="1524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100572" y="992123"/>
              <a:ext cx="492759" cy="1905"/>
            </a:xfrm>
            <a:custGeom>
              <a:avLst/>
              <a:gdLst/>
              <a:ahLst/>
              <a:cxnLst/>
              <a:rect l="l" t="t" r="r" b="b"/>
              <a:pathLst>
                <a:path w="492759" h="1905">
                  <a:moveTo>
                    <a:pt x="492251" y="0"/>
                  </a:moveTo>
                  <a:lnTo>
                    <a:pt x="0" y="1524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6706932" y="1591128"/>
            <a:ext cx="13252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υ</a:t>
            </a:r>
            <a:r>
              <a:rPr sz="1400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δ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</a:t>
            </a:r>
            <a:r>
              <a:rPr sz="1400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χ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ος</a:t>
            </a:r>
            <a:r>
              <a:rPr sz="1400" spc="-3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3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ύ</a:t>
            </a:r>
            <a:r>
              <a:rPr sz="1400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η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716270" y="6173470"/>
            <a:ext cx="1031240" cy="22225"/>
            <a:chOff x="5716270" y="6173470"/>
            <a:chExt cx="1031240" cy="22225"/>
          </a:xfrm>
        </p:grpSpPr>
        <p:sp>
          <p:nvSpPr>
            <p:cNvPr id="48" name="object 48"/>
            <p:cNvSpPr/>
            <p:nvPr/>
          </p:nvSpPr>
          <p:spPr>
            <a:xfrm>
              <a:off x="5726430" y="6183630"/>
              <a:ext cx="1010919" cy="1905"/>
            </a:xfrm>
            <a:custGeom>
              <a:avLst/>
              <a:gdLst/>
              <a:ahLst/>
              <a:cxnLst/>
              <a:rect l="l" t="t" r="r" b="b"/>
              <a:pathLst>
                <a:path w="1010920" h="1904">
                  <a:moveTo>
                    <a:pt x="0" y="0"/>
                  </a:moveTo>
                  <a:lnTo>
                    <a:pt x="1010412" y="1524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5725668" y="6182868"/>
              <a:ext cx="1010919" cy="1905"/>
            </a:xfrm>
            <a:custGeom>
              <a:avLst/>
              <a:gdLst/>
              <a:ahLst/>
              <a:cxnLst/>
              <a:rect l="l" t="t" r="r" b="b"/>
              <a:pathLst>
                <a:path w="1010920" h="1904">
                  <a:moveTo>
                    <a:pt x="0" y="0"/>
                  </a:moveTo>
                  <a:lnTo>
                    <a:pt x="1010412" y="1523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 txBox="1"/>
          <p:nvPr/>
        </p:nvSpPr>
        <p:spPr>
          <a:xfrm>
            <a:off x="6776291" y="6068254"/>
            <a:ext cx="11493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Δέ</a:t>
            </a: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3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(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πόσθη)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517129" y="5905459"/>
            <a:ext cx="22732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(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β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)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490918" y="5283164"/>
            <a:ext cx="23367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(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)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605472" y="2606582"/>
            <a:ext cx="18370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Βολβουρηθραίος</a:t>
            </a:r>
            <a:r>
              <a:rPr sz="1400" spc="-5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αδένας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952103" y="3948528"/>
            <a:ext cx="5270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Πόσθη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401488" y="3027033"/>
            <a:ext cx="14281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Σπερματικός</a:t>
            </a:r>
            <a:r>
              <a:rPr sz="1400" spc="-4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πόρος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605472" y="1941494"/>
            <a:ext cx="1637664" cy="520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0" marR="5080" indent="-464185">
              <a:lnSpc>
                <a:spcPct val="116000"/>
              </a:lnSpc>
              <a:spcBef>
                <a:spcPts val="100"/>
              </a:spcBef>
            </a:pP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Σπ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</a:t>
            </a:r>
            <a:r>
              <a:rPr sz="1400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spc="-2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400" spc="-2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δ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</a:t>
            </a:r>
            <a:r>
              <a:rPr sz="1400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χ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ος</a:t>
            </a:r>
            <a:r>
              <a:rPr sz="1400" spc="-3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3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ύ</a:t>
            </a:r>
            <a:r>
              <a:rPr sz="1400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η  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Προστάτης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494208" y="3468345"/>
            <a:ext cx="2415540" cy="52768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395"/>
              </a:spcBef>
            </a:pP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Σηραγγώδη</a:t>
            </a:r>
            <a:r>
              <a:rPr sz="1400" b="1" spc="-5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σώματα</a:t>
            </a:r>
            <a:r>
              <a:rPr sz="1400" b="1" spc="-4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του</a:t>
            </a:r>
            <a:r>
              <a:rPr sz="1400" b="1" spc="-3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πέους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Επιδιδυμίδα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602620" y="4147520"/>
            <a:ext cx="2077720" cy="1911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85"/>
              </a:lnSpc>
              <a:spcBef>
                <a:spcPts val="100"/>
              </a:spcBef>
            </a:pP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Όρχις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5240">
              <a:lnSpc>
                <a:spcPts val="1485"/>
              </a:lnSpc>
            </a:pP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(β)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5240">
              <a:lnSpc>
                <a:spcPct val="100000"/>
              </a:lnSpc>
              <a:spcBef>
                <a:spcPts val="175"/>
              </a:spcBef>
            </a:pP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Ουρήθρα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5240" marR="1121410">
              <a:lnSpc>
                <a:spcPts val="1620"/>
              </a:lnSpc>
              <a:spcBef>
                <a:spcPts val="800"/>
              </a:spcBef>
            </a:pP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Βάλανος </a:t>
            </a:r>
            <a:r>
              <a:rPr sz="1400" b="1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οπόσθ</a:t>
            </a:r>
            <a:r>
              <a:rPr sz="14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ι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Εξωτερικό</a:t>
            </a:r>
            <a:r>
              <a:rPr sz="1400" spc="-4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στόμιο</a:t>
            </a:r>
            <a:r>
              <a:rPr sz="1400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ουρήθρας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5240">
              <a:lnSpc>
                <a:spcPct val="100000"/>
              </a:lnSpc>
              <a:spcBef>
                <a:spcPts val="720"/>
              </a:spcBef>
            </a:pP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Σηραγγώδη</a:t>
            </a:r>
            <a:r>
              <a:rPr sz="1400" b="1" spc="-6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σώματα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524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Ουρήθρα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605472" y="876281"/>
            <a:ext cx="8528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υ</a:t>
            </a:r>
            <a:r>
              <a:rPr sz="1400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spc="-2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η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ή</a:t>
            </a:r>
            <a:r>
              <a:rPr sz="1400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251459" y="672083"/>
            <a:ext cx="8641080" cy="5782310"/>
            <a:chOff x="251459" y="672083"/>
            <a:chExt cx="8641080" cy="5782310"/>
          </a:xfrm>
        </p:grpSpPr>
        <p:sp>
          <p:nvSpPr>
            <p:cNvPr id="61" name="object 61"/>
            <p:cNvSpPr/>
            <p:nvPr/>
          </p:nvSpPr>
          <p:spPr>
            <a:xfrm>
              <a:off x="5624321" y="2332482"/>
              <a:ext cx="1437640" cy="242570"/>
            </a:xfrm>
            <a:custGeom>
              <a:avLst/>
              <a:gdLst/>
              <a:ahLst/>
              <a:cxnLst/>
              <a:rect l="l" t="t" r="r" b="b"/>
              <a:pathLst>
                <a:path w="1437640" h="242569">
                  <a:moveTo>
                    <a:pt x="1437131" y="0"/>
                  </a:moveTo>
                  <a:lnTo>
                    <a:pt x="763536" y="0"/>
                  </a:lnTo>
                  <a:lnTo>
                    <a:pt x="0" y="242315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5623559" y="2331719"/>
              <a:ext cx="1437640" cy="242570"/>
            </a:xfrm>
            <a:custGeom>
              <a:avLst/>
              <a:gdLst/>
              <a:ahLst/>
              <a:cxnLst/>
              <a:rect l="l" t="t" r="r" b="b"/>
              <a:pathLst>
                <a:path w="1437640" h="242569">
                  <a:moveTo>
                    <a:pt x="1437131" y="0"/>
                  </a:moveTo>
                  <a:lnTo>
                    <a:pt x="763536" y="0"/>
                  </a:lnTo>
                  <a:lnTo>
                    <a:pt x="0" y="242315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4105656" y="6262116"/>
              <a:ext cx="894715" cy="192405"/>
            </a:xfrm>
            <a:custGeom>
              <a:avLst/>
              <a:gdLst/>
              <a:ahLst/>
              <a:cxnLst/>
              <a:rect l="l" t="t" r="r" b="b"/>
              <a:pathLst>
                <a:path w="894714" h="192404">
                  <a:moveTo>
                    <a:pt x="894588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894588" y="192024"/>
                  </a:lnTo>
                  <a:lnTo>
                    <a:pt x="8945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251459" y="701039"/>
              <a:ext cx="8641080" cy="0"/>
            </a:xfrm>
            <a:custGeom>
              <a:avLst/>
              <a:gdLst/>
              <a:ahLst/>
              <a:cxnLst/>
              <a:rect l="l" t="t" r="r" b="b"/>
              <a:pathLst>
                <a:path w="8641080">
                  <a:moveTo>
                    <a:pt x="0" y="0"/>
                  </a:moveTo>
                  <a:lnTo>
                    <a:pt x="8641080" y="0"/>
                  </a:lnTo>
                </a:path>
              </a:pathLst>
            </a:custGeom>
            <a:ln w="5791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5311901" y="5723381"/>
              <a:ext cx="754380" cy="452755"/>
            </a:xfrm>
            <a:custGeom>
              <a:avLst/>
              <a:gdLst/>
              <a:ahLst/>
              <a:cxnLst/>
              <a:rect l="l" t="t" r="r" b="b"/>
              <a:pathLst>
                <a:path w="754379" h="452754">
                  <a:moveTo>
                    <a:pt x="754379" y="0"/>
                  </a:moveTo>
                  <a:lnTo>
                    <a:pt x="0" y="452628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5311139" y="5708904"/>
              <a:ext cx="765175" cy="474345"/>
            </a:xfrm>
            <a:custGeom>
              <a:avLst/>
              <a:gdLst/>
              <a:ahLst/>
              <a:cxnLst/>
              <a:rect l="l" t="t" r="r" b="b"/>
              <a:pathLst>
                <a:path w="765175" h="474345">
                  <a:moveTo>
                    <a:pt x="765048" y="0"/>
                  </a:moveTo>
                  <a:lnTo>
                    <a:pt x="0" y="473964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/>
          <p:cNvSpPr txBox="1"/>
          <p:nvPr/>
        </p:nvSpPr>
        <p:spPr>
          <a:xfrm>
            <a:off x="4397340" y="6328855"/>
            <a:ext cx="67754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Αρτηρίες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849919"/>
            <a:ext cx="3595370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 panose="020F0502020204030204"/>
                <a:cs typeface="Calibri" panose="020F0502020204030204"/>
              </a:rPr>
              <a:t>γ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. </a:t>
            </a:r>
            <a:r>
              <a:rPr sz="2400" b="1" spc="-195" dirty="0">
                <a:latin typeface="Calibri" panose="020F0502020204030204"/>
                <a:cs typeface="Calibri" panose="020F0502020204030204"/>
              </a:rPr>
              <a:t>Τ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π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έο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355600" marR="26670" indent="-342900">
              <a:lnSpc>
                <a:spcPct val="100000"/>
              </a:lnSpc>
              <a:buClr>
                <a:srgbClr val="0033CC"/>
              </a:buClr>
              <a:buFont typeface="Arial MT"/>
              <a:buChar char="•"/>
              <a:tabLst>
                <a:tab pos="354965" algn="l"/>
                <a:tab pos="355600" algn="l"/>
                <a:tab pos="188468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Περιβάλλεται από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δέρμα,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πόσθη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	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Τμήμα της,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ακροποσθία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καλύπτει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βάλανο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τραβιέται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πίσω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κατά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ούρηση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αλλά κυρίως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κατά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στύση.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5285" marR="15875">
              <a:lnSpc>
                <a:spcPct val="100000"/>
              </a:lnSpc>
            </a:pPr>
            <a:r>
              <a:rPr sz="2400" dirty="0">
                <a:latin typeface="Calibri" panose="020F0502020204030204"/>
                <a:cs typeface="Calibri" panose="020F0502020204030204"/>
              </a:rPr>
              <a:t>Αν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άνοιγμα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ακροποσθίας είναι στενό,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δεν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τραβιέται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προς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τα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πίσω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προξενεί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πόνο.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5285" marR="5080">
              <a:lnSpc>
                <a:spcPct val="100000"/>
              </a:lnSpc>
            </a:pPr>
            <a:r>
              <a:rPr sz="2400" spc="-60" dirty="0">
                <a:latin typeface="Calibri" panose="020F0502020204030204"/>
                <a:cs typeface="Calibri" panose="020F0502020204030204"/>
              </a:rPr>
              <a:t>Τότε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αυτή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αφαιρείται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χειρουργικά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περιτομή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67322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Το</a:t>
            </a:r>
            <a:r>
              <a:rPr dirty="0"/>
              <a:t> </a:t>
            </a:r>
            <a:r>
              <a:rPr spc="-15" dirty="0"/>
              <a:t>αναπαραγωγικό</a:t>
            </a:r>
            <a:r>
              <a:rPr spc="-30" dirty="0"/>
              <a:t> </a:t>
            </a:r>
            <a:r>
              <a:rPr dirty="0"/>
              <a:t>σύστημα</a:t>
            </a:r>
            <a:r>
              <a:rPr spc="-20" dirty="0"/>
              <a:t> </a:t>
            </a:r>
            <a:r>
              <a:rPr spc="-10" dirty="0"/>
              <a:t>του</a:t>
            </a:r>
            <a:r>
              <a:rPr spc="-20" dirty="0"/>
              <a:t> </a:t>
            </a:r>
            <a:r>
              <a:rPr dirty="0"/>
              <a:t>άντρα</a:t>
            </a:r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4096258" y="548640"/>
            <a:ext cx="2832100" cy="6015355"/>
            <a:chOff x="4096258" y="548640"/>
            <a:chExt cx="2832100" cy="6015355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183380" y="548640"/>
              <a:ext cx="2610396" cy="601522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066282" y="1701546"/>
              <a:ext cx="599440" cy="1905"/>
            </a:xfrm>
            <a:custGeom>
              <a:avLst/>
              <a:gdLst/>
              <a:ahLst/>
              <a:cxnLst/>
              <a:rect l="l" t="t" r="r" b="b"/>
              <a:pathLst>
                <a:path w="599440" h="1905">
                  <a:moveTo>
                    <a:pt x="0" y="0"/>
                  </a:moveTo>
                  <a:lnTo>
                    <a:pt x="598932" y="1524"/>
                  </a:lnTo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106418" y="5924550"/>
              <a:ext cx="1047115" cy="425450"/>
            </a:xfrm>
            <a:custGeom>
              <a:avLst/>
              <a:gdLst/>
              <a:ahLst/>
              <a:cxnLst/>
              <a:rect l="l" t="t" r="r" b="b"/>
              <a:pathLst>
                <a:path w="1047114" h="425450">
                  <a:moveTo>
                    <a:pt x="0" y="425195"/>
                  </a:moveTo>
                  <a:lnTo>
                    <a:pt x="894702" y="425195"/>
                  </a:lnTo>
                  <a:lnTo>
                    <a:pt x="1046988" y="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001006" y="5906261"/>
              <a:ext cx="542925" cy="443865"/>
            </a:xfrm>
            <a:custGeom>
              <a:avLst/>
              <a:gdLst/>
              <a:ahLst/>
              <a:cxnLst/>
              <a:rect l="l" t="t" r="r" b="b"/>
              <a:pathLst>
                <a:path w="542925" h="443864">
                  <a:moveTo>
                    <a:pt x="0" y="443483"/>
                  </a:moveTo>
                  <a:lnTo>
                    <a:pt x="542544" y="0"/>
                  </a:lnTo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200650" y="3573017"/>
              <a:ext cx="1377950" cy="38100"/>
            </a:xfrm>
            <a:custGeom>
              <a:avLst/>
              <a:gdLst/>
              <a:ahLst/>
              <a:cxnLst/>
              <a:rect l="l" t="t" r="r" b="b"/>
              <a:pathLst>
                <a:path w="1377950" h="38100">
                  <a:moveTo>
                    <a:pt x="1377696" y="38099"/>
                  </a:moveTo>
                  <a:lnTo>
                    <a:pt x="724598" y="38099"/>
                  </a:lnTo>
                  <a:lnTo>
                    <a:pt x="0" y="0"/>
                  </a:lnTo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619750" y="4071365"/>
              <a:ext cx="1283335" cy="24765"/>
            </a:xfrm>
            <a:custGeom>
              <a:avLst/>
              <a:gdLst/>
              <a:ahLst/>
              <a:cxnLst/>
              <a:rect l="l" t="t" r="r" b="b"/>
              <a:pathLst>
                <a:path w="1283334" h="24764">
                  <a:moveTo>
                    <a:pt x="1283208" y="24383"/>
                  </a:moveTo>
                  <a:lnTo>
                    <a:pt x="558330" y="24383"/>
                  </a:lnTo>
                  <a:lnTo>
                    <a:pt x="0" y="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496306" y="3611117"/>
              <a:ext cx="428625" cy="158750"/>
            </a:xfrm>
            <a:custGeom>
              <a:avLst/>
              <a:gdLst/>
              <a:ahLst/>
              <a:cxnLst/>
              <a:rect l="l" t="t" r="r" b="b"/>
              <a:pathLst>
                <a:path w="428625" h="158750">
                  <a:moveTo>
                    <a:pt x="428244" y="0"/>
                  </a:moveTo>
                  <a:lnTo>
                    <a:pt x="0" y="158495"/>
                  </a:lnTo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382006" y="4667250"/>
              <a:ext cx="1211580" cy="1905"/>
            </a:xfrm>
            <a:custGeom>
              <a:avLst/>
              <a:gdLst/>
              <a:ahLst/>
              <a:cxnLst/>
              <a:rect l="l" t="t" r="r" b="b"/>
              <a:pathLst>
                <a:path w="1211579" h="1904">
                  <a:moveTo>
                    <a:pt x="1211579" y="0"/>
                  </a:moveTo>
                  <a:lnTo>
                    <a:pt x="0" y="1524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528310" y="4969002"/>
              <a:ext cx="1065530" cy="161925"/>
            </a:xfrm>
            <a:custGeom>
              <a:avLst/>
              <a:gdLst/>
              <a:ahLst/>
              <a:cxnLst/>
              <a:rect l="l" t="t" r="r" b="b"/>
              <a:pathLst>
                <a:path w="1065529" h="161925">
                  <a:moveTo>
                    <a:pt x="1065276" y="0"/>
                  </a:moveTo>
                  <a:lnTo>
                    <a:pt x="557250" y="0"/>
                  </a:lnTo>
                  <a:lnTo>
                    <a:pt x="0" y="161544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382006" y="5321046"/>
              <a:ext cx="1221105" cy="86995"/>
            </a:xfrm>
            <a:custGeom>
              <a:avLst/>
              <a:gdLst/>
              <a:ahLst/>
              <a:cxnLst/>
              <a:rect l="l" t="t" r="r" b="b"/>
              <a:pathLst>
                <a:path w="1221104" h="86995">
                  <a:moveTo>
                    <a:pt x="1220724" y="86867"/>
                  </a:moveTo>
                  <a:lnTo>
                    <a:pt x="0" y="86867"/>
                  </a:lnTo>
                  <a:lnTo>
                    <a:pt x="0" y="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249418" y="5712714"/>
              <a:ext cx="1338580" cy="79375"/>
            </a:xfrm>
            <a:custGeom>
              <a:avLst/>
              <a:gdLst/>
              <a:ahLst/>
              <a:cxnLst/>
              <a:rect l="l" t="t" r="r" b="b"/>
              <a:pathLst>
                <a:path w="1338579" h="79375">
                  <a:moveTo>
                    <a:pt x="1338072" y="0"/>
                  </a:moveTo>
                  <a:lnTo>
                    <a:pt x="836498" y="0"/>
                  </a:lnTo>
                  <a:lnTo>
                    <a:pt x="0" y="79248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378958" y="5941314"/>
              <a:ext cx="1209040" cy="297180"/>
            </a:xfrm>
            <a:custGeom>
              <a:avLst/>
              <a:gdLst/>
              <a:ahLst/>
              <a:cxnLst/>
              <a:rect l="l" t="t" r="r" b="b"/>
              <a:pathLst>
                <a:path w="1209040" h="297179">
                  <a:moveTo>
                    <a:pt x="1208531" y="0"/>
                  </a:moveTo>
                  <a:lnTo>
                    <a:pt x="700341" y="0"/>
                  </a:lnTo>
                  <a:lnTo>
                    <a:pt x="0" y="29718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572506" y="5712714"/>
              <a:ext cx="513715" cy="114300"/>
            </a:xfrm>
            <a:custGeom>
              <a:avLst/>
              <a:gdLst/>
              <a:ahLst/>
              <a:cxnLst/>
              <a:rect l="l" t="t" r="r" b="b"/>
              <a:pathLst>
                <a:path w="513714" h="114300">
                  <a:moveTo>
                    <a:pt x="513588" y="0"/>
                  </a:moveTo>
                  <a:lnTo>
                    <a:pt x="0" y="11430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436870" y="3615689"/>
              <a:ext cx="469900" cy="55244"/>
            </a:xfrm>
            <a:custGeom>
              <a:avLst/>
              <a:gdLst/>
              <a:ahLst/>
              <a:cxnLst/>
              <a:rect l="l" t="t" r="r" b="b"/>
              <a:pathLst>
                <a:path w="469900" h="55245">
                  <a:moveTo>
                    <a:pt x="469391" y="0"/>
                  </a:moveTo>
                  <a:lnTo>
                    <a:pt x="0" y="54864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068568" y="1700783"/>
              <a:ext cx="596265" cy="1905"/>
            </a:xfrm>
            <a:custGeom>
              <a:avLst/>
              <a:gdLst/>
              <a:ahLst/>
              <a:cxnLst/>
              <a:rect l="l" t="t" r="r" b="b"/>
              <a:pathLst>
                <a:path w="596265" h="1905">
                  <a:moveTo>
                    <a:pt x="0" y="0"/>
                  </a:moveTo>
                  <a:lnTo>
                    <a:pt x="595884" y="1524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108704" y="5923788"/>
              <a:ext cx="1043940" cy="425450"/>
            </a:xfrm>
            <a:custGeom>
              <a:avLst/>
              <a:gdLst/>
              <a:ahLst/>
              <a:cxnLst/>
              <a:rect l="l" t="t" r="r" b="b"/>
              <a:pathLst>
                <a:path w="1043939" h="425450">
                  <a:moveTo>
                    <a:pt x="0" y="425196"/>
                  </a:moveTo>
                  <a:lnTo>
                    <a:pt x="891628" y="425196"/>
                  </a:lnTo>
                  <a:lnTo>
                    <a:pt x="1043940" y="0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000244" y="5905500"/>
              <a:ext cx="542925" cy="443865"/>
            </a:xfrm>
            <a:custGeom>
              <a:avLst/>
              <a:gdLst/>
              <a:ahLst/>
              <a:cxnLst/>
              <a:rect l="l" t="t" r="r" b="b"/>
              <a:pathLst>
                <a:path w="542925" h="443864">
                  <a:moveTo>
                    <a:pt x="0" y="443484"/>
                  </a:moveTo>
                  <a:lnTo>
                    <a:pt x="542544" y="0"/>
                  </a:lnTo>
                </a:path>
              </a:pathLst>
            </a:custGeom>
            <a:ln w="6095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499354" y="2716529"/>
              <a:ext cx="1091565" cy="317500"/>
            </a:xfrm>
            <a:custGeom>
              <a:avLst/>
              <a:gdLst/>
              <a:ahLst/>
              <a:cxnLst/>
              <a:rect l="l" t="t" r="r" b="b"/>
              <a:pathLst>
                <a:path w="1091565" h="317500">
                  <a:moveTo>
                    <a:pt x="1091184" y="0"/>
                  </a:moveTo>
                  <a:lnTo>
                    <a:pt x="579742" y="0"/>
                  </a:lnTo>
                  <a:lnTo>
                    <a:pt x="0" y="316992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498592" y="2715767"/>
              <a:ext cx="1091565" cy="317500"/>
            </a:xfrm>
            <a:custGeom>
              <a:avLst/>
              <a:gdLst/>
              <a:ahLst/>
              <a:cxnLst/>
              <a:rect l="l" t="t" r="r" b="b"/>
              <a:pathLst>
                <a:path w="1091565" h="317500">
                  <a:moveTo>
                    <a:pt x="1091184" y="0"/>
                  </a:moveTo>
                  <a:lnTo>
                    <a:pt x="579742" y="0"/>
                  </a:lnTo>
                  <a:lnTo>
                    <a:pt x="0" y="316992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199888" y="3575304"/>
              <a:ext cx="1377950" cy="38100"/>
            </a:xfrm>
            <a:custGeom>
              <a:avLst/>
              <a:gdLst/>
              <a:ahLst/>
              <a:cxnLst/>
              <a:rect l="l" t="t" r="r" b="b"/>
              <a:pathLst>
                <a:path w="1377950" h="38100">
                  <a:moveTo>
                    <a:pt x="1377696" y="38100"/>
                  </a:moveTo>
                  <a:lnTo>
                    <a:pt x="724598" y="38100"/>
                  </a:lnTo>
                  <a:lnTo>
                    <a:pt x="0" y="0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640324" y="4073652"/>
              <a:ext cx="1285240" cy="26034"/>
            </a:xfrm>
            <a:custGeom>
              <a:avLst/>
              <a:gdLst/>
              <a:ahLst/>
              <a:cxnLst/>
              <a:rect l="l" t="t" r="r" b="b"/>
              <a:pathLst>
                <a:path w="1285240" h="26035">
                  <a:moveTo>
                    <a:pt x="1284731" y="25908"/>
                  </a:moveTo>
                  <a:lnTo>
                    <a:pt x="558990" y="25908"/>
                  </a:lnTo>
                  <a:lnTo>
                    <a:pt x="0" y="0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495544" y="3613404"/>
              <a:ext cx="428625" cy="158750"/>
            </a:xfrm>
            <a:custGeom>
              <a:avLst/>
              <a:gdLst/>
              <a:ahLst/>
              <a:cxnLst/>
              <a:rect l="l" t="t" r="r" b="b"/>
              <a:pathLst>
                <a:path w="428625" h="158750">
                  <a:moveTo>
                    <a:pt x="428243" y="0"/>
                  </a:moveTo>
                  <a:lnTo>
                    <a:pt x="0" y="158496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381244" y="4666488"/>
              <a:ext cx="1211580" cy="1905"/>
            </a:xfrm>
            <a:custGeom>
              <a:avLst/>
              <a:gdLst/>
              <a:ahLst/>
              <a:cxnLst/>
              <a:rect l="l" t="t" r="r" b="b"/>
              <a:pathLst>
                <a:path w="1211579" h="1904">
                  <a:moveTo>
                    <a:pt x="1211579" y="0"/>
                  </a:moveTo>
                  <a:lnTo>
                    <a:pt x="0" y="1524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527548" y="4968240"/>
              <a:ext cx="1065530" cy="161925"/>
            </a:xfrm>
            <a:custGeom>
              <a:avLst/>
              <a:gdLst/>
              <a:ahLst/>
              <a:cxnLst/>
              <a:rect l="l" t="t" r="r" b="b"/>
              <a:pathLst>
                <a:path w="1065529" h="161925">
                  <a:moveTo>
                    <a:pt x="1065276" y="0"/>
                  </a:moveTo>
                  <a:lnTo>
                    <a:pt x="557250" y="0"/>
                  </a:lnTo>
                  <a:lnTo>
                    <a:pt x="0" y="161544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381244" y="5320284"/>
              <a:ext cx="1221105" cy="86995"/>
            </a:xfrm>
            <a:custGeom>
              <a:avLst/>
              <a:gdLst/>
              <a:ahLst/>
              <a:cxnLst/>
              <a:rect l="l" t="t" r="r" b="b"/>
              <a:pathLst>
                <a:path w="1221104" h="86995">
                  <a:moveTo>
                    <a:pt x="1220724" y="86867"/>
                  </a:moveTo>
                  <a:lnTo>
                    <a:pt x="0" y="86867"/>
                  </a:lnTo>
                  <a:lnTo>
                    <a:pt x="0" y="0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248656" y="5711952"/>
              <a:ext cx="1338580" cy="79375"/>
            </a:xfrm>
            <a:custGeom>
              <a:avLst/>
              <a:gdLst/>
              <a:ahLst/>
              <a:cxnLst/>
              <a:rect l="l" t="t" r="r" b="b"/>
              <a:pathLst>
                <a:path w="1338579" h="79375">
                  <a:moveTo>
                    <a:pt x="1338072" y="0"/>
                  </a:moveTo>
                  <a:lnTo>
                    <a:pt x="836498" y="0"/>
                  </a:lnTo>
                  <a:lnTo>
                    <a:pt x="0" y="79248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378196" y="5940552"/>
              <a:ext cx="1209040" cy="297180"/>
            </a:xfrm>
            <a:custGeom>
              <a:avLst/>
              <a:gdLst/>
              <a:ahLst/>
              <a:cxnLst/>
              <a:rect l="l" t="t" r="r" b="b"/>
              <a:pathLst>
                <a:path w="1209040" h="297179">
                  <a:moveTo>
                    <a:pt x="1208531" y="0"/>
                  </a:moveTo>
                  <a:lnTo>
                    <a:pt x="700341" y="0"/>
                  </a:lnTo>
                  <a:lnTo>
                    <a:pt x="0" y="297180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571744" y="5711952"/>
              <a:ext cx="513715" cy="114300"/>
            </a:xfrm>
            <a:custGeom>
              <a:avLst/>
              <a:gdLst/>
              <a:ahLst/>
              <a:cxnLst/>
              <a:rect l="l" t="t" r="r" b="b"/>
              <a:pathLst>
                <a:path w="513714" h="114300">
                  <a:moveTo>
                    <a:pt x="513588" y="0"/>
                  </a:moveTo>
                  <a:lnTo>
                    <a:pt x="0" y="114300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436108" y="3614927"/>
              <a:ext cx="469900" cy="55244"/>
            </a:xfrm>
            <a:custGeom>
              <a:avLst/>
              <a:gdLst/>
              <a:ahLst/>
              <a:cxnLst/>
              <a:rect l="l" t="t" r="r" b="b"/>
              <a:pathLst>
                <a:path w="469900" h="55245">
                  <a:moveTo>
                    <a:pt x="469391" y="0"/>
                  </a:moveTo>
                  <a:lnTo>
                    <a:pt x="0" y="54864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906262" y="2081022"/>
              <a:ext cx="687705" cy="1905"/>
            </a:xfrm>
            <a:custGeom>
              <a:avLst/>
              <a:gdLst/>
              <a:ahLst/>
              <a:cxnLst/>
              <a:rect l="l" t="t" r="r" b="b"/>
              <a:pathLst>
                <a:path w="687704" h="1905">
                  <a:moveTo>
                    <a:pt x="687324" y="0"/>
                  </a:moveTo>
                  <a:lnTo>
                    <a:pt x="0" y="1524"/>
                  </a:lnTo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905500" y="2080260"/>
              <a:ext cx="687705" cy="1905"/>
            </a:xfrm>
            <a:custGeom>
              <a:avLst/>
              <a:gdLst/>
              <a:ahLst/>
              <a:cxnLst/>
              <a:rect l="l" t="t" r="r" b="b"/>
              <a:pathLst>
                <a:path w="687704" h="1905">
                  <a:moveTo>
                    <a:pt x="687324" y="0"/>
                  </a:moveTo>
                  <a:lnTo>
                    <a:pt x="0" y="1524"/>
                  </a:lnTo>
                </a:path>
              </a:pathLst>
            </a:custGeom>
            <a:ln w="6095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101334" y="3137154"/>
              <a:ext cx="325120" cy="1905"/>
            </a:xfrm>
            <a:custGeom>
              <a:avLst/>
              <a:gdLst/>
              <a:ahLst/>
              <a:cxnLst/>
              <a:rect l="l" t="t" r="r" b="b"/>
              <a:pathLst>
                <a:path w="325120" h="1905">
                  <a:moveTo>
                    <a:pt x="324612" y="0"/>
                  </a:moveTo>
                  <a:lnTo>
                    <a:pt x="0" y="1524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6065520" y="3128772"/>
              <a:ext cx="323215" cy="1905"/>
            </a:xfrm>
            <a:custGeom>
              <a:avLst/>
              <a:gdLst/>
              <a:ahLst/>
              <a:cxnLst/>
              <a:rect l="l" t="t" r="r" b="b"/>
              <a:pathLst>
                <a:path w="323214" h="1905">
                  <a:moveTo>
                    <a:pt x="323088" y="0"/>
                  </a:moveTo>
                  <a:lnTo>
                    <a:pt x="0" y="1524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6195822" y="3879341"/>
              <a:ext cx="287020" cy="1905"/>
            </a:xfrm>
            <a:custGeom>
              <a:avLst/>
              <a:gdLst/>
              <a:ahLst/>
              <a:cxnLst/>
              <a:rect l="l" t="t" r="r" b="b"/>
              <a:pathLst>
                <a:path w="287020" h="1904">
                  <a:moveTo>
                    <a:pt x="286512" y="0"/>
                  </a:moveTo>
                  <a:lnTo>
                    <a:pt x="0" y="1523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195060" y="3872484"/>
              <a:ext cx="287020" cy="1905"/>
            </a:xfrm>
            <a:custGeom>
              <a:avLst/>
              <a:gdLst/>
              <a:ahLst/>
              <a:cxnLst/>
              <a:rect l="l" t="t" r="r" b="b"/>
              <a:pathLst>
                <a:path w="287020" h="1904">
                  <a:moveTo>
                    <a:pt x="286512" y="0"/>
                  </a:moveTo>
                  <a:lnTo>
                    <a:pt x="0" y="1524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6159246" y="4306061"/>
              <a:ext cx="434340" cy="38100"/>
            </a:xfrm>
            <a:custGeom>
              <a:avLst/>
              <a:gdLst/>
              <a:ahLst/>
              <a:cxnLst/>
              <a:rect l="l" t="t" r="r" b="b"/>
              <a:pathLst>
                <a:path w="434340" h="38100">
                  <a:moveTo>
                    <a:pt x="434339" y="0"/>
                  </a:moveTo>
                  <a:lnTo>
                    <a:pt x="291668" y="0"/>
                  </a:lnTo>
                  <a:lnTo>
                    <a:pt x="0" y="3810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6158484" y="4305300"/>
              <a:ext cx="434340" cy="38100"/>
            </a:xfrm>
            <a:custGeom>
              <a:avLst/>
              <a:gdLst/>
              <a:ahLst/>
              <a:cxnLst/>
              <a:rect l="l" t="t" r="r" b="b"/>
              <a:pathLst>
                <a:path w="434340" h="38100">
                  <a:moveTo>
                    <a:pt x="434339" y="0"/>
                  </a:moveTo>
                  <a:lnTo>
                    <a:pt x="291668" y="0"/>
                  </a:lnTo>
                  <a:lnTo>
                    <a:pt x="0" y="38100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6101334" y="992886"/>
              <a:ext cx="492759" cy="1905"/>
            </a:xfrm>
            <a:custGeom>
              <a:avLst/>
              <a:gdLst/>
              <a:ahLst/>
              <a:cxnLst/>
              <a:rect l="l" t="t" r="r" b="b"/>
              <a:pathLst>
                <a:path w="492759" h="1905">
                  <a:moveTo>
                    <a:pt x="492251" y="0"/>
                  </a:moveTo>
                  <a:lnTo>
                    <a:pt x="0" y="1524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6100572" y="992123"/>
              <a:ext cx="492759" cy="1905"/>
            </a:xfrm>
            <a:custGeom>
              <a:avLst/>
              <a:gdLst/>
              <a:ahLst/>
              <a:cxnLst/>
              <a:rect l="l" t="t" r="r" b="b"/>
              <a:pathLst>
                <a:path w="492759" h="1905">
                  <a:moveTo>
                    <a:pt x="492251" y="0"/>
                  </a:moveTo>
                  <a:lnTo>
                    <a:pt x="0" y="1524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6706932" y="1591128"/>
            <a:ext cx="13252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υ</a:t>
            </a:r>
            <a:r>
              <a:rPr sz="1400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δ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</a:t>
            </a:r>
            <a:r>
              <a:rPr sz="1400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χ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ος</a:t>
            </a:r>
            <a:r>
              <a:rPr sz="1400" spc="-3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3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ύ</a:t>
            </a:r>
            <a:r>
              <a:rPr sz="1400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η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5716270" y="6173470"/>
            <a:ext cx="1031240" cy="22225"/>
            <a:chOff x="5716270" y="6173470"/>
            <a:chExt cx="1031240" cy="22225"/>
          </a:xfrm>
        </p:grpSpPr>
        <p:sp>
          <p:nvSpPr>
            <p:cNvPr id="46" name="object 46"/>
            <p:cNvSpPr/>
            <p:nvPr/>
          </p:nvSpPr>
          <p:spPr>
            <a:xfrm>
              <a:off x="5726430" y="6183630"/>
              <a:ext cx="1010919" cy="1905"/>
            </a:xfrm>
            <a:custGeom>
              <a:avLst/>
              <a:gdLst/>
              <a:ahLst/>
              <a:cxnLst/>
              <a:rect l="l" t="t" r="r" b="b"/>
              <a:pathLst>
                <a:path w="1010920" h="1904">
                  <a:moveTo>
                    <a:pt x="0" y="0"/>
                  </a:moveTo>
                  <a:lnTo>
                    <a:pt x="1010412" y="1524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5725668" y="6182868"/>
              <a:ext cx="1010919" cy="1905"/>
            </a:xfrm>
            <a:custGeom>
              <a:avLst/>
              <a:gdLst/>
              <a:ahLst/>
              <a:cxnLst/>
              <a:rect l="l" t="t" r="r" b="b"/>
              <a:pathLst>
                <a:path w="1010920" h="1904">
                  <a:moveTo>
                    <a:pt x="0" y="0"/>
                  </a:moveTo>
                  <a:lnTo>
                    <a:pt x="1010412" y="1523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/>
          <p:cNvSpPr txBox="1"/>
          <p:nvPr/>
        </p:nvSpPr>
        <p:spPr>
          <a:xfrm>
            <a:off x="6776291" y="6068254"/>
            <a:ext cx="11493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Δέ</a:t>
            </a: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3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(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πόσθη)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517129" y="5905459"/>
            <a:ext cx="22732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(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β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)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490918" y="5283164"/>
            <a:ext cx="23367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(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)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605472" y="2606582"/>
            <a:ext cx="18370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Βολβουρηθραίος</a:t>
            </a:r>
            <a:r>
              <a:rPr sz="1400" spc="-5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αδένας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952103" y="3948528"/>
            <a:ext cx="5270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Πόσθη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603240" y="4848271"/>
            <a:ext cx="1960880" cy="445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50"/>
              </a:lnSpc>
              <a:spcBef>
                <a:spcPts val="100"/>
              </a:spcBef>
              <a:tabLst>
                <a:tab pos="992505" algn="l"/>
              </a:tabLst>
            </a:pPr>
            <a:r>
              <a:rPr sz="1400" u="sng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u="sng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400" spc="-175" dirty="0">
                <a:solidFill>
                  <a:srgbClr val="221F1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Βάλανος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014730">
              <a:lnSpc>
                <a:spcPts val="1650"/>
              </a:lnSpc>
            </a:pP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Ακροπόσθια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605472" y="5195615"/>
            <a:ext cx="2075180" cy="86360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Εξωτερικό</a:t>
            </a:r>
            <a:r>
              <a:rPr sz="1400" spc="-4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στόμιο</a:t>
            </a:r>
            <a:r>
              <a:rPr sz="1400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ουρήθρας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Σηραγγώδη</a:t>
            </a:r>
            <a:r>
              <a:rPr sz="1400" b="1" spc="-6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σώματα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Ουρήθρα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401488" y="3027033"/>
            <a:ext cx="14281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Σπερματικός</a:t>
            </a:r>
            <a:r>
              <a:rPr sz="1400" spc="-4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πόρος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605472" y="1941494"/>
            <a:ext cx="1637664" cy="520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0" marR="5080" indent="-464185">
              <a:lnSpc>
                <a:spcPct val="116000"/>
              </a:lnSpc>
              <a:spcBef>
                <a:spcPts val="100"/>
              </a:spcBef>
            </a:pP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Σπ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</a:t>
            </a:r>
            <a:r>
              <a:rPr sz="1400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spc="-2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400" spc="-2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δ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</a:t>
            </a:r>
            <a:r>
              <a:rPr sz="1400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χ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ος</a:t>
            </a:r>
            <a:r>
              <a:rPr sz="1400" spc="-3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3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ύ</a:t>
            </a:r>
            <a:r>
              <a:rPr sz="1400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η  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Προστάτης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494208" y="3468345"/>
            <a:ext cx="2415540" cy="52768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395"/>
              </a:spcBef>
            </a:pP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Σηραγγώδη</a:t>
            </a:r>
            <a:r>
              <a:rPr sz="1400" b="1" spc="-5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σώματα</a:t>
            </a:r>
            <a:r>
              <a:rPr sz="1400" b="1" spc="-4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του</a:t>
            </a:r>
            <a:r>
              <a:rPr sz="1400" b="1" spc="-3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πέους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Επιδιδυμίδα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602620" y="4147520"/>
            <a:ext cx="716280" cy="638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85"/>
              </a:lnSpc>
              <a:spcBef>
                <a:spcPts val="100"/>
              </a:spcBef>
            </a:pP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Όρχις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5240">
              <a:lnSpc>
                <a:spcPts val="1485"/>
              </a:lnSpc>
            </a:pP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(β)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5240">
              <a:lnSpc>
                <a:spcPct val="100000"/>
              </a:lnSpc>
              <a:spcBef>
                <a:spcPts val="175"/>
              </a:spcBef>
            </a:pPr>
            <a:r>
              <a:rPr sz="1400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υ</a:t>
            </a:r>
            <a:r>
              <a:rPr sz="1400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ή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θ</a:t>
            </a:r>
            <a:r>
              <a:rPr sz="1400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605472" y="876281"/>
            <a:ext cx="8528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υ</a:t>
            </a:r>
            <a:r>
              <a:rPr sz="1400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spc="-2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η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4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ή</a:t>
            </a:r>
            <a:r>
              <a:rPr sz="1400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251459" y="672083"/>
            <a:ext cx="8641080" cy="5782310"/>
            <a:chOff x="251459" y="672083"/>
            <a:chExt cx="8641080" cy="5782310"/>
          </a:xfrm>
        </p:grpSpPr>
        <p:sp>
          <p:nvSpPr>
            <p:cNvPr id="61" name="object 61"/>
            <p:cNvSpPr/>
            <p:nvPr/>
          </p:nvSpPr>
          <p:spPr>
            <a:xfrm>
              <a:off x="5624321" y="2332482"/>
              <a:ext cx="1437640" cy="242570"/>
            </a:xfrm>
            <a:custGeom>
              <a:avLst/>
              <a:gdLst/>
              <a:ahLst/>
              <a:cxnLst/>
              <a:rect l="l" t="t" r="r" b="b"/>
              <a:pathLst>
                <a:path w="1437640" h="242569">
                  <a:moveTo>
                    <a:pt x="1437131" y="0"/>
                  </a:moveTo>
                  <a:lnTo>
                    <a:pt x="763536" y="0"/>
                  </a:lnTo>
                  <a:lnTo>
                    <a:pt x="0" y="242315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5623559" y="2331719"/>
              <a:ext cx="1437640" cy="242570"/>
            </a:xfrm>
            <a:custGeom>
              <a:avLst/>
              <a:gdLst/>
              <a:ahLst/>
              <a:cxnLst/>
              <a:rect l="l" t="t" r="r" b="b"/>
              <a:pathLst>
                <a:path w="1437640" h="242569">
                  <a:moveTo>
                    <a:pt x="1437131" y="0"/>
                  </a:moveTo>
                  <a:lnTo>
                    <a:pt x="763536" y="0"/>
                  </a:lnTo>
                  <a:lnTo>
                    <a:pt x="0" y="242315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4105656" y="6262116"/>
              <a:ext cx="894715" cy="192405"/>
            </a:xfrm>
            <a:custGeom>
              <a:avLst/>
              <a:gdLst/>
              <a:ahLst/>
              <a:cxnLst/>
              <a:rect l="l" t="t" r="r" b="b"/>
              <a:pathLst>
                <a:path w="894714" h="192404">
                  <a:moveTo>
                    <a:pt x="894588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894588" y="192024"/>
                  </a:lnTo>
                  <a:lnTo>
                    <a:pt x="8945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251459" y="701039"/>
              <a:ext cx="8641080" cy="0"/>
            </a:xfrm>
            <a:custGeom>
              <a:avLst/>
              <a:gdLst/>
              <a:ahLst/>
              <a:cxnLst/>
              <a:rect l="l" t="t" r="r" b="b"/>
              <a:pathLst>
                <a:path w="8641080">
                  <a:moveTo>
                    <a:pt x="0" y="0"/>
                  </a:moveTo>
                  <a:lnTo>
                    <a:pt x="8641080" y="0"/>
                  </a:lnTo>
                </a:path>
              </a:pathLst>
            </a:custGeom>
            <a:ln w="5791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5311901" y="5723381"/>
              <a:ext cx="754380" cy="452755"/>
            </a:xfrm>
            <a:custGeom>
              <a:avLst/>
              <a:gdLst/>
              <a:ahLst/>
              <a:cxnLst/>
              <a:rect l="l" t="t" r="r" b="b"/>
              <a:pathLst>
                <a:path w="754379" h="452754">
                  <a:moveTo>
                    <a:pt x="754379" y="0"/>
                  </a:moveTo>
                  <a:lnTo>
                    <a:pt x="0" y="452628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5311139" y="5708904"/>
              <a:ext cx="765175" cy="474345"/>
            </a:xfrm>
            <a:custGeom>
              <a:avLst/>
              <a:gdLst/>
              <a:ahLst/>
              <a:cxnLst/>
              <a:rect l="l" t="t" r="r" b="b"/>
              <a:pathLst>
                <a:path w="765175" h="474345">
                  <a:moveTo>
                    <a:pt x="765048" y="0"/>
                  </a:moveTo>
                  <a:lnTo>
                    <a:pt x="0" y="473964"/>
                  </a:lnTo>
                </a:path>
              </a:pathLst>
            </a:custGeom>
            <a:ln w="609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/>
          <p:cNvSpPr txBox="1"/>
          <p:nvPr/>
        </p:nvSpPr>
        <p:spPr>
          <a:xfrm>
            <a:off x="4397340" y="6328855"/>
            <a:ext cx="67754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Αρτηρίες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9595</Words>
  <Application>WPS Presentation</Application>
  <PresentationFormat>On-screen Show (4:3)</PresentationFormat>
  <Paragraphs>612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Arial</vt:lpstr>
      <vt:lpstr>SimSun</vt:lpstr>
      <vt:lpstr>Wingdings</vt:lpstr>
      <vt:lpstr>Calibri</vt:lpstr>
      <vt:lpstr>Arial MT</vt:lpstr>
      <vt:lpstr>Times New Roman</vt:lpstr>
      <vt:lpstr>Microsoft YaHei</vt:lpstr>
      <vt:lpstr>Arial Unicode MS</vt:lpstr>
      <vt:lpstr>Calibri</vt:lpstr>
      <vt:lpstr>Office Theme</vt:lpstr>
      <vt:lpstr>ΡΑΛΛΕΙΟ ΓΕΝΙΚΟ ΛΥΚΕΙΟ ΘΗΛΕΩΝ ΠΕΙΡΑΙΑ</vt:lpstr>
      <vt:lpstr>PowerPoint 演示文稿</vt:lpstr>
      <vt:lpstr>Το αναπαραγωγικό σύστημα του άντρα</vt:lpstr>
      <vt:lpstr>Το αναπαραγωγικό σύστημα του άντρα</vt:lpstr>
      <vt:lpstr>Το αναπαραγωγικό σύστημα του άντρα</vt:lpstr>
      <vt:lpstr>Το αναπαραγωγικό σύστημα του άντρα</vt:lpstr>
      <vt:lpstr>Το αναπαραγωγικό σύστημα του άντρα</vt:lpstr>
      <vt:lpstr>Το αναπαραγωγικό σύστημα του άντρα</vt:lpstr>
      <vt:lpstr>Το αναπαραγωγικό σύστημα του άντρα</vt:lpstr>
      <vt:lpstr>Το αναπαραγωγικό σύστημα του άντρα</vt:lpstr>
      <vt:lpstr>Το αναπαραγωγικό σύστημα του άντρα</vt:lpstr>
      <vt:lpstr>Το αναπαραγωγικό σύστημα του άντρα</vt:lpstr>
      <vt:lpstr>Το αναπαραγωγικό σύστημα του άντρα</vt:lpstr>
      <vt:lpstr>Το αναπαραγωγικό σύστημα της γυναίκας</vt:lpstr>
      <vt:lpstr>Το αναπαραγωγικό σύστημα της γυναίκας</vt:lpstr>
      <vt:lpstr>Το αναπαραγωγικό σύστημα της γυναίκας</vt:lpstr>
      <vt:lpstr>Το αναπαραγωγικό σύστημα της γυναίκας</vt:lpstr>
      <vt:lpstr>Το αναπαραγωγικό σύστημα της γυναίκας</vt:lpstr>
      <vt:lpstr>Το αναπαραγωγικό σύστημα της γυναίκας</vt:lpstr>
      <vt:lpstr>Το αναπαραγωγικό σύστημα της γυναίκας</vt:lpstr>
      <vt:lpstr>Το αναπαραγωγικό σύστημα της γυναίκας</vt:lpstr>
      <vt:lpstr>Εμμηνορρυσιακός κύκλος</vt:lpstr>
      <vt:lpstr>Εμμηνορρυσιακός κύκλος</vt:lpstr>
      <vt:lpstr>Εμμηνορρυσιακός κύκλος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biol_A_12_1</dc:title>
  <dc:creator>takis</dc:creator>
  <cp:lastModifiedBy>stkol</cp:lastModifiedBy>
  <cp:revision>1</cp:revision>
  <dcterms:created xsi:type="dcterms:W3CDTF">2023-03-09T21:36:20Z</dcterms:created>
  <dcterms:modified xsi:type="dcterms:W3CDTF">2023-03-09T21:36:20Z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2019-08-19T02:00:00Z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2023-03-09T02:00:00Z</vt:filetime>
  </property>
  <property fmtid="{D5CDD505-2E9C-101B-9397-08002B2CF9AE}" pid="5" name="ICV">
    <vt:lpwstr>ABA3ECC0DE374C89BF59A1A796D352B9</vt:lpwstr>
  </property>
  <property fmtid="{D5CDD505-2E9C-101B-9397-08002B2CF9AE}" pid="6" name="KSOProductBuildVer">
    <vt:lpwstr>1033-11.2.0.11486</vt:lpwstr>
  </property>
</Properties>
</file>