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/>
  <p:notesSz cx="9144000" cy="685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251" y="123743"/>
            <a:ext cx="8627496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jpeg"/><Relationship Id="rId1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6344" y="771719"/>
            <a:ext cx="7814309" cy="696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85"/>
              </a:lnSpc>
              <a:tabLst>
                <a:tab pos="1257300" algn="l"/>
              </a:tabLst>
            </a:pPr>
            <a:r>
              <a:rPr sz="6000" b="1" spc="-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12	</a:t>
            </a:r>
            <a:r>
              <a:rPr sz="4400" b="1" spc="-30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ΑΝΑΠΑΡΑΓΩΓΗ</a:t>
            </a:r>
            <a:r>
              <a:rPr sz="4400" b="1" spc="-5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400" b="1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-</a:t>
            </a:r>
            <a:r>
              <a:rPr sz="4400" b="1" spc="-2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4400" b="1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ΑΝΑΠΤΥΞΗ</a:t>
            </a:r>
            <a:endParaRPr sz="44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4572" y="0"/>
            <a:ext cx="9153525" cy="660400"/>
            <a:chOff x="-4572" y="0"/>
            <a:chExt cx="9153525" cy="660400"/>
          </a:xfrm>
        </p:grpSpPr>
        <p:pic>
          <p:nvPicPr>
            <p:cNvPr id="4" name="object 4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0" y="585215"/>
              <a:ext cx="9144000" cy="7010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8521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0"/>
              <a:ext cx="9144000" cy="585470"/>
            </a:xfrm>
            <a:custGeom>
              <a:avLst/>
              <a:gdLst/>
              <a:ahLst/>
              <a:cxnLst/>
              <a:rect l="l" t="t" r="r" b="b"/>
              <a:pathLst>
                <a:path w="9144000" h="585470">
                  <a:moveTo>
                    <a:pt x="0" y="0"/>
                  </a:moveTo>
                  <a:lnTo>
                    <a:pt x="9144000" y="0"/>
                  </a:lnTo>
                  <a:lnTo>
                    <a:pt x="9144000" y="585215"/>
                  </a:lnTo>
                  <a:lnTo>
                    <a:pt x="0" y="58521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BD4A4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87196" y="1504188"/>
            <a:ext cx="7129271" cy="422616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690306" y="5694741"/>
            <a:ext cx="5888355" cy="1054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Από</a:t>
            </a:r>
            <a:r>
              <a:rPr sz="3200" b="1" spc="-1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τη</a:t>
            </a:r>
            <a:r>
              <a:rPr sz="3200" b="1" spc="-1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spc="-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μείωση</a:t>
            </a:r>
            <a:r>
              <a:rPr sz="3200" b="1" spc="-1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spc="10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στη</a:t>
            </a:r>
            <a:r>
              <a:rPr sz="3200" b="1" spc="-1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spc="-5" dirty="0">
                <a:solidFill>
                  <a:srgbClr val="0033CC"/>
                </a:solidFill>
                <a:latin typeface="Calibri" panose="020F0502020204030204"/>
                <a:cs typeface="Calibri" panose="020F0502020204030204"/>
              </a:rPr>
              <a:t>γονιμοποίηση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245745">
              <a:lnSpc>
                <a:spcPct val="100000"/>
              </a:lnSpc>
              <a:spcBef>
                <a:spcPts val="1890"/>
              </a:spcBef>
            </a:pP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777911"/>
            <a:ext cx="8394700" cy="552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33CC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 panose="020F0502020204030204"/>
                <a:cs typeface="Calibri" panose="020F0502020204030204"/>
              </a:rPr>
              <a:t>Η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ερωτική</a:t>
            </a:r>
            <a:r>
              <a:rPr sz="2400" b="1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διέγερση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προκαλεί: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818515" marR="207010" indent="-34925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στον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άντρα,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διαστολή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των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αρτηριών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πέους,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ώστε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να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γεμίσουν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με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αίμα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σηραγγώδη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σώματα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να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προκληθεί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στύση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818515" marR="5080" indent="-349250">
              <a:lnSpc>
                <a:spcPct val="100000"/>
              </a:lnSpc>
              <a:tabLst>
                <a:tab pos="3851275" algn="l"/>
              </a:tabLst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στην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γυναίκα,</a:t>
            </a:r>
            <a:r>
              <a:rPr sz="2400" b="1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ύγρανση	του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κόλπου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χαλάρωση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των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μυών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του,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ώστε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να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διευκολυνθεί </a:t>
            </a:r>
            <a:r>
              <a:rPr sz="2400" dirty="0">
                <a:latin typeface="Calibri" panose="020F0502020204030204"/>
                <a:cs typeface="Calibri" panose="020F0502020204030204"/>
              </a:rPr>
              <a:t>η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είσοδος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πέους.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67665" indent="-355600">
              <a:lnSpc>
                <a:spcPct val="100000"/>
              </a:lnSpc>
              <a:spcBef>
                <a:spcPts val="600"/>
              </a:spcBef>
              <a:buClr>
                <a:srgbClr val="0033CC"/>
              </a:buClr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Η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ερωτική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επαφή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κορυφώνεται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οργασμό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67665" marR="41910" indent="-355600">
              <a:lnSpc>
                <a:spcPct val="100000"/>
              </a:lnSpc>
              <a:spcBef>
                <a:spcPts val="1200"/>
              </a:spcBef>
              <a:buClr>
                <a:srgbClr val="0033CC"/>
              </a:buClr>
              <a:buFont typeface="Arial MT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Κατά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τον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οργασμό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στον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άντρα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ρυθμικές συσπάσεις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των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λείων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μυϊκών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ινών,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που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περιβάλλουν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την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εκφορητική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οδό,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εξωθούν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στον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κόλπο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γυναίκας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περίπου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300.000.000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σπερματοζωάρια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εκσπερμάτωση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).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67665" marR="435610" indent="-355600">
              <a:lnSpc>
                <a:spcPct val="100000"/>
              </a:lnSpc>
              <a:spcBef>
                <a:spcPts val="1200"/>
              </a:spcBef>
              <a:buClr>
                <a:srgbClr val="0033CC"/>
              </a:buClr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Τα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σπερματοζωάρια,</a:t>
            </a:r>
            <a:r>
              <a:rPr sz="24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μέσω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μήτρας,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κατευθύνονται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στους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ωαγωγούς.</a:t>
            </a:r>
            <a:r>
              <a:rPr sz="24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Αν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εκεί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τύχει</a:t>
            </a:r>
            <a:r>
              <a:rPr sz="2400" dirty="0">
                <a:latin typeface="Calibri" panose="020F0502020204030204"/>
                <a:cs typeface="Calibri" panose="020F0502020204030204"/>
              </a:rPr>
              <a:t> να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υπάρχει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ένα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ωάριο,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είναι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πολύ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πιθανό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να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συμβεί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γονιμοποίηση.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3990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Γονιμοποίηση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071871" y="3403091"/>
            <a:ext cx="3244349" cy="330571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6488" y="3429000"/>
            <a:ext cx="3287750" cy="293237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6646" y="750794"/>
            <a:ext cx="8437245" cy="314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5080" indent="-355600">
              <a:lnSpc>
                <a:spcPct val="100000"/>
              </a:lnSpc>
              <a:spcBef>
                <a:spcPts val="100"/>
              </a:spcBef>
              <a:buClr>
                <a:srgbClr val="0033CC"/>
              </a:buClr>
              <a:buFont typeface="Arial MT"/>
              <a:buChar char="•"/>
              <a:tabLst>
                <a:tab pos="367665" algn="l"/>
                <a:tab pos="368300" algn="l"/>
                <a:tab pos="234569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Η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γον</a:t>
            </a:r>
            <a:r>
              <a:rPr lang="el-GR" sz="2400" spc="-10" dirty="0">
                <a:latin typeface="Calibri" panose="020F0502020204030204"/>
                <a:cs typeface="Calibri" panose="020F0502020204030204"/>
              </a:rPr>
              <a:t>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μοποίηση,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δηλαδή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σύντηξη</a:t>
            </a:r>
            <a:r>
              <a:rPr sz="2400" u="sng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δύο</a:t>
            </a:r>
            <a:r>
              <a:rPr sz="2400" u="sng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γαμετικών</a:t>
            </a:r>
            <a:r>
              <a:rPr sz="2400" u="sng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κυττάρων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του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ωαρίου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ένα	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σπερματοζωάριο,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γίνεται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χάρη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σε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ειδικά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ένζυμα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κεφαλής</a:t>
            </a:r>
            <a:r>
              <a:rPr sz="24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σπερματοζωαρίου,</a:t>
            </a:r>
            <a:r>
              <a:rPr sz="24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που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της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επιτρέπουν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να 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εισέλθει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ωάριο.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67665" marR="189865" indent="-355600">
              <a:lnSpc>
                <a:spcPct val="100000"/>
              </a:lnSpc>
              <a:buClr>
                <a:srgbClr val="0033CC"/>
              </a:buClr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Αμέσως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γίνονται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αλλαγές</a:t>
            </a:r>
            <a:r>
              <a:rPr sz="24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ωάριο,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αποτρέποντας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την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είσοδο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άλλων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σπερματοζωαρίων.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 marL="377190">
              <a:lnSpc>
                <a:spcPct val="100000"/>
              </a:lnSpc>
              <a:spcBef>
                <a:spcPts val="2140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σπερματοζωάριο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1826" y="5089958"/>
            <a:ext cx="2065020" cy="1228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 panose="020F0502020204030204"/>
                <a:cs typeface="Calibri" panose="020F0502020204030204"/>
              </a:rPr>
              <a:t>κεφαλή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</a:pPr>
            <a:endParaRPr sz="18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ωάριο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3990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Γονιμοποίηση</a:t>
            </a:r>
            <a:endParaRPr spc="-5" dirty="0"/>
          </a:p>
        </p:txBody>
      </p:sp>
      <p:sp>
        <p:nvSpPr>
          <p:cNvPr id="7" name="object 7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870440"/>
            <a:ext cx="1553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Παράλληλα: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59" y="1601960"/>
            <a:ext cx="33274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αυξάνεται </a:t>
            </a:r>
            <a:r>
              <a:rPr sz="2400" dirty="0">
                <a:latin typeface="Calibri" panose="020F0502020204030204"/>
                <a:cs typeface="Calibri" panose="020F0502020204030204"/>
              </a:rPr>
              <a:t>ο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ρυθμός της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κυτταρικής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αναπνοής.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259" y="2699240"/>
            <a:ext cx="3395345" cy="370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συντήκονται</a:t>
            </a:r>
            <a:r>
              <a:rPr sz="2400" b="1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οι</a:t>
            </a:r>
            <a:r>
              <a:rPr sz="24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πυρήνες </a:t>
            </a:r>
            <a:r>
              <a:rPr sz="2400" b="1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των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δύο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απλοειδών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γαμετικών</a:t>
            </a:r>
            <a:r>
              <a:rPr sz="2400" b="1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κυττάρων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 marR="509905">
              <a:lnSpc>
                <a:spcPct val="100000"/>
              </a:lnSpc>
              <a:tabLst>
                <a:tab pos="65849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Έτσι	προκύπτει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ένα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διπλοειδές</a:t>
            </a:r>
            <a:r>
              <a:rPr sz="2400" u="sng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κύτταρο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20" dirty="0">
                <a:latin typeface="Calibri" panose="020F0502020204030204"/>
                <a:cs typeface="Calibri" panose="020F0502020204030204"/>
              </a:rPr>
              <a:t>ζυγωτό,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46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χρωμοσώματα.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 marR="229870">
              <a:lnSpc>
                <a:spcPct val="100000"/>
              </a:lnSpc>
            </a:pPr>
            <a:r>
              <a:rPr sz="2400" spc="-105" dirty="0">
                <a:latin typeface="Calibri" panose="020F0502020204030204"/>
                <a:cs typeface="Calibri" panose="020F0502020204030204"/>
              </a:rPr>
              <a:t>Το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ζυγωτό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είναι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το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 πρώτο </a:t>
            </a:r>
            <a:r>
              <a:rPr sz="2400" u="sng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κύτταρο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του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νέου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οργανισμού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924300" y="1025652"/>
            <a:ext cx="4718849" cy="537187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293802" y="995767"/>
            <a:ext cx="1007110" cy="52768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Απλοειδές</a:t>
            </a:r>
            <a:r>
              <a:rPr sz="1200" b="1" spc="22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διπλοειδές</a:t>
            </a:r>
            <a:r>
              <a:rPr sz="12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(2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32153" y="831937"/>
            <a:ext cx="1038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Γαμέτες</a:t>
            </a:r>
            <a:r>
              <a:rPr sz="12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i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=</a:t>
            </a:r>
            <a:r>
              <a:rPr sz="12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23)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13253" y="1162188"/>
            <a:ext cx="6432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ωάριο</a:t>
            </a:r>
            <a:r>
              <a:rPr sz="1200" b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6503" y="2414763"/>
            <a:ext cx="835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Σπερμα-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10" dirty="0">
                <a:latin typeface="Calibri" panose="020F0502020204030204"/>
                <a:cs typeface="Calibri" panose="020F0502020204030204"/>
              </a:rPr>
              <a:t>τοζωάριο</a:t>
            </a:r>
            <a:r>
              <a:rPr sz="12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5528" y="4133988"/>
            <a:ext cx="3854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 panose="020F0502020204030204"/>
                <a:cs typeface="Calibri" panose="020F0502020204030204"/>
              </a:rPr>
              <a:t>Ό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ρχ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ις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49427" y="4130788"/>
            <a:ext cx="534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Ωοθήκη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3726" y="5581788"/>
            <a:ext cx="788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 panose="020F0502020204030204"/>
                <a:cs typeface="Calibri" panose="020F0502020204030204"/>
              </a:rPr>
              <a:t>ΔΙ</a:t>
            </a:r>
            <a:r>
              <a:rPr sz="1200" b="1" spc="5" dirty="0">
                <a:latin typeface="Calibri" panose="020F0502020204030204"/>
                <a:cs typeface="Calibri" panose="020F0502020204030204"/>
              </a:rPr>
              <a:t>Α</a:t>
            </a:r>
            <a:r>
              <a:rPr sz="1200" b="1" spc="-25" dirty="0">
                <a:latin typeface="Calibri" panose="020F0502020204030204"/>
                <a:cs typeface="Calibri" panose="020F0502020204030204"/>
              </a:rPr>
              <a:t>Δ</a:t>
            </a:r>
            <a:r>
              <a:rPr sz="1200" b="1" spc="-35" dirty="0">
                <a:latin typeface="Calibri" panose="020F0502020204030204"/>
                <a:cs typeface="Calibri" panose="020F0502020204030204"/>
              </a:rPr>
              <a:t>Ο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Χ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ΙΚΕΣ 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ΜΙΤΩΣΕΙΣ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 ΑΝΑΠΤΥΞΗ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30276" y="6370763"/>
            <a:ext cx="11645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Ενήλικες</a:t>
            </a:r>
            <a:r>
              <a:rPr sz="1200" b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(2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i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=</a:t>
            </a:r>
            <a:r>
              <a:rPr sz="12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46)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19552" y="3081513"/>
            <a:ext cx="1073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ΓΟΝΙΜΟΠΟΙΗΣΗ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41452" y="3081513"/>
            <a:ext cx="545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Μ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ΕΙ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Ω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ΣΗ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52976" y="4607038"/>
            <a:ext cx="581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 panose="020F0502020204030204"/>
                <a:cs typeface="Calibri" panose="020F0502020204030204"/>
              </a:rPr>
              <a:t>ΖΥΓΩΤΌ</a:t>
            </a:r>
            <a:endParaRPr sz="12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(2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i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=</a:t>
            </a:r>
            <a:r>
              <a:rPr sz="12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46)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3990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Γονιμοποίηση</a:t>
            </a:r>
            <a:endParaRPr spc="-5" dirty="0"/>
          </a:p>
        </p:txBody>
      </p:sp>
      <p:sp>
        <p:nvSpPr>
          <p:cNvPr id="18" name="object 18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59" y="870440"/>
            <a:ext cx="4031615" cy="5922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0033CC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Με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τη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μείωση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μειώνεται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στο </a:t>
            </a:r>
            <a:r>
              <a:rPr sz="2400" u="sng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μισό</a:t>
            </a:r>
            <a:r>
              <a:rPr sz="2400" u="sng" dirty="0">
                <a:latin typeface="Calibri" panose="020F0502020204030204"/>
                <a:cs typeface="Calibri" panose="020F0502020204030204"/>
              </a:rPr>
              <a:t> ο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20" dirty="0">
                <a:latin typeface="Calibri" panose="020F0502020204030204"/>
                <a:cs typeface="Calibri" panose="020F0502020204030204"/>
              </a:rPr>
              <a:t>αρχικός</a:t>
            </a:r>
            <a:r>
              <a:rPr sz="2400" u="sng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αριθμός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χρωμοσωμάτων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.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Έτσι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διπλοειδή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κύτταρα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(σπερματοκύτταρα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και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ωοκύτταρα) δίνουν α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πλοειδή </a:t>
            </a:r>
            <a:r>
              <a:rPr sz="2400" u="sng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κύτταρα</a:t>
            </a:r>
            <a:r>
              <a:rPr sz="2400" u="sng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(γαμέτες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dirty="0">
                <a:latin typeface="Calibri" panose="020F0502020204030204"/>
                <a:cs typeface="Calibri" panose="020F0502020204030204"/>
              </a:rPr>
              <a:t>= </a:t>
            </a:r>
            <a:r>
              <a:rPr sz="2400" u="sng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σπερματοζωάριο</a:t>
            </a:r>
            <a:r>
              <a:rPr sz="2400" u="sng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ωάριο </a:t>
            </a:r>
            <a:r>
              <a:rPr sz="2400" u="sng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αντίστοιχα).</a:t>
            </a:r>
            <a:endParaRPr sz="2400" u="sng">
              <a:latin typeface="Calibri" panose="020F0502020204030204"/>
              <a:cs typeface="Calibri" panose="020F0502020204030204"/>
            </a:endParaRPr>
          </a:p>
          <a:p>
            <a:pPr marL="355600" marR="19685" indent="-342900">
              <a:lnSpc>
                <a:spcPct val="100000"/>
              </a:lnSpc>
              <a:buClr>
                <a:srgbClr val="0033CC"/>
              </a:buClr>
              <a:buFont typeface="Arial MT"/>
              <a:buChar char="•"/>
              <a:tabLst>
                <a:tab pos="354965" algn="l"/>
                <a:tab pos="355600" algn="l"/>
                <a:tab pos="1238885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τη	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γονιμοποίηση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συντήκονται</a:t>
            </a:r>
            <a:r>
              <a:rPr sz="2400" u="sng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δύο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απλοειδή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κύτταρα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(γαμέτες)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δίνουν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ένα </a:t>
            </a:r>
            <a:r>
              <a:rPr sz="2400" u="sng" spc="-5" dirty="0">
                <a:latin typeface="Calibri" panose="020F0502020204030204"/>
                <a:cs typeface="Calibri" panose="020F0502020204030204"/>
              </a:rPr>
              <a:t>διπλοειδές </a:t>
            </a:r>
            <a:r>
              <a:rPr sz="2400" u="sng" spc="-15" dirty="0">
                <a:latin typeface="Calibri" panose="020F0502020204030204"/>
                <a:cs typeface="Calibri" panose="020F0502020204030204"/>
              </a:rPr>
              <a:t>κύτταρο, το </a:t>
            </a:r>
            <a:r>
              <a:rPr sz="2400" u="sng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u="sng" spc="-25" dirty="0">
                <a:latin typeface="Calibri" panose="020F0502020204030204"/>
                <a:cs typeface="Calibri" panose="020F0502020204030204"/>
              </a:rPr>
              <a:t>ζυγωτό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,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το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οποίο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θα 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προκύψει </a:t>
            </a:r>
            <a:r>
              <a:rPr sz="2400" dirty="0">
                <a:latin typeface="Calibri" panose="020F0502020204030204"/>
                <a:cs typeface="Calibri" panose="020F0502020204030204"/>
              </a:rPr>
              <a:t>ο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νέος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οργανισμός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με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μιτώσεις.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40982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Μείωση</a:t>
            </a:r>
            <a:r>
              <a:rPr spc="-30" dirty="0"/>
              <a:t> </a:t>
            </a:r>
            <a:r>
              <a:rPr dirty="0"/>
              <a:t>-</a:t>
            </a:r>
            <a:r>
              <a:rPr spc="-20" dirty="0"/>
              <a:t> </a:t>
            </a:r>
            <a:r>
              <a:rPr spc="-5" dirty="0"/>
              <a:t>Γονιμοποίηση</a:t>
            </a:r>
            <a:endParaRPr spc="-5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788408" y="1316736"/>
            <a:ext cx="3846031" cy="437915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087172" y="1322405"/>
            <a:ext cx="1007110" cy="43497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Απλοειδές</a:t>
            </a:r>
            <a:r>
              <a:rPr sz="1200" b="1" spc="22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διπλοειδές</a:t>
            </a:r>
            <a:r>
              <a:rPr sz="12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(2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59586" y="1068964"/>
            <a:ext cx="1605915" cy="56388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Γαμέτες</a:t>
            </a:r>
            <a:r>
              <a:rPr sz="12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i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=</a:t>
            </a:r>
            <a:r>
              <a:rPr sz="12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23)</a:t>
            </a:r>
            <a:endParaRPr sz="1200">
              <a:latin typeface="Calibri" panose="020F0502020204030204"/>
              <a:cs typeface="Calibri" panose="020F0502020204030204"/>
            </a:endParaRPr>
          </a:p>
          <a:p>
            <a:pPr marL="975360">
              <a:lnSpc>
                <a:spcPct val="100000"/>
              </a:lnSpc>
              <a:spcBef>
                <a:spcPts val="675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ωάριο</a:t>
            </a:r>
            <a:r>
              <a:rPr sz="1200" b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78838" y="2445288"/>
            <a:ext cx="835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Σπερμα-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10" dirty="0">
                <a:latin typeface="Calibri" panose="020F0502020204030204"/>
                <a:cs typeface="Calibri" panose="020F0502020204030204"/>
              </a:rPr>
              <a:t>τοζωάριο</a:t>
            </a:r>
            <a:r>
              <a:rPr sz="12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75917" y="3846758"/>
            <a:ext cx="3854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 panose="020F0502020204030204"/>
                <a:cs typeface="Calibri" panose="020F0502020204030204"/>
              </a:rPr>
              <a:t>Ό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ρχ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ις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21639" y="3844168"/>
            <a:ext cx="534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Ωοθήκη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76145" y="5026944"/>
            <a:ext cx="788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 panose="020F0502020204030204"/>
                <a:cs typeface="Calibri" panose="020F0502020204030204"/>
              </a:rPr>
              <a:t>ΔΙ</a:t>
            </a:r>
            <a:r>
              <a:rPr sz="1200" b="1" spc="5" dirty="0">
                <a:latin typeface="Calibri" panose="020F0502020204030204"/>
                <a:cs typeface="Calibri" panose="020F0502020204030204"/>
              </a:rPr>
              <a:t>Α</a:t>
            </a:r>
            <a:r>
              <a:rPr sz="1200" b="1" spc="-25" dirty="0">
                <a:latin typeface="Calibri" panose="020F0502020204030204"/>
                <a:cs typeface="Calibri" panose="020F0502020204030204"/>
              </a:rPr>
              <a:t>Δ</a:t>
            </a:r>
            <a:r>
              <a:rPr sz="1200" b="1" spc="-35" dirty="0">
                <a:latin typeface="Calibri" panose="020F0502020204030204"/>
                <a:cs typeface="Calibri" panose="020F0502020204030204"/>
              </a:rPr>
              <a:t>Ο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Χ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ΙΚΕΣ 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ΜΙΤΩΣΕΙΣ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 ΑΝΑΠΤΥΞΗ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43027" y="5670072"/>
            <a:ext cx="11645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Ενήλικες</a:t>
            </a:r>
            <a:r>
              <a:rPr sz="1200" b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(2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i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=</a:t>
            </a:r>
            <a:r>
              <a:rPr sz="12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46)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53614" y="2988899"/>
            <a:ext cx="1073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ΓΟΝΙΜΟΠΟΙΗΣΗ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89103" y="2988899"/>
            <a:ext cx="545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Μ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ΕΙ</a:t>
            </a:r>
            <a:r>
              <a:rPr sz="1200" b="1" spc="-5" dirty="0">
                <a:latin typeface="Calibri" panose="020F0502020204030204"/>
                <a:cs typeface="Calibri" panose="020F0502020204030204"/>
              </a:rPr>
              <a:t>Ω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ΣΗ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96082" y="4232483"/>
            <a:ext cx="581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 panose="020F0502020204030204"/>
                <a:cs typeface="Calibri" panose="020F0502020204030204"/>
              </a:rPr>
              <a:t>ΖΥΓΩΤΌ</a:t>
            </a:r>
            <a:endParaRPr sz="12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 panose="020F0502020204030204"/>
                <a:cs typeface="Calibri" panose="020F0502020204030204"/>
              </a:rPr>
              <a:t>(2</a:t>
            </a:r>
            <a:r>
              <a:rPr sz="1200" b="1" i="1" spc="-5" dirty="0">
                <a:latin typeface="Calibri" panose="020F0502020204030204"/>
                <a:cs typeface="Calibri" panose="020F0502020204030204"/>
              </a:rPr>
              <a:t>n</a:t>
            </a:r>
            <a:r>
              <a:rPr sz="1200" b="1" i="1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=</a:t>
            </a:r>
            <a:r>
              <a:rPr sz="12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200" b="1" dirty="0">
                <a:latin typeface="Calibri" panose="020F0502020204030204"/>
                <a:cs typeface="Calibri" panose="020F0502020204030204"/>
              </a:rPr>
              <a:t>46)</a:t>
            </a:r>
            <a:endParaRPr sz="1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286920" y="1242994"/>
            <a:ext cx="5475702" cy="52140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8879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Σπερματογένεση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5169" y="830369"/>
          <a:ext cx="8660130" cy="5590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665"/>
                <a:gridCol w="2304415"/>
              </a:tblGrid>
              <a:tr h="822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40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Σπερματογένεση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0827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54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Αριθμός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Χρ</a:t>
                      </a:r>
                      <a:r>
                        <a:rPr sz="2400" b="1" spc="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ω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μ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οσ</a:t>
                      </a:r>
                      <a:r>
                        <a:rPr sz="2400" b="1" spc="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ω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μ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ά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των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1440" marR="3054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400" spc="-20" dirty="0">
                          <a:latin typeface="Calibri" panose="020F0502020204030204"/>
                          <a:cs typeface="Calibri" panose="020F0502020204030204"/>
                        </a:rPr>
                        <a:t>Στην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περιφέρεια</a:t>
                      </a:r>
                      <a:r>
                        <a:rPr sz="24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των</a:t>
                      </a:r>
                      <a:r>
                        <a:rPr sz="240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σπερματικών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 σωληναρίων </a:t>
                      </a:r>
                      <a:r>
                        <a:rPr sz="2400" spc="-5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των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όρχεων</a:t>
                      </a:r>
                      <a:r>
                        <a:rPr sz="24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υπάρχουν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τα</a:t>
                      </a:r>
                      <a:r>
                        <a:rPr sz="24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πρόδρομα</a:t>
                      </a:r>
                      <a:r>
                        <a:rPr sz="24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20" dirty="0">
                          <a:latin typeface="Calibri" panose="020F0502020204030204"/>
                          <a:cs typeface="Calibri" panose="020F0502020204030204"/>
                        </a:rPr>
                        <a:t>γεννητικά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κύτταρα,</a:t>
                      </a:r>
                      <a:r>
                        <a:rPr sz="240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τα </a:t>
                      </a:r>
                      <a:r>
                        <a:rPr sz="2400" b="1" spc="-5" dirty="0">
                          <a:latin typeface="Calibri" panose="020F0502020204030204"/>
                          <a:cs typeface="Calibri" panose="020F0502020204030204"/>
                        </a:rPr>
                        <a:t>σπερματογόνια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.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98220">
                        <a:lnSpc>
                          <a:spcPct val="100000"/>
                        </a:lnSpc>
                        <a:spcBef>
                          <a:spcPts val="1640"/>
                        </a:spcBef>
                      </a:pP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46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0827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554481">
                <a:tc>
                  <a:txBody>
                    <a:bodyPr/>
                    <a:lstStyle/>
                    <a:p>
                      <a:pPr marL="91440" marR="34036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400" spc="-20" dirty="0">
                          <a:latin typeface="Calibri" panose="020F0502020204030204"/>
                          <a:cs typeface="Calibri" panose="020F0502020204030204"/>
                        </a:rPr>
                        <a:t>Στην </a:t>
                      </a:r>
                      <a:r>
                        <a:rPr sz="2400" b="1" spc="-10" dirty="0">
                          <a:latin typeface="Calibri" panose="020F0502020204030204"/>
                          <a:cs typeface="Calibri" panose="020F0502020204030204"/>
                        </a:rPr>
                        <a:t>ηλικία των </a:t>
                      </a:r>
                      <a:r>
                        <a:rPr sz="2400" b="1" spc="-5" dirty="0">
                          <a:latin typeface="Calibri" panose="020F0502020204030204"/>
                          <a:cs typeface="Calibri" panose="020F0502020204030204"/>
                        </a:rPr>
                        <a:t>13 </a:t>
                      </a:r>
                      <a:r>
                        <a:rPr sz="2400" b="1" dirty="0">
                          <a:latin typeface="Calibri" panose="020F0502020204030204"/>
                          <a:cs typeface="Calibri" panose="020F0502020204030204"/>
                        </a:rPr>
                        <a:t>περίπου </a:t>
                      </a:r>
                      <a:r>
                        <a:rPr sz="2400" b="1" spc="-5" dirty="0">
                          <a:latin typeface="Calibri" panose="020F0502020204030204"/>
                          <a:cs typeface="Calibri" panose="020F0502020204030204"/>
                        </a:rPr>
                        <a:t>ετών </a:t>
                      </a:r>
                      <a:r>
                        <a:rPr sz="2400" b="1" dirty="0">
                          <a:latin typeface="Calibri" panose="020F0502020204030204"/>
                          <a:cs typeface="Calibri" panose="020F0502020204030204"/>
                        </a:rPr>
                        <a:t>η </a:t>
                      </a:r>
                      <a:r>
                        <a:rPr sz="2400" b="1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b="1" dirty="0">
                          <a:latin typeface="Calibri" panose="020F0502020204030204"/>
                          <a:cs typeface="Calibri" panose="020F0502020204030204"/>
                        </a:rPr>
                        <a:t>τεστοστερόνη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αρχίζει </a:t>
                      </a:r>
                      <a:r>
                        <a:rPr sz="2400" dirty="0">
                          <a:latin typeface="Calibri" panose="020F0502020204030204"/>
                          <a:cs typeface="Calibri" panose="020F0502020204030204"/>
                        </a:rPr>
                        <a:t>να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διεγείρει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τους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όρχεις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οδηγώντας</a:t>
                      </a:r>
                      <a:r>
                        <a:rPr sz="240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τα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σπερματογόνια</a:t>
                      </a:r>
                      <a:r>
                        <a:rPr sz="2400" spc="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σε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 μιτώσεις,</a:t>
                      </a:r>
                      <a:r>
                        <a:rPr sz="2400" spc="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που </a:t>
                      </a:r>
                      <a:r>
                        <a:rPr sz="2400" spc="-5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δημιουργούν</a:t>
                      </a:r>
                      <a:r>
                        <a:rPr sz="2400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τα</a:t>
                      </a:r>
                      <a:r>
                        <a:rPr sz="24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b="1" spc="-5" dirty="0">
                          <a:latin typeface="Calibri" panose="020F0502020204030204"/>
                          <a:cs typeface="Calibri" panose="020F0502020204030204"/>
                        </a:rPr>
                        <a:t>σπερματοκύτταρα.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9822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46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1440" marR="3740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Τα</a:t>
                      </a:r>
                      <a:r>
                        <a:rPr sz="24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σπερματοκύτταρα</a:t>
                      </a:r>
                      <a:r>
                        <a:rPr sz="2400" spc="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dirty="0">
                          <a:latin typeface="Calibri" panose="020F0502020204030204"/>
                          <a:cs typeface="Calibri" panose="020F0502020204030204"/>
                        </a:rPr>
                        <a:t>με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b="1" spc="-5" dirty="0">
                          <a:latin typeface="Calibri" panose="020F0502020204030204"/>
                          <a:cs typeface="Calibri" panose="020F0502020204030204"/>
                        </a:rPr>
                        <a:t>μειωτική</a:t>
                      </a:r>
                      <a:r>
                        <a:rPr sz="2400" b="1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b="1" spc="-10" dirty="0">
                          <a:latin typeface="Calibri" panose="020F0502020204030204"/>
                          <a:cs typeface="Calibri" panose="020F0502020204030204"/>
                        </a:rPr>
                        <a:t>διαίρεση</a:t>
                      </a:r>
                      <a:r>
                        <a:rPr sz="2400" b="1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θα </a:t>
                      </a:r>
                      <a:r>
                        <a:rPr sz="2400" spc="-5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δώσουν</a:t>
                      </a:r>
                      <a:r>
                        <a:rPr sz="2400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τις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b="1" spc="-5" dirty="0">
                          <a:latin typeface="Calibri" panose="020F0502020204030204"/>
                          <a:cs typeface="Calibri" panose="020F0502020204030204"/>
                        </a:rPr>
                        <a:t>σπερματίδες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.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98220">
                        <a:lnSpc>
                          <a:spcPct val="100000"/>
                        </a:lnSpc>
                        <a:spcBef>
                          <a:spcPts val="1640"/>
                        </a:spcBef>
                      </a:pP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23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0827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188721">
                <a:tc>
                  <a:txBody>
                    <a:bodyPr/>
                    <a:lstStyle/>
                    <a:p>
                      <a:pPr marL="91440" marR="13138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Κάθε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σπερματίδα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χάνοντας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 μέρος</a:t>
                      </a:r>
                      <a:r>
                        <a:rPr sz="24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20" dirty="0">
                          <a:latin typeface="Calibri" panose="020F0502020204030204"/>
                          <a:cs typeface="Calibri" panose="020F0502020204030204"/>
                        </a:rPr>
                        <a:t>του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 κυτταροπλάσματος</a:t>
                      </a:r>
                      <a:r>
                        <a:rPr sz="2400" spc="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30" dirty="0">
                          <a:latin typeface="Calibri" panose="020F0502020204030204"/>
                          <a:cs typeface="Calibri" panose="020F0502020204030204"/>
                        </a:rPr>
                        <a:t>και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 αναπτύσσοντας </a:t>
                      </a:r>
                      <a:r>
                        <a:rPr sz="2400" spc="-5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0" dirty="0">
                          <a:latin typeface="Calibri" panose="020F0502020204030204"/>
                          <a:cs typeface="Calibri" panose="020F0502020204030204"/>
                        </a:rPr>
                        <a:t>μαστιγιοουρά</a:t>
                      </a:r>
                      <a:r>
                        <a:rPr sz="2400" spc="4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spc="-15" dirty="0">
                          <a:latin typeface="Calibri" panose="020F0502020204030204"/>
                          <a:cs typeface="Calibri" panose="020F0502020204030204"/>
                        </a:rPr>
                        <a:t>γίνεται</a:t>
                      </a: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400" b="1" spc="-10" dirty="0">
                          <a:latin typeface="Calibri" panose="020F0502020204030204"/>
                          <a:cs typeface="Calibri" panose="020F0502020204030204"/>
                        </a:rPr>
                        <a:t>σπερματοζωάρο.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9822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 panose="020F0502020204030204"/>
                          <a:cs typeface="Calibri" panose="020F0502020204030204"/>
                        </a:rPr>
                        <a:t>23</a:t>
                      </a:r>
                      <a:endParaRPr sz="24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69747" y="1306067"/>
            <a:ext cx="8604503" cy="471945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36013" y="1069371"/>
            <a:ext cx="1216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 panose="020F0502020204030204"/>
                <a:cs typeface="Calibri" panose="020F0502020204030204"/>
              </a:rPr>
              <a:t>Ε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π</a:t>
            </a:r>
            <a:r>
              <a:rPr sz="1800" b="1" spc="-15" dirty="0">
                <a:latin typeface="Calibri" panose="020F0502020204030204"/>
                <a:cs typeface="Calibri" panose="020F0502020204030204"/>
              </a:rPr>
              <a:t>ι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δ</a:t>
            </a:r>
            <a:r>
              <a:rPr sz="1800" b="1" spc="-15" dirty="0">
                <a:latin typeface="Calibri" panose="020F0502020204030204"/>
                <a:cs typeface="Calibri" panose="020F0502020204030204"/>
              </a:rPr>
              <a:t>ι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δ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υ</a:t>
            </a:r>
            <a:r>
              <a:rPr sz="1800" b="1" spc="5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spc="-15" dirty="0">
                <a:latin typeface="Calibri" panose="020F0502020204030204"/>
                <a:cs typeface="Calibri" panose="020F0502020204030204"/>
              </a:rPr>
              <a:t>ί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δα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57803" y="1230534"/>
            <a:ext cx="113728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40"/>
              </a:lnSpc>
              <a:spcBef>
                <a:spcPts val="345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πε</a:t>
            </a:r>
            <a:r>
              <a:rPr sz="1800" b="1" spc="5" dirty="0">
                <a:latin typeface="Calibri" panose="020F0502020204030204"/>
                <a:cs typeface="Calibri" panose="020F0502020204030204"/>
              </a:rPr>
              <a:t>ρ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ατι</a:t>
            </a:r>
            <a:r>
              <a:rPr sz="1800" b="1" spc="-50" dirty="0">
                <a:latin typeface="Calibri" panose="020F0502020204030204"/>
                <a:cs typeface="Calibri" panose="020F0502020204030204"/>
              </a:rPr>
              <a:t>κ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ό  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σωληνάριο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4686" y="3103911"/>
            <a:ext cx="561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Όρ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χις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71673" y="3410464"/>
            <a:ext cx="1263650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40"/>
              </a:lnSpc>
              <a:spcBef>
                <a:spcPts val="345"/>
              </a:spcBef>
            </a:pPr>
            <a:r>
              <a:rPr sz="1800" b="1" spc="-5" dirty="0">
                <a:latin typeface="Calibri" panose="020F0502020204030204"/>
                <a:cs typeface="Calibri" panose="020F0502020204030204"/>
              </a:rPr>
              <a:t>Διατομή 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πε</a:t>
            </a:r>
            <a:r>
              <a:rPr sz="1800" b="1" spc="5" dirty="0">
                <a:latin typeface="Calibri" panose="020F0502020204030204"/>
                <a:cs typeface="Calibri" panose="020F0502020204030204"/>
              </a:rPr>
              <a:t>ρ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ατι</a:t>
            </a:r>
            <a:r>
              <a:rPr sz="1800" b="1" spc="-50" dirty="0">
                <a:latin typeface="Calibri" panose="020F0502020204030204"/>
                <a:cs typeface="Calibri" panose="020F0502020204030204"/>
              </a:rPr>
              <a:t>κ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ού  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σωληναρίου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04784" y="2295810"/>
            <a:ext cx="103759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40"/>
              </a:lnSpc>
              <a:spcBef>
                <a:spcPts val="345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περ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α</a:t>
            </a:r>
            <a:r>
              <a:rPr sz="1800" b="1" spc="-15" dirty="0">
                <a:latin typeface="Calibri" panose="020F0502020204030204"/>
                <a:cs typeface="Calibri" panose="020F0502020204030204"/>
              </a:rPr>
              <a:t>τ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ο-  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γόνια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93582" y="2956236"/>
            <a:ext cx="103759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40"/>
              </a:lnSpc>
              <a:spcBef>
                <a:spcPts val="345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περ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α</a:t>
            </a:r>
            <a:r>
              <a:rPr sz="1800" b="1" spc="-15" dirty="0">
                <a:latin typeface="Calibri" panose="020F0502020204030204"/>
                <a:cs typeface="Calibri" panose="020F0502020204030204"/>
              </a:rPr>
              <a:t>τ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ό-  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κύτταρα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41894" y="4438936"/>
            <a:ext cx="12293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 panose="020F0502020204030204"/>
                <a:cs typeface="Calibri" panose="020F0502020204030204"/>
              </a:rPr>
              <a:t>Σπερματίδες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77556" y="3623062"/>
            <a:ext cx="103759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40"/>
              </a:lnSpc>
              <a:spcBef>
                <a:spcPts val="345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Σ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περ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α</a:t>
            </a:r>
            <a:r>
              <a:rPr sz="1800" b="1" spc="-15" dirty="0">
                <a:latin typeface="Calibri" panose="020F0502020204030204"/>
                <a:cs typeface="Calibri" panose="020F0502020204030204"/>
              </a:rPr>
              <a:t>τ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ό-  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κύτταρα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17257" y="5616911"/>
            <a:ext cx="1663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Σπερματοζωάρια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48155" y="1402080"/>
            <a:ext cx="6118860" cy="4264660"/>
            <a:chOff x="1248155" y="1402080"/>
            <a:chExt cx="6118860" cy="4264660"/>
          </a:xfrm>
        </p:grpSpPr>
        <p:sp>
          <p:nvSpPr>
            <p:cNvPr id="13" name="object 13"/>
            <p:cNvSpPr/>
            <p:nvPr/>
          </p:nvSpPr>
          <p:spPr>
            <a:xfrm>
              <a:off x="1287779" y="1408176"/>
              <a:ext cx="146685" cy="573405"/>
            </a:xfrm>
            <a:custGeom>
              <a:avLst/>
              <a:gdLst/>
              <a:ahLst/>
              <a:cxnLst/>
              <a:rect l="l" t="t" r="r" b="b"/>
              <a:pathLst>
                <a:path w="146684" h="573405">
                  <a:moveTo>
                    <a:pt x="146303" y="0"/>
                  </a:moveTo>
                  <a:lnTo>
                    <a:pt x="0" y="57302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248155" y="3264408"/>
              <a:ext cx="344805" cy="0"/>
            </a:xfrm>
            <a:custGeom>
              <a:avLst/>
              <a:gdLst/>
              <a:ahLst/>
              <a:cxnLst/>
              <a:rect l="l" t="t" r="r" b="b"/>
              <a:pathLst>
                <a:path w="344805">
                  <a:moveTo>
                    <a:pt x="0" y="0"/>
                  </a:moveTo>
                  <a:lnTo>
                    <a:pt x="344424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022091" y="3410712"/>
              <a:ext cx="238125" cy="144780"/>
            </a:xfrm>
            <a:custGeom>
              <a:avLst/>
              <a:gdLst/>
              <a:ahLst/>
              <a:cxnLst/>
              <a:rect l="l" t="t" r="r" b="b"/>
              <a:pathLst>
                <a:path w="238125" h="144779">
                  <a:moveTo>
                    <a:pt x="237744" y="0"/>
                  </a:moveTo>
                  <a:lnTo>
                    <a:pt x="0" y="14478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677667" y="1755648"/>
              <a:ext cx="106680" cy="253365"/>
            </a:xfrm>
            <a:custGeom>
              <a:avLst/>
              <a:gdLst/>
              <a:ahLst/>
              <a:cxnLst/>
              <a:rect l="l" t="t" r="r" b="b"/>
              <a:pathLst>
                <a:path w="106680" h="253364">
                  <a:moveTo>
                    <a:pt x="106680" y="0"/>
                  </a:moveTo>
                  <a:lnTo>
                    <a:pt x="0" y="25298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812535" y="1889760"/>
              <a:ext cx="1548765" cy="581025"/>
            </a:xfrm>
            <a:custGeom>
              <a:avLst/>
              <a:gdLst/>
              <a:ahLst/>
              <a:cxnLst/>
              <a:rect l="l" t="t" r="r" b="b"/>
              <a:pathLst>
                <a:path w="1548765" h="581025">
                  <a:moveTo>
                    <a:pt x="0" y="0"/>
                  </a:moveTo>
                  <a:lnTo>
                    <a:pt x="1548384" y="58064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472427" y="2866644"/>
              <a:ext cx="873760" cy="292735"/>
            </a:xfrm>
            <a:custGeom>
              <a:avLst/>
              <a:gdLst/>
              <a:ahLst/>
              <a:cxnLst/>
              <a:rect l="l" t="t" r="r" b="b"/>
              <a:pathLst>
                <a:path w="873759" h="292735">
                  <a:moveTo>
                    <a:pt x="0" y="0"/>
                  </a:moveTo>
                  <a:lnTo>
                    <a:pt x="873252" y="29260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579108" y="3317747"/>
              <a:ext cx="556260" cy="501650"/>
            </a:xfrm>
            <a:custGeom>
              <a:avLst/>
              <a:gdLst/>
              <a:ahLst/>
              <a:cxnLst/>
              <a:rect l="l" t="t" r="r" b="b"/>
              <a:pathLst>
                <a:path w="556259" h="501650">
                  <a:moveTo>
                    <a:pt x="0" y="0"/>
                  </a:moveTo>
                  <a:lnTo>
                    <a:pt x="556260" y="50139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697979" y="3806952"/>
              <a:ext cx="425450" cy="687705"/>
            </a:xfrm>
            <a:custGeom>
              <a:avLst/>
              <a:gdLst/>
              <a:ahLst/>
              <a:cxnLst/>
              <a:rect l="l" t="t" r="r" b="b"/>
              <a:pathLst>
                <a:path w="425450" h="687704">
                  <a:moveTo>
                    <a:pt x="0" y="0"/>
                  </a:moveTo>
                  <a:lnTo>
                    <a:pt x="425195" y="68732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790944" y="4335780"/>
              <a:ext cx="344805" cy="396240"/>
            </a:xfrm>
            <a:custGeom>
              <a:avLst/>
              <a:gdLst/>
              <a:ahLst/>
              <a:cxnLst/>
              <a:rect l="l" t="t" r="r" b="b"/>
              <a:pathLst>
                <a:path w="344804" h="396239">
                  <a:moveTo>
                    <a:pt x="0" y="0"/>
                  </a:moveTo>
                  <a:lnTo>
                    <a:pt x="344424" y="39624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790944" y="5394959"/>
              <a:ext cx="332740" cy="265430"/>
            </a:xfrm>
            <a:custGeom>
              <a:avLst/>
              <a:gdLst/>
              <a:ahLst/>
              <a:cxnLst/>
              <a:rect l="l" t="t" r="r" b="b"/>
              <a:pathLst>
                <a:path w="332740" h="265429">
                  <a:moveTo>
                    <a:pt x="0" y="0"/>
                  </a:moveTo>
                  <a:lnTo>
                    <a:pt x="332232" y="26517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8879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Σπερματογένεση</a:t>
            </a:r>
            <a:endParaRPr spc="-10" dirty="0"/>
          </a:p>
        </p:txBody>
      </p:sp>
      <p:sp>
        <p:nvSpPr>
          <p:cNvPr id="24" name="object 2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908048" y="836675"/>
            <a:ext cx="4925131" cy="566953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21546" y="959958"/>
            <a:ext cx="11766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Σπερματογόνια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52049" y="1535358"/>
            <a:ext cx="6197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Μ</a:t>
            </a:r>
            <a:r>
              <a:rPr sz="1400" b="1" spc="-30" dirty="0">
                <a:latin typeface="Calibri" panose="020F0502020204030204"/>
                <a:cs typeface="Calibri" panose="020F0502020204030204"/>
              </a:rPr>
              <a:t>ί</a:t>
            </a:r>
            <a:r>
              <a:rPr sz="1400" b="1" spc="-15" dirty="0">
                <a:latin typeface="Calibri" panose="020F0502020204030204"/>
                <a:cs typeface="Calibri" panose="020F0502020204030204"/>
              </a:rPr>
              <a:t>τ</a:t>
            </a:r>
            <a:r>
              <a:rPr sz="1400" b="1" dirty="0">
                <a:latin typeface="Calibri" panose="020F0502020204030204"/>
                <a:cs typeface="Calibri" panose="020F0502020204030204"/>
              </a:rPr>
              <a:t>ωση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5662" y="2041753"/>
            <a:ext cx="21259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Σπερματοκύτταρα</a:t>
            </a:r>
            <a:r>
              <a:rPr sz="1400" b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5" dirty="0">
                <a:latin typeface="Calibri" panose="020F0502020204030204"/>
                <a:cs typeface="Calibri" panose="020F0502020204030204"/>
              </a:rPr>
              <a:t>1</a:t>
            </a:r>
            <a:r>
              <a:rPr sz="1350" b="1" spc="7" baseline="25000" dirty="0">
                <a:latin typeface="Calibri" panose="020F0502020204030204"/>
                <a:cs typeface="Calibri" panose="020F0502020204030204"/>
              </a:rPr>
              <a:t>ης</a:t>
            </a:r>
            <a:r>
              <a:rPr sz="1350" b="1" spc="135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-5" dirty="0">
                <a:latin typeface="Calibri" panose="020F0502020204030204"/>
                <a:cs typeface="Calibri" panose="020F0502020204030204"/>
              </a:rPr>
              <a:t>τάξης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96706" y="2564072"/>
            <a:ext cx="7823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Calibri" panose="020F0502020204030204"/>
                <a:cs typeface="Calibri" panose="020F0502020204030204"/>
              </a:rPr>
              <a:t>Μείωση</a:t>
            </a:r>
            <a:r>
              <a:rPr sz="1400" b="1" spc="204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dirty="0">
                <a:latin typeface="Times New Roman" panose="02020603050405020304"/>
                <a:cs typeface="Times New Roman" panose="02020603050405020304"/>
              </a:rPr>
              <a:t>I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35797" y="3197779"/>
            <a:ext cx="21259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Σπερματοκύτταρα</a:t>
            </a:r>
            <a:r>
              <a:rPr sz="1400" b="1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5" dirty="0">
                <a:latin typeface="Calibri" panose="020F0502020204030204"/>
                <a:cs typeface="Calibri" panose="020F0502020204030204"/>
              </a:rPr>
              <a:t>2</a:t>
            </a:r>
            <a:r>
              <a:rPr sz="1350" b="1" spc="7" baseline="25000" dirty="0">
                <a:latin typeface="Calibri" panose="020F0502020204030204"/>
                <a:cs typeface="Calibri" panose="020F0502020204030204"/>
              </a:rPr>
              <a:t>ης</a:t>
            </a:r>
            <a:r>
              <a:rPr sz="1350" b="1" spc="142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-5" dirty="0">
                <a:latin typeface="Calibri" panose="020F0502020204030204"/>
                <a:cs typeface="Calibri" panose="020F0502020204030204"/>
              </a:rPr>
              <a:t>τάξης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6657" y="3676467"/>
            <a:ext cx="8534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libri" panose="020F0502020204030204"/>
                <a:cs typeface="Calibri" panose="020F0502020204030204"/>
              </a:rPr>
              <a:t>Μείωση</a:t>
            </a:r>
            <a:r>
              <a:rPr sz="1400" b="1" spc="204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5" dirty="0">
                <a:latin typeface="Times New Roman" panose="02020603050405020304"/>
                <a:cs typeface="Times New Roman" panose="02020603050405020304"/>
              </a:rPr>
              <a:t>II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69652" y="4184466"/>
            <a:ext cx="977900" cy="448309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135255">
              <a:lnSpc>
                <a:spcPts val="1640"/>
              </a:lnSpc>
              <a:spcBef>
                <a:spcPts val="190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Πρόωρες </a:t>
            </a:r>
            <a:r>
              <a:rPr sz="1400" b="1" dirty="0">
                <a:latin typeface="Calibri" panose="020F0502020204030204"/>
                <a:cs typeface="Calibri" panose="020F0502020204030204"/>
              </a:rPr>
              <a:t> </a:t>
            </a:r>
            <a:r>
              <a:rPr sz="1400" b="1" spc="15" dirty="0">
                <a:latin typeface="Calibri" panose="020F0502020204030204"/>
                <a:cs typeface="Calibri" panose="020F0502020204030204"/>
              </a:rPr>
              <a:t>σ</a:t>
            </a:r>
            <a:r>
              <a:rPr sz="1400" b="1" dirty="0">
                <a:latin typeface="Calibri" panose="020F0502020204030204"/>
                <a:cs typeface="Calibri" panose="020F0502020204030204"/>
              </a:rPr>
              <a:t>π</a:t>
            </a:r>
            <a:r>
              <a:rPr sz="1400" b="1" spc="5" dirty="0">
                <a:latin typeface="Calibri" panose="020F0502020204030204"/>
                <a:cs typeface="Calibri" panose="020F0502020204030204"/>
              </a:rPr>
              <a:t>ε</a:t>
            </a:r>
            <a:r>
              <a:rPr sz="1400" b="1" dirty="0">
                <a:latin typeface="Calibri" panose="020F0502020204030204"/>
                <a:cs typeface="Calibri" panose="020F0502020204030204"/>
              </a:rPr>
              <a:t>ρ</a:t>
            </a:r>
            <a:r>
              <a:rPr sz="1400" b="1" spc="-15" dirty="0">
                <a:latin typeface="Calibri" panose="020F0502020204030204"/>
                <a:cs typeface="Calibri" panose="020F0502020204030204"/>
              </a:rPr>
              <a:t>μ</a:t>
            </a:r>
            <a:r>
              <a:rPr sz="1400" b="1" spc="-5" dirty="0">
                <a:latin typeface="Calibri" panose="020F0502020204030204"/>
                <a:cs typeface="Calibri" panose="020F0502020204030204"/>
              </a:rPr>
              <a:t>α</a:t>
            </a:r>
            <a:r>
              <a:rPr sz="1400" b="1" dirty="0">
                <a:latin typeface="Calibri" panose="020F0502020204030204"/>
                <a:cs typeface="Calibri" panose="020F0502020204030204"/>
              </a:rPr>
              <a:t>τ</a:t>
            </a:r>
            <a:r>
              <a:rPr sz="1400" b="1" spc="-20" dirty="0">
                <a:latin typeface="Calibri" panose="020F0502020204030204"/>
                <a:cs typeface="Calibri" panose="020F0502020204030204"/>
              </a:rPr>
              <a:t>ί</a:t>
            </a:r>
            <a:r>
              <a:rPr sz="1400" b="1" spc="-5" dirty="0">
                <a:latin typeface="Calibri" panose="020F0502020204030204"/>
                <a:cs typeface="Calibri" panose="020F0502020204030204"/>
              </a:rPr>
              <a:t>δ</a:t>
            </a:r>
            <a:r>
              <a:rPr sz="1400" b="1" spc="5" dirty="0">
                <a:latin typeface="Calibri" panose="020F0502020204030204"/>
                <a:cs typeface="Calibri" panose="020F0502020204030204"/>
              </a:rPr>
              <a:t>ε</a:t>
            </a:r>
            <a:r>
              <a:rPr sz="1400" b="1" dirty="0">
                <a:latin typeface="Calibri" panose="020F0502020204030204"/>
                <a:cs typeface="Calibri" panose="020F0502020204030204"/>
              </a:rPr>
              <a:t>ς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80498" y="4918917"/>
            <a:ext cx="12369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Διαφοροποίηση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6579" y="5370036"/>
            <a:ext cx="13150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Calibri" panose="020F0502020204030204"/>
                <a:cs typeface="Calibri" panose="020F0502020204030204"/>
              </a:rPr>
              <a:t>σπερματοζωάρια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72826" y="985086"/>
            <a:ext cx="2095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2</a:t>
            </a: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71043" y="2054042"/>
            <a:ext cx="2095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2</a:t>
            </a: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9879" y="3201098"/>
            <a:ext cx="12001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08107" y="3204664"/>
            <a:ext cx="12001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33948" y="4297157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02185" y="4306251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13929" y="4295374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78600" y="4306251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88806" y="5433335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33358" y="5467749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66856" y="5465966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13191" y="5467749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66382" y="1336709"/>
            <a:ext cx="4781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 panose="020F0502020204030204"/>
                <a:cs typeface="Calibri" panose="020F0502020204030204"/>
              </a:rPr>
              <a:t>2</a:t>
            </a:r>
            <a:r>
              <a:rPr sz="1400" b="1" i="1" dirty="0">
                <a:latin typeface="Calibri" panose="020F0502020204030204"/>
                <a:cs typeface="Calibri" panose="020F0502020204030204"/>
              </a:rPr>
              <a:t>n</a:t>
            </a:r>
            <a:r>
              <a:rPr sz="1400" b="1" i="1" spc="-5" dirty="0">
                <a:latin typeface="Calibri" panose="020F0502020204030204"/>
                <a:cs typeface="Calibri" panose="020F0502020204030204"/>
              </a:rPr>
              <a:t>=46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8879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Σπερματογένεση</a:t>
            </a:r>
            <a:endParaRPr spc="-10" dirty="0"/>
          </a:p>
        </p:txBody>
      </p:sp>
      <p:sp>
        <p:nvSpPr>
          <p:cNvPr id="26" name="object 26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27532" y="1381634"/>
            <a:ext cx="7230109" cy="4234180"/>
            <a:chOff x="827532" y="1381634"/>
            <a:chExt cx="7230109" cy="4234180"/>
          </a:xfrm>
        </p:grpSpPr>
        <p:pic>
          <p:nvPicPr>
            <p:cNvPr id="3" name="object 3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827532" y="1381634"/>
              <a:ext cx="7229855" cy="423390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25296" y="2546603"/>
              <a:ext cx="93345" cy="538480"/>
            </a:xfrm>
            <a:custGeom>
              <a:avLst/>
              <a:gdLst/>
              <a:ahLst/>
              <a:cxnLst/>
              <a:rect l="l" t="t" r="r" b="b"/>
              <a:pathLst>
                <a:path w="93344" h="538480">
                  <a:moveTo>
                    <a:pt x="92964" y="537972"/>
                  </a:moveTo>
                  <a:lnTo>
                    <a:pt x="0" y="537972"/>
                  </a:lnTo>
                  <a:lnTo>
                    <a:pt x="0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173480" y="1746503"/>
              <a:ext cx="144780" cy="353695"/>
            </a:xfrm>
            <a:custGeom>
              <a:avLst/>
              <a:gdLst/>
              <a:ahLst/>
              <a:cxnLst/>
              <a:rect l="l" t="t" r="r" b="b"/>
              <a:pathLst>
                <a:path w="144780" h="353694">
                  <a:moveTo>
                    <a:pt x="144780" y="0"/>
                  </a:moveTo>
                  <a:lnTo>
                    <a:pt x="80746" y="0"/>
                  </a:lnTo>
                  <a:lnTo>
                    <a:pt x="0" y="353568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157477" y="1970531"/>
              <a:ext cx="76200" cy="561340"/>
            </a:xfrm>
            <a:custGeom>
              <a:avLst/>
              <a:gdLst/>
              <a:ahLst/>
              <a:cxnLst/>
              <a:rect l="l" t="t" r="r" b="b"/>
              <a:pathLst>
                <a:path w="76200" h="561339">
                  <a:moveTo>
                    <a:pt x="70751" y="0"/>
                  </a:moveTo>
                  <a:lnTo>
                    <a:pt x="0" y="0"/>
                  </a:lnTo>
                  <a:lnTo>
                    <a:pt x="76200" y="560832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241035" y="1962911"/>
              <a:ext cx="140335" cy="881380"/>
            </a:xfrm>
            <a:custGeom>
              <a:avLst/>
              <a:gdLst/>
              <a:ahLst/>
              <a:cxnLst/>
              <a:rect l="l" t="t" r="r" b="b"/>
              <a:pathLst>
                <a:path w="140335" h="881380">
                  <a:moveTo>
                    <a:pt x="0" y="0"/>
                  </a:moveTo>
                  <a:lnTo>
                    <a:pt x="54978" y="2616"/>
                  </a:lnTo>
                  <a:lnTo>
                    <a:pt x="140208" y="880872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245608" y="3355847"/>
              <a:ext cx="230504" cy="121920"/>
            </a:xfrm>
            <a:custGeom>
              <a:avLst/>
              <a:gdLst/>
              <a:ahLst/>
              <a:cxnLst/>
              <a:rect l="l" t="t" r="r" b="b"/>
              <a:pathLst>
                <a:path w="230504" h="121920">
                  <a:moveTo>
                    <a:pt x="230124" y="121920"/>
                  </a:moveTo>
                  <a:lnTo>
                    <a:pt x="180213" y="121920"/>
                  </a:lnTo>
                  <a:lnTo>
                    <a:pt x="0" y="0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038088" y="3310127"/>
              <a:ext cx="100965" cy="173990"/>
            </a:xfrm>
            <a:custGeom>
              <a:avLst/>
              <a:gdLst/>
              <a:ahLst/>
              <a:cxnLst/>
              <a:rect l="l" t="t" r="r" b="b"/>
              <a:pathLst>
                <a:path w="100964" h="173989">
                  <a:moveTo>
                    <a:pt x="0" y="173736"/>
                  </a:moveTo>
                  <a:lnTo>
                    <a:pt x="58674" y="173736"/>
                  </a:lnTo>
                  <a:lnTo>
                    <a:pt x="100584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323076" y="2452115"/>
              <a:ext cx="391795" cy="187960"/>
            </a:xfrm>
            <a:custGeom>
              <a:avLst/>
              <a:gdLst/>
              <a:ahLst/>
              <a:cxnLst/>
              <a:rect l="l" t="t" r="r" b="b"/>
              <a:pathLst>
                <a:path w="391795" h="187960">
                  <a:moveTo>
                    <a:pt x="391667" y="0"/>
                  </a:moveTo>
                  <a:lnTo>
                    <a:pt x="306158" y="0"/>
                  </a:lnTo>
                  <a:lnTo>
                    <a:pt x="0" y="187452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486144" y="2174747"/>
              <a:ext cx="248920" cy="167640"/>
            </a:xfrm>
            <a:custGeom>
              <a:avLst/>
              <a:gdLst/>
              <a:ahLst/>
              <a:cxnLst/>
              <a:rect l="l" t="t" r="r" b="b"/>
              <a:pathLst>
                <a:path w="248920" h="167639">
                  <a:moveTo>
                    <a:pt x="248412" y="0"/>
                  </a:moveTo>
                  <a:lnTo>
                    <a:pt x="157327" y="0"/>
                  </a:lnTo>
                  <a:lnTo>
                    <a:pt x="0" y="16764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516879" y="2452115"/>
              <a:ext cx="1112520" cy="56515"/>
            </a:xfrm>
            <a:custGeom>
              <a:avLst/>
              <a:gdLst/>
              <a:ahLst/>
              <a:cxnLst/>
              <a:rect l="l" t="t" r="r" b="b"/>
              <a:pathLst>
                <a:path w="1112520" h="56514">
                  <a:moveTo>
                    <a:pt x="0" y="56387"/>
                  </a:moveTo>
                  <a:lnTo>
                    <a:pt x="1112520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564123" y="2174747"/>
              <a:ext cx="1079500" cy="43180"/>
            </a:xfrm>
            <a:custGeom>
              <a:avLst/>
              <a:gdLst/>
              <a:ahLst/>
              <a:cxnLst/>
              <a:rect l="l" t="t" r="r" b="b"/>
              <a:pathLst>
                <a:path w="1079500" h="43180">
                  <a:moveTo>
                    <a:pt x="0" y="42672"/>
                  </a:moveTo>
                  <a:lnTo>
                    <a:pt x="1078992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072127" y="3319271"/>
              <a:ext cx="307975" cy="109855"/>
            </a:xfrm>
            <a:custGeom>
              <a:avLst/>
              <a:gdLst/>
              <a:ahLst/>
              <a:cxnLst/>
              <a:rect l="l" t="t" r="r" b="b"/>
              <a:pathLst>
                <a:path w="307975" h="109854">
                  <a:moveTo>
                    <a:pt x="0" y="109727"/>
                  </a:moveTo>
                  <a:lnTo>
                    <a:pt x="107200" y="109727"/>
                  </a:lnTo>
                  <a:lnTo>
                    <a:pt x="307848" y="0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130296" y="3122675"/>
              <a:ext cx="187960" cy="306705"/>
            </a:xfrm>
            <a:custGeom>
              <a:avLst/>
              <a:gdLst/>
              <a:ahLst/>
              <a:cxnLst/>
              <a:rect l="l" t="t" r="r" b="b"/>
              <a:pathLst>
                <a:path w="187960" h="306704">
                  <a:moveTo>
                    <a:pt x="187451" y="306324"/>
                  </a:moveTo>
                  <a:lnTo>
                    <a:pt x="74434" y="306324"/>
                  </a:lnTo>
                  <a:lnTo>
                    <a:pt x="0" y="0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605014" y="3709415"/>
              <a:ext cx="79375" cy="1862455"/>
            </a:xfrm>
            <a:custGeom>
              <a:avLst/>
              <a:gdLst/>
              <a:ahLst/>
              <a:cxnLst/>
              <a:rect l="l" t="t" r="r" b="b"/>
              <a:pathLst>
                <a:path w="79375" h="1862454">
                  <a:moveTo>
                    <a:pt x="76517" y="0"/>
                  </a:moveTo>
                  <a:lnTo>
                    <a:pt x="0" y="0"/>
                  </a:lnTo>
                  <a:lnTo>
                    <a:pt x="0" y="1862327"/>
                  </a:lnTo>
                  <a:lnTo>
                    <a:pt x="79247" y="1862327"/>
                  </a:lnTo>
                </a:path>
              </a:pathLst>
            </a:custGeom>
            <a:ln w="12191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157472" y="1970531"/>
              <a:ext cx="187960" cy="641985"/>
            </a:xfrm>
            <a:custGeom>
              <a:avLst/>
              <a:gdLst/>
              <a:ahLst/>
              <a:cxnLst/>
              <a:rect l="l" t="t" r="r" b="b"/>
              <a:pathLst>
                <a:path w="187960" h="641985">
                  <a:moveTo>
                    <a:pt x="0" y="0"/>
                  </a:moveTo>
                  <a:lnTo>
                    <a:pt x="187452" y="641604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521196" y="4625340"/>
              <a:ext cx="81280" cy="1905"/>
            </a:xfrm>
            <a:custGeom>
              <a:avLst/>
              <a:gdLst/>
              <a:ahLst/>
              <a:cxnLst/>
              <a:rect l="l" t="t" r="r" b="b"/>
              <a:pathLst>
                <a:path w="81279" h="1904">
                  <a:moveTo>
                    <a:pt x="-6096" y="762"/>
                  </a:moveTo>
                  <a:lnTo>
                    <a:pt x="86868" y="762"/>
                  </a:lnTo>
                </a:path>
              </a:pathLst>
            </a:custGeom>
            <a:ln w="1371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499603" y="3355847"/>
              <a:ext cx="466725" cy="74930"/>
            </a:xfrm>
            <a:custGeom>
              <a:avLst/>
              <a:gdLst/>
              <a:ahLst/>
              <a:cxnLst/>
              <a:rect l="l" t="t" r="r" b="b"/>
              <a:pathLst>
                <a:path w="466725" h="74929">
                  <a:moveTo>
                    <a:pt x="466344" y="74675"/>
                  </a:moveTo>
                  <a:lnTo>
                    <a:pt x="466344" y="0"/>
                  </a:lnTo>
                  <a:lnTo>
                    <a:pt x="0" y="0"/>
                  </a:lnTo>
                  <a:lnTo>
                    <a:pt x="0" y="72097"/>
                  </a:lnTo>
                </a:path>
              </a:pathLst>
            </a:custGeom>
            <a:ln w="12192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7150608" y="3197352"/>
              <a:ext cx="9525" cy="158750"/>
            </a:xfrm>
            <a:custGeom>
              <a:avLst/>
              <a:gdLst/>
              <a:ahLst/>
              <a:cxnLst/>
              <a:rect l="l" t="t" r="r" b="b"/>
              <a:pathLst>
                <a:path w="9525" h="158750">
                  <a:moveTo>
                    <a:pt x="4572" y="-6096"/>
                  </a:moveTo>
                  <a:lnTo>
                    <a:pt x="4572" y="164592"/>
                  </a:lnTo>
                </a:path>
              </a:pathLst>
            </a:custGeom>
            <a:ln w="21336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728203" y="3279647"/>
              <a:ext cx="1905" cy="76200"/>
            </a:xfrm>
            <a:custGeom>
              <a:avLst/>
              <a:gdLst/>
              <a:ahLst/>
              <a:cxnLst/>
              <a:rect l="l" t="t" r="r" b="b"/>
              <a:pathLst>
                <a:path w="1904" h="76200">
                  <a:moveTo>
                    <a:pt x="761" y="-6096"/>
                  </a:moveTo>
                  <a:lnTo>
                    <a:pt x="761" y="82296"/>
                  </a:lnTo>
                </a:path>
              </a:pathLst>
            </a:custGeom>
            <a:ln w="13716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776" y="2836163"/>
              <a:ext cx="155447" cy="15087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20824" y="2840736"/>
              <a:ext cx="155448" cy="14782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26080" y="3233933"/>
              <a:ext cx="155448" cy="14935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78224" y="4346447"/>
              <a:ext cx="155448" cy="14782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09388" y="4631436"/>
              <a:ext cx="155448" cy="15087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80760" y="5163311"/>
              <a:ext cx="158496" cy="14782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06996" y="5145023"/>
              <a:ext cx="158496" cy="147828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1241443" y="1403802"/>
            <a:ext cx="4072890" cy="70802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084070">
              <a:lnSpc>
                <a:spcPct val="100000"/>
              </a:lnSpc>
              <a:spcBef>
                <a:spcPts val="205"/>
              </a:spcBef>
            </a:pP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περίπου</a:t>
            </a:r>
            <a:r>
              <a:rPr sz="1400" b="1" spc="-7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24</a:t>
            </a:r>
            <a:r>
              <a:rPr sz="1400" b="1" spc="-4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μέρες</a:t>
            </a:r>
            <a:endParaRPr sz="1400">
              <a:latin typeface="Arial" panose="020B0604020202020204"/>
              <a:cs typeface="Arial" panose="020B0604020202020204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σπερματίδα</a:t>
            </a:r>
            <a:endParaRPr sz="1400">
              <a:latin typeface="Arial" panose="020B0604020202020204"/>
              <a:cs typeface="Arial" panose="020B0604020202020204"/>
            </a:endParaRPr>
          </a:p>
          <a:p>
            <a:pPr marL="3004820">
              <a:lnSpc>
                <a:spcPct val="100000"/>
              </a:lnSpc>
              <a:spcBef>
                <a:spcPts val="120"/>
              </a:spcBef>
            </a:pPr>
            <a:r>
              <a:rPr sz="1400" b="1" spc="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</a:t>
            </a:r>
            <a:r>
              <a:rPr sz="1400" b="1" spc="-4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τ</a:t>
            </a:r>
            <a:r>
              <a:rPr sz="1400" b="1" spc="-5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ο</a:t>
            </a:r>
            <a:r>
              <a:rPr sz="1400" b="1" spc="-6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χ</a:t>
            </a:r>
            <a:r>
              <a:rPr sz="14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ό</a:t>
            </a:r>
            <a:r>
              <a:rPr sz="14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δ</a:t>
            </a:r>
            <a:r>
              <a:rPr sz="14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ρι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76450" y="3378784"/>
            <a:ext cx="715010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Περίσσεια </a:t>
            </a:r>
            <a:r>
              <a:rPr sz="10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0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κυτταρο- </a:t>
            </a:r>
            <a:r>
              <a:rPr sz="10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0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π</a:t>
            </a:r>
            <a:r>
              <a:rPr sz="10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λ</a:t>
            </a:r>
            <a:r>
              <a:rPr sz="10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ά</a:t>
            </a:r>
            <a:r>
              <a:rPr sz="10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σμ</a:t>
            </a:r>
            <a:r>
              <a:rPr sz="10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ατ</a:t>
            </a:r>
            <a:r>
              <a:rPr sz="10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ος</a:t>
            </a:r>
            <a:endParaRPr sz="1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27080" y="2031072"/>
            <a:ext cx="966469" cy="55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">
              <a:lnSpc>
                <a:spcPct val="124000"/>
              </a:lnSpc>
              <a:spcBef>
                <a:spcPts val="100"/>
              </a:spcBef>
            </a:pPr>
            <a:r>
              <a:rPr sz="1400" b="1" spc="-4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κρ</a:t>
            </a:r>
            <a:r>
              <a:rPr sz="14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ό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ω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  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πυρήνας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20149" y="3318099"/>
            <a:ext cx="7556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στ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ί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γ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ιο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98096" y="4473178"/>
            <a:ext cx="8534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στ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γ</a:t>
            </a:r>
            <a:r>
              <a:rPr sz="14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ιο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-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42882" y="4686613"/>
            <a:ext cx="4559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ο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υ</a:t>
            </a:r>
            <a:r>
              <a:rPr sz="1400" b="1" spc="-10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ρά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48299" y="2815271"/>
            <a:ext cx="936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Ε</a:t>
            </a:r>
            <a:r>
              <a:rPr sz="1400" b="1" spc="-1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ν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δ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ι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ά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με</a:t>
            </a: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σο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00752" y="3028706"/>
            <a:ext cx="5175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σ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ώ</a:t>
            </a:r>
            <a:r>
              <a:rPr sz="1400" b="1" spc="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μ</a:t>
            </a:r>
            <a:r>
              <a:rPr sz="1400" b="1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α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521978" y="3090400"/>
            <a:ext cx="6540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κεφαλή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7370" y="2815189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1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04921" y="2804770"/>
            <a:ext cx="855344" cy="42290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2</a:t>
            </a:r>
            <a:endParaRPr sz="1000">
              <a:latin typeface="Arial Black" panose="020B0A04020102020204"/>
              <a:cs typeface="Arial Black" panose="020B0A04020102020204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400" b="1" spc="-5" dirty="0">
                <a:solidFill>
                  <a:srgbClr val="221F1F"/>
                </a:solidFill>
                <a:latin typeface="Arial" panose="020B0604020202020204"/>
                <a:cs typeface="Arial" panose="020B0604020202020204"/>
              </a:rPr>
              <a:t>Πυρήνας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53125" y="3210730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3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104329" y="4323986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4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37460" y="4609479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5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08594" y="5141251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6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235006" y="5120253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221F1F"/>
                </a:solidFill>
                <a:latin typeface="Arial Black" panose="020B0A04020102020204"/>
                <a:cs typeface="Arial Black" panose="020B0A04020102020204"/>
              </a:rPr>
              <a:t>7</a:t>
            </a:r>
            <a:endParaRPr sz="100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816852" y="3355847"/>
            <a:ext cx="658495" cy="74930"/>
          </a:xfrm>
          <a:custGeom>
            <a:avLst/>
            <a:gdLst/>
            <a:ahLst/>
            <a:cxnLst/>
            <a:rect l="l" t="t" r="r" b="b"/>
            <a:pathLst>
              <a:path w="658495" h="74929">
                <a:moveTo>
                  <a:pt x="658368" y="74675"/>
                </a:moveTo>
                <a:lnTo>
                  <a:pt x="658368" y="0"/>
                </a:lnTo>
                <a:lnTo>
                  <a:pt x="0" y="0"/>
                </a:lnTo>
                <a:lnTo>
                  <a:pt x="0" y="72097"/>
                </a:lnTo>
              </a:path>
            </a:pathLst>
          </a:custGeom>
          <a:ln w="12192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8879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Σπερματογένεση</a:t>
            </a:r>
            <a:endParaRPr spc="-10" dirty="0"/>
          </a:p>
        </p:txBody>
      </p:sp>
      <p:sp>
        <p:nvSpPr>
          <p:cNvPr id="47" name="object 47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1135" y="849919"/>
            <a:ext cx="823277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 panose="020F0502020204030204"/>
                <a:cs typeface="Calibri" panose="020F0502020204030204"/>
              </a:rPr>
              <a:t>Κάθε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σπερματοζωάριο,</a:t>
            </a:r>
            <a:r>
              <a:rPr sz="2400" b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αποτελείται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από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0840" marR="5080" indent="-35814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α.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την </a:t>
            </a:r>
            <a:r>
              <a:rPr sz="2400" b="1" spc="-10" dirty="0">
                <a:latin typeface="Calibri" panose="020F0502020204030204"/>
                <a:cs typeface="Calibri" panose="020F0502020204030204"/>
              </a:rPr>
              <a:t>κεφαλή.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Περιέχει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τον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απλοειδή πυρήνα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(23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χρωμοσώματα) </a:t>
            </a:r>
            <a:r>
              <a:rPr sz="2400" spc="-5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και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ένζυμα,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για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να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διεισδύσει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στο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ωάριο.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70840" marR="213995" indent="-35814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β.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</a:t>
            </a:r>
            <a:r>
              <a:rPr sz="24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ενδιάμεσο</a:t>
            </a:r>
            <a:r>
              <a:rPr sz="24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5" dirty="0">
                <a:latin typeface="Calibri" panose="020F0502020204030204"/>
                <a:cs typeface="Calibri" panose="020F0502020204030204"/>
              </a:rPr>
              <a:t>σώμα.</a:t>
            </a:r>
            <a:r>
              <a:rPr sz="24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Περιέχει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πολλά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μιτοχόνδρια,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που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δίνουν </a:t>
            </a:r>
            <a:r>
              <a:rPr sz="2400" spc="-5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ενέργεια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για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τη</a:t>
            </a:r>
            <a:r>
              <a:rPr sz="24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μετακίνησή</a:t>
            </a:r>
            <a:r>
              <a:rPr sz="24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του.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 panose="020F0502020204030204"/>
                <a:cs typeface="Calibri" panose="020F0502020204030204"/>
              </a:rPr>
              <a:t>γ.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την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b="1" dirty="0">
                <a:latin typeface="Calibri" panose="020F0502020204030204"/>
                <a:cs typeface="Calibri" panose="020F0502020204030204"/>
              </a:rPr>
              <a:t>ουρά</a:t>
            </a:r>
            <a:r>
              <a:rPr sz="2400" dirty="0">
                <a:latin typeface="Calibri" panose="020F0502020204030204"/>
                <a:cs typeface="Calibri" panose="020F0502020204030204"/>
              </a:rPr>
              <a:t>.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Πετυχαίνει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5" dirty="0">
                <a:latin typeface="Calibri" panose="020F0502020204030204"/>
                <a:cs typeface="Calibri" panose="020F0502020204030204"/>
              </a:rPr>
              <a:t>τη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μετακίνηση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latin typeface="Calibri" panose="020F0502020204030204"/>
                <a:cs typeface="Calibri" panose="020F0502020204030204"/>
              </a:rPr>
              <a:t>του.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29184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Σπερματοζωάριο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115567" y="4304477"/>
            <a:ext cx="5365558" cy="22204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295252" y="3715504"/>
            <a:ext cx="561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 panose="020F0502020204030204"/>
                <a:cs typeface="Calibri" panose="020F0502020204030204"/>
              </a:rPr>
              <a:t>Ο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υ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ρά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110" y="3640980"/>
            <a:ext cx="104775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97180" marR="5080" indent="-285115">
              <a:lnSpc>
                <a:spcPts val="1940"/>
              </a:lnSpc>
              <a:spcBef>
                <a:spcPts val="345"/>
              </a:spcBef>
            </a:pPr>
            <a:r>
              <a:rPr sz="1800" b="1" spc="-5" dirty="0">
                <a:latin typeface="Calibri" panose="020F0502020204030204"/>
                <a:cs typeface="Calibri" panose="020F0502020204030204"/>
              </a:rPr>
              <a:t>Ε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νδιά</a:t>
            </a:r>
            <a:r>
              <a:rPr sz="1800" b="1" spc="5" dirty="0">
                <a:latin typeface="Calibri" panose="020F0502020204030204"/>
                <a:cs typeface="Calibri" panose="020F0502020204030204"/>
              </a:rPr>
              <a:t>μ</a:t>
            </a:r>
            <a:r>
              <a:rPr sz="1800" b="1" spc="-20" dirty="0">
                <a:latin typeface="Calibri" panose="020F0502020204030204"/>
                <a:cs typeface="Calibri" panose="020F0502020204030204"/>
              </a:rPr>
              <a:t>ε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σο  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σώμα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5430" y="3834376"/>
            <a:ext cx="787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 panose="020F0502020204030204"/>
                <a:cs typeface="Calibri" panose="020F0502020204030204"/>
              </a:rPr>
              <a:t>Κ</a:t>
            </a:r>
            <a:r>
              <a:rPr sz="1800" b="1" spc="-10" dirty="0">
                <a:latin typeface="Calibri" panose="020F0502020204030204"/>
                <a:cs typeface="Calibri" panose="020F0502020204030204"/>
              </a:rPr>
              <a:t>ε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φ</a:t>
            </a:r>
            <a:r>
              <a:rPr sz="1800" b="1" spc="15" dirty="0">
                <a:latin typeface="Calibri" panose="020F0502020204030204"/>
                <a:cs typeface="Calibri" panose="020F0502020204030204"/>
              </a:rPr>
              <a:t>α</a:t>
            </a:r>
            <a:r>
              <a:rPr sz="1800" b="1" dirty="0">
                <a:latin typeface="Calibri" panose="020F0502020204030204"/>
                <a:cs typeface="Calibri" panose="020F0502020204030204"/>
              </a:rPr>
              <a:t>λή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22655" y="4993835"/>
            <a:ext cx="256476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9145" marR="5080" indent="728345">
              <a:lnSpc>
                <a:spcPct val="136000"/>
              </a:lnSpc>
              <a:spcBef>
                <a:spcPts val="100"/>
              </a:spcBef>
            </a:pPr>
            <a:r>
              <a:rPr sz="1800" b="1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Α</a:t>
            </a:r>
            <a:r>
              <a:rPr sz="1800" b="1" spc="-1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κ</a:t>
            </a:r>
            <a:r>
              <a:rPr sz="1800" b="1" spc="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ρ</a:t>
            </a:r>
            <a:r>
              <a:rPr sz="1800" b="1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ό</a:t>
            </a:r>
            <a:r>
              <a:rPr sz="1800" b="1" spc="5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σ</a:t>
            </a:r>
            <a:r>
              <a:rPr sz="1800" b="1" spc="-10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ωμ</a:t>
            </a:r>
            <a:r>
              <a:rPr sz="1800" b="1" dirty="0">
                <a:solidFill>
                  <a:srgbClr val="221F1F"/>
                </a:solidFill>
                <a:latin typeface="Calibri" panose="020F0502020204030204"/>
                <a:cs typeface="Calibri" panose="020F0502020204030204"/>
              </a:rPr>
              <a:t>α  </a:t>
            </a:r>
            <a:r>
              <a:rPr sz="1800" b="1" spc="-5" dirty="0">
                <a:latin typeface="Calibri" panose="020F0502020204030204"/>
                <a:cs typeface="Calibri" panose="020F0502020204030204"/>
              </a:rPr>
              <a:t>πυρήνας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1575"/>
              </a:spcBef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μιτοχόνδρια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601211" y="4058411"/>
            <a:ext cx="2818130" cy="1917700"/>
            <a:chOff x="3601211" y="4058411"/>
            <a:chExt cx="2818130" cy="1917700"/>
          </a:xfrm>
        </p:grpSpPr>
        <p:sp>
          <p:nvSpPr>
            <p:cNvPr id="11" name="object 11"/>
            <p:cNvSpPr/>
            <p:nvPr/>
          </p:nvSpPr>
          <p:spPr>
            <a:xfrm>
              <a:off x="4623815" y="4207763"/>
              <a:ext cx="875030" cy="196850"/>
            </a:xfrm>
            <a:custGeom>
              <a:avLst/>
              <a:gdLst/>
              <a:ahLst/>
              <a:cxnLst/>
              <a:rect l="l" t="t" r="r" b="b"/>
              <a:pathLst>
                <a:path w="875029" h="196850">
                  <a:moveTo>
                    <a:pt x="0" y="196595"/>
                  </a:moveTo>
                  <a:lnTo>
                    <a:pt x="5720" y="158332"/>
                  </a:lnTo>
                  <a:lnTo>
                    <a:pt x="21320" y="127087"/>
                  </a:lnTo>
                  <a:lnTo>
                    <a:pt x="44459" y="106022"/>
                  </a:lnTo>
                  <a:lnTo>
                    <a:pt x="72796" y="98297"/>
                  </a:lnTo>
                  <a:lnTo>
                    <a:pt x="364591" y="98297"/>
                  </a:lnTo>
                  <a:lnTo>
                    <a:pt x="392928" y="90573"/>
                  </a:lnTo>
                  <a:lnTo>
                    <a:pt x="416067" y="69508"/>
                  </a:lnTo>
                  <a:lnTo>
                    <a:pt x="431667" y="38263"/>
                  </a:lnTo>
                  <a:lnTo>
                    <a:pt x="437388" y="0"/>
                  </a:lnTo>
                  <a:lnTo>
                    <a:pt x="443108" y="38263"/>
                  </a:lnTo>
                  <a:lnTo>
                    <a:pt x="458708" y="69508"/>
                  </a:lnTo>
                  <a:lnTo>
                    <a:pt x="481847" y="90573"/>
                  </a:lnTo>
                  <a:lnTo>
                    <a:pt x="510184" y="98297"/>
                  </a:lnTo>
                  <a:lnTo>
                    <a:pt x="801979" y="98297"/>
                  </a:lnTo>
                  <a:lnTo>
                    <a:pt x="830316" y="106022"/>
                  </a:lnTo>
                  <a:lnTo>
                    <a:pt x="853455" y="127087"/>
                  </a:lnTo>
                  <a:lnTo>
                    <a:pt x="869055" y="158332"/>
                  </a:lnTo>
                  <a:lnTo>
                    <a:pt x="874776" y="19659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590032" y="4213859"/>
              <a:ext cx="815340" cy="210820"/>
            </a:xfrm>
            <a:custGeom>
              <a:avLst/>
              <a:gdLst/>
              <a:ahLst/>
              <a:cxnLst/>
              <a:rect l="l" t="t" r="r" b="b"/>
              <a:pathLst>
                <a:path w="815339" h="210820">
                  <a:moveTo>
                    <a:pt x="0" y="210312"/>
                  </a:moveTo>
                  <a:lnTo>
                    <a:pt x="5312" y="169380"/>
                  </a:lnTo>
                  <a:lnTo>
                    <a:pt x="19799" y="135955"/>
                  </a:lnTo>
                  <a:lnTo>
                    <a:pt x="41287" y="113419"/>
                  </a:lnTo>
                  <a:lnTo>
                    <a:pt x="67602" y="105156"/>
                  </a:lnTo>
                  <a:lnTo>
                    <a:pt x="340067" y="105156"/>
                  </a:lnTo>
                  <a:lnTo>
                    <a:pt x="366382" y="96892"/>
                  </a:lnTo>
                  <a:lnTo>
                    <a:pt x="387870" y="74356"/>
                  </a:lnTo>
                  <a:lnTo>
                    <a:pt x="402357" y="40931"/>
                  </a:lnTo>
                  <a:lnTo>
                    <a:pt x="407670" y="0"/>
                  </a:lnTo>
                  <a:lnTo>
                    <a:pt x="412982" y="40931"/>
                  </a:lnTo>
                  <a:lnTo>
                    <a:pt x="427469" y="74356"/>
                  </a:lnTo>
                  <a:lnTo>
                    <a:pt x="448957" y="96892"/>
                  </a:lnTo>
                  <a:lnTo>
                    <a:pt x="475272" y="105156"/>
                  </a:lnTo>
                  <a:lnTo>
                    <a:pt x="747737" y="105156"/>
                  </a:lnTo>
                  <a:lnTo>
                    <a:pt x="774052" y="113419"/>
                  </a:lnTo>
                  <a:lnTo>
                    <a:pt x="795540" y="135955"/>
                  </a:lnTo>
                  <a:lnTo>
                    <a:pt x="810027" y="169380"/>
                  </a:lnTo>
                  <a:lnTo>
                    <a:pt x="815340" y="21031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607307" y="4064507"/>
              <a:ext cx="226060" cy="356870"/>
            </a:xfrm>
            <a:custGeom>
              <a:avLst/>
              <a:gdLst/>
              <a:ahLst/>
              <a:cxnLst/>
              <a:rect l="l" t="t" r="r" b="b"/>
              <a:pathLst>
                <a:path w="226060" h="356870">
                  <a:moveTo>
                    <a:pt x="0" y="0"/>
                  </a:moveTo>
                  <a:lnTo>
                    <a:pt x="225552" y="35661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064251" y="4963667"/>
              <a:ext cx="344805" cy="1005840"/>
            </a:xfrm>
            <a:custGeom>
              <a:avLst/>
              <a:gdLst/>
              <a:ahLst/>
              <a:cxnLst/>
              <a:rect l="l" t="t" r="r" b="b"/>
              <a:pathLst>
                <a:path w="344804" h="1005839">
                  <a:moveTo>
                    <a:pt x="0" y="0"/>
                  </a:moveTo>
                  <a:lnTo>
                    <a:pt x="344424" y="1005839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353811" y="4963667"/>
              <a:ext cx="55244" cy="1005840"/>
            </a:xfrm>
            <a:custGeom>
              <a:avLst/>
              <a:gdLst/>
              <a:ahLst/>
              <a:cxnLst/>
              <a:rect l="l" t="t" r="r" b="b"/>
              <a:pathLst>
                <a:path w="55245" h="1005839">
                  <a:moveTo>
                    <a:pt x="0" y="0"/>
                  </a:moveTo>
                  <a:lnTo>
                    <a:pt x="54864" y="100583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016751" y="4910327"/>
              <a:ext cx="0" cy="608330"/>
            </a:xfrm>
            <a:custGeom>
              <a:avLst/>
              <a:gdLst/>
              <a:ahLst/>
              <a:cxnLst/>
              <a:rect l="l" t="t" r="r" b="b"/>
              <a:pathLst>
                <a:path h="608329">
                  <a:moveTo>
                    <a:pt x="0" y="0"/>
                  </a:moveTo>
                  <a:lnTo>
                    <a:pt x="0" y="60807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266688" y="4870703"/>
              <a:ext cx="146685" cy="358140"/>
            </a:xfrm>
            <a:custGeom>
              <a:avLst/>
              <a:gdLst/>
              <a:ahLst/>
              <a:cxnLst/>
              <a:rect l="l" t="t" r="r" b="b"/>
              <a:pathLst>
                <a:path w="146685" h="358139">
                  <a:moveTo>
                    <a:pt x="0" y="0"/>
                  </a:moveTo>
                  <a:lnTo>
                    <a:pt x="146304" y="35814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171068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Ω</a:t>
            </a:r>
            <a:r>
              <a:rPr spc="5" dirty="0"/>
              <a:t>ο</a:t>
            </a:r>
            <a:r>
              <a:rPr spc="-15" dirty="0"/>
              <a:t>γ</a:t>
            </a:r>
            <a:r>
              <a:rPr spc="-5" dirty="0"/>
              <a:t>έ</a:t>
            </a:r>
            <a:r>
              <a:rPr spc="-15" dirty="0"/>
              <a:t>ν</a:t>
            </a:r>
            <a:r>
              <a:rPr spc="-40" dirty="0"/>
              <a:t>ε</a:t>
            </a:r>
            <a:r>
              <a:rPr spc="-5" dirty="0"/>
              <a:t>σ</a:t>
            </a:r>
            <a:r>
              <a:rPr dirty="0"/>
              <a:t>η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5169" y="830369"/>
          <a:ext cx="8660130" cy="5590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0810"/>
                <a:gridCol w="2160269"/>
              </a:tblGrid>
              <a:tr h="7315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1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Ωογένεση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254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1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Αριθμός </a:t>
                      </a: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 Χ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ρω</a:t>
                      </a:r>
                      <a:r>
                        <a:rPr sz="21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μ</a:t>
                      </a:r>
                      <a:r>
                        <a:rPr sz="2100" b="1" spc="-5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οσ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ω</a:t>
                      </a:r>
                      <a:r>
                        <a:rPr sz="2100" b="1" spc="-10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μάτω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Calibri" panose="020F0502020204030204"/>
                          <a:cs typeface="Calibri" panose="020F0502020204030204"/>
                        </a:rPr>
                        <a:t>ν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731519">
                <a:tc>
                  <a:txBody>
                    <a:bodyPr/>
                    <a:lstStyle/>
                    <a:p>
                      <a:pPr marL="90805" marR="2406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Κατά 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την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εμβρυϊκή </a:t>
                      </a:r>
                      <a:r>
                        <a:rPr sz="2100" spc="-25" dirty="0">
                          <a:latin typeface="Calibri" panose="020F0502020204030204"/>
                          <a:cs typeface="Calibri" panose="020F0502020204030204"/>
                        </a:rPr>
                        <a:t>ζωή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τα πρόδρομα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γεννητικά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κύτταρα </a:t>
                      </a:r>
                      <a:r>
                        <a:rPr sz="2100" spc="-459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της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γυναίκας,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τα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ωογόνια,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πολλαπλασιάζονται</a:t>
                      </a:r>
                      <a:r>
                        <a:rPr sz="2100" spc="-2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μιτωτικά.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43610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46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691640">
                <a:tc>
                  <a:txBody>
                    <a:bodyPr/>
                    <a:lstStyle/>
                    <a:p>
                      <a:pPr marL="90805" marR="2438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Συσσωρεύοντας θρεπτικές ουσίες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(</a:t>
                      </a:r>
                      <a:r>
                        <a:rPr sz="2100" b="1" spc="-10" dirty="0">
                          <a:latin typeface="Calibri" panose="020F0502020204030204"/>
                          <a:cs typeface="Calibri" panose="020F0502020204030204"/>
                        </a:rPr>
                        <a:t>λέκιθος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)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αυξάνονται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σε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 μέγεθος</a:t>
                      </a:r>
                      <a:r>
                        <a:rPr sz="21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25" dirty="0">
                          <a:latin typeface="Calibri" panose="020F0502020204030204"/>
                          <a:cs typeface="Calibri" panose="020F0502020204030204"/>
                        </a:rPr>
                        <a:t>και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μεταμορφώνονται</a:t>
                      </a:r>
                      <a:r>
                        <a:rPr sz="21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σε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ωοκύτταρα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που</a:t>
                      </a:r>
                      <a:r>
                        <a:rPr sz="2100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το </a:t>
                      </a:r>
                      <a:r>
                        <a:rPr sz="2100" spc="-459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καθένα</a:t>
                      </a:r>
                      <a:r>
                        <a:rPr sz="2100" spc="-3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10" dirty="0">
                          <a:latin typeface="Calibri" panose="020F0502020204030204"/>
                          <a:cs typeface="Calibri" panose="020F0502020204030204"/>
                        </a:rPr>
                        <a:t>περικλύει</a:t>
                      </a:r>
                      <a:r>
                        <a:rPr sz="2100" b="1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ένα</a:t>
                      </a:r>
                      <a:r>
                        <a:rPr sz="2100" b="1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15" dirty="0">
                          <a:latin typeface="Calibri" panose="020F0502020204030204"/>
                          <a:cs typeface="Calibri" panose="020F0502020204030204"/>
                        </a:rPr>
                        <a:t>ωοθυλάκιο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.</a:t>
                      </a:r>
                      <a:r>
                        <a:rPr sz="21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Από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την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εφηβεία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25" dirty="0">
                          <a:latin typeface="Calibri" panose="020F0502020204030204"/>
                          <a:cs typeface="Calibri" panose="020F0502020204030204"/>
                        </a:rPr>
                        <a:t>και 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μετά,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20" dirty="0">
                          <a:latin typeface="Calibri" panose="020F0502020204030204"/>
                          <a:cs typeface="Calibri" panose="020F0502020204030204"/>
                        </a:rPr>
                        <a:t>κάθε</a:t>
                      </a:r>
                      <a:r>
                        <a:rPr sz="2100" b="1" spc="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dirty="0">
                          <a:latin typeface="Calibri" panose="020F0502020204030204"/>
                          <a:cs typeface="Calibri" panose="020F0502020204030204"/>
                        </a:rPr>
                        <a:t>28</a:t>
                      </a:r>
                      <a:r>
                        <a:rPr sz="2100" b="1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περίπου</a:t>
                      </a:r>
                      <a:r>
                        <a:rPr sz="2100" b="1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ημέρες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,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εναλλάξ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από</a:t>
                      </a:r>
                      <a:r>
                        <a:rPr sz="2100" spc="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κάθε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ωοθήκη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αναπτύσσεται</a:t>
                      </a:r>
                      <a:r>
                        <a:rPr sz="2100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ένα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ωοθυλάκιο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4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</a:pP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46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1371601">
                <a:tc>
                  <a:txBody>
                    <a:bodyPr/>
                    <a:lstStyle/>
                    <a:p>
                      <a:pPr marL="90805" marR="4730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100" spc="-95" dirty="0">
                          <a:latin typeface="Calibri" panose="020F0502020204030204"/>
                          <a:cs typeface="Calibri" panose="020F0502020204030204"/>
                        </a:rPr>
                        <a:t>Το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ωοκύτταρο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του αναπτυσσόμενου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ωοθηλακίου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 ωριμάζοντας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υφίσταται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την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1</a:t>
                      </a:r>
                      <a:r>
                        <a:rPr sz="2100" baseline="26000" dirty="0">
                          <a:latin typeface="Calibri" panose="020F0502020204030204"/>
                          <a:cs typeface="Calibri" panose="020F0502020204030204"/>
                        </a:rPr>
                        <a:t>η</a:t>
                      </a:r>
                      <a:r>
                        <a:rPr sz="2100" spc="232" baseline="260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μειωτική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διαίρεση,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που </a:t>
                      </a:r>
                      <a:r>
                        <a:rPr sz="2100" spc="-459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δίνει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ένα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μικρό κύτταρο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(</a:t>
                      </a:r>
                      <a:r>
                        <a:rPr sz="2100" b="1" spc="-15" dirty="0">
                          <a:latin typeface="Calibri" panose="020F0502020204030204"/>
                          <a:cs typeface="Calibri" panose="020F0502020204030204"/>
                        </a:rPr>
                        <a:t>πολικό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σωμάτιο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) </a:t>
                      </a:r>
                      <a:r>
                        <a:rPr sz="2100" spc="-25" dirty="0">
                          <a:latin typeface="Calibri" panose="020F0502020204030204"/>
                          <a:cs typeface="Calibri" panose="020F0502020204030204"/>
                        </a:rPr>
                        <a:t>και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ένα </a:t>
                      </a:r>
                      <a:r>
                        <a:rPr sz="2100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μεγάλο.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43610"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23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051561">
                <a:tc>
                  <a:txBody>
                    <a:bodyPr/>
                    <a:lstStyle/>
                    <a:p>
                      <a:pPr marL="91440" marR="412115" indent="-6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100" spc="-95" dirty="0">
                          <a:latin typeface="Calibri" panose="020F0502020204030204"/>
                          <a:cs typeface="Calibri" panose="020F0502020204030204"/>
                        </a:rPr>
                        <a:t>Το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μεγάλο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με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τη 2</a:t>
                      </a:r>
                      <a:r>
                        <a:rPr sz="2100" baseline="26000" dirty="0">
                          <a:latin typeface="Calibri" panose="020F0502020204030204"/>
                          <a:cs typeface="Calibri" panose="020F0502020204030204"/>
                        </a:rPr>
                        <a:t>η</a:t>
                      </a:r>
                      <a:r>
                        <a:rPr sz="2100" spc="7" baseline="260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μειωτική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διαίρεση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δίνει 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ένα </a:t>
                      </a:r>
                      <a:r>
                        <a:rPr sz="2100" b="1" spc="-5" dirty="0">
                          <a:latin typeface="Calibri" panose="020F0502020204030204"/>
                          <a:cs typeface="Calibri" panose="020F0502020204030204"/>
                        </a:rPr>
                        <a:t>ωάριο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, </a:t>
                      </a:r>
                      <a:r>
                        <a:rPr sz="2100" spc="-459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που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περιέχει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 τη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b="1" spc="-10" dirty="0">
                          <a:latin typeface="Calibri" panose="020F0502020204030204"/>
                          <a:cs typeface="Calibri" panose="020F0502020204030204"/>
                        </a:rPr>
                        <a:t>λέκιθο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,</a:t>
                      </a:r>
                      <a:r>
                        <a:rPr sz="2100" spc="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που</a:t>
                      </a: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είναι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απαραίτητη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για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20" dirty="0">
                          <a:latin typeface="Calibri" panose="020F0502020204030204"/>
                          <a:cs typeface="Calibri" panose="020F0502020204030204"/>
                        </a:rPr>
                        <a:t>την </a:t>
                      </a:r>
                      <a:r>
                        <a:rPr sz="2100" spc="-1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ανάπτυξη</a:t>
                      </a:r>
                      <a:r>
                        <a:rPr sz="2100" spc="-3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5" dirty="0">
                          <a:latin typeface="Calibri" panose="020F0502020204030204"/>
                          <a:cs typeface="Calibri" panose="020F0502020204030204"/>
                        </a:rPr>
                        <a:t>του</a:t>
                      </a:r>
                      <a:r>
                        <a:rPr sz="2100" spc="5" dirty="0">
                          <a:latin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2100" spc="-10" dirty="0">
                          <a:latin typeface="Calibri" panose="020F0502020204030204"/>
                          <a:cs typeface="Calibri" panose="020F0502020204030204"/>
                        </a:rPr>
                        <a:t>ζυγωτού.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943610">
                        <a:lnSpc>
                          <a:spcPct val="100000"/>
                        </a:lnSpc>
                      </a:pPr>
                      <a:r>
                        <a:rPr sz="2100" dirty="0">
                          <a:latin typeface="Calibri" panose="020F0502020204030204"/>
                          <a:cs typeface="Calibri" panose="020F0502020204030204"/>
                        </a:rPr>
                        <a:t>23</a:t>
                      </a:r>
                      <a:endParaRPr sz="2100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479051" y="908303"/>
            <a:ext cx="4953496" cy="576833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918345" y="1229112"/>
            <a:ext cx="7410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Ωογόνιο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7105" y="1917251"/>
            <a:ext cx="699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Μ</a:t>
            </a:r>
            <a:r>
              <a:rPr sz="1600" b="1" spc="-30" dirty="0">
                <a:latin typeface="Calibri" panose="020F0502020204030204"/>
                <a:cs typeface="Calibri" panose="020F0502020204030204"/>
              </a:rPr>
              <a:t>ί</a:t>
            </a:r>
            <a:r>
              <a:rPr sz="1600" b="1" spc="-20" dirty="0">
                <a:latin typeface="Calibri" panose="020F0502020204030204"/>
                <a:cs typeface="Calibri" panose="020F0502020204030204"/>
              </a:rPr>
              <a:t>τ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ωση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53015" y="2721736"/>
            <a:ext cx="1819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Ωοκύτταρο</a:t>
            </a:r>
            <a:r>
              <a:rPr sz="1600" b="1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1</a:t>
            </a:r>
            <a:r>
              <a:rPr sz="1575" b="1" baseline="26000" dirty="0">
                <a:latin typeface="Calibri" panose="020F0502020204030204"/>
                <a:cs typeface="Calibri" panose="020F0502020204030204"/>
              </a:rPr>
              <a:t>ης</a:t>
            </a:r>
            <a:r>
              <a:rPr sz="1575" b="1" spc="172" baseline="2600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τάξης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4462" y="3524386"/>
            <a:ext cx="8248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Μείωση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Ι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4759" y="4346909"/>
            <a:ext cx="18656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 panose="020F0502020204030204"/>
                <a:cs typeface="Calibri" panose="020F0502020204030204"/>
              </a:rPr>
              <a:t>Ωοκύτταρο</a:t>
            </a:r>
            <a:r>
              <a:rPr sz="1600" b="1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dirty="0">
                <a:latin typeface="Calibri" panose="020F0502020204030204"/>
                <a:cs typeface="Calibri" panose="020F0502020204030204"/>
              </a:rPr>
              <a:t>2</a:t>
            </a:r>
            <a:r>
              <a:rPr sz="1575" b="1" baseline="26000" dirty="0">
                <a:latin typeface="Calibri" panose="020F0502020204030204"/>
                <a:cs typeface="Calibri" panose="020F0502020204030204"/>
              </a:rPr>
              <a:t>ης</a:t>
            </a:r>
            <a:r>
              <a:rPr sz="1575" b="1" spc="179" baseline="26000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τάξης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1751" y="3848334"/>
            <a:ext cx="7594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latin typeface="Calibri" panose="020F0502020204030204"/>
                <a:cs typeface="Calibri" panose="020F0502020204030204"/>
              </a:rPr>
              <a:t>Πολικό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σω</a:t>
            </a:r>
            <a:r>
              <a:rPr sz="1600" b="1" spc="-20" dirty="0">
                <a:latin typeface="Calibri" panose="020F0502020204030204"/>
                <a:cs typeface="Calibri" panose="020F0502020204030204"/>
              </a:rPr>
              <a:t>μ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ά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τι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ο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1452" y="5077661"/>
            <a:ext cx="8782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Μείωση ΙΙ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6470" y="5921874"/>
            <a:ext cx="5600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Calibri" panose="020F0502020204030204"/>
                <a:cs typeface="Calibri" panose="020F0502020204030204"/>
              </a:rPr>
              <a:t>Ωάρ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ι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ο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63091" y="1192867"/>
            <a:ext cx="234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2</a:t>
            </a:r>
            <a:r>
              <a:rPr sz="1600" b="1" i="1" spc="-5" dirty="0">
                <a:latin typeface="Calibri" panose="020F0502020204030204"/>
                <a:cs typeface="Calibri" panose="020F0502020204030204"/>
              </a:rPr>
              <a:t>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67347" y="2714273"/>
            <a:ext cx="234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libri" panose="020F0502020204030204"/>
                <a:cs typeface="Calibri" panose="020F0502020204030204"/>
              </a:rPr>
              <a:t>2</a:t>
            </a:r>
            <a:r>
              <a:rPr sz="1600" b="1" i="1" spc="-5" dirty="0">
                <a:latin typeface="Calibri" panose="020F0502020204030204"/>
                <a:cs typeface="Calibri" panose="020F0502020204030204"/>
              </a:rPr>
              <a:t>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71838" y="3979071"/>
            <a:ext cx="1327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Calibri" panose="020F0502020204030204"/>
                <a:cs typeface="Calibri" panose="020F0502020204030204"/>
              </a:rPr>
              <a:t>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98230" y="4392360"/>
            <a:ext cx="1327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Calibri" panose="020F0502020204030204"/>
                <a:cs typeface="Calibri" panose="020F0502020204030204"/>
              </a:rPr>
              <a:t>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38192" y="5528246"/>
            <a:ext cx="1327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Calibri" panose="020F0502020204030204"/>
                <a:cs typeface="Calibri" panose="020F0502020204030204"/>
              </a:rPr>
              <a:t>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49583" y="6080581"/>
            <a:ext cx="1327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5" dirty="0">
                <a:latin typeface="Calibri" panose="020F0502020204030204"/>
                <a:cs typeface="Calibri" panose="020F0502020204030204"/>
              </a:rPr>
              <a:t>n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42771" y="5439872"/>
            <a:ext cx="7594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latin typeface="Calibri" panose="020F0502020204030204"/>
                <a:cs typeface="Calibri" panose="020F0502020204030204"/>
              </a:rPr>
              <a:t>Πολικό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600" b="1" spc="-15" dirty="0">
                <a:latin typeface="Calibri" panose="020F0502020204030204"/>
                <a:cs typeface="Calibri" panose="020F0502020204030204"/>
              </a:rPr>
              <a:t>σω</a:t>
            </a:r>
            <a:r>
              <a:rPr sz="1600" b="1" spc="-20" dirty="0">
                <a:latin typeface="Calibri" panose="020F0502020204030204"/>
                <a:cs typeface="Calibri" panose="020F0502020204030204"/>
              </a:rPr>
              <a:t>μ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ά</a:t>
            </a:r>
            <a:r>
              <a:rPr sz="1600" b="1" spc="-10" dirty="0">
                <a:latin typeface="Calibri" panose="020F0502020204030204"/>
                <a:cs typeface="Calibri" panose="020F0502020204030204"/>
              </a:rPr>
              <a:t>τι</a:t>
            </a:r>
            <a:r>
              <a:rPr sz="1600" b="1" spc="-5" dirty="0">
                <a:latin typeface="Calibri" panose="020F0502020204030204"/>
                <a:cs typeface="Calibri" panose="020F0502020204030204"/>
              </a:rPr>
              <a:t>ο</a:t>
            </a:r>
            <a:endParaRPr sz="1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58251" y="123743"/>
            <a:ext cx="171068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Ω</a:t>
            </a:r>
            <a:r>
              <a:rPr spc="5" dirty="0"/>
              <a:t>ο</a:t>
            </a:r>
            <a:r>
              <a:rPr spc="-15" dirty="0"/>
              <a:t>γ</a:t>
            </a:r>
            <a:r>
              <a:rPr spc="-5" dirty="0"/>
              <a:t>έ</a:t>
            </a:r>
            <a:r>
              <a:rPr spc="-15" dirty="0"/>
              <a:t>ν</a:t>
            </a:r>
            <a:r>
              <a:rPr spc="-40" dirty="0"/>
              <a:t>ε</a:t>
            </a:r>
            <a:r>
              <a:rPr spc="-5" dirty="0"/>
              <a:t>σ</a:t>
            </a:r>
            <a:r>
              <a:rPr dirty="0"/>
              <a:t>η</a:t>
            </a:r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251459" y="701040"/>
            <a:ext cx="8641080" cy="0"/>
          </a:xfrm>
          <a:custGeom>
            <a:avLst/>
            <a:gdLst/>
            <a:ahLst/>
            <a:cxnLst/>
            <a:rect l="l" t="t" r="r" b="b"/>
            <a:pathLst>
              <a:path w="8641080">
                <a:moveTo>
                  <a:pt x="0" y="0"/>
                </a:moveTo>
                <a:lnTo>
                  <a:pt x="8641080" y="0"/>
                </a:lnTo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4111</Words>
  <Application>WPS Presentation</Application>
  <PresentationFormat>On-screen Show (4:3)</PresentationFormat>
  <Paragraphs>284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SimSun</vt:lpstr>
      <vt:lpstr>Wingdings</vt:lpstr>
      <vt:lpstr>Calibri</vt:lpstr>
      <vt:lpstr>Times New Roman</vt:lpstr>
      <vt:lpstr>Arial</vt:lpstr>
      <vt:lpstr>Arial Black</vt:lpstr>
      <vt:lpstr>Arial MT</vt:lpstr>
      <vt:lpstr>Microsoft YaHei</vt:lpstr>
      <vt:lpstr>Arial Unicode MS</vt:lpstr>
      <vt:lpstr>Office Theme</vt:lpstr>
      <vt:lpstr>ΡΑΛΛΕΙΟ ΓΕΝΙΚΟ ΛΥΚΕΙΟ ΘΗΛΕΩΝ ΠΕΙΡΑΙΑ</vt:lpstr>
      <vt:lpstr>PowerPoint 演示文稿</vt:lpstr>
      <vt:lpstr>Σπερματογένεση</vt:lpstr>
      <vt:lpstr>Σπερματογένεση</vt:lpstr>
      <vt:lpstr>Σπερματογένεση</vt:lpstr>
      <vt:lpstr>Σπερματογένεση</vt:lpstr>
      <vt:lpstr>Σπερματοζωάριο</vt:lpstr>
      <vt:lpstr>Ωογένεση</vt:lpstr>
      <vt:lpstr>Ωογένεση</vt:lpstr>
      <vt:lpstr>Γονιμοποίηση</vt:lpstr>
      <vt:lpstr>Γονιμοποίηση</vt:lpstr>
      <vt:lpstr>Γονιμοποίηση</vt:lpstr>
      <vt:lpstr>Μείωση - Γονιμοποίηση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biol_A_12_2</dc:title>
  <dc:creator>takis</dc:creator>
  <cp:lastModifiedBy>stkol</cp:lastModifiedBy>
  <cp:revision>1</cp:revision>
  <dcterms:created xsi:type="dcterms:W3CDTF">2023-03-09T21:47:25Z</dcterms:created>
  <dcterms:modified xsi:type="dcterms:W3CDTF">2023-03-09T21:47:25Z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2019-08-19T02:00:00Z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2023-03-09T02:00:00Z</vt:filetime>
  </property>
  <property fmtid="{D5CDD505-2E9C-101B-9397-08002B2CF9AE}" pid="5" name="ICV">
    <vt:lpwstr>07F41A0C05524BC0BE4E4C5796683F9C</vt:lpwstr>
  </property>
  <property fmtid="{D5CDD505-2E9C-101B-9397-08002B2CF9AE}" pid="6" name="KSOProductBuildVer">
    <vt:lpwstr>1033-11.2.0.11486</vt:lpwstr>
  </property>
</Properties>
</file>