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189" y="191395"/>
            <a:ext cx="8635621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33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59" y="1065943"/>
            <a:ext cx="848348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344" y="771719"/>
            <a:ext cx="7814309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5"/>
              </a:lnSpc>
              <a:tabLst>
                <a:tab pos="1257300" algn="l"/>
              </a:tabLst>
            </a:pPr>
            <a:r>
              <a:rPr sz="60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12	</a:t>
            </a:r>
            <a:r>
              <a:rPr sz="4400" b="1" spc="-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ΑΝΑΠΑΡΑΓΩΓΗ</a:t>
            </a:r>
            <a:r>
              <a:rPr sz="4400" b="1" spc="-5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4400" b="1" spc="-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ΑΝΑΠΤΥΞΗ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572" y="0"/>
            <a:ext cx="9153525" cy="660400"/>
            <a:chOff x="-4572" y="0"/>
            <a:chExt cx="9153525" cy="6604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1504188"/>
            <a:ext cx="7129271" cy="42261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56875" y="5695562"/>
            <a:ext cx="5654675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Ανάπτυξη</a:t>
            </a:r>
            <a:r>
              <a:rPr sz="3200" b="1" spc="-5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εμβρύου-</a:t>
            </a:r>
            <a:r>
              <a:rPr sz="3200" b="1" spc="-3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Τοκετός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690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36559"/>
            <a:ext cx="802259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1259840" indent="-35814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927735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ii.		Iοί.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διαπεράσουν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πλακούντα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προσβάλουν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έμβρυο.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245745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ιός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ερυθράς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π.χ.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ιδιαίτερα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πρώτους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μήνες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κύησης,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προκαλεί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σοβαρές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βλάβες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σχηματιζόμενα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εμβρύου.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508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βρέφος όταν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γεννηθεί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κώφωση,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καταρράκτη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κ.ά.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Περιβαλλοντικοί παράγοντες</a:t>
            </a:r>
            <a:r>
              <a:rPr spc="25" dirty="0"/>
              <a:t> </a:t>
            </a:r>
            <a:r>
              <a:rPr spc="-5" dirty="0"/>
              <a:t>που</a:t>
            </a:r>
            <a:r>
              <a:rPr spc="10" dirty="0"/>
              <a:t> </a:t>
            </a:r>
            <a:r>
              <a:rPr spc="-5" dirty="0"/>
              <a:t>επηρεάζουν </a:t>
            </a:r>
            <a:r>
              <a:rPr spc="-15" dirty="0"/>
              <a:t>την</a:t>
            </a:r>
            <a:r>
              <a:rPr spc="5" dirty="0"/>
              <a:t> </a:t>
            </a:r>
            <a:r>
              <a:rPr spc="-5" dirty="0"/>
              <a:t>υγεία</a:t>
            </a:r>
            <a:r>
              <a:rPr spc="-15" dirty="0"/>
              <a:t> </a:t>
            </a:r>
            <a:r>
              <a:rPr spc="-10" dirty="0"/>
              <a:t>του</a:t>
            </a:r>
            <a:r>
              <a:rPr spc="10" dirty="0"/>
              <a:t> </a:t>
            </a:r>
            <a:r>
              <a:rPr dirty="0"/>
              <a:t>εμβρύου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89988" y="3788664"/>
            <a:ext cx="4357115" cy="28971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31991" y="1735836"/>
            <a:ext cx="2660903" cy="19811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3975" y="191395"/>
            <a:ext cx="8585835" cy="628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Περιβαλλοντικοί παράγοντες</a:t>
            </a:r>
            <a:r>
              <a:rPr sz="2300" b="1" spc="2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που</a:t>
            </a:r>
            <a:r>
              <a:rPr sz="2300" b="1" spc="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επηρεάζουν</a:t>
            </a:r>
            <a:r>
              <a:rPr sz="23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00" b="1" spc="-1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την</a:t>
            </a:r>
            <a:r>
              <a:rPr sz="2300" b="1" spc="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00" b="1" spc="-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υγεία</a:t>
            </a:r>
            <a:r>
              <a:rPr sz="2300" b="1" spc="-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του</a:t>
            </a:r>
            <a:r>
              <a:rPr sz="2300" b="1" spc="1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00" b="1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εμβρύου</a:t>
            </a:r>
            <a:endParaRPr sz="2300">
              <a:latin typeface="Calibri" panose="020F0502020204030204"/>
              <a:cs typeface="Calibri" panose="020F0502020204030204"/>
            </a:endParaRPr>
          </a:p>
          <a:p>
            <a:pPr marL="396875" marR="623570" indent="-358140">
              <a:lnSpc>
                <a:spcPct val="100000"/>
              </a:lnSpc>
              <a:spcBef>
                <a:spcPts val="186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iii.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Τρόπος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ζωής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εγκύου.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έμβρυο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βλαφτεί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η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έγκυος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96875" marR="4265930" indent="-358140">
              <a:lnSpc>
                <a:spcPct val="100000"/>
              </a:lnSpc>
              <a:spcBef>
                <a:spcPts val="47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εισπνέει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καπνό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τσιγάρου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διότι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ουσίες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όπως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CO.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96875" marR="410781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Νεογνά που γεννιούνται από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γονείς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καπνιστές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συνήθως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μειωμένο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βάρος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συχνά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παρουσιάζουν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σπασμούς.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398145" marR="2676525" indent="-35814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υπερκαταναλώνει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καφέ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οινοπνευματώδη </a:t>
            </a:r>
            <a:r>
              <a:rPr sz="2400" b="1" spc="-5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ποτά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κάνει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χρήση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ναρκωτικών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ουσιών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Calibri" panose="020F0502020204030204"/>
              <a:cs typeface="Calibri" panose="020F0502020204030204"/>
            </a:endParaRPr>
          </a:p>
          <a:p>
            <a:pPr marL="396875" marR="2516505" indent="-35814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 υποβληθεί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πολλές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ακτινογραφίες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διότι οι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ακτίνες-Χ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μπορούν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προκαλέσουν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μεταλλάξεις.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17207" y="3994403"/>
            <a:ext cx="2275840" cy="2528570"/>
            <a:chOff x="6617207" y="3994403"/>
            <a:chExt cx="2275840" cy="25285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7207" y="4997196"/>
              <a:ext cx="2275331" cy="1525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6995" y="3994403"/>
              <a:ext cx="1162811" cy="1162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821245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05155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ισορροπημένη διατροφή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πολύ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σημαντική για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έγκυο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έμβρυο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14414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θρεπτικές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ουσίες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τροφής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συμβάλλουν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αφ'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ανάπτυξη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εμβρύου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αφ'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ετέρου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βοηθούν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μητέρα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παραμείνει υγιής.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508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μερικές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εγκύους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παρουσιάζονται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προβλήματα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οστά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στα δόντια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γιατί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αντλεί 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 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άλατα,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τροφοδοτήσει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έμβρυο.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Περιβαλλοντικοί παράγοντες</a:t>
            </a:r>
            <a:r>
              <a:rPr spc="25" dirty="0"/>
              <a:t> </a:t>
            </a:r>
            <a:r>
              <a:rPr spc="-5" dirty="0"/>
              <a:t>που</a:t>
            </a:r>
            <a:r>
              <a:rPr spc="10" dirty="0"/>
              <a:t> </a:t>
            </a:r>
            <a:r>
              <a:rPr spc="-5" dirty="0"/>
              <a:t>επηρεάζουν </a:t>
            </a:r>
            <a:r>
              <a:rPr spc="-15" dirty="0"/>
              <a:t>την</a:t>
            </a:r>
            <a:r>
              <a:rPr spc="5" dirty="0"/>
              <a:t> </a:t>
            </a:r>
            <a:r>
              <a:rPr spc="-5" dirty="0"/>
              <a:t>υγεία</a:t>
            </a:r>
            <a:r>
              <a:rPr spc="-15" dirty="0"/>
              <a:t> </a:t>
            </a:r>
            <a:r>
              <a:rPr spc="-10" dirty="0"/>
              <a:t>του</a:t>
            </a:r>
            <a:r>
              <a:rPr spc="10" dirty="0"/>
              <a:t> </a:t>
            </a:r>
            <a:r>
              <a:rPr dirty="0"/>
              <a:t>εμβρύου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60347" y="3883151"/>
            <a:ext cx="6286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88551"/>
            <a:ext cx="77577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 μελλοντικοί γονείς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σκόπιμο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κάνουν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εξετάσεις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μήπως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φορείς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κάποιας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κληρονομικής ασθένειας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π.χ.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μεσογειακή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αναιμία,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δρεπανοκυτταρική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αναιμία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κ.ά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975" y="191395"/>
            <a:ext cx="8234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Κληρονομικοί</a:t>
            </a:r>
            <a:r>
              <a:rPr spc="15" dirty="0"/>
              <a:t> </a:t>
            </a:r>
            <a:r>
              <a:rPr spc="-5" dirty="0"/>
              <a:t>παράγοντες</a:t>
            </a:r>
            <a:r>
              <a:rPr spc="20" dirty="0"/>
              <a:t> </a:t>
            </a:r>
            <a:r>
              <a:rPr spc="-5" dirty="0"/>
              <a:t>που</a:t>
            </a:r>
            <a:r>
              <a:rPr spc="15" dirty="0"/>
              <a:t> </a:t>
            </a:r>
            <a:r>
              <a:rPr spc="-5" dirty="0"/>
              <a:t>επηρεάζουν </a:t>
            </a:r>
            <a:r>
              <a:rPr spc="-15" dirty="0"/>
              <a:t>την</a:t>
            </a:r>
            <a:r>
              <a:rPr spc="5" dirty="0"/>
              <a:t> </a:t>
            </a:r>
            <a:r>
              <a:rPr spc="-5" dirty="0"/>
              <a:t>υγεία </a:t>
            </a:r>
            <a:r>
              <a:rPr spc="-10" dirty="0"/>
              <a:t>του</a:t>
            </a:r>
            <a:r>
              <a:rPr spc="10" dirty="0"/>
              <a:t> </a:t>
            </a:r>
            <a:r>
              <a:rPr dirty="0"/>
              <a:t>εμβρύου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79676" y="2133600"/>
            <a:ext cx="4463795" cy="41833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46483" y="5246979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φορέας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2870" y="5211089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φορέας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7811" y="6264021"/>
            <a:ext cx="141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Ασθενές</a:t>
            </a:r>
            <a:r>
              <a:rPr sz="18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(25%)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25437" y="2665527"/>
            <a:ext cx="4139853" cy="37992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788551"/>
            <a:ext cx="84486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γενετική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συμβουλή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χρήσιμη,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ειδικά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υπάρχουν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οικογενειακό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περιβάλλον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ιστορικό κληρονομικών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ανωμαλιών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μητέρα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σχετικά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ηλικία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διότι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αυξάνεται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πιθανότητα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γεννηθεί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παιδί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σύνδρομο Down.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657" y="2672506"/>
            <a:ext cx="3269597" cy="38203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975" y="191395"/>
            <a:ext cx="8234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Κληρονομικοί</a:t>
            </a:r>
            <a:r>
              <a:rPr spc="15" dirty="0"/>
              <a:t> </a:t>
            </a:r>
            <a:r>
              <a:rPr spc="-5" dirty="0"/>
              <a:t>παράγοντες</a:t>
            </a:r>
            <a:r>
              <a:rPr spc="20" dirty="0"/>
              <a:t> </a:t>
            </a:r>
            <a:r>
              <a:rPr spc="-5" dirty="0"/>
              <a:t>που</a:t>
            </a:r>
            <a:r>
              <a:rPr spc="15" dirty="0"/>
              <a:t> </a:t>
            </a:r>
            <a:r>
              <a:rPr spc="-5" dirty="0"/>
              <a:t>επηρεάζουν </a:t>
            </a:r>
            <a:r>
              <a:rPr spc="-15" dirty="0"/>
              <a:t>την</a:t>
            </a:r>
            <a:r>
              <a:rPr spc="5" dirty="0"/>
              <a:t> </a:t>
            </a:r>
            <a:r>
              <a:rPr spc="-5" dirty="0"/>
              <a:t>υγεία </a:t>
            </a:r>
            <a:r>
              <a:rPr spc="-10" dirty="0"/>
              <a:t>του</a:t>
            </a:r>
            <a:r>
              <a:rPr spc="10" dirty="0"/>
              <a:t> </a:t>
            </a:r>
            <a:r>
              <a:rPr dirty="0"/>
              <a:t>εμβρύου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3296" y="1306067"/>
            <a:ext cx="8036674" cy="55519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7010" y="1389261"/>
            <a:ext cx="1427480" cy="5181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40"/>
              </a:lnSpc>
              <a:spcBef>
                <a:spcPts val="330"/>
              </a:spcBef>
            </a:pPr>
            <a:r>
              <a:rPr sz="1700" spc="-5" dirty="0">
                <a:latin typeface="Calibri" panose="020F0502020204030204"/>
                <a:cs typeface="Calibri" panose="020F0502020204030204"/>
              </a:rPr>
              <a:t>Λήψη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αμνιακού </a:t>
            </a:r>
            <a:r>
              <a:rPr sz="1700" spc="-37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υγρού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986" y="1386213"/>
            <a:ext cx="173990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Έμβρυο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12-16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εβδομάδων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095" y="3015575"/>
            <a:ext cx="10972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Πλακούντας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227" y="3353386"/>
            <a:ext cx="2451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-22" baseline="7000" dirty="0">
                <a:latin typeface="Calibri" panose="020F0502020204030204"/>
                <a:cs typeface="Calibri" panose="020F0502020204030204"/>
              </a:rPr>
              <a:t>Μήτρα</a:t>
            </a:r>
            <a:r>
              <a:rPr sz="2400" spc="-60" baseline="70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Τράχηλος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μήτρας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6528" y="1901888"/>
            <a:ext cx="1268095" cy="1506220"/>
            <a:chOff x="926528" y="1901888"/>
            <a:chExt cx="1268095" cy="1506220"/>
          </a:xfrm>
        </p:grpSpPr>
        <p:sp>
          <p:nvSpPr>
            <p:cNvPr id="8" name="object 8"/>
            <p:cNvSpPr/>
            <p:nvPr/>
          </p:nvSpPr>
          <p:spPr>
            <a:xfrm>
              <a:off x="939546" y="1914906"/>
              <a:ext cx="704215" cy="513715"/>
            </a:xfrm>
            <a:custGeom>
              <a:avLst/>
              <a:gdLst/>
              <a:ahLst/>
              <a:cxnLst/>
              <a:rect l="l" t="t" r="r" b="b"/>
              <a:pathLst>
                <a:path w="704214" h="513714">
                  <a:moveTo>
                    <a:pt x="0" y="0"/>
                  </a:moveTo>
                  <a:lnTo>
                    <a:pt x="704088" y="51358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4326" y="2762250"/>
              <a:ext cx="467995" cy="257810"/>
            </a:xfrm>
            <a:custGeom>
              <a:avLst/>
              <a:gdLst/>
              <a:ahLst/>
              <a:cxnLst/>
              <a:rect l="l" t="t" r="r" b="b"/>
              <a:pathLst>
                <a:path w="467994" h="257810">
                  <a:moveTo>
                    <a:pt x="0" y="257555"/>
                  </a:moveTo>
                  <a:lnTo>
                    <a:pt x="4678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87246" y="2984754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099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22169" y="3079242"/>
              <a:ext cx="59690" cy="287020"/>
            </a:xfrm>
            <a:custGeom>
              <a:avLst/>
              <a:gdLst/>
              <a:ahLst/>
              <a:cxnLst/>
              <a:rect l="l" t="t" r="r" b="b"/>
              <a:pathLst>
                <a:path w="59689" h="287020">
                  <a:moveTo>
                    <a:pt x="0" y="0"/>
                  </a:moveTo>
                  <a:lnTo>
                    <a:pt x="59436" y="28651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187476" y="2336774"/>
            <a:ext cx="13506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 panose="020F0502020204030204"/>
                <a:cs typeface="Calibri" panose="020F0502020204030204"/>
              </a:rPr>
              <a:t>Φυγοκέντρηση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6164" y="3736017"/>
            <a:ext cx="422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ρό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339" y="4364090"/>
            <a:ext cx="858519" cy="5181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40"/>
              </a:lnSpc>
              <a:spcBef>
                <a:spcPts val="330"/>
              </a:spcBef>
            </a:pPr>
            <a:r>
              <a:rPr sz="1700" dirty="0">
                <a:latin typeface="Calibri" panose="020F0502020204030204"/>
                <a:cs typeface="Calibri" panose="020F0502020204030204"/>
              </a:rPr>
              <a:t>ε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β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700" dirty="0">
                <a:latin typeface="Calibri" panose="020F0502020204030204"/>
                <a:cs typeface="Calibri" panose="020F0502020204030204"/>
              </a:rPr>
              <a:t>υϊ</a:t>
            </a:r>
            <a:r>
              <a:rPr sz="1700" spc="-55" dirty="0">
                <a:latin typeface="Calibri" panose="020F0502020204030204"/>
                <a:cs typeface="Calibri" panose="020F0502020204030204"/>
              </a:rPr>
              <a:t>κ</a:t>
            </a:r>
            <a:r>
              <a:rPr sz="1700" dirty="0">
                <a:latin typeface="Calibri" panose="020F0502020204030204"/>
                <a:cs typeface="Calibri" panose="020F0502020204030204"/>
              </a:rPr>
              <a:t>ά  </a:t>
            </a:r>
            <a:r>
              <a:rPr sz="1700" dirty="0">
                <a:latin typeface="Calibri" panose="020F0502020204030204"/>
                <a:cs typeface="Calibri" panose="020F0502020204030204"/>
              </a:rPr>
              <a:t>κύτταρα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20048" y="3905948"/>
            <a:ext cx="393700" cy="589915"/>
            <a:chOff x="2420048" y="3905948"/>
            <a:chExt cx="393700" cy="589915"/>
          </a:xfrm>
        </p:grpSpPr>
        <p:sp>
          <p:nvSpPr>
            <p:cNvPr id="16" name="object 16"/>
            <p:cNvSpPr/>
            <p:nvPr/>
          </p:nvSpPr>
          <p:spPr>
            <a:xfrm>
              <a:off x="2457449" y="3918965"/>
              <a:ext cx="341630" cy="1905"/>
            </a:xfrm>
            <a:custGeom>
              <a:avLst/>
              <a:gdLst/>
              <a:ahLst/>
              <a:cxnLst/>
              <a:rect l="l" t="t" r="r" b="b"/>
              <a:pathLst>
                <a:path w="341630" h="1904">
                  <a:moveTo>
                    <a:pt x="0" y="0"/>
                  </a:moveTo>
                  <a:lnTo>
                    <a:pt x="341376" y="15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433065" y="4470653"/>
              <a:ext cx="367665" cy="12700"/>
            </a:xfrm>
            <a:custGeom>
              <a:avLst/>
              <a:gdLst/>
              <a:ahLst/>
              <a:cxnLst/>
              <a:rect l="l" t="t" r="r" b="b"/>
              <a:pathLst>
                <a:path w="367664" h="12700">
                  <a:moveTo>
                    <a:pt x="0" y="12192"/>
                  </a:moveTo>
                  <a:lnTo>
                    <a:pt x="3672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92971" y="6347554"/>
            <a:ext cx="2948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(α)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αμνιοπαρακέντηση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6295" y="6347554"/>
            <a:ext cx="3483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(β)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λήψη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χοριακών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λαχνών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5315" y="4409245"/>
            <a:ext cx="16446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εμβρυϊκά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κύτταρα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0385" y="3760329"/>
            <a:ext cx="840105" cy="10090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6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οχημ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αναλύσεις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ανάλυση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DNA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0204" y="6423317"/>
            <a:ext cx="11544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Calibri" panose="020F0502020204030204"/>
                <a:cs typeface="Calibri" panose="020F0502020204030204"/>
              </a:rPr>
              <a:t>Κα</a:t>
            </a:r>
            <a:r>
              <a:rPr sz="17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υ</a:t>
            </a:r>
            <a:r>
              <a:rPr sz="1700" b="1" spc="-5" dirty="0">
                <a:latin typeface="Calibri" panose="020F0502020204030204"/>
                <a:cs typeface="Calibri" panose="020F0502020204030204"/>
              </a:rPr>
              <a:t>ό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τυ</a:t>
            </a:r>
            <a:r>
              <a:rPr sz="1700" b="1" spc="-5" dirty="0">
                <a:latin typeface="Calibri" panose="020F0502020204030204"/>
                <a:cs typeface="Calibri" panose="020F0502020204030204"/>
              </a:rPr>
              <a:t>πο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ς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3001" y="3131318"/>
            <a:ext cx="2061210" cy="471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750"/>
              </a:lnSpc>
              <a:spcBef>
                <a:spcPts val="105"/>
              </a:spcBef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Πλακούντας</a:t>
            </a:r>
            <a:r>
              <a:rPr sz="1700" spc="459" dirty="0">
                <a:latin typeface="Calibri" panose="020F0502020204030204"/>
                <a:cs typeface="Calibri" panose="020F0502020204030204"/>
              </a:rPr>
              <a:t> </a:t>
            </a:r>
            <a:r>
              <a:rPr sz="2550" spc="-7" baseline="13000" dirty="0">
                <a:latin typeface="Calibri" panose="020F0502020204030204"/>
                <a:cs typeface="Calibri" panose="020F0502020204030204"/>
              </a:rPr>
              <a:t>Χοριακές</a:t>
            </a:r>
            <a:endParaRPr sz="2550" baseline="13000">
              <a:latin typeface="Calibri" panose="020F0502020204030204"/>
              <a:cs typeface="Calibri" panose="020F0502020204030204"/>
            </a:endParaRPr>
          </a:p>
          <a:p>
            <a:pPr marL="1223010">
              <a:lnSpc>
                <a:spcPts val="1750"/>
              </a:lnSpc>
            </a:pPr>
            <a:r>
              <a:rPr sz="1700" spc="-5" dirty="0">
                <a:latin typeface="Calibri" panose="020F0502020204030204"/>
                <a:cs typeface="Calibri" panose="020F0502020204030204"/>
              </a:rPr>
              <a:t>λάχνες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86108" y="1699196"/>
            <a:ext cx="1605280" cy="1481455"/>
            <a:chOff x="5186108" y="1699196"/>
            <a:chExt cx="1605280" cy="1481455"/>
          </a:xfrm>
        </p:grpSpPr>
        <p:sp>
          <p:nvSpPr>
            <p:cNvPr id="25" name="object 25"/>
            <p:cNvSpPr/>
            <p:nvPr/>
          </p:nvSpPr>
          <p:spPr>
            <a:xfrm>
              <a:off x="5199126" y="2524505"/>
              <a:ext cx="180340" cy="624840"/>
            </a:xfrm>
            <a:custGeom>
              <a:avLst/>
              <a:gdLst/>
              <a:ahLst/>
              <a:cxnLst/>
              <a:rect l="l" t="t" r="r" b="b"/>
              <a:pathLst>
                <a:path w="180339" h="624839">
                  <a:moveTo>
                    <a:pt x="179832" y="0"/>
                  </a:moveTo>
                  <a:lnTo>
                    <a:pt x="0" y="62484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564886" y="2858261"/>
              <a:ext cx="497205" cy="309880"/>
            </a:xfrm>
            <a:custGeom>
              <a:avLst/>
              <a:gdLst/>
              <a:ahLst/>
              <a:cxnLst/>
              <a:rect l="l" t="t" r="r" b="b"/>
              <a:pathLst>
                <a:path w="497204" h="309880">
                  <a:moveTo>
                    <a:pt x="0" y="0"/>
                  </a:moveTo>
                  <a:lnTo>
                    <a:pt x="496823" y="3093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18454" y="2827781"/>
              <a:ext cx="134620" cy="334010"/>
            </a:xfrm>
            <a:custGeom>
              <a:avLst/>
              <a:gdLst/>
              <a:ahLst/>
              <a:cxnLst/>
              <a:rect l="l" t="t" r="r" b="b"/>
              <a:pathLst>
                <a:path w="134620" h="334010">
                  <a:moveTo>
                    <a:pt x="0" y="0"/>
                  </a:moveTo>
                  <a:lnTo>
                    <a:pt x="134112" y="3337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68746" y="1712213"/>
              <a:ext cx="809625" cy="490855"/>
            </a:xfrm>
            <a:custGeom>
              <a:avLst/>
              <a:gdLst/>
              <a:ahLst/>
              <a:cxnLst/>
              <a:rect l="l" t="t" r="r" b="b"/>
              <a:pathLst>
                <a:path w="809625" h="490855">
                  <a:moveTo>
                    <a:pt x="0" y="490727"/>
                  </a:moveTo>
                  <a:lnTo>
                    <a:pt x="809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831772" y="1588926"/>
            <a:ext cx="162369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Έμβρυο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9-12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εβδομάδων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67553" y="2336318"/>
            <a:ext cx="1595755" cy="114871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Ειδικός εύκαμπτος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σωλήνας συλλογής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χοριακών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λαχνών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που εισέρχεται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τον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κόλπο.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93002" y="2455926"/>
            <a:ext cx="487680" cy="291465"/>
          </a:xfrm>
          <a:custGeom>
            <a:avLst/>
            <a:gdLst/>
            <a:ahLst/>
            <a:cxnLst/>
            <a:rect l="l" t="t" r="r" b="b"/>
            <a:pathLst>
              <a:path w="487679" h="291464">
                <a:moveTo>
                  <a:pt x="0" y="291084"/>
                </a:moveTo>
                <a:lnTo>
                  <a:pt x="48768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98660" y="687777"/>
            <a:ext cx="8413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1800" b="1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περίπτωση</a:t>
            </a:r>
            <a:r>
              <a:rPr sz="1800" b="1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1800" b="1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1800" b="1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αυξημένη</a:t>
            </a:r>
            <a:r>
              <a:rPr sz="1800" b="1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πιθανότητα</a:t>
            </a:r>
            <a:r>
              <a:rPr sz="1800" b="1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1800" b="1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έμβρυο</a:t>
            </a:r>
            <a:r>
              <a:rPr sz="1800" b="1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να</a:t>
            </a:r>
            <a:r>
              <a:rPr sz="1800" b="1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εμφανίσει</a:t>
            </a:r>
            <a:r>
              <a:rPr sz="1800" b="1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κάποια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γονιδιακή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χρωμοσωμική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ανωμαλία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συνιστάται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προγενετικός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έλεγχος.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3733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Προγενετικός</a:t>
            </a:r>
            <a:r>
              <a:rPr sz="3200" spc="-50" dirty="0"/>
              <a:t> </a:t>
            </a:r>
            <a:r>
              <a:rPr sz="3200" spc="-5" dirty="0"/>
              <a:t>έλεγχος</a:t>
            </a:r>
            <a:endParaRPr sz="3200"/>
          </a:p>
        </p:txBody>
      </p:sp>
      <p:sp>
        <p:nvSpPr>
          <p:cNvPr id="34" name="object 3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588" y="4798167"/>
            <a:ext cx="222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Θηλασμός</a:t>
            </a:r>
            <a:endParaRPr sz="4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42260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17066"/>
            <a:ext cx="818959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μαστός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γυναίκες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ημισφαιρικό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σχήμα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252095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Περιλαμβάνει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περιμαστικό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λίπος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μαστικό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αδένα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15-25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λοβούς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Στο κέντρο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μαστού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θηλή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εκβάλλουν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γαλακτοφόροι</a:t>
            </a:r>
            <a:r>
              <a:rPr sz="2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πόροι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λοβών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περιβάλλεται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θηλαία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άλω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7532" y="2942844"/>
            <a:ext cx="7057390" cy="3731260"/>
            <a:chOff x="827532" y="2942844"/>
            <a:chExt cx="7057390" cy="37312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27532" y="2942844"/>
              <a:ext cx="7056803" cy="37310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65420" y="4056888"/>
              <a:ext cx="1175385" cy="106680"/>
            </a:xfrm>
            <a:custGeom>
              <a:avLst/>
              <a:gdLst/>
              <a:ahLst/>
              <a:cxnLst/>
              <a:rect l="l" t="t" r="r" b="b"/>
              <a:pathLst>
                <a:path w="1175385" h="106679">
                  <a:moveTo>
                    <a:pt x="0" y="0"/>
                  </a:moveTo>
                  <a:lnTo>
                    <a:pt x="1175004" y="10668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83892" y="4056888"/>
              <a:ext cx="1499870" cy="105410"/>
            </a:xfrm>
            <a:custGeom>
              <a:avLst/>
              <a:gdLst/>
              <a:ahLst/>
              <a:cxnLst/>
              <a:rect l="l" t="t" r="r" b="b"/>
              <a:pathLst>
                <a:path w="1499870" h="105410">
                  <a:moveTo>
                    <a:pt x="0" y="105156"/>
                  </a:moveTo>
                  <a:lnTo>
                    <a:pt x="1499616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41264" y="4390644"/>
              <a:ext cx="867410" cy="1905"/>
            </a:xfrm>
            <a:custGeom>
              <a:avLst/>
              <a:gdLst/>
              <a:ahLst/>
              <a:cxnLst/>
              <a:rect l="l" t="t" r="r" b="b"/>
              <a:pathLst>
                <a:path w="867410" h="1904">
                  <a:moveTo>
                    <a:pt x="0" y="0"/>
                  </a:moveTo>
                  <a:lnTo>
                    <a:pt x="867156" y="1523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86712" y="4390644"/>
              <a:ext cx="1667510" cy="155575"/>
            </a:xfrm>
            <a:custGeom>
              <a:avLst/>
              <a:gdLst/>
              <a:ahLst/>
              <a:cxnLst/>
              <a:rect l="l" t="t" r="r" b="b"/>
              <a:pathLst>
                <a:path w="1667510" h="155575">
                  <a:moveTo>
                    <a:pt x="1667256" y="0"/>
                  </a:moveTo>
                  <a:lnTo>
                    <a:pt x="825258" y="0"/>
                  </a:lnTo>
                  <a:lnTo>
                    <a:pt x="0" y="155447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40223" y="4590288"/>
              <a:ext cx="946785" cy="198120"/>
            </a:xfrm>
            <a:custGeom>
              <a:avLst/>
              <a:gdLst/>
              <a:ahLst/>
              <a:cxnLst/>
              <a:rect l="l" t="t" r="r" b="b"/>
              <a:pathLst>
                <a:path w="946785" h="198120">
                  <a:moveTo>
                    <a:pt x="0" y="198119"/>
                  </a:moveTo>
                  <a:lnTo>
                    <a:pt x="946404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39211" y="4588764"/>
              <a:ext cx="905510" cy="200025"/>
            </a:xfrm>
            <a:custGeom>
              <a:avLst/>
              <a:gdLst/>
              <a:ahLst/>
              <a:cxnLst/>
              <a:rect l="l" t="t" r="r" b="b"/>
              <a:pathLst>
                <a:path w="905510" h="200025">
                  <a:moveTo>
                    <a:pt x="0" y="0"/>
                  </a:moveTo>
                  <a:lnTo>
                    <a:pt x="905256" y="19964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91584" y="4789932"/>
              <a:ext cx="1257300" cy="424180"/>
            </a:xfrm>
            <a:custGeom>
              <a:avLst/>
              <a:gdLst/>
              <a:ahLst/>
              <a:cxnLst/>
              <a:rect l="l" t="t" r="r" b="b"/>
              <a:pathLst>
                <a:path w="1257300" h="424179">
                  <a:moveTo>
                    <a:pt x="0" y="423671"/>
                  </a:moveTo>
                  <a:lnTo>
                    <a:pt x="125730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01696" y="4788407"/>
              <a:ext cx="782320" cy="364490"/>
            </a:xfrm>
            <a:custGeom>
              <a:avLst/>
              <a:gdLst/>
              <a:ahLst/>
              <a:cxnLst/>
              <a:rect l="l" t="t" r="r" b="b"/>
              <a:pathLst>
                <a:path w="782320" h="364489">
                  <a:moveTo>
                    <a:pt x="0" y="0"/>
                  </a:moveTo>
                  <a:lnTo>
                    <a:pt x="781812" y="364236"/>
                  </a:lnTo>
                </a:path>
              </a:pathLst>
            </a:custGeom>
            <a:ln w="1219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86172" y="5059679"/>
              <a:ext cx="966469" cy="571500"/>
            </a:xfrm>
            <a:custGeom>
              <a:avLst/>
              <a:gdLst/>
              <a:ahLst/>
              <a:cxnLst/>
              <a:rect l="l" t="t" r="r" b="b"/>
              <a:pathLst>
                <a:path w="966470" h="571500">
                  <a:moveTo>
                    <a:pt x="0" y="571500"/>
                  </a:moveTo>
                  <a:lnTo>
                    <a:pt x="227342" y="571500"/>
                  </a:lnTo>
                  <a:lnTo>
                    <a:pt x="966216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2764" y="5105400"/>
              <a:ext cx="1469390" cy="520065"/>
            </a:xfrm>
            <a:custGeom>
              <a:avLst/>
              <a:gdLst/>
              <a:ahLst/>
              <a:cxnLst/>
              <a:rect l="l" t="t" r="r" b="b"/>
              <a:pathLst>
                <a:path w="1469389" h="520064">
                  <a:moveTo>
                    <a:pt x="1469136" y="519684"/>
                  </a:moveTo>
                  <a:lnTo>
                    <a:pt x="1231049" y="51968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86128" y="4384551"/>
              <a:ext cx="125095" cy="304800"/>
            </a:xfrm>
            <a:custGeom>
              <a:avLst/>
              <a:gdLst/>
              <a:ahLst/>
              <a:cxnLst/>
              <a:rect l="l" t="t" r="r" b="b"/>
              <a:pathLst>
                <a:path w="125094" h="304800">
                  <a:moveTo>
                    <a:pt x="0" y="291249"/>
                  </a:moveTo>
                  <a:lnTo>
                    <a:pt x="73355" y="304799"/>
                  </a:lnTo>
                  <a:lnTo>
                    <a:pt x="124968" y="13538"/>
                  </a:lnTo>
                  <a:lnTo>
                    <a:pt x="46189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589185" y="3813971"/>
            <a:ext cx="1901189" cy="219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2565">
              <a:lnSpc>
                <a:spcPct val="139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Περιμαστικό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λίπος 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Λοβό</a:t>
            </a:r>
            <a:r>
              <a:rPr sz="16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μαστικού</a:t>
            </a:r>
            <a:r>
              <a:rPr sz="1600" b="1" spc="-2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αδένα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15265" marR="403860" indent="-8890">
              <a:lnSpc>
                <a:spcPct val="168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Θηλαία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άλω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Θηλή 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Γαλακτοφόρος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595630">
              <a:lnSpc>
                <a:spcPct val="100000"/>
              </a:lnSpc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πόρος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2310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Δομή</a:t>
            </a:r>
            <a:r>
              <a:rPr sz="3200" spc="-75" dirty="0"/>
              <a:t> </a:t>
            </a:r>
            <a:r>
              <a:rPr sz="3200" spc="-5" dirty="0"/>
              <a:t>μαστού</a:t>
            </a:r>
            <a:endParaRPr sz="3200"/>
          </a:p>
        </p:txBody>
      </p:sp>
      <p:sp>
        <p:nvSpPr>
          <p:cNvPr id="18" name="object 1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651244"/>
            <a:ext cx="8437245" cy="5542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γεγονότα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κάνουν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κατάλληλο 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μαστό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θηλασμό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612775" indent="-35814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εγκυμοσύνη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λοβοί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αυξάνονται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αριθμό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μέγεθος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Αμέσως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τοκετό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υπόφυση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ορμόνη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προλακτίνη,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οποία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ενεργοποιεί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γάλακτος.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85090" indent="-35814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θηλασμό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νευρικές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απολήξεις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θηλαία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άλω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ερεθίζονται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στέλνουν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νευρικά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μηνύματα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υποθάλαμο,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διεγείρει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υπόφυση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ωκυτοκίνης.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5080" indent="-35814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δ.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ωκυτοκίνη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φτάνει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μαστούς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προκαλεί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σύσπαση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λοβών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ροή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γάλακτος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γαλακτοφόρους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πόρους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θηλή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συνέχεια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νεογνό.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1213485">
              <a:lnSpc>
                <a:spcPct val="100000"/>
              </a:lnSpc>
              <a:spcBef>
                <a:spcPts val="12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Όσο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περισσότερο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θηλάζει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νεογνό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τόσο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περισσότερη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ωκυτοκίνη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εκκρίνεται.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1785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Θ</a:t>
            </a:r>
            <a:r>
              <a:rPr sz="3200" spc="-5" dirty="0"/>
              <a:t>η</a:t>
            </a:r>
            <a:r>
              <a:rPr sz="3200" spc="-35" dirty="0"/>
              <a:t>λ</a:t>
            </a:r>
            <a:r>
              <a:rPr sz="3200" spc="-25" dirty="0"/>
              <a:t>α</a:t>
            </a:r>
            <a:r>
              <a:rPr sz="3200" spc="-5" dirty="0"/>
              <a:t>σ</a:t>
            </a:r>
            <a:r>
              <a:rPr sz="3200" spc="-30" dirty="0"/>
              <a:t>μ</a:t>
            </a:r>
            <a:r>
              <a:rPr sz="3200" spc="5" dirty="0"/>
              <a:t>ό</a:t>
            </a:r>
            <a:r>
              <a:rPr sz="3200" dirty="0"/>
              <a:t>ς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77911"/>
            <a:ext cx="771398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μαστό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δημιουργηθούν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όγκοι,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καλοήθεις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κακοήθεις.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Έτσι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γυναίκα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σκόπιμο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κάνει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αυτοεξετάση 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μαστών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ηλικία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άνω 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σαράντα ετών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κάνει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περιοδικά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μαστογραφία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τεστ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Παπανικολάου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έλεγχο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μήτρας.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3039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Υγεία</a:t>
            </a:r>
            <a:r>
              <a:rPr sz="3200" spc="-55" dirty="0"/>
              <a:t> </a:t>
            </a:r>
            <a:r>
              <a:rPr sz="3200" spc="-5" dirty="0"/>
              <a:t>του</a:t>
            </a:r>
            <a:r>
              <a:rPr sz="3200" spc="-45" dirty="0"/>
              <a:t> </a:t>
            </a:r>
            <a:r>
              <a:rPr sz="3200" spc="-5" dirty="0"/>
              <a:t>μαστού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24455" y="3172967"/>
            <a:ext cx="5471159" cy="3656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4779" y="701040"/>
            <a:ext cx="8999220" cy="61569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0700" y="708686"/>
            <a:ext cx="4418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</a:rPr>
              <a:t>Πολλαπλή</a:t>
            </a:r>
            <a:r>
              <a:rPr sz="4800" spc="-70" dirty="0">
                <a:solidFill>
                  <a:srgbClr val="FFFFFF"/>
                </a:solidFill>
              </a:rPr>
              <a:t> </a:t>
            </a:r>
            <a:r>
              <a:rPr sz="4800" spc="-15" dirty="0">
                <a:solidFill>
                  <a:srgbClr val="FFFFFF"/>
                </a:solidFill>
              </a:rPr>
              <a:t>κύηση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09410" y="822960"/>
            <a:ext cx="4672965" cy="5640705"/>
            <a:chOff x="4109410" y="822960"/>
            <a:chExt cx="4672965" cy="56407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09410" y="822960"/>
              <a:ext cx="4672708" cy="56402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39989" y="3958589"/>
              <a:ext cx="137160" cy="384175"/>
            </a:xfrm>
            <a:custGeom>
              <a:avLst/>
              <a:gdLst/>
              <a:ahLst/>
              <a:cxnLst/>
              <a:rect l="l" t="t" r="r" b="b"/>
              <a:pathLst>
                <a:path w="137159" h="384175">
                  <a:moveTo>
                    <a:pt x="0" y="0"/>
                  </a:moveTo>
                  <a:lnTo>
                    <a:pt x="105257" y="0"/>
                  </a:lnTo>
                  <a:lnTo>
                    <a:pt x="137160" y="384048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39227" y="3957827"/>
              <a:ext cx="137160" cy="384175"/>
            </a:xfrm>
            <a:custGeom>
              <a:avLst/>
              <a:gdLst/>
              <a:ahLst/>
              <a:cxnLst/>
              <a:rect l="l" t="t" r="r" b="b"/>
              <a:pathLst>
                <a:path w="137159" h="384175">
                  <a:moveTo>
                    <a:pt x="0" y="0"/>
                  </a:moveTo>
                  <a:lnTo>
                    <a:pt x="105257" y="0"/>
                  </a:lnTo>
                  <a:lnTo>
                    <a:pt x="137160" y="384048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142704" y="6470255"/>
            <a:ext cx="1882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Φυσιολογικός</a:t>
            </a:r>
            <a:r>
              <a:rPr sz="1600" b="1" spc="-3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μαστός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5556" y="6470255"/>
            <a:ext cx="141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Μαστός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με</a:t>
            </a:r>
            <a:r>
              <a:rPr sz="1600" b="1" spc="-3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όγκο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7304" y="3877550"/>
            <a:ext cx="782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Κακοήθεια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4896611"/>
            <a:ext cx="2078735" cy="17175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837791"/>
            <a:ext cx="1431795" cy="195570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51459" y="672083"/>
            <a:ext cx="8641080" cy="3968750"/>
            <a:chOff x="251459" y="672083"/>
            <a:chExt cx="8641080" cy="39687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327" y="709618"/>
              <a:ext cx="1402079" cy="25161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3" y="3255264"/>
              <a:ext cx="3101339" cy="138531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8188" y="2971499"/>
            <a:ext cx="4719320" cy="78930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Αυτοεξετάση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μαστών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310255">
              <a:lnSpc>
                <a:spcPct val="100000"/>
              </a:lnSpc>
              <a:spcBef>
                <a:spcPts val="845"/>
              </a:spcBef>
            </a:pPr>
            <a:r>
              <a:rPr sz="18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Μαστογραφία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59" y="4744015"/>
            <a:ext cx="1448261" cy="18683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3039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Υγεία</a:t>
            </a:r>
            <a:r>
              <a:rPr sz="3200" spc="-55" dirty="0"/>
              <a:t> </a:t>
            </a:r>
            <a:r>
              <a:rPr sz="3200" spc="-5" dirty="0"/>
              <a:t>του</a:t>
            </a:r>
            <a:r>
              <a:rPr sz="3200" spc="-45" dirty="0"/>
              <a:t> </a:t>
            </a:r>
            <a:r>
              <a:rPr sz="3200" spc="-5" dirty="0"/>
              <a:t>μαστού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55435" y="736092"/>
            <a:ext cx="1819654" cy="17724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79" y="1891283"/>
            <a:ext cx="3809999" cy="2857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3908" y="5250027"/>
            <a:ext cx="826325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γιατρός,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1600" dirty="0">
                <a:latin typeface="Calibri" panose="020F0502020204030204"/>
                <a:cs typeface="Calibri" panose="020F0502020204030204"/>
              </a:rPr>
              <a:t> τη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βοήθεια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ενός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κολποδιαστολέα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(πλαστικό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εξάρτημα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μιας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χρήσης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αποστειρωμένο,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διαστέλλει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τοιχώματα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κόλποy),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πάρει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μια </a:t>
            </a:r>
            <a:r>
              <a:rPr sz="1600" dirty="0">
                <a:latin typeface="Calibri" panose="020F0502020204030204"/>
                <a:cs typeface="Calibri" panose="020F0502020204030204"/>
              </a:rPr>
              <a:t>λεπτή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πλαστική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ξύλινη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σπάτουλα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μια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μικροσκοπική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βούρτσα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σκουπίσει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ήπια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μερικά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από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τραχήλου.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Αυτά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τοποθετούνται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μια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μικρή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γυάλινη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επιφάνεια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μπουκαλάκι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υγρό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στέλνονται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εργαστήριο.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κυτταρολόγος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εξετάζει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δείγμα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κυττάρων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κάτω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μικροσκόπιο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που βλέπει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εάν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φυσιολογικά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δυσπλασία.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664" y="2631948"/>
            <a:ext cx="3287255" cy="24643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0259" y="804791"/>
            <a:ext cx="5666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Επίσης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γυναίκα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σκόπιμο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κάνει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τεστ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Παπανικολάου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έλεγχο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μήτρας.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3442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Τεστ</a:t>
            </a:r>
            <a:r>
              <a:rPr sz="3200" spc="-55" dirty="0"/>
              <a:t> </a:t>
            </a:r>
            <a:r>
              <a:rPr sz="3200" spc="-15" dirty="0"/>
              <a:t>Παπανικολάου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7432" y="1168908"/>
            <a:ext cx="9092171" cy="5689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491" y="255568"/>
            <a:ext cx="2345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Στειρότητα</a:t>
            </a: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850" y="929518"/>
            <a:ext cx="84074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ολλά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ζευγάρια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μπορούν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τεκνοποιήσουν.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Arial MT"/>
              <a:buChar char="•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67665" marR="5080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αδυναμία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σύλληψης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οφείλεται σε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προβλήματα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αφορούν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είτε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άντρα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είτε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γυναίκα.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29383" y="2929127"/>
            <a:ext cx="5071871" cy="32461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18884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Στειρότητα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335" y="892317"/>
            <a:ext cx="822452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αντρική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στειρότητα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οφείλεται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κυρίως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ανεπαρκή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παραγωγή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σπερματοζωαρίων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200977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παραγωγή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μεγάλου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ποσοστού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ανώμαλων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σπερματοζωαρίων.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Arial MT"/>
              <a:buChar char="•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αίτια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περιλαμβάνονται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ακτινοβολίες,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υψηλή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θερμοκρασία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όρχεων,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χημικές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ενώσεις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5080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διάφορες</a:t>
            </a:r>
            <a:r>
              <a:rPr sz="2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ασθένειες.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Αν,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παράδειγμα,</a:t>
            </a:r>
            <a:r>
              <a:rPr sz="2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ένας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έφηβος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περάσει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παρωτίτιδα,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πιθανότητα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μειωθεί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ικανότητά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παράγει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φυσιολογικά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σπερματοζωάρια.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18884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Στειρότητα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94432"/>
            <a:ext cx="826008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γυναικεία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στειρότητα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οφείλεται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κυρίως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ανεπάρκεια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παραγωγής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ωαρίων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/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απόφραξη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των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σαλπίγγων.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Μερικές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φορές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 αίτια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στειρότητας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μπορούν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αντιμετωπιστούν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χειρουργικά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φαρμακευτικά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Σήμερα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υπάρχει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δυνατότητα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χορήγησης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ορμονών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σκοπό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πρόκληση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πολλαπλής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ωοθυλακιορρηξίας,</a:t>
            </a:r>
            <a:r>
              <a:rPr sz="2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πιθανή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συνέπεια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πολλαπλή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κύηση.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57500" y="4364736"/>
            <a:ext cx="2276855" cy="23500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18884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Στειρότητα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92646"/>
            <a:ext cx="829119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30175" indent="-3556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ζευγάρια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επίσης 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δυνατότητα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επιλέξουν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κάποιο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είδος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τεχνητής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γονιμοποίησης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5080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εξωσωματική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γονιμοποίηση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διεγείρονται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ορμονικά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ωοθήκες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πολλά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ωάρια. Τα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ωάρια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αφαιρούνται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γονιμοποιούνται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δοκιμαστικό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σωλήνα.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γονιμοποιημένο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ωάριο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τοποθετείται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τελικά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μήτρα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όπου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κύηση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συνεχισθεί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φυσιολογικά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(παιδιά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σωλήνα).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18884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Στειρότητα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31819" y="3811523"/>
            <a:ext cx="2880359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11" y="344340"/>
            <a:ext cx="857567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5" dirty="0"/>
              <a:t>Έλεγχος</a:t>
            </a:r>
            <a:r>
              <a:rPr sz="2950" spc="-20" dirty="0"/>
              <a:t> </a:t>
            </a:r>
            <a:r>
              <a:rPr sz="2950" spc="-5" dirty="0"/>
              <a:t>γεννήσεων</a:t>
            </a:r>
            <a:r>
              <a:rPr sz="2950" spc="-50" dirty="0"/>
              <a:t> </a:t>
            </a:r>
            <a:r>
              <a:rPr sz="2950" dirty="0"/>
              <a:t>- </a:t>
            </a:r>
            <a:r>
              <a:rPr sz="2950" spc="-15" dirty="0"/>
              <a:t>Οικογενειακός</a:t>
            </a:r>
            <a:r>
              <a:rPr sz="2950" spc="-5" dirty="0"/>
              <a:t> </a:t>
            </a:r>
            <a:r>
              <a:rPr sz="2950" spc="-10" dirty="0"/>
              <a:t>προγραμματισμός</a:t>
            </a:r>
            <a:endParaRPr sz="295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129283"/>
            <a:ext cx="9144000" cy="57287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66439"/>
            <a:ext cx="768667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ζευγάρια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διάφορους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λόγους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επιθυμούν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τεκνοποιήσουν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υπάρχουν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μέθοδοι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αντισύλληψης.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4855845" algn="just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Αυτές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διακρίνονται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φυσικές,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963285" algn="just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μηχανικές,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ορμονικές,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δ.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χημικές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ε.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Χειρουργικές.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07607" y="2852927"/>
            <a:ext cx="3942023" cy="38667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8315"/>
            <a:ext cx="857504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5" dirty="0"/>
              <a:t>Έλεγχος γεννήσεων</a:t>
            </a:r>
            <a:r>
              <a:rPr sz="2950" spc="-40" dirty="0"/>
              <a:t> </a:t>
            </a:r>
            <a:r>
              <a:rPr sz="2950" dirty="0"/>
              <a:t>-</a:t>
            </a:r>
            <a:r>
              <a:rPr sz="2950" spc="15" dirty="0"/>
              <a:t> </a:t>
            </a:r>
            <a:r>
              <a:rPr sz="2950" spc="-20" dirty="0"/>
              <a:t>Οικογενειακός</a:t>
            </a:r>
            <a:r>
              <a:rPr sz="2950" spc="5" dirty="0"/>
              <a:t> </a:t>
            </a:r>
            <a:r>
              <a:rPr sz="2950" spc="-10" dirty="0"/>
              <a:t>προγραμματισμός</a:t>
            </a:r>
            <a:endParaRPr sz="295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017598"/>
            <a:ext cx="8366759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88340" indent="-51562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Calibri" panose="020F0502020204030204"/>
              <a:buAutoNum type="romanLcPeriod"/>
              <a:tabLst>
                <a:tab pos="527685" algn="l"/>
                <a:tab pos="52832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Δ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ιακεκομμένη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συνουσία.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πιο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απλή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αλλά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αναξιόπιστη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μέθοδος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γιατί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μερικές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σταγόνες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σπέρματος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διαφύγουν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πριν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εκσπερμάτωση.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CC"/>
              </a:buClr>
              <a:buFont typeface="Calibri" panose="020F0502020204030204"/>
              <a:buAutoNum type="romanLcPeriod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527685" marR="365760" indent="-515620">
              <a:lnSpc>
                <a:spcPct val="100000"/>
              </a:lnSpc>
              <a:buClr>
                <a:srgbClr val="0033CC"/>
              </a:buClr>
              <a:buAutoNum type="romanLcPeriod"/>
              <a:tabLst>
                <a:tab pos="527685" algn="l"/>
                <a:tab pos="52832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Ημερολογιακή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μέθοδος.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Βασίζεται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εκδήλωση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ωοθυλακιορρηξίας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φορά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μήνα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λίγες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μέρες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ζουν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γαμέτες.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47370" marR="508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Αν μία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γυναίκα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σταθερό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κύκλο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28 ημερών,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τότε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γόνιμες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μέρες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10ης έως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17η.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μέθοδος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τόσο αξιόπιστη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γιατί οι μέρες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ωοθυλακιορρηξίας</a:t>
            </a:r>
            <a:r>
              <a:rPr sz="24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παρουσιάζουν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διακυμάνσεις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μήνα.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7331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Μέθοδοι</a:t>
            </a:r>
            <a:r>
              <a:rPr sz="3200" spc="-20" dirty="0"/>
              <a:t> </a:t>
            </a:r>
            <a:r>
              <a:rPr sz="3200" spc="-5" dirty="0"/>
              <a:t>αντισύλληψης</a:t>
            </a:r>
            <a:r>
              <a:rPr sz="3200" spc="-15" dirty="0"/>
              <a:t> </a:t>
            </a:r>
            <a:r>
              <a:rPr sz="3200" dirty="0"/>
              <a:t>- </a:t>
            </a:r>
            <a:r>
              <a:rPr sz="3200" spc="-10" dirty="0"/>
              <a:t>Φυσικές </a:t>
            </a:r>
            <a:r>
              <a:rPr sz="3200" spc="-5" dirty="0"/>
              <a:t>μέθοδοι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77911"/>
            <a:ext cx="8369934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68935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άνθρωπο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ωριμάζει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συνήθως ένα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ωάριο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μήνα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εναλλάξ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ωοθήκη,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γι'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γεννιέται ένα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βρέφος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τοκετό.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Μερικές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φορές όμως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συμβαίνει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γεννηθούν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δίδυμα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ακόμα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τρίδυμα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τετράδυμα.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δίδυμα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0250" marR="70485" indent="-360045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Διζυγωτικά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διωικά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δίδυμα.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Δημιουργούνται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γονιμοποίηση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διαφορετικών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ωαρίων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Έτσι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προκύπτουν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διαφορετικά ζυγωτά,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μοιάζουν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όσο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συνήθως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αδέλφια.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0250" marR="5080" indent="-360045">
              <a:lnSpc>
                <a:spcPct val="100000"/>
              </a:lnSpc>
              <a:tabLst>
                <a:tab pos="4006215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μονοζυγωτικά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μονοωικά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δίδυμα.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Δημιουργούνται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γονιμοποίηση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μόνο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ωαρίου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 μοιάζουν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καταπληκτικά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μεταξύ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ανήκουν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υποχρεωτικά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ίδιο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φύλο.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2955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Πολλαπλή</a:t>
            </a:r>
            <a:r>
              <a:rPr sz="3200" spc="-60" dirty="0"/>
              <a:t> </a:t>
            </a:r>
            <a:r>
              <a:rPr sz="3200" spc="-15" dirty="0"/>
              <a:t>κύηση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6923" y="2875788"/>
            <a:ext cx="3823970" cy="2840990"/>
            <a:chOff x="5106923" y="2875788"/>
            <a:chExt cx="3823970" cy="284099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71844" y="3913632"/>
              <a:ext cx="2558795" cy="1802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6923" y="2875788"/>
              <a:ext cx="2010155" cy="133959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822960"/>
            <a:ext cx="2831591" cy="18729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1213" y="792199"/>
            <a:ext cx="8405495" cy="575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830" marR="2954020" indent="-51562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Calibri" panose="020F0502020204030204"/>
              <a:buAutoNum type="romanLcPeriod"/>
              <a:tabLst>
                <a:tab pos="544830" algn="l"/>
                <a:tab pos="545465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διάφραγμα,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αυχενικό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κάλυμμα,το προφυλακτικό (αντρικό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γυναικείο).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Και οι τρείς εμποδίζουν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είσοδο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σπερματοζωαρίων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κόλπο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marR="3621405" indent="-515620">
              <a:lnSpc>
                <a:spcPct val="100000"/>
              </a:lnSpc>
              <a:spcBef>
                <a:spcPts val="855"/>
              </a:spcBef>
              <a:buClr>
                <a:srgbClr val="0033CC"/>
              </a:buClr>
              <a:buAutoNum type="romanLcPeriod"/>
              <a:tabLst>
                <a:tab pos="527685" algn="l"/>
                <a:tab pos="52832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Ενδομήτριες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συσκευές (spiral)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μικρές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εύκαμπτες,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αποτρέπουν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εμφύτευση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μήτρα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ενός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γονιμοποιημένου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ωαρίου.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ενδομήτριες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συσκευές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ενδέχεται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προκαλέσουν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φλεγμονή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σαλπίγγων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δε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συνιστώνται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νεαρές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γυναίκες.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4810" marR="5080" indent="-355600">
              <a:lnSpc>
                <a:spcPct val="100000"/>
              </a:lnSpc>
              <a:spcBef>
                <a:spcPts val="1525"/>
              </a:spcBef>
              <a:buClr>
                <a:srgbClr val="0033CC"/>
              </a:buClr>
              <a:buFont typeface="Arial MT"/>
              <a:buChar char="•"/>
              <a:tabLst>
                <a:tab pos="384810" algn="l"/>
                <a:tab pos="385445" algn="l"/>
              </a:tabLst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Εκτός</a:t>
            </a:r>
            <a:r>
              <a:rPr sz="22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latin typeface="Calibri" panose="020F0502020204030204"/>
                <a:cs typeface="Calibri" panose="020F0502020204030204"/>
              </a:rPr>
              <a:t>προφυλακτικό,</a:t>
            </a:r>
            <a:r>
              <a:rPr sz="22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όλες</a:t>
            </a:r>
            <a:r>
              <a:rPr sz="22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άλλες</a:t>
            </a:r>
            <a:r>
              <a:rPr sz="22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τοποθετούνται </a:t>
            </a:r>
            <a:r>
              <a:rPr sz="2200" b="1" spc="-4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γυναικολόγο.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7743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Μέθοδοι</a:t>
            </a:r>
            <a:r>
              <a:rPr sz="3200" spc="-25" dirty="0"/>
              <a:t> </a:t>
            </a:r>
            <a:r>
              <a:rPr sz="3200" spc="-5" dirty="0"/>
              <a:t>αντισύλληψης</a:t>
            </a:r>
            <a:r>
              <a:rPr sz="3200" spc="-15" dirty="0"/>
              <a:t> </a:t>
            </a:r>
            <a:r>
              <a:rPr sz="3200" dirty="0"/>
              <a:t>-</a:t>
            </a:r>
            <a:r>
              <a:rPr sz="3200" spc="-5" dirty="0"/>
              <a:t> </a:t>
            </a:r>
            <a:r>
              <a:rPr sz="3200" spc="-15" dirty="0"/>
              <a:t>Μηχανικές</a:t>
            </a:r>
            <a:r>
              <a:rPr sz="3200" spc="-10" dirty="0"/>
              <a:t> </a:t>
            </a:r>
            <a:r>
              <a:rPr sz="3200" spc="-5" dirty="0"/>
              <a:t>μέθοδοι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59" y="859295"/>
            <a:ext cx="80784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Πρ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όκειται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διάφορα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σπερματοκτόνα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μορφή κρέμας,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αφρού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ζελέ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εισάγονται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πριν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συνουσία.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Συνήθως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συνδυάζονται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κάποια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μηχανική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μέθοδο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71871" y="2636520"/>
            <a:ext cx="3272026" cy="3601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2919983"/>
            <a:ext cx="3779507" cy="22677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72351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Μέθοδοι</a:t>
            </a:r>
            <a:r>
              <a:rPr sz="3200" spc="-25" dirty="0"/>
              <a:t> </a:t>
            </a:r>
            <a:r>
              <a:rPr sz="3200" spc="-5" dirty="0"/>
              <a:t>αντισύλληψης</a:t>
            </a:r>
            <a:r>
              <a:rPr sz="3200" spc="-15" dirty="0"/>
              <a:t> </a:t>
            </a:r>
            <a:r>
              <a:rPr sz="3200" dirty="0"/>
              <a:t>- </a:t>
            </a:r>
            <a:r>
              <a:rPr sz="3200" spc="-10" dirty="0"/>
              <a:t>Χημικές </a:t>
            </a:r>
            <a:r>
              <a:rPr sz="3200" spc="-5" dirty="0"/>
              <a:t>μέθοδοι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068" y="790711"/>
            <a:ext cx="8315325" cy="255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96520" indent="-354965">
              <a:lnSpc>
                <a:spcPct val="100000"/>
              </a:lnSpc>
              <a:spcBef>
                <a:spcPts val="95"/>
              </a:spcBef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Πρ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όκειται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αντισυλληπτικά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χάπια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περιέχουν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συνθετικές</a:t>
            </a:r>
            <a:r>
              <a:rPr sz="2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ορμόνες</a:t>
            </a:r>
            <a:r>
              <a:rPr sz="22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(οιστρογόνα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/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προγεστερόνη)</a:t>
            </a:r>
            <a:r>
              <a:rPr sz="2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διακόπτουν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ωοθυλακιορρηξία</a:t>
            </a:r>
            <a:r>
              <a:rPr sz="22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αποτρέπουν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εμφύτευση</a:t>
            </a:r>
            <a:r>
              <a:rPr sz="22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ζυγωτού.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67665" marR="5080" indent="-355600">
              <a:lnSpc>
                <a:spcPct val="100000"/>
              </a:lnSpc>
              <a:spcBef>
                <a:spcPts val="595"/>
              </a:spcBef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αντισυλληπτικά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χάπια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λαμβάνονται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καθοδήγηση </a:t>
            </a:r>
            <a:r>
              <a:rPr sz="2200" b="1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ιατρού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Ίσως</a:t>
            </a:r>
            <a:r>
              <a:rPr sz="22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σχετίζονται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καρδιοαγγειακά</a:t>
            </a:r>
            <a:r>
              <a:rPr sz="2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προβλήματα,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καρκίνο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κ.α.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3832" y="3508247"/>
            <a:ext cx="5754623" cy="32110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7689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Μέθοδοι</a:t>
            </a:r>
            <a:r>
              <a:rPr sz="3200" spc="-20" dirty="0"/>
              <a:t> </a:t>
            </a:r>
            <a:r>
              <a:rPr sz="3200" spc="-5" dirty="0"/>
              <a:t>αντισύλληψης</a:t>
            </a:r>
            <a:r>
              <a:rPr sz="3200" spc="-10" dirty="0"/>
              <a:t> </a:t>
            </a:r>
            <a:r>
              <a:rPr sz="3200" dirty="0"/>
              <a:t>- </a:t>
            </a:r>
            <a:r>
              <a:rPr sz="3200" spc="-10" dirty="0"/>
              <a:t>Ορμονικές</a:t>
            </a:r>
            <a:r>
              <a:rPr sz="3200" spc="-20" dirty="0"/>
              <a:t> </a:t>
            </a:r>
            <a:r>
              <a:rPr sz="3200" spc="-5" dirty="0"/>
              <a:t>μέθοδοι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892"/>
            <a:ext cx="8128634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Σεξουαλικά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μεταδιδόμενα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αφροδίσια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νοσήματα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ονομάζονται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όσα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μπορεί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μεταδίδονται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σεξουαλική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επαφή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συμπτώματα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περιλαμβάνουν: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πόνο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ερεθισμό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γενετική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(π.χ.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κόλπος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πέος)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τσούξιμο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ούρηση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διόγκωση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αδένων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μη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φυσιολογικά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εκκρίματα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πέος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πληγές,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φουσκάλες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γεννητική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στόμα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Σεξουαλικά </a:t>
            </a:r>
            <a:r>
              <a:rPr sz="3200" spc="-10" dirty="0"/>
              <a:t>μεταδιδόμενα</a:t>
            </a:r>
            <a:r>
              <a:rPr sz="3200" spc="-50" dirty="0"/>
              <a:t> </a:t>
            </a:r>
            <a:r>
              <a:rPr sz="3200" dirty="0"/>
              <a:t>ή</a:t>
            </a:r>
            <a:r>
              <a:rPr sz="3200" spc="-20" dirty="0"/>
              <a:t> </a:t>
            </a:r>
            <a:r>
              <a:rPr sz="3200" dirty="0"/>
              <a:t>αφροδίσια</a:t>
            </a:r>
            <a:r>
              <a:rPr sz="3200" spc="-45" dirty="0"/>
              <a:t> </a:t>
            </a:r>
            <a:r>
              <a:rPr sz="3200" spc="-5" dirty="0"/>
              <a:t>νοσήματα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60192" y="4293108"/>
            <a:ext cx="2304287" cy="23073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34" y="872026"/>
            <a:ext cx="83585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άμεση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αντιμετώπιση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 τη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συμβουλή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γιατρού περιορίζει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πιθανότητα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σοβαρής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βλάβης των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αναπαραγωγικών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οργάνων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ενδεχόμενο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επιπλοκών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σοβαρές επιπτώσεις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υγεία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ατόμου.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Σεξουαλικά </a:t>
            </a:r>
            <a:r>
              <a:rPr sz="3200" spc="-10" dirty="0"/>
              <a:t>μεταδιδόμενα</a:t>
            </a:r>
            <a:r>
              <a:rPr sz="3200" spc="-50" dirty="0"/>
              <a:t> </a:t>
            </a:r>
            <a:r>
              <a:rPr sz="3200" dirty="0"/>
              <a:t>ή</a:t>
            </a:r>
            <a:r>
              <a:rPr sz="3200" spc="-20" dirty="0"/>
              <a:t> </a:t>
            </a:r>
            <a:r>
              <a:rPr sz="3200" dirty="0"/>
              <a:t>αφροδίσια</a:t>
            </a:r>
            <a:r>
              <a:rPr sz="3200" spc="-45" dirty="0"/>
              <a:t> </a:t>
            </a:r>
            <a:r>
              <a:rPr sz="3200" spc="-5" dirty="0"/>
              <a:t>νοσήματα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72311" y="2497835"/>
            <a:ext cx="6335267" cy="42062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399" y="929518"/>
            <a:ext cx="83566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πάρχει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επίσης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κίνδυνος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μεταδοθεί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ασθένεια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ερωτικό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σύντροφο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στον άλλο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ακόμα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στους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απογόνους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Γι'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όποιος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πάσχει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αφροδίσιο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νόσημα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επιβάλλεται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ενημερώσει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αμέσως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ερωτικούς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συντρόφους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Σεξουαλικά </a:t>
            </a:r>
            <a:r>
              <a:rPr sz="3200" spc="-10" dirty="0"/>
              <a:t>μεταδιδόμενα</a:t>
            </a:r>
            <a:r>
              <a:rPr sz="3200" spc="-50" dirty="0"/>
              <a:t> </a:t>
            </a:r>
            <a:r>
              <a:rPr sz="3200" dirty="0"/>
              <a:t>ή</a:t>
            </a:r>
            <a:r>
              <a:rPr sz="3200" spc="-20" dirty="0"/>
              <a:t> </a:t>
            </a:r>
            <a:r>
              <a:rPr sz="3200" dirty="0"/>
              <a:t>αφροδίσια</a:t>
            </a:r>
            <a:r>
              <a:rPr sz="3200" spc="-45" dirty="0"/>
              <a:t> </a:t>
            </a:r>
            <a:r>
              <a:rPr sz="3200" spc="-5" dirty="0"/>
              <a:t>νοσήματα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06067" y="2564892"/>
            <a:ext cx="5689091" cy="40004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857013"/>
            <a:ext cx="799845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κτός από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θανατηφόρο AIDS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όλα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άλλα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αφροδίσια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νοσήματα αντιμετωπίζονται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σχετικά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εύκολα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αρχικά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στάδια.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207645" indent="-342900">
              <a:lnSpc>
                <a:spcPct val="100000"/>
              </a:lnSpc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έγκαιρη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αντιμετώπισή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ενδέχεται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προκαλέσει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σοβαρές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επιπλοκές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Σεξουαλικά </a:t>
            </a:r>
            <a:r>
              <a:rPr sz="3200" spc="-10" dirty="0"/>
              <a:t>μεταδιδόμενα</a:t>
            </a:r>
            <a:r>
              <a:rPr sz="3200" spc="-50" dirty="0"/>
              <a:t> </a:t>
            </a:r>
            <a:r>
              <a:rPr sz="3200" dirty="0"/>
              <a:t>ή</a:t>
            </a:r>
            <a:r>
              <a:rPr sz="3200" spc="-20" dirty="0"/>
              <a:t> </a:t>
            </a:r>
            <a:r>
              <a:rPr sz="3200" dirty="0"/>
              <a:t>αφροδίσια</a:t>
            </a:r>
            <a:r>
              <a:rPr sz="3200" spc="-45" dirty="0"/>
              <a:t> </a:t>
            </a:r>
            <a:r>
              <a:rPr sz="3200" spc="-5" dirty="0"/>
              <a:t>νοσήματα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20012" y="3214270"/>
            <a:ext cx="4930001" cy="31179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168" y="790878"/>
            <a:ext cx="8003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αποχή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και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πιστή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μονογαμική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σχέση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προσφέρουν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λύσεις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ενάντια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αφροδίσια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νοσήματα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ειδικότερα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AIDS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Σεξουαλικά </a:t>
            </a:r>
            <a:r>
              <a:rPr sz="3200" spc="-10" dirty="0"/>
              <a:t>μεταδιδόμενα</a:t>
            </a:r>
            <a:r>
              <a:rPr sz="3200" spc="-50" dirty="0"/>
              <a:t> </a:t>
            </a:r>
            <a:r>
              <a:rPr sz="3200" dirty="0"/>
              <a:t>ή</a:t>
            </a:r>
            <a:r>
              <a:rPr sz="3200" spc="-20" dirty="0"/>
              <a:t> </a:t>
            </a:r>
            <a:r>
              <a:rPr sz="3200" dirty="0"/>
              <a:t>αφροδίσια</a:t>
            </a:r>
            <a:r>
              <a:rPr sz="3200" spc="-45" dirty="0"/>
              <a:t> </a:t>
            </a:r>
            <a:r>
              <a:rPr sz="3200" spc="-5" dirty="0"/>
              <a:t>νοσήματα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80160" y="1988820"/>
            <a:ext cx="6431279" cy="42900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6791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Σεξουαλικά </a:t>
            </a:r>
            <a:r>
              <a:rPr sz="3200" spc="-10" dirty="0"/>
              <a:t>μεταδιδόμενα</a:t>
            </a:r>
            <a:r>
              <a:rPr sz="3200" spc="-50" dirty="0"/>
              <a:t> </a:t>
            </a:r>
            <a:r>
              <a:rPr sz="3200" dirty="0"/>
              <a:t>ή</a:t>
            </a:r>
            <a:r>
              <a:rPr sz="3200" spc="-20" dirty="0"/>
              <a:t> </a:t>
            </a:r>
            <a:r>
              <a:rPr sz="3200" dirty="0"/>
              <a:t>αφροδίσια</a:t>
            </a:r>
            <a:r>
              <a:rPr sz="3200" spc="-45" dirty="0"/>
              <a:t> </a:t>
            </a:r>
            <a:r>
              <a:rPr sz="3200" spc="-5" dirty="0"/>
              <a:t>νοσήματα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1065943"/>
            <a:ext cx="457898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Όσοι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όμως επιμένουν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πολλούς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ερωτικούς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συντρόφους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πρέπει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χρησιμοποιούν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προφυλακτικό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Αυτό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αφ' ενός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δρα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αντισυλληπτικό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μέσο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εφ'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ετέρου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μειώνει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σημαντικά 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πιθανότητα μετάδοσης 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αφροδίσιων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νοσημάτων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56276" y="1103375"/>
            <a:ext cx="3636263" cy="3438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54833" y="1329409"/>
            <a:ext cx="5468997" cy="47114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15613" y="2728390"/>
            <a:ext cx="583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Ζ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γω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τό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6702" y="2761734"/>
            <a:ext cx="583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Ζ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γω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τό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5201" y="2761734"/>
            <a:ext cx="583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Ζ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γω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τό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5602" y="3701595"/>
            <a:ext cx="598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Έμβρυο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0565" y="3705161"/>
            <a:ext cx="598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Έμβρυο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2529" y="3776841"/>
            <a:ext cx="938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ύ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μβ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ρυα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8641" y="5714336"/>
            <a:ext cx="20751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μοιάζουν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σαν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συνηθισμένα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αδέλφια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4856" y="5875348"/>
            <a:ext cx="187578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μοιάζουν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καταπληκτικά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 μεταξύ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ανήκουν </a:t>
            </a:r>
            <a:r>
              <a:rPr sz="1400" b="1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υποχρεωτικά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ίδιο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φύλο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9955" y="1935989"/>
            <a:ext cx="49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άρ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9561" y="1911561"/>
            <a:ext cx="1305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σπερματοζωάριο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8556" y="2018189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ζ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άρ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1722" y="1911740"/>
            <a:ext cx="3439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759460" algn="l"/>
              </a:tabLst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ωάριο	</a:t>
            </a:r>
            <a:r>
              <a:rPr sz="2100" b="1" spc="-7" baseline="340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Σπερματο-</a:t>
            </a:r>
            <a:r>
              <a:rPr sz="2100" b="1" spc="-240" baseline="340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7" baseline="-80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ωάριο</a:t>
            </a:r>
            <a:r>
              <a:rPr sz="2100" b="1" spc="472" baseline="-800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σπερματοζωάριο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0237" y="834689"/>
            <a:ext cx="1459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(α)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διζυγωτικά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ή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διωϊκά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δίδυμα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7843" y="836513"/>
            <a:ext cx="1664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(β)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μονοζυγωτικά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ή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μονοωϊκά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 δίδυμα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2955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Πολλαπλή</a:t>
            </a:r>
            <a:r>
              <a:rPr sz="3200" spc="-60" dirty="0"/>
              <a:t> </a:t>
            </a:r>
            <a:r>
              <a:rPr sz="3200" spc="-15" dirty="0"/>
              <a:t>κύηση</a:t>
            </a:r>
            <a:endParaRPr sz="3200"/>
          </a:p>
        </p:txBody>
      </p:sp>
      <p:sp>
        <p:nvSpPr>
          <p:cNvPr id="18" name="object 1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882" y="4126369"/>
            <a:ext cx="2874010" cy="172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 panose="020F0502020204030204"/>
                <a:cs typeface="Calibri" panose="020F0502020204030204"/>
              </a:rPr>
              <a:t>μονοζυγωτικά</a:t>
            </a:r>
            <a:r>
              <a:rPr sz="2400" b="1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36830" algn="ctr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μονοωϊκά</a:t>
            </a:r>
            <a:r>
              <a:rPr sz="24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δίδυμα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indent="200660" algn="just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μοιάζουν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καταπληκτικά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μεταξύ τους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ανήκουν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υποχρεωτικά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ίδιο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φύλο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8808" y="1053083"/>
            <a:ext cx="4151375" cy="30601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7844" y="1042416"/>
            <a:ext cx="3677411" cy="30906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08185" y="4126369"/>
            <a:ext cx="1896745" cy="165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635" algn="ctr">
              <a:lnSpc>
                <a:spcPct val="99000"/>
              </a:lnSpc>
              <a:spcBef>
                <a:spcPts val="140"/>
              </a:spcBef>
            </a:pPr>
            <a:r>
              <a:rPr sz="2400" b="1" spc="-15" dirty="0">
                <a:latin typeface="Calibri" panose="020F0502020204030204"/>
                <a:cs typeface="Calibri" panose="020F0502020204030204"/>
              </a:rPr>
              <a:t>διζυγωτικά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διωϊκά</a:t>
            </a:r>
            <a:r>
              <a:rPr sz="24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δίδυμα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μοιάζουν </a:t>
            </a:r>
            <a:r>
              <a:rPr sz="2000" dirty="0">
                <a:latin typeface="Calibri" panose="020F0502020204030204"/>
                <a:cs typeface="Calibri" panose="020F0502020204030204"/>
              </a:rPr>
              <a:t>σαν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συνηθισμένα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αδέλφια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2955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Πολλαπλή</a:t>
            </a:r>
            <a:r>
              <a:rPr sz="3200" spc="-60" dirty="0"/>
              <a:t> </a:t>
            </a:r>
            <a:r>
              <a:rPr sz="3200" spc="-15" dirty="0"/>
              <a:t>κύηση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2608" y="2395727"/>
            <a:ext cx="8599931" cy="44378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156" y="781104"/>
            <a:ext cx="767460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Font typeface="Arial MT"/>
              <a:buChar char="•"/>
              <a:tabLst>
                <a:tab pos="354965" algn="l"/>
                <a:tab pos="355600" algn="l"/>
                <a:tab pos="134302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ήμερα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αυξημένη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πιθανότητα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πολλαπλής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κυήσης,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επειδή	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γυναίκες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δυσκολεύονται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τεκνοποιήσουν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χορηγούνται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ορμόνες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προκαλούν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πολλαπλή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ωοθυλακιορρηξία.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17647"/>
            <a:ext cx="2955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Πολλαπλή</a:t>
            </a:r>
            <a:r>
              <a:rPr sz="3200" spc="-60" dirty="0"/>
              <a:t> </a:t>
            </a:r>
            <a:r>
              <a:rPr sz="3200" spc="-15" dirty="0"/>
              <a:t>κύηση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57500" y="0"/>
            <a:ext cx="62865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060" y="632372"/>
            <a:ext cx="460946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</a:rPr>
              <a:t>Παράγοντες</a:t>
            </a:r>
            <a:r>
              <a:rPr sz="2600" spc="-45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που</a:t>
            </a:r>
            <a:r>
              <a:rPr sz="2600" spc="-40" dirty="0">
                <a:solidFill>
                  <a:srgbClr val="FFFFFF"/>
                </a:solidFill>
              </a:rPr>
              <a:t> </a:t>
            </a:r>
            <a:r>
              <a:rPr sz="2600" spc="-5" dirty="0">
                <a:solidFill>
                  <a:srgbClr val="FFFFFF"/>
                </a:solidFill>
              </a:rPr>
              <a:t>επηρεάζουν</a:t>
            </a:r>
            <a:r>
              <a:rPr sz="2600" spc="-50" dirty="0">
                <a:solidFill>
                  <a:srgbClr val="FFFFFF"/>
                </a:solidFill>
              </a:rPr>
              <a:t> </a:t>
            </a:r>
            <a:r>
              <a:rPr sz="2600" spc="-15" dirty="0">
                <a:solidFill>
                  <a:srgbClr val="FFFFFF"/>
                </a:solidFill>
              </a:rPr>
              <a:t>την </a:t>
            </a:r>
            <a:r>
              <a:rPr sz="2600" spc="-575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υγεία</a:t>
            </a:r>
            <a:r>
              <a:rPr sz="2600" spc="5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μητέρας</a:t>
            </a:r>
            <a:r>
              <a:rPr sz="2600" spc="-15" dirty="0">
                <a:solidFill>
                  <a:srgbClr val="FFFFFF"/>
                </a:solidFill>
              </a:rPr>
              <a:t> </a:t>
            </a:r>
            <a:r>
              <a:rPr sz="2600" spc="-30" dirty="0">
                <a:solidFill>
                  <a:srgbClr val="FFFFFF"/>
                </a:solidFill>
              </a:rPr>
              <a:t>και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spc="-5" dirty="0">
                <a:solidFill>
                  <a:srgbClr val="FFFFFF"/>
                </a:solidFill>
              </a:rPr>
              <a:t>εμβρύου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76153"/>
            <a:ext cx="8378825" cy="344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b="1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παράγοντες</a:t>
            </a:r>
            <a:r>
              <a:rPr sz="2400" b="1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b="1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b="1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επηρεάσουν</a:t>
            </a:r>
            <a:r>
              <a:rPr sz="2400" b="1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b="1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σωστή</a:t>
            </a:r>
            <a:r>
              <a:rPr sz="2400" b="1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ανάπτυξη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εμβρύου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περιβαλλοντικοί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π.χ.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0250" indent="-360045">
              <a:lnSpc>
                <a:spcPct val="100000"/>
              </a:lnSpc>
              <a:buAutoNum type="romanLcPeriod"/>
              <a:tabLst>
                <a:tab pos="730250" algn="l"/>
                <a:tab pos="73088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χημικές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ουσίες,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0250" indent="-360045">
              <a:lnSpc>
                <a:spcPct val="100000"/>
              </a:lnSpc>
              <a:buAutoNum type="romanLcPeriod"/>
              <a:tabLst>
                <a:tab pos="730250" algn="l"/>
                <a:tab pos="73088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παθογόνοι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μικροοργανισμοί,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30250" indent="-360045">
              <a:lnSpc>
                <a:spcPct val="100000"/>
              </a:lnSpc>
              <a:buAutoNum type="romanLcPeriod"/>
              <a:tabLst>
                <a:tab pos="73088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τρόπος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ζωής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εγκύου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κληρονομικοί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975" y="189871"/>
            <a:ext cx="85007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Παράγοντες</a:t>
            </a:r>
            <a:r>
              <a:rPr sz="2600" spc="-20" dirty="0"/>
              <a:t> </a:t>
            </a:r>
            <a:r>
              <a:rPr sz="2600" dirty="0"/>
              <a:t>που</a:t>
            </a:r>
            <a:r>
              <a:rPr sz="2600" spc="-15" dirty="0"/>
              <a:t> </a:t>
            </a:r>
            <a:r>
              <a:rPr sz="2600" spc="-5" dirty="0"/>
              <a:t>επηρεάζουν</a:t>
            </a:r>
            <a:r>
              <a:rPr sz="2600" spc="-30" dirty="0"/>
              <a:t> </a:t>
            </a:r>
            <a:r>
              <a:rPr sz="2600" spc="-15" dirty="0"/>
              <a:t>την</a:t>
            </a:r>
            <a:r>
              <a:rPr sz="2600" spc="-5" dirty="0"/>
              <a:t> </a:t>
            </a:r>
            <a:r>
              <a:rPr sz="2600" spc="-10" dirty="0"/>
              <a:t>υγεία</a:t>
            </a:r>
            <a:r>
              <a:rPr sz="2600" spc="10" dirty="0"/>
              <a:t> </a:t>
            </a:r>
            <a:r>
              <a:rPr sz="2600" spc="-10" dirty="0"/>
              <a:t>μητέρας</a:t>
            </a:r>
            <a:r>
              <a:rPr sz="2600" spc="-5" dirty="0"/>
              <a:t> </a:t>
            </a:r>
            <a:r>
              <a:rPr sz="2600" spc="-30" dirty="0"/>
              <a:t>και</a:t>
            </a:r>
            <a:r>
              <a:rPr sz="2600" spc="5" dirty="0"/>
              <a:t> </a:t>
            </a:r>
            <a:r>
              <a:rPr sz="2600" spc="-5" dirty="0"/>
              <a:t>εμβρύου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83807" y="1805940"/>
            <a:ext cx="2622791" cy="32308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109" y="921927"/>
            <a:ext cx="8181975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i.		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Χημικές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ουσίες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ορισμένα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εντομοκτόνα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ακόμα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φάρμακα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προκαλέσουν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ανωμαλίες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έμβρυο.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61595" marR="2902585">
              <a:lnSpc>
                <a:spcPct val="100000"/>
              </a:lnSpc>
              <a:spcBef>
                <a:spcPts val="71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Χαρακτηριστικό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παράδειγμα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θαλιδομίδης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(ήπιο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ηρεμιστικό).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61595" marR="29845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Παιδιά 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γεννήθηκαν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μητέρες οι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οποίες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έπαιρναν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αυτό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φάρμακο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γεννήθηκαν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σοβαρές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παραμορφώσεις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άκρων.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Περιβαλλοντικοί παράγοντες</a:t>
            </a:r>
            <a:r>
              <a:rPr spc="25" dirty="0"/>
              <a:t> </a:t>
            </a:r>
            <a:r>
              <a:rPr spc="-5" dirty="0"/>
              <a:t>που</a:t>
            </a:r>
            <a:r>
              <a:rPr spc="10" dirty="0"/>
              <a:t> </a:t>
            </a:r>
            <a:r>
              <a:rPr spc="-5" dirty="0"/>
              <a:t>επηρεάζουν </a:t>
            </a:r>
            <a:r>
              <a:rPr spc="-15" dirty="0"/>
              <a:t>την</a:t>
            </a:r>
            <a:r>
              <a:rPr spc="5" dirty="0"/>
              <a:t> </a:t>
            </a:r>
            <a:r>
              <a:rPr spc="-5" dirty="0"/>
              <a:t>υγεία</a:t>
            </a:r>
            <a:r>
              <a:rPr spc="-15" dirty="0"/>
              <a:t> </a:t>
            </a:r>
            <a:r>
              <a:rPr spc="-10" dirty="0"/>
              <a:t>του</a:t>
            </a:r>
            <a:r>
              <a:rPr spc="10" dirty="0"/>
              <a:t> </a:t>
            </a:r>
            <a:r>
              <a:rPr dirty="0"/>
              <a:t>εμβρύου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3507" y="5314415"/>
            <a:ext cx="6869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Επίσης Ορισμένα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παράγωγα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βιταμίνης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προκαλέσουν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αποβολές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βλάβες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έμβρυο.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11145</Words>
  <Application>WPS Presentation</Application>
  <PresentationFormat>On-screen Show (4:3)</PresentationFormat>
  <Paragraphs>293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Arial MT</vt:lpstr>
      <vt:lpstr>Microsoft YaHei</vt:lpstr>
      <vt:lpstr>Arial Unicode MS</vt:lpstr>
      <vt:lpstr>Arial</vt:lpstr>
      <vt:lpstr>Office Theme</vt:lpstr>
      <vt:lpstr>ΡΑΛΛΕΙΟ ΓΕΝΙΚΟ ΛΥΚΕΙΟ ΘΗΛΕΩΝ ΠΕΙΡΑΙΑ</vt:lpstr>
      <vt:lpstr>Πολλαπλή κύηση</vt:lpstr>
      <vt:lpstr>Πολλαπλή κύηση</vt:lpstr>
      <vt:lpstr>Πολλαπλή κύηση</vt:lpstr>
      <vt:lpstr>Πολλαπλή κύηση</vt:lpstr>
      <vt:lpstr>Πολλαπλή κύηση</vt:lpstr>
      <vt:lpstr>Παράγοντες που επηρεάζουν την  υγεία μητέρας και εμβρύου</vt:lpstr>
      <vt:lpstr>Παράγοντες που επηρεάζουν την υγεία μητέρας και εμβρύου</vt:lpstr>
      <vt:lpstr>Περιβαλλοντικοί παράγοντες που επηρεάζουν την υγεία του εμβρύου</vt:lpstr>
      <vt:lpstr>Περιβαλλοντικοί παράγοντες που επηρεάζουν την υγεία του εμβρύου</vt:lpstr>
      <vt:lpstr>PowerPoint 演示文稿</vt:lpstr>
      <vt:lpstr>Περιβαλλοντικοί παράγοντες που επηρεάζουν την υγεία του εμβρύου</vt:lpstr>
      <vt:lpstr>Κληρονομικοί παράγοντες που επηρεάζουν την υγεία του εμβρύου</vt:lpstr>
      <vt:lpstr>Κληρονομικοί παράγοντες που επηρεάζουν την υγεία του εμβρύου</vt:lpstr>
      <vt:lpstr>Προγενετικός έλεγχος</vt:lpstr>
      <vt:lpstr>PowerPoint 演示文稿</vt:lpstr>
      <vt:lpstr>Δομή μαστού</vt:lpstr>
      <vt:lpstr>Θηλασμός</vt:lpstr>
      <vt:lpstr>Υγεία του μαστού</vt:lpstr>
      <vt:lpstr>Υγεία του μαστού</vt:lpstr>
      <vt:lpstr>Τεστ Παπανικολάου</vt:lpstr>
      <vt:lpstr>Στειρότητα</vt:lpstr>
      <vt:lpstr>Στειρότητα</vt:lpstr>
      <vt:lpstr>Στειρότητα</vt:lpstr>
      <vt:lpstr>Στειρότητα</vt:lpstr>
      <vt:lpstr>Στειρότητα</vt:lpstr>
      <vt:lpstr>Έλεγχος γεννήσεων - Οικογενειακός προγραμματισμός</vt:lpstr>
      <vt:lpstr>Έλεγχος γεννήσεων - Οικογενειακός προγραμματισμός</vt:lpstr>
      <vt:lpstr>Μέθοδοι αντισύλληψης - Φυσικές μέθοδοι</vt:lpstr>
      <vt:lpstr>Μέθοδοι αντισύλληψης - Μηχανικές μέθοδοι</vt:lpstr>
      <vt:lpstr>Μέθοδοι αντισύλληψης - Χημικές μέθοδοι</vt:lpstr>
      <vt:lpstr>Μέθοδοι αντισύλληψης - Ορμονικές μέθοδοι</vt:lpstr>
      <vt:lpstr>Σεξουαλικά μεταδιδόμενα ή αφροδίσια νοσήματα</vt:lpstr>
      <vt:lpstr>Σεξουαλικά μεταδιδόμενα ή αφροδίσια νοσήματα</vt:lpstr>
      <vt:lpstr>Σεξουαλικά μεταδιδόμενα ή αφροδίσια νοσήματα</vt:lpstr>
      <vt:lpstr>Σεξουαλικά μεταδιδόμενα ή αφροδίσια νοσήματα</vt:lpstr>
      <vt:lpstr>Σεξουαλικά μεταδιδόμενα ή αφροδίσια νοσήματα</vt:lpstr>
      <vt:lpstr>Σεξουαλικά μεταδιδόμενα ή αφροδίσια νοσήματα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biol_A_12_3</dc:title>
  <dc:creator>takis</dc:creator>
  <cp:lastModifiedBy>stkol</cp:lastModifiedBy>
  <cp:revision>1</cp:revision>
  <dcterms:created xsi:type="dcterms:W3CDTF">2023-03-09T21:50:01Z</dcterms:created>
  <dcterms:modified xsi:type="dcterms:W3CDTF">2023-03-09T21:50:01Z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2019-08-19T02:00:00Z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2023-03-09T02:00:00Z</vt:filetime>
  </property>
  <property fmtid="{D5CDD505-2E9C-101B-9397-08002B2CF9AE}" pid="5" name="ICV">
    <vt:lpwstr>5068575DCF4D4328A905E49431DF2D3E</vt:lpwstr>
  </property>
  <property fmtid="{D5CDD505-2E9C-101B-9397-08002B2CF9AE}" pid="6" name="KSOProductBuildVer">
    <vt:lpwstr>1033-11.2.0.11486</vt:lpwstr>
  </property>
</Properties>
</file>