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/>
  <p:notesSz cx="9144000" cy="6858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C00000"/>
                </a:solidFill>
                <a:latin typeface="Calibri" panose="020F0502020204030204"/>
                <a:cs typeface="Calibri" panose="020F050202020403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C00000"/>
                </a:solidFill>
                <a:latin typeface="Calibri" panose="020F0502020204030204"/>
                <a:cs typeface="Calibri" panose="020F050202020403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C00000"/>
                </a:solidFill>
                <a:latin typeface="Calibri" panose="020F0502020204030204"/>
                <a:cs typeface="Calibri" panose="020F050202020403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8251" y="123743"/>
            <a:ext cx="8627496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C00000"/>
                </a:solidFill>
                <a:latin typeface="Calibri" panose="020F0502020204030204"/>
                <a:cs typeface="Calibri" panose="020F050202020403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6204" y="2486478"/>
            <a:ext cx="8391591" cy="271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572" y="0"/>
            <a:ext cx="9153525" cy="6338570"/>
            <a:chOff x="-4572" y="0"/>
            <a:chExt cx="9153525" cy="6338570"/>
          </a:xfrm>
        </p:grpSpPr>
        <p:pic>
          <p:nvPicPr>
            <p:cNvPr id="3" name="object 3"/>
            <p:cNvPicPr/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4555236" y="358140"/>
              <a:ext cx="4588764" cy="5975335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585215"/>
              <a:ext cx="9144000" cy="70103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9144000" cy="585215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0" y="0"/>
              <a:ext cx="9144000" cy="585470"/>
            </a:xfrm>
            <a:custGeom>
              <a:avLst/>
              <a:gdLst/>
              <a:ahLst/>
              <a:cxnLst/>
              <a:rect l="l" t="t" r="r" b="b"/>
              <a:pathLst>
                <a:path w="9144000" h="585470">
                  <a:moveTo>
                    <a:pt x="0" y="0"/>
                  </a:moveTo>
                  <a:lnTo>
                    <a:pt x="9144000" y="0"/>
                  </a:lnTo>
                  <a:lnTo>
                    <a:pt x="9144000" y="585215"/>
                  </a:lnTo>
                  <a:lnTo>
                    <a:pt x="0" y="585215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BD4A4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42578" y="928950"/>
            <a:ext cx="541020" cy="1245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0" dirty="0">
                <a:solidFill>
                  <a:srgbClr val="77923B"/>
                </a:solidFill>
              </a:rPr>
              <a:t>9</a:t>
            </a:r>
            <a:endParaRPr sz="8000"/>
          </a:p>
        </p:txBody>
      </p:sp>
      <p:sp>
        <p:nvSpPr>
          <p:cNvPr id="9" name="object 9"/>
          <p:cNvSpPr txBox="1"/>
          <p:nvPr/>
        </p:nvSpPr>
        <p:spPr>
          <a:xfrm>
            <a:off x="376204" y="2486478"/>
            <a:ext cx="3857625" cy="271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830" algn="ctr">
              <a:lnSpc>
                <a:spcPct val="100000"/>
              </a:lnSpc>
              <a:spcBef>
                <a:spcPts val="95"/>
              </a:spcBef>
            </a:pPr>
            <a:r>
              <a:rPr sz="4000" b="1" spc="-20" dirty="0">
                <a:solidFill>
                  <a:srgbClr val="77923B"/>
                </a:solidFill>
                <a:latin typeface="Calibri" panose="020F0502020204030204"/>
                <a:cs typeface="Calibri" panose="020F0502020204030204"/>
              </a:rPr>
              <a:t>Νευρικό</a:t>
            </a:r>
            <a:r>
              <a:rPr sz="4000" b="1" spc="-25" dirty="0">
                <a:solidFill>
                  <a:srgbClr val="77923B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4000" b="1" spc="-5" dirty="0">
                <a:solidFill>
                  <a:srgbClr val="77923B"/>
                </a:solidFill>
                <a:latin typeface="Calibri" panose="020F0502020204030204"/>
                <a:cs typeface="Calibri" panose="020F0502020204030204"/>
              </a:rPr>
              <a:t>Σύστημα</a:t>
            </a:r>
            <a:endParaRPr sz="40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</a:pPr>
            <a:endParaRPr sz="4000">
              <a:latin typeface="Calibri" panose="020F0502020204030204"/>
              <a:cs typeface="Calibri" panose="020F0502020204030204"/>
            </a:endParaRPr>
          </a:p>
          <a:p>
            <a:pPr marL="12700" marR="5080" algn="ctr">
              <a:lnSpc>
                <a:spcPct val="100000"/>
              </a:lnSpc>
              <a:spcBef>
                <a:spcPts val="2875"/>
              </a:spcBef>
            </a:pPr>
            <a:r>
              <a:rPr sz="3600" b="1" spc="-1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Περιφερικό </a:t>
            </a:r>
            <a:r>
              <a:rPr sz="3600" b="1" spc="-2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νευρικό </a:t>
            </a:r>
            <a:r>
              <a:rPr sz="3600" b="1" spc="-80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600" b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σύστημα</a:t>
            </a:r>
            <a:r>
              <a:rPr sz="3600" b="1" spc="-1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600" b="1" spc="-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(ΠΝΣ)</a:t>
            </a:r>
            <a:endParaRPr sz="36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0259" y="899101"/>
            <a:ext cx="8456930" cy="5603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 algn="just">
              <a:lnSpc>
                <a:spcPct val="100000"/>
              </a:lnSpc>
              <a:spcBef>
                <a:spcPts val="100"/>
              </a:spcBef>
              <a:buClr>
                <a:srgbClr val="C00000"/>
              </a:buClr>
              <a:buFont typeface="Wingdings" panose="05000000000000000000"/>
              <a:buChar char=""/>
              <a:tabLst>
                <a:tab pos="355600" algn="l"/>
              </a:tabLst>
            </a:pPr>
            <a:r>
              <a:rPr sz="2400" spc="-5" dirty="0">
                <a:latin typeface="Calibri" panose="020F0502020204030204"/>
                <a:cs typeface="Calibri" panose="020F0502020204030204"/>
              </a:rPr>
              <a:t>Τ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α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αντανακλαστικά είναι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αυτόματες,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ακούσιες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απαντήσεις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που </a:t>
            </a:r>
            <a:r>
              <a:rPr sz="2400" b="1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δίνει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ο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οργανισμός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σε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αλλαγές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που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πραγματοποιούνται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μέσα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ή </a:t>
            </a:r>
            <a:r>
              <a:rPr sz="2400" b="1" spc="-5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έξω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 από</a:t>
            </a:r>
            <a:r>
              <a:rPr sz="2400" b="1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το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σώμα.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54965" marR="113030" indent="-342900">
              <a:lnSpc>
                <a:spcPct val="100000"/>
              </a:lnSpc>
              <a:spcBef>
                <a:spcPts val="1200"/>
              </a:spcBef>
              <a:buClr>
                <a:srgbClr val="C00000"/>
              </a:buClr>
              <a:buFont typeface="Wingdings" panose="05000000000000000000"/>
              <a:buChar char="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 panose="020F0502020204030204"/>
                <a:cs typeface="Calibri" panose="020F0502020204030204"/>
              </a:rPr>
              <a:t>Τα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αντανακλαστικά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εξυπηρετούν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στον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έλεγχο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των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απαντήσεων </a:t>
            </a:r>
            <a:r>
              <a:rPr sz="2400" b="1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όταν </a:t>
            </a:r>
            <a:r>
              <a:rPr sz="2400" b="1" spc="-15" dirty="0">
                <a:latin typeface="Calibri" panose="020F0502020204030204"/>
                <a:cs typeface="Calibri" panose="020F0502020204030204"/>
              </a:rPr>
              <a:t>απαιτείται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ταχύτητα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,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π.χ. σε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αντιδράσεις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σε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κατάσταση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έκτακτης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ανάγκης</a:t>
            </a:r>
            <a:r>
              <a:rPr sz="24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ή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στην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αυτόματη</a:t>
            </a:r>
            <a:r>
              <a:rPr sz="2400" spc="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διατήρηση</a:t>
            </a:r>
            <a:r>
              <a:rPr sz="24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της</a:t>
            </a:r>
            <a:r>
              <a:rPr sz="24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ισορροπίας.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55600" marR="226695" indent="-342900">
              <a:lnSpc>
                <a:spcPct val="100000"/>
              </a:lnSpc>
              <a:spcBef>
                <a:spcPts val="1200"/>
              </a:spcBef>
              <a:buClr>
                <a:srgbClr val="C00000"/>
              </a:buClr>
              <a:buFont typeface="Wingdings" panose="05000000000000000000"/>
              <a:buChar char=""/>
              <a:tabLst>
                <a:tab pos="354965" algn="l"/>
                <a:tab pos="355600" algn="l"/>
                <a:tab pos="2905125" algn="l"/>
              </a:tabLst>
            </a:pPr>
            <a:r>
              <a:rPr sz="2400" spc="-5" dirty="0">
                <a:latin typeface="Calibri" panose="020F0502020204030204"/>
                <a:cs typeface="Calibri" panose="020F0502020204030204"/>
              </a:rPr>
              <a:t>Τα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αντανακλαστικά	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βοηθούν</a:t>
            </a:r>
            <a:r>
              <a:rPr sz="2400" b="1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10" dirty="0">
                <a:latin typeface="Calibri" panose="020F0502020204030204"/>
                <a:cs typeface="Calibri" panose="020F0502020204030204"/>
              </a:rPr>
              <a:t>στη</a:t>
            </a:r>
            <a:r>
              <a:rPr sz="2400" b="1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διατήρηση</a:t>
            </a:r>
            <a:r>
              <a:rPr sz="2400" b="1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της</a:t>
            </a:r>
            <a:r>
              <a:rPr sz="2400" b="1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ομοιόστασης </a:t>
            </a:r>
            <a:r>
              <a:rPr sz="2400" b="1" spc="-5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του</a:t>
            </a:r>
            <a:r>
              <a:rPr sz="2400" b="1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οργανισμού</a:t>
            </a:r>
            <a:r>
              <a:rPr sz="2400" b="1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όπως,</a:t>
            </a:r>
            <a:r>
              <a:rPr sz="24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για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παράδειγμα,</a:t>
            </a:r>
            <a:r>
              <a:rPr sz="24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στη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ρύθμιση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του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καρδιακού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και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του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αναπνευστικού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ρυθμού,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της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πίεσης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του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αίματος</a:t>
            </a:r>
            <a:r>
              <a:rPr sz="2400" spc="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κ.ά.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55600" marR="292735" indent="-342900">
              <a:lnSpc>
                <a:spcPct val="100000"/>
              </a:lnSpc>
              <a:spcBef>
                <a:spcPts val="1200"/>
              </a:spcBef>
              <a:buClr>
                <a:srgbClr val="C00000"/>
              </a:buClr>
              <a:buFont typeface="Wingdings" panose="05000000000000000000"/>
              <a:buChar char=""/>
              <a:tabLst>
                <a:tab pos="354965" algn="l"/>
                <a:tab pos="355600" algn="l"/>
              </a:tabLst>
            </a:pPr>
            <a:r>
              <a:rPr sz="2400" spc="-20" dirty="0">
                <a:latin typeface="Calibri" panose="020F0502020204030204"/>
                <a:cs typeface="Calibri" panose="020F0502020204030204"/>
              </a:rPr>
              <a:t>Στην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εκτέλεση ορισμένων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αντανακλαστικών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συμμετέχει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ο </a:t>
            </a:r>
            <a:r>
              <a:rPr sz="2400" b="1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εγκέφαλος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,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π.χ.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στο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άνοιγμα</a:t>
            </a:r>
            <a:r>
              <a:rPr sz="24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και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κλείσιμο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των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βλεφάρων</a:t>
            </a:r>
            <a:r>
              <a:rPr sz="24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του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οφθαλμού,</a:t>
            </a:r>
            <a:r>
              <a:rPr sz="24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ενώ</a:t>
            </a:r>
            <a:r>
              <a:rPr sz="2400" b="1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σε άλλα</a:t>
            </a:r>
            <a:r>
              <a:rPr sz="2400" b="1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όχι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,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όπως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η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απομάκρυνση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του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χεριού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από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θερμό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ή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αιχμηρό</a:t>
            </a:r>
            <a:r>
              <a:rPr sz="24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αντικείμενο.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8251" y="123743"/>
            <a:ext cx="285178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Αντανακλαστικά</a:t>
            </a:r>
            <a:endParaRPr spc="-10" dirty="0"/>
          </a:p>
        </p:txBody>
      </p:sp>
      <p:sp>
        <p:nvSpPr>
          <p:cNvPr id="4" name="object 4"/>
          <p:cNvSpPr/>
          <p:nvPr/>
        </p:nvSpPr>
        <p:spPr>
          <a:xfrm>
            <a:off x="251459" y="701040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80" y="0"/>
                </a:lnTo>
              </a:path>
            </a:pathLst>
          </a:custGeom>
          <a:ln w="57912">
            <a:solidFill>
              <a:srgbClr val="008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251" y="123743"/>
            <a:ext cx="436245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Αντανακλαστικό</a:t>
            </a:r>
            <a:r>
              <a:rPr spc="-50" dirty="0"/>
              <a:t> </a:t>
            </a:r>
            <a:r>
              <a:rPr spc="-5" dirty="0"/>
              <a:t>γόνατου</a:t>
            </a:r>
            <a:endParaRPr spc="-5" dirty="0"/>
          </a:p>
        </p:txBody>
      </p:sp>
      <p:sp>
        <p:nvSpPr>
          <p:cNvPr id="3" name="object 3"/>
          <p:cNvSpPr/>
          <p:nvPr/>
        </p:nvSpPr>
        <p:spPr>
          <a:xfrm>
            <a:off x="251459" y="701040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80" y="0"/>
                </a:lnTo>
              </a:path>
            </a:pathLst>
          </a:custGeom>
          <a:ln w="57912">
            <a:solidFill>
              <a:srgbClr val="008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30259" y="697519"/>
            <a:ext cx="8474710" cy="560324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300"/>
              </a:spcBef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Στο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αντανακλαστικό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του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γόνατου</a:t>
            </a:r>
            <a:r>
              <a:rPr sz="24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συμμετέχουν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δύο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μόνο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νευρώνες: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75285" marR="23495" indent="-363220" algn="just">
              <a:lnSpc>
                <a:spcPct val="100000"/>
              </a:lnSpc>
              <a:spcBef>
                <a:spcPts val="1200"/>
              </a:spcBef>
            </a:pPr>
            <a:r>
              <a:rPr sz="2400" b="1" spc="-5" dirty="0">
                <a:latin typeface="Calibri" panose="020F0502020204030204"/>
                <a:cs typeface="Calibri" panose="020F0502020204030204"/>
              </a:rPr>
              <a:t>α. ένας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αισθητικός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.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Οι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απολήξεις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του βρίσκονται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στον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τετρακέφαλο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μηριαίο </a:t>
            </a:r>
            <a:r>
              <a:rPr sz="2400" dirty="0">
                <a:latin typeface="Calibri" panose="020F0502020204030204"/>
                <a:cs typeface="Calibri" panose="020F0502020204030204"/>
              </a:rPr>
              <a:t>μυ 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και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διεγείρονται </a:t>
            </a:r>
            <a:r>
              <a:rPr sz="2400" dirty="0">
                <a:latin typeface="Calibri" panose="020F0502020204030204"/>
                <a:cs typeface="Calibri" panose="020F0502020204030204"/>
              </a:rPr>
              <a:t>ύστερα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αν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κτυπηθεί </a:t>
            </a:r>
            <a:r>
              <a:rPr sz="2400" dirty="0">
                <a:latin typeface="Calibri" panose="020F0502020204030204"/>
                <a:cs typeface="Calibri" panose="020F0502020204030204"/>
              </a:rPr>
              <a:t>ο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σύνδεσμο της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επιγονατίδας.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75285" marR="875665" indent="-363220" algn="just">
              <a:lnSpc>
                <a:spcPct val="100000"/>
              </a:lnSpc>
              <a:spcBef>
                <a:spcPts val="1200"/>
              </a:spcBef>
            </a:pPr>
            <a:r>
              <a:rPr sz="2400" b="1" spc="-5" dirty="0">
                <a:latin typeface="Calibri" panose="020F0502020204030204"/>
                <a:cs typeface="Calibri" panose="020F0502020204030204"/>
              </a:rPr>
              <a:t>β. ένας </a:t>
            </a:r>
            <a:r>
              <a:rPr sz="2400" b="1" spc="-20" dirty="0">
                <a:latin typeface="Calibri" panose="020F0502020204030204"/>
                <a:cs typeface="Calibri" panose="020F0502020204030204"/>
              </a:rPr>
              <a:t>κινητικός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.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Οι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δενδρίτες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του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σχηματίζουν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σύναψη στο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νωτιαίο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μυελό </a:t>
            </a:r>
            <a:r>
              <a:rPr sz="2400" dirty="0">
                <a:latin typeface="Calibri" panose="020F0502020204030204"/>
                <a:cs typeface="Calibri" panose="020F0502020204030204"/>
              </a:rPr>
              <a:t>με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τον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αισθητικό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νευρώνα 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και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μεταφέρουν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νευρικές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ώσεις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στον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τετρακέφαλο.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75285" marR="5080">
              <a:lnSpc>
                <a:spcPct val="100000"/>
              </a:lnSpc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Όταν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διεγείρονται</a:t>
            </a:r>
            <a:r>
              <a:rPr sz="24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οι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απολήξεις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του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αισθητικού</a:t>
            </a:r>
            <a:r>
              <a:rPr sz="24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νευρώνα,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οι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νευρικές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ώσεις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φτάνουν</a:t>
            </a:r>
            <a:r>
              <a:rPr sz="2400" dirty="0">
                <a:latin typeface="Calibri" panose="020F0502020204030204"/>
                <a:cs typeface="Calibri" panose="020F0502020204030204"/>
              </a:rPr>
              <a:t> στη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σύναψη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με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τον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κινητικό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στο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νωτιαίο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μυελό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και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επιστρέφουν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στο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μυ.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75285">
              <a:lnSpc>
                <a:spcPct val="100000"/>
              </a:lnSpc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Έτσι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ο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μυς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συσπάται</a:t>
            </a:r>
            <a:r>
              <a:rPr sz="24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με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αποτέλεσμα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την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έκταση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της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κνήμης.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libri" panose="020F0502020204030204"/>
              <a:cs typeface="Calibri" panose="020F0502020204030204"/>
            </a:endParaRPr>
          </a:p>
          <a:p>
            <a:pPr marL="12700" marR="45720" algn="just">
              <a:lnSpc>
                <a:spcPct val="100000"/>
              </a:lnSpc>
            </a:pPr>
            <a:r>
              <a:rPr sz="2400" b="1" spc="-100" dirty="0">
                <a:latin typeface="Calibri" panose="020F0502020204030204"/>
                <a:cs typeface="Calibri" panose="020F0502020204030204"/>
              </a:rPr>
              <a:t>Το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αντανακλαστικό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του γόνατου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βοηθά </a:t>
            </a:r>
            <a:r>
              <a:rPr sz="2400" b="1" spc="10" dirty="0">
                <a:latin typeface="Calibri" panose="020F0502020204030204"/>
                <a:cs typeface="Calibri" panose="020F0502020204030204"/>
              </a:rPr>
              <a:t>στη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διατήρηση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της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όρθιας </a:t>
            </a:r>
            <a:r>
              <a:rPr sz="2400" b="1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στάσης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47444" y="1618488"/>
            <a:ext cx="6792595" cy="5240020"/>
            <a:chOff x="1647444" y="1618488"/>
            <a:chExt cx="6792595" cy="5240020"/>
          </a:xfrm>
        </p:grpSpPr>
        <p:pic>
          <p:nvPicPr>
            <p:cNvPr id="3" name="object 3"/>
            <p:cNvPicPr/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1647444" y="1618488"/>
              <a:ext cx="6792467" cy="5239511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3461004" y="1769363"/>
              <a:ext cx="509270" cy="0"/>
            </a:xfrm>
            <a:custGeom>
              <a:avLst/>
              <a:gdLst/>
              <a:ahLst/>
              <a:cxnLst/>
              <a:rect l="l" t="t" r="r" b="b"/>
              <a:pathLst>
                <a:path w="509270">
                  <a:moveTo>
                    <a:pt x="0" y="0"/>
                  </a:moveTo>
                  <a:lnTo>
                    <a:pt x="509016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3019044" y="2063495"/>
              <a:ext cx="1021080" cy="265430"/>
            </a:xfrm>
            <a:custGeom>
              <a:avLst/>
              <a:gdLst/>
              <a:ahLst/>
              <a:cxnLst/>
              <a:rect l="l" t="t" r="r" b="b"/>
              <a:pathLst>
                <a:path w="1021079" h="265430">
                  <a:moveTo>
                    <a:pt x="1021080" y="0"/>
                  </a:moveTo>
                  <a:lnTo>
                    <a:pt x="473671" y="0"/>
                  </a:lnTo>
                  <a:lnTo>
                    <a:pt x="0" y="265176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2712719" y="2699003"/>
              <a:ext cx="382905" cy="135890"/>
            </a:xfrm>
            <a:custGeom>
              <a:avLst/>
              <a:gdLst/>
              <a:ahLst/>
              <a:cxnLst/>
              <a:rect l="l" t="t" r="r" b="b"/>
              <a:pathLst>
                <a:path w="382905" h="135889">
                  <a:moveTo>
                    <a:pt x="382524" y="135636"/>
                  </a:moveTo>
                  <a:lnTo>
                    <a:pt x="233984" y="135636"/>
                  </a:lnTo>
                  <a:lnTo>
                    <a:pt x="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693164" y="1985772"/>
              <a:ext cx="577850" cy="180340"/>
            </a:xfrm>
            <a:custGeom>
              <a:avLst/>
              <a:gdLst/>
              <a:ahLst/>
              <a:cxnLst/>
              <a:rect l="l" t="t" r="r" b="b"/>
              <a:pathLst>
                <a:path w="577850" h="180339">
                  <a:moveTo>
                    <a:pt x="577595" y="0"/>
                  </a:moveTo>
                  <a:lnTo>
                    <a:pt x="168795" y="179832"/>
                  </a:lnTo>
                  <a:lnTo>
                    <a:pt x="0" y="179832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2098548" y="1772412"/>
              <a:ext cx="346075" cy="90170"/>
            </a:xfrm>
            <a:custGeom>
              <a:avLst/>
              <a:gdLst/>
              <a:ahLst/>
              <a:cxnLst/>
              <a:rect l="l" t="t" r="r" b="b"/>
              <a:pathLst>
                <a:path w="346075" h="90169">
                  <a:moveTo>
                    <a:pt x="345948" y="89915"/>
                  </a:moveTo>
                  <a:lnTo>
                    <a:pt x="160362" y="0"/>
                  </a:lnTo>
                  <a:lnTo>
                    <a:pt x="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7320775" y="4280105"/>
            <a:ext cx="115887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Calibri" panose="020F0502020204030204"/>
                <a:cs typeface="Calibri" panose="020F0502020204030204"/>
              </a:rPr>
              <a:t>Σύνδεσμος </a:t>
            </a:r>
            <a:r>
              <a:rPr sz="1600" b="1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1600" b="1" spc="-5" dirty="0">
                <a:latin typeface="Calibri" panose="020F0502020204030204"/>
                <a:cs typeface="Calibri" panose="020F0502020204030204"/>
              </a:rPr>
              <a:t>ε</a:t>
            </a:r>
            <a:r>
              <a:rPr sz="1600" b="1" spc="-10" dirty="0">
                <a:latin typeface="Calibri" panose="020F0502020204030204"/>
                <a:cs typeface="Calibri" panose="020F0502020204030204"/>
              </a:rPr>
              <a:t>π</a:t>
            </a:r>
            <a:r>
              <a:rPr sz="1600" b="1" spc="-30" dirty="0">
                <a:latin typeface="Calibri" panose="020F0502020204030204"/>
                <a:cs typeface="Calibri" panose="020F0502020204030204"/>
              </a:rPr>
              <a:t>ι</a:t>
            </a:r>
            <a:r>
              <a:rPr sz="1600" b="1" spc="-10" dirty="0">
                <a:latin typeface="Calibri" panose="020F0502020204030204"/>
                <a:cs typeface="Calibri" panose="020F0502020204030204"/>
              </a:rPr>
              <a:t>γ</a:t>
            </a:r>
            <a:r>
              <a:rPr sz="1600" b="1" dirty="0">
                <a:latin typeface="Calibri" panose="020F0502020204030204"/>
                <a:cs typeface="Calibri" panose="020F0502020204030204"/>
              </a:rPr>
              <a:t>ονα</a:t>
            </a:r>
            <a:r>
              <a:rPr sz="1600" b="1" spc="-10" dirty="0">
                <a:latin typeface="Calibri" panose="020F0502020204030204"/>
                <a:cs typeface="Calibri" panose="020F0502020204030204"/>
              </a:rPr>
              <a:t>τ</a:t>
            </a:r>
            <a:r>
              <a:rPr sz="1600" b="1" spc="-20" dirty="0">
                <a:latin typeface="Calibri" panose="020F0502020204030204"/>
                <a:cs typeface="Calibri" panose="020F0502020204030204"/>
              </a:rPr>
              <a:t>ί</a:t>
            </a:r>
            <a:r>
              <a:rPr sz="1600" b="1" spc="-5" dirty="0">
                <a:latin typeface="Calibri" panose="020F0502020204030204"/>
                <a:cs typeface="Calibri" panose="020F0502020204030204"/>
              </a:rPr>
              <a:t>δ</a:t>
            </a:r>
            <a:r>
              <a:rPr sz="1600" b="1" dirty="0">
                <a:latin typeface="Calibri" panose="020F0502020204030204"/>
                <a:cs typeface="Calibri" panose="020F0502020204030204"/>
              </a:rPr>
              <a:t>ας</a:t>
            </a:r>
            <a:endParaRPr sz="1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64484" y="4213622"/>
            <a:ext cx="127444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libri" panose="020F0502020204030204"/>
                <a:cs typeface="Calibri" panose="020F0502020204030204"/>
              </a:rPr>
              <a:t>Κατεύθυνση </a:t>
            </a:r>
            <a:r>
              <a:rPr sz="1600" b="1" dirty="0">
                <a:latin typeface="Calibri" panose="020F0502020204030204"/>
                <a:cs typeface="Calibri" panose="020F0502020204030204"/>
              </a:rPr>
              <a:t> </a:t>
            </a:r>
            <a:r>
              <a:rPr sz="1600" b="1" spc="-5" dirty="0">
                <a:latin typeface="Calibri" panose="020F0502020204030204"/>
                <a:cs typeface="Calibri" panose="020F0502020204030204"/>
              </a:rPr>
              <a:t>νευρικής</a:t>
            </a:r>
            <a:r>
              <a:rPr sz="1600" b="1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1600" b="1" spc="-15" dirty="0">
                <a:latin typeface="Calibri" panose="020F0502020204030204"/>
                <a:cs typeface="Calibri" panose="020F0502020204030204"/>
              </a:rPr>
              <a:t>ώσης</a:t>
            </a:r>
            <a:endParaRPr sz="1600">
              <a:latin typeface="Calibri" panose="020F0502020204030204"/>
              <a:cs typeface="Calibri" panose="020F0502020204030204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2122932" y="1857755"/>
            <a:ext cx="5154295" cy="2533015"/>
            <a:chOff x="2122932" y="1857755"/>
            <a:chExt cx="5154295" cy="2533015"/>
          </a:xfrm>
        </p:grpSpPr>
        <p:sp>
          <p:nvSpPr>
            <p:cNvPr id="12" name="object 12"/>
            <p:cNvSpPr/>
            <p:nvPr/>
          </p:nvSpPr>
          <p:spPr>
            <a:xfrm>
              <a:off x="6505955" y="3817620"/>
              <a:ext cx="767080" cy="556260"/>
            </a:xfrm>
            <a:custGeom>
              <a:avLst/>
              <a:gdLst/>
              <a:ahLst/>
              <a:cxnLst/>
              <a:rect l="l" t="t" r="r" b="b"/>
              <a:pathLst>
                <a:path w="767079" h="556260">
                  <a:moveTo>
                    <a:pt x="766572" y="556259"/>
                  </a:moveTo>
                  <a:lnTo>
                    <a:pt x="632218" y="556259"/>
                  </a:lnTo>
                  <a:lnTo>
                    <a:pt x="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6551676" y="3058667"/>
              <a:ext cx="0" cy="402590"/>
            </a:xfrm>
            <a:custGeom>
              <a:avLst/>
              <a:gdLst/>
              <a:ahLst/>
              <a:cxnLst/>
              <a:rect l="l" t="t" r="r" b="b"/>
              <a:pathLst>
                <a:path h="402589">
                  <a:moveTo>
                    <a:pt x="0" y="0"/>
                  </a:moveTo>
                  <a:lnTo>
                    <a:pt x="0" y="402336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5439155" y="2488691"/>
              <a:ext cx="751840" cy="481965"/>
            </a:xfrm>
            <a:custGeom>
              <a:avLst/>
              <a:gdLst/>
              <a:ahLst/>
              <a:cxnLst/>
              <a:rect l="l" t="t" r="r" b="b"/>
              <a:pathLst>
                <a:path w="751839" h="481964">
                  <a:moveTo>
                    <a:pt x="751332" y="0"/>
                  </a:moveTo>
                  <a:lnTo>
                    <a:pt x="635571" y="0"/>
                  </a:lnTo>
                  <a:lnTo>
                    <a:pt x="0" y="481584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5015483" y="1862327"/>
              <a:ext cx="1536700" cy="972819"/>
            </a:xfrm>
            <a:custGeom>
              <a:avLst/>
              <a:gdLst/>
              <a:ahLst/>
              <a:cxnLst/>
              <a:rect l="l" t="t" r="r" b="b"/>
              <a:pathLst>
                <a:path w="1536700" h="972819">
                  <a:moveTo>
                    <a:pt x="1536191" y="0"/>
                  </a:moveTo>
                  <a:lnTo>
                    <a:pt x="1374647" y="0"/>
                  </a:lnTo>
                  <a:lnTo>
                    <a:pt x="0" y="972312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2127504" y="4081272"/>
              <a:ext cx="303530" cy="304800"/>
            </a:xfrm>
            <a:custGeom>
              <a:avLst/>
              <a:gdLst/>
              <a:ahLst/>
              <a:cxnLst/>
              <a:rect l="l" t="t" r="r" b="b"/>
              <a:pathLst>
                <a:path w="303530" h="304800">
                  <a:moveTo>
                    <a:pt x="0" y="304800"/>
                  </a:moveTo>
                  <a:lnTo>
                    <a:pt x="123952" y="304800"/>
                  </a:lnTo>
                  <a:lnTo>
                    <a:pt x="303276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/>
          <p:cNvSpPr txBox="1"/>
          <p:nvPr/>
        </p:nvSpPr>
        <p:spPr>
          <a:xfrm>
            <a:off x="272436" y="1577182"/>
            <a:ext cx="18008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Calibri" panose="020F0502020204030204"/>
                <a:cs typeface="Calibri" panose="020F0502020204030204"/>
              </a:rPr>
              <a:t>αισθητικού</a:t>
            </a:r>
            <a:r>
              <a:rPr sz="1600" b="1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1600" b="1" spc="-5" dirty="0">
                <a:latin typeface="Calibri" panose="020F0502020204030204"/>
                <a:cs typeface="Calibri" panose="020F0502020204030204"/>
              </a:rPr>
              <a:t>νευρώνα</a:t>
            </a:r>
            <a:endParaRPr sz="1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2436" y="1992700"/>
            <a:ext cx="180086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libri" panose="020F0502020204030204"/>
                <a:cs typeface="Calibri" panose="020F0502020204030204"/>
              </a:rPr>
              <a:t>Κυτταρικό </a:t>
            </a:r>
            <a:r>
              <a:rPr sz="1600" b="1" spc="-15" dirty="0">
                <a:latin typeface="Calibri" panose="020F0502020204030204"/>
                <a:cs typeface="Calibri" panose="020F0502020204030204"/>
              </a:rPr>
              <a:t>σώμα </a:t>
            </a:r>
            <a:r>
              <a:rPr sz="1600" b="1" spc="-10" dirty="0">
                <a:latin typeface="Calibri" panose="020F0502020204030204"/>
                <a:cs typeface="Calibri" panose="020F0502020204030204"/>
              </a:rPr>
              <a:t> αισθητικού</a:t>
            </a:r>
            <a:r>
              <a:rPr sz="1600" b="1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1600" b="1" spc="-5" dirty="0">
                <a:latin typeface="Calibri" panose="020F0502020204030204"/>
                <a:cs typeface="Calibri" panose="020F0502020204030204"/>
              </a:rPr>
              <a:t>νευρώνα</a:t>
            </a:r>
            <a:endParaRPr sz="1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012306" y="1530382"/>
            <a:ext cx="1645285" cy="877569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 indent="14605">
              <a:lnSpc>
                <a:spcPct val="100000"/>
              </a:lnSpc>
              <a:spcBef>
                <a:spcPts val="575"/>
              </a:spcBef>
            </a:pPr>
            <a:r>
              <a:rPr sz="1600" b="1" spc="-5" dirty="0">
                <a:latin typeface="Calibri" panose="020F0502020204030204"/>
                <a:cs typeface="Calibri" panose="020F0502020204030204"/>
              </a:rPr>
              <a:t>Νωτιαίος</a:t>
            </a:r>
            <a:r>
              <a:rPr sz="1600" b="1" spc="-10" dirty="0">
                <a:latin typeface="Calibri" panose="020F0502020204030204"/>
                <a:cs typeface="Calibri" panose="020F0502020204030204"/>
              </a:rPr>
              <a:t> μυελός</a:t>
            </a:r>
            <a:endParaRPr sz="1600">
              <a:latin typeface="Calibri" panose="020F0502020204030204"/>
              <a:cs typeface="Calibri" panose="020F0502020204030204"/>
            </a:endParaRPr>
          </a:p>
          <a:p>
            <a:pPr marL="12700" marR="5080">
              <a:lnSpc>
                <a:spcPct val="100000"/>
              </a:lnSpc>
              <a:spcBef>
                <a:spcPts val="470"/>
              </a:spcBef>
            </a:pPr>
            <a:r>
              <a:rPr sz="1600" b="1" spc="-5" dirty="0">
                <a:latin typeface="Calibri" panose="020F0502020204030204"/>
                <a:cs typeface="Calibri" panose="020F0502020204030204"/>
              </a:rPr>
              <a:t>Κυτταρικό </a:t>
            </a:r>
            <a:r>
              <a:rPr sz="1600" b="1" spc="-15" dirty="0">
                <a:latin typeface="Calibri" panose="020F0502020204030204"/>
                <a:cs typeface="Calibri" panose="020F0502020204030204"/>
              </a:rPr>
              <a:t>σώμα </a:t>
            </a:r>
            <a:r>
              <a:rPr sz="1600" b="1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1600" b="1" spc="-15" dirty="0">
                <a:latin typeface="Calibri" panose="020F0502020204030204"/>
                <a:cs typeface="Calibri" panose="020F0502020204030204"/>
              </a:rPr>
              <a:t>κινητικού</a:t>
            </a:r>
            <a:r>
              <a:rPr sz="1600" b="1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1600" b="1" spc="-5" dirty="0">
                <a:latin typeface="Calibri" panose="020F0502020204030204"/>
                <a:cs typeface="Calibri" panose="020F0502020204030204"/>
              </a:rPr>
              <a:t>νευρώνα</a:t>
            </a:r>
            <a:endParaRPr sz="1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93098" y="2699285"/>
            <a:ext cx="164528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libri" panose="020F0502020204030204"/>
                <a:cs typeface="Calibri" panose="020F0502020204030204"/>
              </a:rPr>
              <a:t>Νευράξονας </a:t>
            </a:r>
            <a:r>
              <a:rPr sz="1600" b="1" dirty="0">
                <a:latin typeface="Calibri" panose="020F0502020204030204"/>
                <a:cs typeface="Calibri" panose="020F0502020204030204"/>
              </a:rPr>
              <a:t> </a:t>
            </a:r>
            <a:r>
              <a:rPr sz="1600" b="1" spc="-15" dirty="0">
                <a:latin typeface="Calibri" panose="020F0502020204030204"/>
                <a:cs typeface="Calibri" panose="020F0502020204030204"/>
              </a:rPr>
              <a:t>κινητικού</a:t>
            </a:r>
            <a:r>
              <a:rPr sz="1600" b="1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1600" b="1" spc="-5" dirty="0">
                <a:latin typeface="Calibri" panose="020F0502020204030204"/>
                <a:cs typeface="Calibri" panose="020F0502020204030204"/>
              </a:rPr>
              <a:t>νευρώνα</a:t>
            </a:r>
            <a:endParaRPr sz="1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538456" y="1744200"/>
            <a:ext cx="217805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Calibri" panose="020F0502020204030204"/>
                <a:cs typeface="Calibri" panose="020F0502020204030204"/>
              </a:rPr>
              <a:t>Εκτελεστικό </a:t>
            </a:r>
            <a:r>
              <a:rPr sz="1600" b="1" spc="-5" dirty="0">
                <a:latin typeface="Calibri" panose="020F0502020204030204"/>
                <a:cs typeface="Calibri" panose="020F0502020204030204"/>
              </a:rPr>
              <a:t>όργανο </a:t>
            </a:r>
            <a:r>
              <a:rPr sz="1600" b="1" dirty="0">
                <a:latin typeface="Calibri" panose="020F0502020204030204"/>
                <a:cs typeface="Calibri" panose="020F0502020204030204"/>
              </a:rPr>
              <a:t> </a:t>
            </a:r>
            <a:r>
              <a:rPr sz="1600" b="1" spc="-10" dirty="0">
                <a:latin typeface="Calibri" panose="020F0502020204030204"/>
                <a:cs typeface="Calibri" panose="020F0502020204030204"/>
              </a:rPr>
              <a:t>(τετρακέφαλος </a:t>
            </a:r>
            <a:r>
              <a:rPr sz="1600" b="1" spc="-5" dirty="0">
                <a:latin typeface="Calibri" panose="020F0502020204030204"/>
                <a:cs typeface="Calibri" panose="020F0502020204030204"/>
              </a:rPr>
              <a:t>μηριαίος)</a:t>
            </a:r>
            <a:endParaRPr sz="1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176854" y="2377004"/>
            <a:ext cx="1858010" cy="761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Calibri" panose="020F0502020204030204"/>
                <a:cs typeface="Calibri" panose="020F0502020204030204"/>
              </a:rPr>
              <a:t>Αισθητικές απολήξεις </a:t>
            </a:r>
            <a:r>
              <a:rPr sz="1600" b="1" spc="-345" dirty="0">
                <a:latin typeface="Calibri" panose="020F0502020204030204"/>
                <a:cs typeface="Calibri" panose="020F0502020204030204"/>
              </a:rPr>
              <a:t> </a:t>
            </a:r>
            <a:r>
              <a:rPr sz="1600" b="1" spc="-10" dirty="0">
                <a:latin typeface="Calibri" panose="020F0502020204030204"/>
                <a:cs typeface="Calibri" panose="020F0502020204030204"/>
              </a:rPr>
              <a:t>αισθητικού </a:t>
            </a:r>
            <a:r>
              <a:rPr sz="1600" b="1" spc="-5" dirty="0">
                <a:latin typeface="Calibri" panose="020F0502020204030204"/>
                <a:cs typeface="Calibri" panose="020F0502020204030204"/>
              </a:rPr>
              <a:t>νευρώνα</a:t>
            </a:r>
            <a:endParaRPr sz="1600">
              <a:latin typeface="Calibri" panose="020F0502020204030204"/>
              <a:cs typeface="Calibri" panose="020F0502020204030204"/>
            </a:endParaRPr>
          </a:p>
          <a:p>
            <a:pPr marL="207010">
              <a:lnSpc>
                <a:spcPct val="100000"/>
              </a:lnSpc>
              <a:spcBef>
                <a:spcPts val="35"/>
              </a:spcBef>
            </a:pPr>
            <a:r>
              <a:rPr sz="1600" b="1" spc="-10" dirty="0">
                <a:latin typeface="Calibri" panose="020F0502020204030204"/>
                <a:cs typeface="Calibri" panose="020F0502020204030204"/>
              </a:rPr>
              <a:t>επιγονατίδα</a:t>
            </a:r>
            <a:endParaRPr sz="1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8819" y="766834"/>
            <a:ext cx="5325745" cy="835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(βοηθά</a:t>
            </a:r>
            <a:r>
              <a:rPr sz="2400" dirty="0">
                <a:latin typeface="Calibri" panose="020F0502020204030204"/>
                <a:cs typeface="Calibri" panose="020F0502020204030204"/>
              </a:rPr>
              <a:t> στη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διατήρηση</a:t>
            </a:r>
            <a:r>
              <a:rPr sz="24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της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όρθιας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στάσης)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45720">
              <a:lnSpc>
                <a:spcPct val="100000"/>
              </a:lnSpc>
              <a:spcBef>
                <a:spcPts val="1575"/>
              </a:spcBef>
            </a:pPr>
            <a:r>
              <a:rPr sz="1600" b="1" spc="-5" dirty="0">
                <a:latin typeface="Calibri" panose="020F0502020204030204"/>
                <a:cs typeface="Calibri" panose="020F0502020204030204"/>
              </a:rPr>
              <a:t>Νευράξονας</a:t>
            </a:r>
            <a:endParaRPr sz="1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258251" y="123743"/>
            <a:ext cx="436245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Αντανακλαστικό</a:t>
            </a:r>
            <a:r>
              <a:rPr spc="-45" dirty="0"/>
              <a:t> </a:t>
            </a:r>
            <a:r>
              <a:rPr spc="-5" dirty="0"/>
              <a:t>γόνατου</a:t>
            </a:r>
            <a:endParaRPr spc="-5" dirty="0"/>
          </a:p>
        </p:txBody>
      </p:sp>
      <p:sp>
        <p:nvSpPr>
          <p:cNvPr id="25" name="object 25"/>
          <p:cNvSpPr/>
          <p:nvPr/>
        </p:nvSpPr>
        <p:spPr>
          <a:xfrm>
            <a:off x="251459" y="701040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80" y="0"/>
                </a:lnTo>
              </a:path>
            </a:pathLst>
          </a:custGeom>
          <a:ln w="57912">
            <a:solidFill>
              <a:srgbClr val="008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385815" y="871055"/>
            <a:ext cx="2534920" cy="4044315"/>
            <a:chOff x="5385815" y="871055"/>
            <a:chExt cx="2534920" cy="4044315"/>
          </a:xfrm>
        </p:grpSpPr>
        <p:pic>
          <p:nvPicPr>
            <p:cNvPr id="3" name="object 3"/>
            <p:cNvPicPr/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5417237" y="871055"/>
              <a:ext cx="2472388" cy="4043844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6782561" y="988313"/>
              <a:ext cx="475615" cy="0"/>
            </a:xfrm>
            <a:custGeom>
              <a:avLst/>
              <a:gdLst/>
              <a:ahLst/>
              <a:cxnLst/>
              <a:rect l="l" t="t" r="r" b="b"/>
              <a:pathLst>
                <a:path w="475615">
                  <a:moveTo>
                    <a:pt x="475488" y="0"/>
                  </a:moveTo>
                  <a:lnTo>
                    <a:pt x="393585" y="0"/>
                  </a:lnTo>
                  <a:lnTo>
                    <a:pt x="0" y="0"/>
                  </a:lnTo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6268973" y="1347977"/>
              <a:ext cx="521334" cy="248920"/>
            </a:xfrm>
            <a:custGeom>
              <a:avLst/>
              <a:gdLst/>
              <a:ahLst/>
              <a:cxnLst/>
              <a:rect l="l" t="t" r="r" b="b"/>
              <a:pathLst>
                <a:path w="521334" h="248919">
                  <a:moveTo>
                    <a:pt x="0" y="0"/>
                  </a:moveTo>
                  <a:lnTo>
                    <a:pt x="113804" y="0"/>
                  </a:lnTo>
                  <a:lnTo>
                    <a:pt x="521208" y="248411"/>
                  </a:lnTo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6119621" y="1663445"/>
              <a:ext cx="429895" cy="451484"/>
            </a:xfrm>
            <a:custGeom>
              <a:avLst/>
              <a:gdLst/>
              <a:ahLst/>
              <a:cxnLst/>
              <a:rect l="l" t="t" r="r" b="b"/>
              <a:pathLst>
                <a:path w="429895" h="451485">
                  <a:moveTo>
                    <a:pt x="0" y="0"/>
                  </a:moveTo>
                  <a:lnTo>
                    <a:pt x="168275" y="0"/>
                  </a:lnTo>
                  <a:lnTo>
                    <a:pt x="429768" y="451104"/>
                  </a:lnTo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5398769" y="2081022"/>
              <a:ext cx="405765" cy="730250"/>
            </a:xfrm>
            <a:custGeom>
              <a:avLst/>
              <a:gdLst/>
              <a:ahLst/>
              <a:cxnLst/>
              <a:rect l="l" t="t" r="r" b="b"/>
              <a:pathLst>
                <a:path w="405764" h="730250">
                  <a:moveTo>
                    <a:pt x="0" y="0"/>
                  </a:moveTo>
                  <a:lnTo>
                    <a:pt x="0" y="137414"/>
                  </a:lnTo>
                  <a:lnTo>
                    <a:pt x="405384" y="729996"/>
                  </a:lnTo>
                </a:path>
              </a:pathLst>
            </a:custGeom>
            <a:ln w="2590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6819137" y="1223009"/>
              <a:ext cx="439420" cy="0"/>
            </a:xfrm>
            <a:custGeom>
              <a:avLst/>
              <a:gdLst/>
              <a:ahLst/>
              <a:cxnLst/>
              <a:rect l="l" t="t" r="r" b="b"/>
              <a:pathLst>
                <a:path w="439420">
                  <a:moveTo>
                    <a:pt x="438911" y="0"/>
                  </a:moveTo>
                  <a:lnTo>
                    <a:pt x="357047" y="0"/>
                  </a:lnTo>
                  <a:lnTo>
                    <a:pt x="0" y="0"/>
                  </a:lnTo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6549389" y="2868929"/>
              <a:ext cx="1358265" cy="104139"/>
            </a:xfrm>
            <a:custGeom>
              <a:avLst/>
              <a:gdLst/>
              <a:ahLst/>
              <a:cxnLst/>
              <a:rect l="l" t="t" r="r" b="b"/>
              <a:pathLst>
                <a:path w="1358265" h="104139">
                  <a:moveTo>
                    <a:pt x="1357883" y="0"/>
                  </a:moveTo>
                  <a:lnTo>
                    <a:pt x="229336" y="0"/>
                  </a:lnTo>
                  <a:lnTo>
                    <a:pt x="0" y="103632"/>
                  </a:lnTo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6624065" y="2868929"/>
              <a:ext cx="154305" cy="1905"/>
            </a:xfrm>
            <a:custGeom>
              <a:avLst/>
              <a:gdLst/>
              <a:ahLst/>
              <a:cxnLst/>
              <a:rect l="l" t="t" r="r" b="b"/>
              <a:pathLst>
                <a:path w="154304" h="1905">
                  <a:moveTo>
                    <a:pt x="-12953" y="762"/>
                  </a:moveTo>
                  <a:lnTo>
                    <a:pt x="166877" y="762"/>
                  </a:lnTo>
                </a:path>
              </a:pathLst>
            </a:custGeom>
            <a:ln w="2743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6671309" y="2500122"/>
              <a:ext cx="662940" cy="59690"/>
            </a:xfrm>
            <a:custGeom>
              <a:avLst/>
              <a:gdLst/>
              <a:ahLst/>
              <a:cxnLst/>
              <a:rect l="l" t="t" r="r" b="b"/>
              <a:pathLst>
                <a:path w="662940" h="59689">
                  <a:moveTo>
                    <a:pt x="662940" y="0"/>
                  </a:moveTo>
                  <a:lnTo>
                    <a:pt x="662940" y="59436"/>
                  </a:lnTo>
                  <a:lnTo>
                    <a:pt x="0" y="59436"/>
                  </a:lnTo>
                  <a:lnTo>
                    <a:pt x="0" y="0"/>
                  </a:lnTo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7003541" y="2561082"/>
              <a:ext cx="870585" cy="83820"/>
            </a:xfrm>
            <a:custGeom>
              <a:avLst/>
              <a:gdLst/>
              <a:ahLst/>
              <a:cxnLst/>
              <a:rect l="l" t="t" r="r" b="b"/>
              <a:pathLst>
                <a:path w="870584" h="83819">
                  <a:moveTo>
                    <a:pt x="870203" y="83820"/>
                  </a:moveTo>
                  <a:lnTo>
                    <a:pt x="0" y="83820"/>
                  </a:lnTo>
                  <a:lnTo>
                    <a:pt x="0" y="0"/>
                  </a:lnTo>
                </a:path>
              </a:pathLst>
            </a:custGeom>
            <a:ln w="2590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6777227" y="984503"/>
              <a:ext cx="475615" cy="0"/>
            </a:xfrm>
            <a:custGeom>
              <a:avLst/>
              <a:gdLst/>
              <a:ahLst/>
              <a:cxnLst/>
              <a:rect l="l" t="t" r="r" b="b"/>
              <a:pathLst>
                <a:path w="475615">
                  <a:moveTo>
                    <a:pt x="475487" y="0"/>
                  </a:moveTo>
                  <a:lnTo>
                    <a:pt x="393585" y="0"/>
                  </a:lnTo>
                  <a:lnTo>
                    <a:pt x="0" y="0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6240779" y="1342643"/>
              <a:ext cx="544195" cy="250190"/>
            </a:xfrm>
            <a:custGeom>
              <a:avLst/>
              <a:gdLst/>
              <a:ahLst/>
              <a:cxnLst/>
              <a:rect l="l" t="t" r="r" b="b"/>
              <a:pathLst>
                <a:path w="544195" h="250190">
                  <a:moveTo>
                    <a:pt x="0" y="0"/>
                  </a:moveTo>
                  <a:lnTo>
                    <a:pt x="116103" y="0"/>
                  </a:lnTo>
                  <a:lnTo>
                    <a:pt x="544068" y="249936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6102095" y="1658111"/>
              <a:ext cx="441959" cy="451484"/>
            </a:xfrm>
            <a:custGeom>
              <a:avLst/>
              <a:gdLst/>
              <a:ahLst/>
              <a:cxnLst/>
              <a:rect l="l" t="t" r="r" b="b"/>
              <a:pathLst>
                <a:path w="441959" h="451485">
                  <a:moveTo>
                    <a:pt x="0" y="0"/>
                  </a:moveTo>
                  <a:lnTo>
                    <a:pt x="179971" y="0"/>
                  </a:lnTo>
                  <a:lnTo>
                    <a:pt x="441959" y="451104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5393435" y="2075687"/>
              <a:ext cx="405765" cy="730250"/>
            </a:xfrm>
            <a:custGeom>
              <a:avLst/>
              <a:gdLst/>
              <a:ahLst/>
              <a:cxnLst/>
              <a:rect l="l" t="t" r="r" b="b"/>
              <a:pathLst>
                <a:path w="405764" h="730250">
                  <a:moveTo>
                    <a:pt x="0" y="0"/>
                  </a:moveTo>
                  <a:lnTo>
                    <a:pt x="0" y="137414"/>
                  </a:lnTo>
                  <a:lnTo>
                    <a:pt x="405384" y="729996"/>
                  </a:lnTo>
                </a:path>
              </a:pathLst>
            </a:custGeom>
            <a:ln w="12191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6813803" y="1217675"/>
              <a:ext cx="439420" cy="0"/>
            </a:xfrm>
            <a:custGeom>
              <a:avLst/>
              <a:gdLst/>
              <a:ahLst/>
              <a:cxnLst/>
              <a:rect l="l" t="t" r="r" b="b"/>
              <a:pathLst>
                <a:path w="439420">
                  <a:moveTo>
                    <a:pt x="438912" y="0"/>
                  </a:moveTo>
                  <a:lnTo>
                    <a:pt x="357047" y="0"/>
                  </a:lnTo>
                  <a:lnTo>
                    <a:pt x="0" y="0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6544054" y="2863595"/>
              <a:ext cx="1362710" cy="104139"/>
            </a:xfrm>
            <a:custGeom>
              <a:avLst/>
              <a:gdLst/>
              <a:ahLst/>
              <a:cxnLst/>
              <a:rect l="l" t="t" r="r" b="b"/>
              <a:pathLst>
                <a:path w="1362709" h="104139">
                  <a:moveTo>
                    <a:pt x="1362455" y="0"/>
                  </a:moveTo>
                  <a:lnTo>
                    <a:pt x="229349" y="0"/>
                  </a:lnTo>
                  <a:lnTo>
                    <a:pt x="0" y="103632"/>
                  </a:lnTo>
                </a:path>
              </a:pathLst>
            </a:custGeom>
            <a:ln w="12191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6618731" y="2863595"/>
              <a:ext cx="154305" cy="1905"/>
            </a:xfrm>
            <a:custGeom>
              <a:avLst/>
              <a:gdLst/>
              <a:ahLst/>
              <a:cxnLst/>
              <a:rect l="l" t="t" r="r" b="b"/>
              <a:pathLst>
                <a:path w="154304" h="1905">
                  <a:moveTo>
                    <a:pt x="0" y="0"/>
                  </a:moveTo>
                  <a:lnTo>
                    <a:pt x="153924" y="1524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6665975" y="2494787"/>
              <a:ext cx="662940" cy="59690"/>
            </a:xfrm>
            <a:custGeom>
              <a:avLst/>
              <a:gdLst/>
              <a:ahLst/>
              <a:cxnLst/>
              <a:rect l="l" t="t" r="r" b="b"/>
              <a:pathLst>
                <a:path w="662940" h="59689">
                  <a:moveTo>
                    <a:pt x="662940" y="0"/>
                  </a:moveTo>
                  <a:lnTo>
                    <a:pt x="662940" y="59436"/>
                  </a:lnTo>
                  <a:lnTo>
                    <a:pt x="0" y="59436"/>
                  </a:lnTo>
                  <a:lnTo>
                    <a:pt x="0" y="0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6998207" y="2557272"/>
              <a:ext cx="875030" cy="83820"/>
            </a:xfrm>
            <a:custGeom>
              <a:avLst/>
              <a:gdLst/>
              <a:ahLst/>
              <a:cxnLst/>
              <a:rect l="l" t="t" r="r" b="b"/>
              <a:pathLst>
                <a:path w="875029" h="83819">
                  <a:moveTo>
                    <a:pt x="874776" y="83820"/>
                  </a:moveTo>
                  <a:lnTo>
                    <a:pt x="0" y="83820"/>
                  </a:lnTo>
                  <a:lnTo>
                    <a:pt x="0" y="0"/>
                  </a:lnTo>
                </a:path>
              </a:pathLst>
            </a:custGeom>
            <a:ln w="12191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/>
          <p:cNvSpPr txBox="1"/>
          <p:nvPr/>
        </p:nvSpPr>
        <p:spPr>
          <a:xfrm>
            <a:off x="7880222" y="2480488"/>
            <a:ext cx="941069" cy="781050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46355" marR="5080" indent="-34290">
              <a:lnSpc>
                <a:spcPct val="102000"/>
              </a:lnSpc>
              <a:spcBef>
                <a:spcPts val="145"/>
              </a:spcBef>
            </a:pPr>
            <a:r>
              <a:rPr sz="1600" b="1" spc="-10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δεσμίδα </a:t>
            </a:r>
            <a:r>
              <a:rPr sz="1600" b="1" spc="-5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600" b="1" dirty="0">
                <a:latin typeface="Calibri" panose="020F0502020204030204"/>
                <a:cs typeface="Calibri" panose="020F0502020204030204"/>
              </a:rPr>
              <a:t>α</a:t>
            </a:r>
            <a:r>
              <a:rPr sz="1600" b="1" spc="-10" dirty="0">
                <a:latin typeface="Calibri" panose="020F0502020204030204"/>
                <a:cs typeface="Calibri" panose="020F0502020204030204"/>
              </a:rPr>
              <a:t>ι</a:t>
            </a:r>
            <a:r>
              <a:rPr sz="1600" b="1" spc="-20" dirty="0">
                <a:latin typeface="Calibri" panose="020F0502020204030204"/>
                <a:cs typeface="Calibri" panose="020F0502020204030204"/>
              </a:rPr>
              <a:t>μ</a:t>
            </a:r>
            <a:r>
              <a:rPr sz="1600" b="1" dirty="0">
                <a:latin typeface="Calibri" panose="020F0502020204030204"/>
                <a:cs typeface="Calibri" panose="020F0502020204030204"/>
              </a:rPr>
              <a:t>ο</a:t>
            </a:r>
            <a:r>
              <a:rPr sz="1600" b="1" spc="-5" dirty="0">
                <a:latin typeface="Calibri" panose="020F0502020204030204"/>
                <a:cs typeface="Calibri" panose="020F0502020204030204"/>
              </a:rPr>
              <a:t>φ</a:t>
            </a:r>
            <a:r>
              <a:rPr sz="1600" b="1" dirty="0">
                <a:latin typeface="Calibri" panose="020F0502020204030204"/>
                <a:cs typeface="Calibri" panose="020F0502020204030204"/>
              </a:rPr>
              <a:t>όρα  </a:t>
            </a:r>
            <a:r>
              <a:rPr sz="1600" b="1" spc="-10" dirty="0">
                <a:latin typeface="Calibri" panose="020F0502020204030204"/>
                <a:cs typeface="Calibri" panose="020F0502020204030204"/>
              </a:rPr>
              <a:t>αγγεία</a:t>
            </a:r>
            <a:endParaRPr sz="1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104761" y="1124884"/>
            <a:ext cx="1153795" cy="97536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 marR="5080" indent="139065">
              <a:lnSpc>
                <a:spcPct val="129000"/>
              </a:lnSpc>
              <a:spcBef>
                <a:spcPts val="140"/>
              </a:spcBef>
            </a:pPr>
            <a:r>
              <a:rPr sz="1600" b="1" spc="-5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E</a:t>
            </a:r>
            <a:r>
              <a:rPr sz="1600" b="1" spc="-5" dirty="0">
                <a:latin typeface="Calibri" panose="020F0502020204030204"/>
                <a:cs typeface="Calibri" panose="020F0502020204030204"/>
              </a:rPr>
              <a:t>νδ</a:t>
            </a:r>
            <a:r>
              <a:rPr sz="1600" b="1" dirty="0">
                <a:latin typeface="Calibri" panose="020F0502020204030204"/>
                <a:cs typeface="Calibri" panose="020F0502020204030204"/>
              </a:rPr>
              <a:t>ο</a:t>
            </a:r>
            <a:r>
              <a:rPr sz="1600" b="1" spc="-5" dirty="0">
                <a:latin typeface="Calibri" panose="020F0502020204030204"/>
                <a:cs typeface="Calibri" panose="020F0502020204030204"/>
              </a:rPr>
              <a:t>νεύ</a:t>
            </a:r>
            <a:r>
              <a:rPr sz="1600" b="1" dirty="0">
                <a:latin typeface="Calibri" panose="020F0502020204030204"/>
                <a:cs typeface="Calibri" panose="020F0502020204030204"/>
              </a:rPr>
              <a:t>ρ</a:t>
            </a:r>
            <a:r>
              <a:rPr sz="1600" b="1" spc="-10" dirty="0">
                <a:latin typeface="Calibri" panose="020F0502020204030204"/>
                <a:cs typeface="Calibri" panose="020F0502020204030204"/>
              </a:rPr>
              <a:t>ι</a:t>
            </a:r>
            <a:r>
              <a:rPr sz="1600" b="1" spc="-5" dirty="0">
                <a:latin typeface="Calibri" panose="020F0502020204030204"/>
                <a:cs typeface="Calibri" panose="020F0502020204030204"/>
              </a:rPr>
              <a:t>ο  </a:t>
            </a:r>
            <a:r>
              <a:rPr sz="1600" b="1" spc="-5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Περινέβρυο </a:t>
            </a:r>
            <a:r>
              <a:rPr sz="1600" b="1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600" b="1" spc="-10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E</a:t>
            </a:r>
            <a:r>
              <a:rPr sz="1600" b="1" spc="-10" dirty="0">
                <a:latin typeface="Calibri" panose="020F0502020204030204"/>
                <a:cs typeface="Calibri" panose="020F0502020204030204"/>
              </a:rPr>
              <a:t>πινεύριο</a:t>
            </a:r>
            <a:endParaRPr sz="1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255526" y="847196"/>
            <a:ext cx="1568450" cy="5118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590" marR="5080" indent="-9525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Νευράξων </a:t>
            </a:r>
            <a:r>
              <a:rPr sz="1600" b="1" spc="-5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600" b="1" dirty="0">
                <a:latin typeface="Calibri" panose="020F0502020204030204"/>
                <a:cs typeface="Calibri" panose="020F0502020204030204"/>
              </a:rPr>
              <a:t>Κύτταρα</a:t>
            </a:r>
            <a:r>
              <a:rPr sz="1600" b="1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1600" b="1" spc="-10" dirty="0">
                <a:latin typeface="Calibri" panose="020F0502020204030204"/>
                <a:cs typeface="Calibri" panose="020F0502020204030204"/>
              </a:rPr>
              <a:t>Schwann</a:t>
            </a:r>
            <a:endParaRPr sz="1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30258" y="874674"/>
            <a:ext cx="4523740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libri" panose="020F0502020204030204"/>
                <a:cs typeface="Calibri" panose="020F0502020204030204"/>
              </a:rPr>
              <a:t>Τα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νεύρα</a:t>
            </a:r>
            <a:r>
              <a:rPr sz="2400" b="1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αποτελούνται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από: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75285" marR="78105" indent="-363220">
              <a:lnSpc>
                <a:spcPct val="100000"/>
              </a:lnSpc>
            </a:pPr>
            <a:r>
              <a:rPr sz="2400" b="1" spc="-5" dirty="0">
                <a:latin typeface="Calibri" panose="020F0502020204030204"/>
                <a:cs typeface="Calibri" panose="020F0502020204030204"/>
              </a:rPr>
              <a:t>α. δεσμίδες αποφυάδων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νευρώνων</a:t>
            </a:r>
            <a:r>
              <a:rPr sz="2400" b="1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(μακριών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δενδριτών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ή / 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και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νευραξόνων).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Οι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νευρικές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αποφυάδες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περιβάλλονται από 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νευρογλοιακά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κύτταρα.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75285" marR="5080" indent="-363220">
              <a:lnSpc>
                <a:spcPct val="100000"/>
              </a:lnSpc>
            </a:pPr>
            <a:r>
              <a:rPr sz="2400" b="1" spc="-5" dirty="0">
                <a:latin typeface="Calibri" panose="020F0502020204030204"/>
                <a:cs typeface="Calibri" panose="020F0502020204030204"/>
              </a:rPr>
              <a:t>β.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συνδετικό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ιστό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που τις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συγκρατεί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(ενδονεύριο, περινέβρυο,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επινεύριο).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title"/>
          </p:nvPr>
        </p:nvSpPr>
        <p:spPr>
          <a:xfrm>
            <a:off x="258251" y="123743"/>
            <a:ext cx="116014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Ν</a:t>
            </a:r>
            <a:r>
              <a:rPr spc="-5" dirty="0"/>
              <a:t>εύ</a:t>
            </a:r>
            <a:r>
              <a:rPr spc="5" dirty="0"/>
              <a:t>ρ</a:t>
            </a:r>
            <a:r>
              <a:rPr dirty="0"/>
              <a:t>α</a:t>
            </a:r>
            <a:endParaRPr dirty="0"/>
          </a:p>
        </p:txBody>
      </p:sp>
      <p:sp>
        <p:nvSpPr>
          <p:cNvPr id="27" name="object 27"/>
          <p:cNvSpPr/>
          <p:nvPr/>
        </p:nvSpPr>
        <p:spPr>
          <a:xfrm>
            <a:off x="251459" y="701040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80" y="0"/>
                </a:lnTo>
              </a:path>
            </a:pathLst>
          </a:custGeom>
          <a:ln w="57912">
            <a:solidFill>
              <a:srgbClr val="008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451420" y="4653638"/>
            <a:ext cx="8190230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libri" panose="020F0502020204030204"/>
                <a:cs typeface="Calibri" panose="020F0502020204030204"/>
              </a:rPr>
              <a:t>Τα </a:t>
            </a:r>
            <a:r>
              <a:rPr sz="2400" b="1" spc="-15" dirty="0">
                <a:latin typeface="Calibri" panose="020F0502020204030204"/>
                <a:cs typeface="Calibri" panose="020F0502020204030204"/>
              </a:rPr>
              <a:t>κυτταρικά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σώματα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των νευρώνων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,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των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οποίων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οι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αποφυάδες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συγκροτούν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τα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νεύρα,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βρίσκονται: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latin typeface="Calibri" panose="020F0502020204030204"/>
                <a:cs typeface="Calibri" panose="020F0502020204030204"/>
              </a:rPr>
              <a:t>α.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σε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περιοχές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του</a:t>
            </a:r>
            <a:r>
              <a:rPr sz="2400" b="1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ΚΝΣ</a:t>
            </a:r>
            <a:r>
              <a:rPr sz="2400" b="1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(εγκέφαλος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και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νωτιαίος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μυελός)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75285" marR="782955" indent="-363220">
              <a:lnSpc>
                <a:spcPct val="100000"/>
              </a:lnSpc>
            </a:pPr>
            <a:r>
              <a:rPr sz="2400" b="1" spc="-5" dirty="0">
                <a:latin typeface="Calibri" panose="020F0502020204030204"/>
                <a:cs typeface="Calibri" panose="020F0502020204030204"/>
              </a:rPr>
              <a:t>β.</a:t>
            </a:r>
            <a:r>
              <a:rPr sz="2400" b="1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στα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20" dirty="0">
                <a:latin typeface="Calibri" panose="020F0502020204030204"/>
                <a:cs typeface="Calibri" panose="020F0502020204030204"/>
              </a:rPr>
              <a:t>γάγγλια,</a:t>
            </a:r>
            <a:r>
              <a:rPr sz="2400" b="1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δηλαδή</a:t>
            </a:r>
            <a:r>
              <a:rPr sz="24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σε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αθροίσματα</a:t>
            </a:r>
            <a:r>
              <a:rPr sz="2400" spc="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σωμάτων</a:t>
            </a:r>
            <a:r>
              <a:rPr sz="24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νευρικών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κυττάρων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έξω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από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το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ΚΝΣ.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0259" y="917736"/>
            <a:ext cx="8480425" cy="267716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b="1" spc="-5" dirty="0">
                <a:latin typeface="Calibri" panose="020F0502020204030204"/>
                <a:cs typeface="Calibri" panose="020F0502020204030204"/>
              </a:rPr>
              <a:t>Τα</a:t>
            </a:r>
            <a:r>
              <a:rPr sz="2400" b="1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νεύρα</a:t>
            </a:r>
            <a:r>
              <a:rPr sz="2400" b="1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ανάλογα</a:t>
            </a:r>
            <a:r>
              <a:rPr sz="2400" b="1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με</a:t>
            </a:r>
            <a:r>
              <a:rPr sz="2400" b="1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τη</a:t>
            </a:r>
            <a:r>
              <a:rPr sz="2400" b="1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λειτουργία</a:t>
            </a:r>
            <a:r>
              <a:rPr sz="2400" b="1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τους,</a:t>
            </a:r>
            <a:r>
              <a:rPr sz="2400" b="1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διακρίνονται</a:t>
            </a:r>
            <a:r>
              <a:rPr sz="2400" b="1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σε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469265" marR="5080" indent="-45720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Font typeface="Wingdings" panose="05000000000000000000"/>
              <a:buChar char=""/>
              <a:tabLst>
                <a:tab pos="469265" algn="l"/>
                <a:tab pos="469900" algn="l"/>
              </a:tabLst>
            </a:pPr>
            <a:r>
              <a:rPr sz="2400" b="1" spc="-15" dirty="0">
                <a:latin typeface="Calibri" panose="020F0502020204030204"/>
                <a:cs typeface="Calibri" panose="020F0502020204030204"/>
              </a:rPr>
              <a:t>αισθητικά,</a:t>
            </a:r>
            <a:r>
              <a:rPr sz="2400" b="1" spc="4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τα</a:t>
            </a:r>
            <a:r>
              <a:rPr sz="2400" spc="4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οποία</a:t>
            </a:r>
            <a:r>
              <a:rPr sz="2400" spc="4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αποτελούνται</a:t>
            </a:r>
            <a:r>
              <a:rPr sz="2400" spc="4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από</a:t>
            </a:r>
            <a:r>
              <a:rPr sz="2400" spc="4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δενδρίτες</a:t>
            </a:r>
            <a:r>
              <a:rPr sz="2400" spc="4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αισθητικών </a:t>
            </a:r>
            <a:r>
              <a:rPr sz="2400" spc="-5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νευρώνων,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469265" marR="5080" indent="-457200">
              <a:lnSpc>
                <a:spcPct val="100000"/>
              </a:lnSpc>
              <a:spcBef>
                <a:spcPts val="1200"/>
              </a:spcBef>
              <a:buClr>
                <a:srgbClr val="C00000"/>
              </a:buClr>
              <a:buFont typeface="Wingdings" panose="05000000000000000000"/>
              <a:buChar char=""/>
              <a:tabLst>
                <a:tab pos="469265" algn="l"/>
                <a:tab pos="469900" algn="l"/>
                <a:tab pos="1764030" algn="l"/>
                <a:tab pos="2212975" algn="l"/>
                <a:tab pos="3119755" algn="l"/>
                <a:tab pos="5013960" algn="l"/>
                <a:tab pos="5676900" algn="l"/>
                <a:tab pos="7277100" algn="l"/>
              </a:tabLst>
            </a:pPr>
            <a:r>
              <a:rPr sz="2400" b="1" spc="-25" dirty="0">
                <a:latin typeface="Calibri" panose="020F0502020204030204"/>
                <a:cs typeface="Calibri" panose="020F0502020204030204"/>
              </a:rPr>
              <a:t>κ</a:t>
            </a:r>
            <a:r>
              <a:rPr sz="2400" b="1" spc="-40" dirty="0">
                <a:latin typeface="Calibri" panose="020F0502020204030204"/>
                <a:cs typeface="Calibri" panose="020F0502020204030204"/>
              </a:rPr>
              <a:t>ι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ν</a:t>
            </a:r>
            <a:r>
              <a:rPr sz="2400" b="1" spc="-25" dirty="0">
                <a:latin typeface="Calibri" panose="020F0502020204030204"/>
                <a:cs typeface="Calibri" panose="020F0502020204030204"/>
              </a:rPr>
              <a:t>η</a:t>
            </a:r>
            <a:r>
              <a:rPr sz="2400" b="1" spc="5" dirty="0">
                <a:latin typeface="Calibri" panose="020F0502020204030204"/>
                <a:cs typeface="Calibri" panose="020F0502020204030204"/>
              </a:rPr>
              <a:t>τ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ι</a:t>
            </a:r>
            <a:r>
              <a:rPr sz="2400" b="1" spc="-85" dirty="0">
                <a:latin typeface="Calibri" panose="020F0502020204030204"/>
                <a:cs typeface="Calibri" panose="020F0502020204030204"/>
              </a:rPr>
              <a:t>κ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ά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,	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τ</a:t>
            </a:r>
            <a:r>
              <a:rPr sz="2400" dirty="0">
                <a:latin typeface="Calibri" panose="020F0502020204030204"/>
                <a:cs typeface="Calibri" panose="020F0502020204030204"/>
              </a:rPr>
              <a:t>α	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ο</a:t>
            </a:r>
            <a:r>
              <a:rPr sz="2400" dirty="0">
                <a:latin typeface="Calibri" panose="020F0502020204030204"/>
                <a:cs typeface="Calibri" panose="020F0502020204030204"/>
              </a:rPr>
              <a:t>π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ο</a:t>
            </a:r>
            <a:r>
              <a:rPr sz="2400" dirty="0">
                <a:latin typeface="Calibri" panose="020F0502020204030204"/>
                <a:cs typeface="Calibri" panose="020F0502020204030204"/>
              </a:rPr>
              <a:t>ία	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απ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οτ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ε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λ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ού</a:t>
            </a:r>
            <a:r>
              <a:rPr sz="2400" spc="10" dirty="0">
                <a:latin typeface="Calibri" panose="020F0502020204030204"/>
                <a:cs typeface="Calibri" panose="020F0502020204030204"/>
              </a:rPr>
              <a:t>ν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τ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α</a:t>
            </a:r>
            <a:r>
              <a:rPr sz="2400" dirty="0">
                <a:latin typeface="Calibri" panose="020F0502020204030204"/>
                <a:cs typeface="Calibri" panose="020F0502020204030204"/>
              </a:rPr>
              <a:t>ι	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α</a:t>
            </a:r>
            <a:r>
              <a:rPr sz="2400" dirty="0">
                <a:latin typeface="Calibri" panose="020F0502020204030204"/>
                <a:cs typeface="Calibri" panose="020F0502020204030204"/>
              </a:rPr>
              <a:t>πό	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ν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ευ</a:t>
            </a:r>
            <a:r>
              <a:rPr sz="2400" dirty="0">
                <a:latin typeface="Calibri" panose="020F0502020204030204"/>
                <a:cs typeface="Calibri" panose="020F0502020204030204"/>
              </a:rPr>
              <a:t>ρ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ά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ξ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ο</a:t>
            </a:r>
            <a:r>
              <a:rPr sz="2400" dirty="0">
                <a:latin typeface="Calibri" panose="020F0502020204030204"/>
                <a:cs typeface="Calibri" panose="020F0502020204030204"/>
              </a:rPr>
              <a:t>ν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ε</a:t>
            </a:r>
            <a:r>
              <a:rPr sz="2400" dirty="0">
                <a:latin typeface="Calibri" panose="020F0502020204030204"/>
                <a:cs typeface="Calibri" panose="020F0502020204030204"/>
              </a:rPr>
              <a:t>ς	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κ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ι</a:t>
            </a:r>
            <a:r>
              <a:rPr sz="2400" dirty="0">
                <a:latin typeface="Calibri" panose="020F0502020204030204"/>
                <a:cs typeface="Calibri" panose="020F0502020204030204"/>
              </a:rPr>
              <a:t>ν</a:t>
            </a:r>
            <a:r>
              <a:rPr sz="2400" spc="-55" dirty="0">
                <a:latin typeface="Calibri" panose="020F0502020204030204"/>
                <a:cs typeface="Calibri" panose="020F0502020204030204"/>
              </a:rPr>
              <a:t>η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τ</a:t>
            </a:r>
            <a:r>
              <a:rPr sz="2400" dirty="0">
                <a:latin typeface="Calibri" panose="020F0502020204030204"/>
                <a:cs typeface="Calibri" panose="020F0502020204030204"/>
              </a:rPr>
              <a:t>ι</a:t>
            </a:r>
            <a:r>
              <a:rPr sz="2400" spc="-50" dirty="0">
                <a:latin typeface="Calibri" panose="020F0502020204030204"/>
                <a:cs typeface="Calibri" panose="020F0502020204030204"/>
              </a:rPr>
              <a:t>κ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ώ</a:t>
            </a:r>
            <a:r>
              <a:rPr sz="2400" dirty="0">
                <a:latin typeface="Calibri" panose="020F0502020204030204"/>
                <a:cs typeface="Calibri" panose="020F0502020204030204"/>
              </a:rPr>
              <a:t>ν 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νευρώνων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και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469900" indent="-457200">
              <a:lnSpc>
                <a:spcPct val="100000"/>
              </a:lnSpc>
              <a:spcBef>
                <a:spcPts val="1200"/>
              </a:spcBef>
              <a:buClr>
                <a:srgbClr val="C00000"/>
              </a:buClr>
              <a:buFont typeface="Wingdings" panose="05000000000000000000"/>
              <a:buChar char=""/>
              <a:tabLst>
                <a:tab pos="469265" algn="l"/>
                <a:tab pos="469900" algn="l"/>
              </a:tabLst>
            </a:pPr>
            <a:r>
              <a:rPr sz="2400" b="1" spc="-5" dirty="0">
                <a:latin typeface="Calibri" panose="020F0502020204030204"/>
                <a:cs typeface="Calibri" panose="020F0502020204030204"/>
              </a:rPr>
              <a:t>μεικτά,</a:t>
            </a:r>
            <a:r>
              <a:rPr sz="2400" b="1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τα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οποία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περιέχουν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και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τα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δύο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είδη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αποφυάδων.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8251" y="123743"/>
            <a:ext cx="779716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Τύποι</a:t>
            </a:r>
            <a:r>
              <a:rPr spc="-25" dirty="0"/>
              <a:t> </a:t>
            </a:r>
            <a:r>
              <a:rPr spc="-5" dirty="0"/>
              <a:t>νεύρων </a:t>
            </a:r>
            <a:r>
              <a:rPr dirty="0"/>
              <a:t>ανάλογα</a:t>
            </a:r>
            <a:r>
              <a:rPr spc="-15" dirty="0"/>
              <a:t> </a:t>
            </a:r>
            <a:r>
              <a:rPr spc="-5" dirty="0"/>
              <a:t>με</a:t>
            </a:r>
            <a:r>
              <a:rPr dirty="0"/>
              <a:t> τη</a:t>
            </a:r>
            <a:r>
              <a:rPr spc="-10" dirty="0"/>
              <a:t> </a:t>
            </a:r>
            <a:r>
              <a:rPr spc="-15" dirty="0"/>
              <a:t>λειτουργία </a:t>
            </a:r>
            <a:r>
              <a:rPr spc="-10" dirty="0"/>
              <a:t>τους</a:t>
            </a:r>
            <a:endParaRPr spc="-10" dirty="0"/>
          </a:p>
        </p:txBody>
      </p:sp>
      <p:sp>
        <p:nvSpPr>
          <p:cNvPr id="4" name="object 4"/>
          <p:cNvSpPr/>
          <p:nvPr/>
        </p:nvSpPr>
        <p:spPr>
          <a:xfrm>
            <a:off x="251459" y="701040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80" y="0"/>
                </a:lnTo>
              </a:path>
            </a:pathLst>
          </a:custGeom>
          <a:ln w="57912">
            <a:solidFill>
              <a:srgbClr val="008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0259" y="993936"/>
            <a:ext cx="7898130" cy="4780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Calibri" panose="020F0502020204030204"/>
                <a:cs typeface="Calibri" panose="020F0502020204030204"/>
              </a:rPr>
              <a:t>Τα</a:t>
            </a:r>
            <a:r>
              <a:rPr sz="2400" b="1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νεύρα</a:t>
            </a:r>
            <a:r>
              <a:rPr sz="2400" b="1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ανάλογα</a:t>
            </a:r>
            <a:r>
              <a:rPr sz="2400" b="1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με</a:t>
            </a:r>
            <a:r>
              <a:rPr sz="2400" b="1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το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από</a:t>
            </a:r>
            <a:r>
              <a:rPr sz="2400" b="1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πού</a:t>
            </a:r>
            <a:r>
              <a:rPr sz="2400" b="1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εκφύονται,</a:t>
            </a:r>
            <a:r>
              <a:rPr sz="2400" b="1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διακρίνονται</a:t>
            </a:r>
            <a:r>
              <a:rPr sz="2400" b="1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σε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Calibri" panose="020F0502020204030204"/>
                <a:cs typeface="Calibri" panose="020F0502020204030204"/>
              </a:rPr>
              <a:t>α.</a:t>
            </a:r>
            <a:r>
              <a:rPr sz="24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5" dirty="0">
                <a:latin typeface="Calibri" panose="020F0502020204030204"/>
                <a:cs typeface="Calibri" panose="020F0502020204030204"/>
              </a:rPr>
              <a:t>εγκεφαλικά.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75285" marR="3823335">
              <a:lnSpc>
                <a:spcPct val="100000"/>
              </a:lnSpc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Είναι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12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ζεύγη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νεύρων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Εκφύονται</a:t>
            </a:r>
            <a:r>
              <a:rPr sz="2400" b="1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από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τον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εγκέφαλο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75285">
              <a:lnSpc>
                <a:spcPct val="100000"/>
              </a:lnSpc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Είναι </a:t>
            </a:r>
            <a:r>
              <a:rPr sz="2400" b="1" spc="-15" dirty="0">
                <a:latin typeface="Calibri" panose="020F0502020204030204"/>
                <a:cs typeface="Calibri" panose="020F0502020204030204"/>
              </a:rPr>
              <a:t>αισθητικά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,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25" dirty="0">
                <a:latin typeface="Calibri" panose="020F0502020204030204"/>
                <a:cs typeface="Calibri" panose="020F0502020204030204"/>
              </a:rPr>
              <a:t>κινητικά</a:t>
            </a:r>
            <a:r>
              <a:rPr sz="2400" b="1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ή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μεικτά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75285">
              <a:lnSpc>
                <a:spcPct val="100000"/>
              </a:lnSpc>
            </a:pPr>
            <a:r>
              <a:rPr sz="2400" b="1" dirty="0">
                <a:latin typeface="Calibri" panose="020F0502020204030204"/>
                <a:cs typeface="Calibri" panose="020F0502020204030204"/>
              </a:rPr>
              <a:t>Νευρώνουν</a:t>
            </a:r>
            <a:r>
              <a:rPr sz="2400" b="1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κυρίως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περιοχές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της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κεφαλής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και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του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λαιμού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latin typeface="Calibri" panose="020F0502020204030204"/>
                <a:cs typeface="Calibri" panose="020F0502020204030204"/>
              </a:rPr>
              <a:t>β.</a:t>
            </a:r>
            <a:r>
              <a:rPr sz="2400" b="1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νωτιαία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75285" marR="3369310">
              <a:lnSpc>
                <a:spcPct val="100000"/>
              </a:lnSpc>
              <a:tabLst>
                <a:tab pos="2301240" algn="l"/>
              </a:tabLst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Είναι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31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ζεύγη	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νεύρων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Εκφύονται</a:t>
            </a:r>
            <a:r>
              <a:rPr sz="2400" b="1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από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το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νωτιαίο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μυελό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Όλα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είναι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μεικτά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75285">
              <a:lnSpc>
                <a:spcPct val="100000"/>
              </a:lnSpc>
            </a:pPr>
            <a:r>
              <a:rPr sz="2400" b="1" dirty="0">
                <a:latin typeface="Calibri" panose="020F0502020204030204"/>
                <a:cs typeface="Calibri" panose="020F0502020204030204"/>
              </a:rPr>
              <a:t>Νευρώνουν</a:t>
            </a:r>
            <a:r>
              <a:rPr sz="2400" b="1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τον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αυχένα,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τον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κορμό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και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τα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άκρα.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8251" y="123743"/>
            <a:ext cx="844867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Τύποι</a:t>
            </a:r>
            <a:r>
              <a:rPr spc="-25" dirty="0"/>
              <a:t> </a:t>
            </a:r>
            <a:r>
              <a:rPr spc="-5" dirty="0"/>
              <a:t>νεύρων</a:t>
            </a:r>
            <a:r>
              <a:rPr spc="-10" dirty="0"/>
              <a:t> </a:t>
            </a:r>
            <a:r>
              <a:rPr dirty="0"/>
              <a:t>ανάλογα</a:t>
            </a:r>
            <a:r>
              <a:rPr spc="-15" dirty="0"/>
              <a:t> </a:t>
            </a:r>
            <a:r>
              <a:rPr spc="-5" dirty="0"/>
              <a:t>με </a:t>
            </a:r>
            <a:r>
              <a:rPr spc="-15" dirty="0"/>
              <a:t>το</a:t>
            </a:r>
            <a:r>
              <a:rPr spc="-5" dirty="0"/>
              <a:t> </a:t>
            </a:r>
            <a:r>
              <a:rPr dirty="0"/>
              <a:t>από</a:t>
            </a:r>
            <a:r>
              <a:rPr spc="-25" dirty="0"/>
              <a:t> </a:t>
            </a:r>
            <a:r>
              <a:rPr dirty="0"/>
              <a:t>πού</a:t>
            </a:r>
            <a:r>
              <a:rPr spc="-15" dirty="0"/>
              <a:t> </a:t>
            </a:r>
            <a:r>
              <a:rPr spc="-10" dirty="0"/>
              <a:t>εκφύονται</a:t>
            </a:r>
            <a:endParaRPr spc="-10" dirty="0"/>
          </a:p>
        </p:txBody>
      </p:sp>
      <p:sp>
        <p:nvSpPr>
          <p:cNvPr id="4" name="object 4"/>
          <p:cNvSpPr/>
          <p:nvPr/>
        </p:nvSpPr>
        <p:spPr>
          <a:xfrm>
            <a:off x="251459" y="701040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80" y="0"/>
                </a:lnTo>
              </a:path>
            </a:pathLst>
          </a:custGeom>
          <a:ln w="57912">
            <a:solidFill>
              <a:srgbClr val="008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60347" y="1196340"/>
            <a:ext cx="5690870" cy="5086985"/>
            <a:chOff x="1260347" y="1196340"/>
            <a:chExt cx="5690870" cy="5086985"/>
          </a:xfrm>
        </p:grpSpPr>
        <p:pic>
          <p:nvPicPr>
            <p:cNvPr id="3" name="object 3"/>
            <p:cNvPicPr/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2674619" y="1196340"/>
              <a:ext cx="4117858" cy="5086743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005577" y="1370837"/>
              <a:ext cx="1931035" cy="649605"/>
            </a:xfrm>
            <a:custGeom>
              <a:avLst/>
              <a:gdLst/>
              <a:ahLst/>
              <a:cxnLst/>
              <a:rect l="l" t="t" r="r" b="b"/>
              <a:pathLst>
                <a:path w="1931034" h="649605">
                  <a:moveTo>
                    <a:pt x="0" y="649224"/>
                  </a:moveTo>
                  <a:lnTo>
                    <a:pt x="227850" y="0"/>
                  </a:lnTo>
                  <a:lnTo>
                    <a:pt x="1930908" y="0"/>
                  </a:lnTo>
                </a:path>
              </a:pathLst>
            </a:custGeom>
            <a:ln w="2895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4680965" y="1370837"/>
              <a:ext cx="553720" cy="649605"/>
            </a:xfrm>
            <a:custGeom>
              <a:avLst/>
              <a:gdLst/>
              <a:ahLst/>
              <a:cxnLst/>
              <a:rect l="l" t="t" r="r" b="b"/>
              <a:pathLst>
                <a:path w="553720" h="649605">
                  <a:moveTo>
                    <a:pt x="0" y="649224"/>
                  </a:moveTo>
                  <a:lnTo>
                    <a:pt x="553212" y="0"/>
                  </a:lnTo>
                </a:path>
              </a:pathLst>
            </a:custGeom>
            <a:ln w="2895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4680203" y="1370076"/>
              <a:ext cx="553720" cy="649605"/>
            </a:xfrm>
            <a:custGeom>
              <a:avLst/>
              <a:gdLst/>
              <a:ahLst/>
              <a:cxnLst/>
              <a:rect l="l" t="t" r="r" b="b"/>
              <a:pathLst>
                <a:path w="553720" h="649605">
                  <a:moveTo>
                    <a:pt x="0" y="649224"/>
                  </a:moveTo>
                  <a:lnTo>
                    <a:pt x="553212" y="0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5004815" y="1370076"/>
              <a:ext cx="1931035" cy="649605"/>
            </a:xfrm>
            <a:custGeom>
              <a:avLst/>
              <a:gdLst/>
              <a:ahLst/>
              <a:cxnLst/>
              <a:rect l="l" t="t" r="r" b="b"/>
              <a:pathLst>
                <a:path w="1931034" h="649605">
                  <a:moveTo>
                    <a:pt x="0" y="649224"/>
                  </a:moveTo>
                  <a:lnTo>
                    <a:pt x="227850" y="0"/>
                  </a:lnTo>
                  <a:lnTo>
                    <a:pt x="1930908" y="0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4848606" y="5519165"/>
              <a:ext cx="2087880" cy="173990"/>
            </a:xfrm>
            <a:custGeom>
              <a:avLst/>
              <a:gdLst/>
              <a:ahLst/>
              <a:cxnLst/>
              <a:rect l="l" t="t" r="r" b="b"/>
              <a:pathLst>
                <a:path w="2087879" h="173989">
                  <a:moveTo>
                    <a:pt x="0" y="0"/>
                  </a:moveTo>
                  <a:lnTo>
                    <a:pt x="1521383" y="173736"/>
                  </a:lnTo>
                  <a:lnTo>
                    <a:pt x="2087880" y="173736"/>
                  </a:lnTo>
                </a:path>
              </a:pathLst>
            </a:custGeom>
            <a:ln w="2895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6025133" y="5285994"/>
              <a:ext cx="911860" cy="146685"/>
            </a:xfrm>
            <a:custGeom>
              <a:avLst/>
              <a:gdLst/>
              <a:ahLst/>
              <a:cxnLst/>
              <a:rect l="l" t="t" r="r" b="b"/>
              <a:pathLst>
                <a:path w="911859" h="146685">
                  <a:moveTo>
                    <a:pt x="0" y="0"/>
                  </a:moveTo>
                  <a:lnTo>
                    <a:pt x="353441" y="146303"/>
                  </a:lnTo>
                  <a:lnTo>
                    <a:pt x="911352" y="146303"/>
                  </a:lnTo>
                </a:path>
              </a:pathLst>
            </a:custGeom>
            <a:ln w="2895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4909565" y="4744973"/>
              <a:ext cx="2026920" cy="224154"/>
            </a:xfrm>
            <a:custGeom>
              <a:avLst/>
              <a:gdLst/>
              <a:ahLst/>
              <a:cxnLst/>
              <a:rect l="l" t="t" r="r" b="b"/>
              <a:pathLst>
                <a:path w="2026920" h="224154">
                  <a:moveTo>
                    <a:pt x="0" y="0"/>
                  </a:moveTo>
                  <a:lnTo>
                    <a:pt x="1469085" y="224028"/>
                  </a:lnTo>
                  <a:lnTo>
                    <a:pt x="2026920" y="224028"/>
                  </a:lnTo>
                </a:path>
              </a:pathLst>
            </a:custGeom>
            <a:ln w="2895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5336286" y="4213098"/>
              <a:ext cx="1600200" cy="297180"/>
            </a:xfrm>
            <a:custGeom>
              <a:avLst/>
              <a:gdLst/>
              <a:ahLst/>
              <a:cxnLst/>
              <a:rect l="l" t="t" r="r" b="b"/>
              <a:pathLst>
                <a:path w="1600200" h="297179">
                  <a:moveTo>
                    <a:pt x="0" y="0"/>
                  </a:moveTo>
                  <a:lnTo>
                    <a:pt x="1033703" y="297180"/>
                  </a:lnTo>
                  <a:lnTo>
                    <a:pt x="1600200" y="297180"/>
                  </a:lnTo>
                </a:path>
              </a:pathLst>
            </a:custGeom>
            <a:ln w="2895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5275326" y="3871722"/>
              <a:ext cx="1661160" cy="160020"/>
            </a:xfrm>
            <a:custGeom>
              <a:avLst/>
              <a:gdLst/>
              <a:ahLst/>
              <a:cxnLst/>
              <a:rect l="l" t="t" r="r" b="b"/>
              <a:pathLst>
                <a:path w="1661159" h="160020">
                  <a:moveTo>
                    <a:pt x="0" y="0"/>
                  </a:moveTo>
                  <a:lnTo>
                    <a:pt x="245236" y="160020"/>
                  </a:lnTo>
                  <a:lnTo>
                    <a:pt x="1661160" y="160020"/>
                  </a:lnTo>
                </a:path>
              </a:pathLst>
            </a:custGeom>
            <a:ln w="2895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5043677" y="3559301"/>
              <a:ext cx="1892935" cy="226060"/>
            </a:xfrm>
            <a:custGeom>
              <a:avLst/>
              <a:gdLst/>
              <a:ahLst/>
              <a:cxnLst/>
              <a:rect l="l" t="t" r="r" b="b"/>
              <a:pathLst>
                <a:path w="1892934" h="226060">
                  <a:moveTo>
                    <a:pt x="0" y="225552"/>
                  </a:moveTo>
                  <a:lnTo>
                    <a:pt x="467359" y="0"/>
                  </a:lnTo>
                  <a:lnTo>
                    <a:pt x="1892808" y="0"/>
                  </a:lnTo>
                </a:path>
              </a:pathLst>
            </a:custGeom>
            <a:ln w="2895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5034533" y="3344417"/>
              <a:ext cx="1902460" cy="216535"/>
            </a:xfrm>
            <a:custGeom>
              <a:avLst/>
              <a:gdLst/>
              <a:ahLst/>
              <a:cxnLst/>
              <a:rect l="l" t="t" r="r" b="b"/>
              <a:pathLst>
                <a:path w="1902459" h="216535">
                  <a:moveTo>
                    <a:pt x="0" y="216408"/>
                  </a:moveTo>
                  <a:lnTo>
                    <a:pt x="461606" y="0"/>
                  </a:lnTo>
                  <a:lnTo>
                    <a:pt x="1901952" y="0"/>
                  </a:lnTo>
                </a:path>
              </a:pathLst>
            </a:custGeom>
            <a:ln w="2895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4784597" y="3117342"/>
              <a:ext cx="2152015" cy="137160"/>
            </a:xfrm>
            <a:custGeom>
              <a:avLst/>
              <a:gdLst/>
              <a:ahLst/>
              <a:cxnLst/>
              <a:rect l="l" t="t" r="r" b="b"/>
              <a:pathLst>
                <a:path w="2152015" h="137160">
                  <a:moveTo>
                    <a:pt x="0" y="137160"/>
                  </a:moveTo>
                  <a:lnTo>
                    <a:pt x="181025" y="0"/>
                  </a:lnTo>
                  <a:lnTo>
                    <a:pt x="2151888" y="0"/>
                  </a:lnTo>
                </a:path>
              </a:pathLst>
            </a:custGeom>
            <a:ln w="2895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4609338" y="2661666"/>
              <a:ext cx="2327275" cy="533400"/>
            </a:xfrm>
            <a:custGeom>
              <a:avLst/>
              <a:gdLst/>
              <a:ahLst/>
              <a:cxnLst/>
              <a:rect l="l" t="t" r="r" b="b"/>
              <a:pathLst>
                <a:path w="2327275" h="533400">
                  <a:moveTo>
                    <a:pt x="0" y="533400"/>
                  </a:moveTo>
                  <a:lnTo>
                    <a:pt x="261493" y="0"/>
                  </a:lnTo>
                  <a:lnTo>
                    <a:pt x="2327148" y="0"/>
                  </a:lnTo>
                </a:path>
              </a:pathLst>
            </a:custGeom>
            <a:ln w="2895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2091689" y="1759458"/>
              <a:ext cx="1975485" cy="1905"/>
            </a:xfrm>
            <a:custGeom>
              <a:avLst/>
              <a:gdLst/>
              <a:ahLst/>
              <a:cxnLst/>
              <a:rect l="l" t="t" r="r" b="b"/>
              <a:pathLst>
                <a:path w="1975485" h="1905">
                  <a:moveTo>
                    <a:pt x="0" y="0"/>
                  </a:moveTo>
                  <a:lnTo>
                    <a:pt x="1975104" y="1524"/>
                  </a:lnTo>
                </a:path>
              </a:pathLst>
            </a:custGeom>
            <a:ln w="2895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5043677" y="2430017"/>
              <a:ext cx="1892935" cy="1905"/>
            </a:xfrm>
            <a:custGeom>
              <a:avLst/>
              <a:gdLst/>
              <a:ahLst/>
              <a:cxnLst/>
              <a:rect l="l" t="t" r="r" b="b"/>
              <a:pathLst>
                <a:path w="1892934" h="1905">
                  <a:moveTo>
                    <a:pt x="0" y="0"/>
                  </a:moveTo>
                  <a:lnTo>
                    <a:pt x="1892808" y="1524"/>
                  </a:lnTo>
                </a:path>
              </a:pathLst>
            </a:custGeom>
            <a:ln w="2895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4982718" y="2120646"/>
              <a:ext cx="1953895" cy="1905"/>
            </a:xfrm>
            <a:custGeom>
              <a:avLst/>
              <a:gdLst/>
              <a:ahLst/>
              <a:cxnLst/>
              <a:rect l="l" t="t" r="r" b="b"/>
              <a:pathLst>
                <a:path w="1953895" h="1905">
                  <a:moveTo>
                    <a:pt x="0" y="0"/>
                  </a:moveTo>
                  <a:lnTo>
                    <a:pt x="1953768" y="1524"/>
                  </a:lnTo>
                </a:path>
              </a:pathLst>
            </a:custGeom>
            <a:ln w="2895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2327909" y="2696717"/>
              <a:ext cx="1263650" cy="1905"/>
            </a:xfrm>
            <a:custGeom>
              <a:avLst/>
              <a:gdLst/>
              <a:ahLst/>
              <a:cxnLst/>
              <a:rect l="l" t="t" r="r" b="b"/>
              <a:pathLst>
                <a:path w="1263650" h="1905">
                  <a:moveTo>
                    <a:pt x="0" y="0"/>
                  </a:moveTo>
                  <a:lnTo>
                    <a:pt x="1263396" y="1524"/>
                  </a:lnTo>
                </a:path>
              </a:pathLst>
            </a:custGeom>
            <a:ln w="2895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1274825" y="3544061"/>
              <a:ext cx="3014980" cy="1132840"/>
            </a:xfrm>
            <a:custGeom>
              <a:avLst/>
              <a:gdLst/>
              <a:ahLst/>
              <a:cxnLst/>
              <a:rect l="l" t="t" r="r" b="b"/>
              <a:pathLst>
                <a:path w="3014979" h="1132839">
                  <a:moveTo>
                    <a:pt x="0" y="0"/>
                  </a:moveTo>
                  <a:lnTo>
                    <a:pt x="1962912" y="0"/>
                  </a:lnTo>
                  <a:lnTo>
                    <a:pt x="3014472" y="1132332"/>
                  </a:lnTo>
                </a:path>
              </a:pathLst>
            </a:custGeom>
            <a:ln w="2895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2045969" y="4072889"/>
              <a:ext cx="2173605" cy="678180"/>
            </a:xfrm>
            <a:custGeom>
              <a:avLst/>
              <a:gdLst/>
              <a:ahLst/>
              <a:cxnLst/>
              <a:rect l="l" t="t" r="r" b="b"/>
              <a:pathLst>
                <a:path w="2173604" h="678179">
                  <a:moveTo>
                    <a:pt x="0" y="0"/>
                  </a:moveTo>
                  <a:lnTo>
                    <a:pt x="1253109" y="0"/>
                  </a:lnTo>
                  <a:lnTo>
                    <a:pt x="2173224" y="678180"/>
                  </a:lnTo>
                </a:path>
              </a:pathLst>
            </a:custGeom>
            <a:ln w="2895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2926841" y="4805934"/>
              <a:ext cx="1324610" cy="182880"/>
            </a:xfrm>
            <a:custGeom>
              <a:avLst/>
              <a:gdLst/>
              <a:ahLst/>
              <a:cxnLst/>
              <a:rect l="l" t="t" r="r" b="b"/>
              <a:pathLst>
                <a:path w="1324610" h="182879">
                  <a:moveTo>
                    <a:pt x="0" y="0"/>
                  </a:moveTo>
                  <a:lnTo>
                    <a:pt x="929678" y="0"/>
                  </a:lnTo>
                  <a:lnTo>
                    <a:pt x="1324356" y="182880"/>
                  </a:lnTo>
                </a:path>
              </a:pathLst>
            </a:custGeom>
            <a:ln w="2895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2719577" y="5174741"/>
              <a:ext cx="1496695" cy="120650"/>
            </a:xfrm>
            <a:custGeom>
              <a:avLst/>
              <a:gdLst/>
              <a:ahLst/>
              <a:cxnLst/>
              <a:rect l="l" t="t" r="r" b="b"/>
              <a:pathLst>
                <a:path w="1496695" h="120650">
                  <a:moveTo>
                    <a:pt x="0" y="120395"/>
                  </a:moveTo>
                  <a:lnTo>
                    <a:pt x="400443" y="120395"/>
                  </a:lnTo>
                  <a:lnTo>
                    <a:pt x="1496568" y="0"/>
                  </a:lnTo>
                </a:path>
              </a:pathLst>
            </a:custGeom>
            <a:ln w="2895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3312413" y="5386578"/>
              <a:ext cx="955675" cy="212090"/>
            </a:xfrm>
            <a:custGeom>
              <a:avLst/>
              <a:gdLst/>
              <a:ahLst/>
              <a:cxnLst/>
              <a:rect l="l" t="t" r="r" b="b"/>
              <a:pathLst>
                <a:path w="955675" h="212089">
                  <a:moveTo>
                    <a:pt x="0" y="211836"/>
                  </a:moveTo>
                  <a:lnTo>
                    <a:pt x="374040" y="211836"/>
                  </a:lnTo>
                  <a:lnTo>
                    <a:pt x="955547" y="0"/>
                  </a:lnTo>
                </a:path>
              </a:pathLst>
            </a:custGeom>
            <a:ln w="2895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3566921" y="5235702"/>
              <a:ext cx="949960" cy="649605"/>
            </a:xfrm>
            <a:custGeom>
              <a:avLst/>
              <a:gdLst/>
              <a:ahLst/>
              <a:cxnLst/>
              <a:rect l="l" t="t" r="r" b="b"/>
              <a:pathLst>
                <a:path w="949960" h="649604">
                  <a:moveTo>
                    <a:pt x="0" y="649224"/>
                  </a:moveTo>
                  <a:lnTo>
                    <a:pt x="663155" y="649224"/>
                  </a:lnTo>
                  <a:lnTo>
                    <a:pt x="949452" y="0"/>
                  </a:lnTo>
                </a:path>
              </a:pathLst>
            </a:custGeom>
            <a:ln w="2895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5412486" y="4292345"/>
              <a:ext cx="957580" cy="218440"/>
            </a:xfrm>
            <a:custGeom>
              <a:avLst/>
              <a:gdLst/>
              <a:ahLst/>
              <a:cxnLst/>
              <a:rect l="l" t="t" r="r" b="b"/>
              <a:pathLst>
                <a:path w="957579" h="218439">
                  <a:moveTo>
                    <a:pt x="0" y="0"/>
                  </a:moveTo>
                  <a:lnTo>
                    <a:pt x="957072" y="217931"/>
                  </a:lnTo>
                </a:path>
              </a:pathLst>
            </a:custGeom>
            <a:ln w="2895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2077211" y="1758695"/>
              <a:ext cx="1988820" cy="1905"/>
            </a:xfrm>
            <a:custGeom>
              <a:avLst/>
              <a:gdLst/>
              <a:ahLst/>
              <a:cxnLst/>
              <a:rect l="l" t="t" r="r" b="b"/>
              <a:pathLst>
                <a:path w="1988820" h="1905">
                  <a:moveTo>
                    <a:pt x="0" y="0"/>
                  </a:moveTo>
                  <a:lnTo>
                    <a:pt x="1988820" y="1524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4847844" y="5518403"/>
              <a:ext cx="2087880" cy="173990"/>
            </a:xfrm>
            <a:custGeom>
              <a:avLst/>
              <a:gdLst/>
              <a:ahLst/>
              <a:cxnLst/>
              <a:rect l="l" t="t" r="r" b="b"/>
              <a:pathLst>
                <a:path w="2087879" h="173989">
                  <a:moveTo>
                    <a:pt x="0" y="0"/>
                  </a:moveTo>
                  <a:lnTo>
                    <a:pt x="1521383" y="173736"/>
                  </a:lnTo>
                  <a:lnTo>
                    <a:pt x="2087880" y="173736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6024371" y="5285232"/>
              <a:ext cx="911860" cy="146685"/>
            </a:xfrm>
            <a:custGeom>
              <a:avLst/>
              <a:gdLst/>
              <a:ahLst/>
              <a:cxnLst/>
              <a:rect l="l" t="t" r="r" b="b"/>
              <a:pathLst>
                <a:path w="911859" h="146685">
                  <a:moveTo>
                    <a:pt x="0" y="0"/>
                  </a:moveTo>
                  <a:lnTo>
                    <a:pt x="353441" y="146304"/>
                  </a:lnTo>
                  <a:lnTo>
                    <a:pt x="911352" y="146304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4908803" y="4744211"/>
              <a:ext cx="2026920" cy="224154"/>
            </a:xfrm>
            <a:custGeom>
              <a:avLst/>
              <a:gdLst/>
              <a:ahLst/>
              <a:cxnLst/>
              <a:rect l="l" t="t" r="r" b="b"/>
              <a:pathLst>
                <a:path w="2026920" h="224154">
                  <a:moveTo>
                    <a:pt x="0" y="0"/>
                  </a:moveTo>
                  <a:lnTo>
                    <a:pt x="1469085" y="224028"/>
                  </a:lnTo>
                  <a:lnTo>
                    <a:pt x="2026920" y="224028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5335524" y="4212335"/>
              <a:ext cx="1600200" cy="297180"/>
            </a:xfrm>
            <a:custGeom>
              <a:avLst/>
              <a:gdLst/>
              <a:ahLst/>
              <a:cxnLst/>
              <a:rect l="l" t="t" r="r" b="b"/>
              <a:pathLst>
                <a:path w="1600200" h="297179">
                  <a:moveTo>
                    <a:pt x="0" y="0"/>
                  </a:moveTo>
                  <a:lnTo>
                    <a:pt x="1033703" y="297180"/>
                  </a:lnTo>
                  <a:lnTo>
                    <a:pt x="1600200" y="297180"/>
                  </a:lnTo>
                </a:path>
              </a:pathLst>
            </a:custGeom>
            <a:ln w="12191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5274563" y="3870960"/>
              <a:ext cx="1661160" cy="160020"/>
            </a:xfrm>
            <a:custGeom>
              <a:avLst/>
              <a:gdLst/>
              <a:ahLst/>
              <a:cxnLst/>
              <a:rect l="l" t="t" r="r" b="b"/>
              <a:pathLst>
                <a:path w="1661159" h="160020">
                  <a:moveTo>
                    <a:pt x="0" y="0"/>
                  </a:moveTo>
                  <a:lnTo>
                    <a:pt x="245236" y="160020"/>
                  </a:lnTo>
                  <a:lnTo>
                    <a:pt x="1661160" y="160020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5042915" y="3558539"/>
              <a:ext cx="1892935" cy="226060"/>
            </a:xfrm>
            <a:custGeom>
              <a:avLst/>
              <a:gdLst/>
              <a:ahLst/>
              <a:cxnLst/>
              <a:rect l="l" t="t" r="r" b="b"/>
              <a:pathLst>
                <a:path w="1892934" h="226060">
                  <a:moveTo>
                    <a:pt x="0" y="225552"/>
                  </a:moveTo>
                  <a:lnTo>
                    <a:pt x="467359" y="0"/>
                  </a:lnTo>
                  <a:lnTo>
                    <a:pt x="1892808" y="0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5033771" y="3343655"/>
              <a:ext cx="1902460" cy="216535"/>
            </a:xfrm>
            <a:custGeom>
              <a:avLst/>
              <a:gdLst/>
              <a:ahLst/>
              <a:cxnLst/>
              <a:rect l="l" t="t" r="r" b="b"/>
              <a:pathLst>
                <a:path w="1902459" h="216535">
                  <a:moveTo>
                    <a:pt x="0" y="216408"/>
                  </a:moveTo>
                  <a:lnTo>
                    <a:pt x="461606" y="0"/>
                  </a:lnTo>
                  <a:lnTo>
                    <a:pt x="1901952" y="0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4783836" y="3116579"/>
              <a:ext cx="2152015" cy="137160"/>
            </a:xfrm>
            <a:custGeom>
              <a:avLst/>
              <a:gdLst/>
              <a:ahLst/>
              <a:cxnLst/>
              <a:rect l="l" t="t" r="r" b="b"/>
              <a:pathLst>
                <a:path w="2152015" h="137160">
                  <a:moveTo>
                    <a:pt x="0" y="137160"/>
                  </a:moveTo>
                  <a:lnTo>
                    <a:pt x="181025" y="0"/>
                  </a:lnTo>
                  <a:lnTo>
                    <a:pt x="2151888" y="0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4608576" y="2660903"/>
              <a:ext cx="2327275" cy="533400"/>
            </a:xfrm>
            <a:custGeom>
              <a:avLst/>
              <a:gdLst/>
              <a:ahLst/>
              <a:cxnLst/>
              <a:rect l="l" t="t" r="r" b="b"/>
              <a:pathLst>
                <a:path w="2327275" h="533400">
                  <a:moveTo>
                    <a:pt x="0" y="533400"/>
                  </a:moveTo>
                  <a:lnTo>
                    <a:pt x="261493" y="0"/>
                  </a:lnTo>
                  <a:lnTo>
                    <a:pt x="2327148" y="0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5042915" y="2429255"/>
              <a:ext cx="1892935" cy="1905"/>
            </a:xfrm>
            <a:custGeom>
              <a:avLst/>
              <a:gdLst/>
              <a:ahLst/>
              <a:cxnLst/>
              <a:rect l="l" t="t" r="r" b="b"/>
              <a:pathLst>
                <a:path w="1892934" h="1905">
                  <a:moveTo>
                    <a:pt x="0" y="0"/>
                  </a:moveTo>
                  <a:lnTo>
                    <a:pt x="1892808" y="1524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4981956" y="2119883"/>
              <a:ext cx="1953895" cy="1905"/>
            </a:xfrm>
            <a:custGeom>
              <a:avLst/>
              <a:gdLst/>
              <a:ahLst/>
              <a:cxnLst/>
              <a:rect l="l" t="t" r="r" b="b"/>
              <a:pathLst>
                <a:path w="1953895" h="1905">
                  <a:moveTo>
                    <a:pt x="0" y="0"/>
                  </a:moveTo>
                  <a:lnTo>
                    <a:pt x="1953768" y="1524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2298191" y="2695955"/>
              <a:ext cx="1292860" cy="1905"/>
            </a:xfrm>
            <a:custGeom>
              <a:avLst/>
              <a:gdLst/>
              <a:ahLst/>
              <a:cxnLst/>
              <a:rect l="l" t="t" r="r" b="b"/>
              <a:pathLst>
                <a:path w="1292860" h="1905">
                  <a:moveTo>
                    <a:pt x="0" y="0"/>
                  </a:moveTo>
                  <a:lnTo>
                    <a:pt x="1292352" y="1524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3237737" y="3544061"/>
              <a:ext cx="1112520" cy="1115695"/>
            </a:xfrm>
            <a:custGeom>
              <a:avLst/>
              <a:gdLst/>
              <a:ahLst/>
              <a:cxnLst/>
              <a:rect l="l" t="t" r="r" b="b"/>
              <a:pathLst>
                <a:path w="1112520" h="1115695">
                  <a:moveTo>
                    <a:pt x="0" y="0"/>
                  </a:moveTo>
                  <a:lnTo>
                    <a:pt x="1112520" y="1115568"/>
                  </a:lnTo>
                </a:path>
              </a:pathLst>
            </a:custGeom>
            <a:ln w="2895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3236975" y="3543300"/>
              <a:ext cx="1112520" cy="1115695"/>
            </a:xfrm>
            <a:custGeom>
              <a:avLst/>
              <a:gdLst/>
              <a:ahLst/>
              <a:cxnLst/>
              <a:rect l="l" t="t" r="r" b="b"/>
              <a:pathLst>
                <a:path w="1112520" h="1115695">
                  <a:moveTo>
                    <a:pt x="0" y="0"/>
                  </a:moveTo>
                  <a:lnTo>
                    <a:pt x="1112520" y="1115568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2045207" y="4072127"/>
              <a:ext cx="2173605" cy="678180"/>
            </a:xfrm>
            <a:custGeom>
              <a:avLst/>
              <a:gdLst/>
              <a:ahLst/>
              <a:cxnLst/>
              <a:rect l="l" t="t" r="r" b="b"/>
              <a:pathLst>
                <a:path w="2173604" h="678179">
                  <a:moveTo>
                    <a:pt x="0" y="0"/>
                  </a:moveTo>
                  <a:lnTo>
                    <a:pt x="1253109" y="0"/>
                  </a:lnTo>
                  <a:lnTo>
                    <a:pt x="2173224" y="678180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2929127" y="4805171"/>
              <a:ext cx="1321435" cy="182880"/>
            </a:xfrm>
            <a:custGeom>
              <a:avLst/>
              <a:gdLst/>
              <a:ahLst/>
              <a:cxnLst/>
              <a:rect l="l" t="t" r="r" b="b"/>
              <a:pathLst>
                <a:path w="1321435" h="182879">
                  <a:moveTo>
                    <a:pt x="0" y="0"/>
                  </a:moveTo>
                  <a:lnTo>
                    <a:pt x="926668" y="0"/>
                  </a:lnTo>
                  <a:lnTo>
                    <a:pt x="1321308" y="182880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2718815" y="5173979"/>
              <a:ext cx="1496695" cy="120650"/>
            </a:xfrm>
            <a:custGeom>
              <a:avLst/>
              <a:gdLst/>
              <a:ahLst/>
              <a:cxnLst/>
              <a:rect l="l" t="t" r="r" b="b"/>
              <a:pathLst>
                <a:path w="1496695" h="120650">
                  <a:moveTo>
                    <a:pt x="0" y="120396"/>
                  </a:moveTo>
                  <a:lnTo>
                    <a:pt x="400443" y="120396"/>
                  </a:lnTo>
                  <a:lnTo>
                    <a:pt x="1496568" y="0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3311652" y="5385815"/>
              <a:ext cx="955675" cy="212090"/>
            </a:xfrm>
            <a:custGeom>
              <a:avLst/>
              <a:gdLst/>
              <a:ahLst/>
              <a:cxnLst/>
              <a:rect l="l" t="t" r="r" b="b"/>
              <a:pathLst>
                <a:path w="955675" h="212089">
                  <a:moveTo>
                    <a:pt x="0" y="211835"/>
                  </a:moveTo>
                  <a:lnTo>
                    <a:pt x="374040" y="211835"/>
                  </a:lnTo>
                  <a:lnTo>
                    <a:pt x="955547" y="0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3566159" y="5234940"/>
              <a:ext cx="949960" cy="649605"/>
            </a:xfrm>
            <a:custGeom>
              <a:avLst/>
              <a:gdLst/>
              <a:ahLst/>
              <a:cxnLst/>
              <a:rect l="l" t="t" r="r" b="b"/>
              <a:pathLst>
                <a:path w="949960" h="649604">
                  <a:moveTo>
                    <a:pt x="0" y="649224"/>
                  </a:moveTo>
                  <a:lnTo>
                    <a:pt x="663155" y="649224"/>
                  </a:lnTo>
                  <a:lnTo>
                    <a:pt x="949452" y="0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1591055" y="3543300"/>
              <a:ext cx="2697480" cy="1132840"/>
            </a:xfrm>
            <a:custGeom>
              <a:avLst/>
              <a:gdLst/>
              <a:ahLst/>
              <a:cxnLst/>
              <a:rect l="l" t="t" r="r" b="b"/>
              <a:pathLst>
                <a:path w="2697479" h="1132839">
                  <a:moveTo>
                    <a:pt x="0" y="0"/>
                  </a:moveTo>
                  <a:lnTo>
                    <a:pt x="1645373" y="0"/>
                  </a:lnTo>
                  <a:lnTo>
                    <a:pt x="2697480" y="1132332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5411724" y="4291583"/>
              <a:ext cx="957580" cy="218440"/>
            </a:xfrm>
            <a:custGeom>
              <a:avLst/>
              <a:gdLst/>
              <a:ahLst/>
              <a:cxnLst/>
              <a:rect l="l" t="t" r="r" b="b"/>
              <a:pathLst>
                <a:path w="957579" h="218439">
                  <a:moveTo>
                    <a:pt x="0" y="0"/>
                  </a:moveTo>
                  <a:lnTo>
                    <a:pt x="957072" y="217932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0" name="object 50"/>
          <p:cNvSpPr txBox="1"/>
          <p:nvPr/>
        </p:nvSpPr>
        <p:spPr>
          <a:xfrm>
            <a:off x="354444" y="1606941"/>
            <a:ext cx="178371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Μετωπιαίος</a:t>
            </a:r>
            <a:r>
              <a:rPr sz="1800" spc="15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λοβός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04736" y="2495051"/>
            <a:ext cx="17348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Κροταφικός</a:t>
            </a:r>
            <a:r>
              <a:rPr sz="1800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λοβός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01866" y="3394136"/>
            <a:ext cx="2595245" cy="1508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345" marR="139065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Π</a:t>
            </a:r>
            <a:r>
              <a:rPr sz="1800" b="1" spc="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ρ</a:t>
            </a:r>
            <a:r>
              <a:rPr sz="1800" b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ο</a:t>
            </a:r>
            <a:r>
              <a:rPr sz="1800" b="1" spc="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σ</a:t>
            </a:r>
            <a:r>
              <a:rPr sz="1800" b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ω</a:t>
            </a:r>
            <a:r>
              <a:rPr sz="1800" b="1" spc="-1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π</a:t>
            </a:r>
            <a:r>
              <a:rPr sz="1800" b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ι</a:t>
            </a:r>
            <a:r>
              <a:rPr sz="1800" b="1" spc="-5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κ</a:t>
            </a:r>
            <a:r>
              <a:rPr sz="1800" b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ό  </a:t>
            </a:r>
            <a:r>
              <a:rPr sz="1800" b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(VII)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64135" marR="863600" indent="-52070">
              <a:lnSpc>
                <a:spcPct val="100000"/>
              </a:lnSpc>
              <a:spcBef>
                <a:spcPts val="40"/>
              </a:spcBef>
            </a:pPr>
            <a:r>
              <a:rPr sz="1800" b="1" spc="-1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Σ</a:t>
            </a:r>
            <a:r>
              <a:rPr sz="1800" b="1" spc="-1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τ</a:t>
            </a:r>
            <a:r>
              <a:rPr sz="1800" b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ατι</a:t>
            </a:r>
            <a:r>
              <a:rPr sz="1800" b="1" spc="-5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κ</a:t>
            </a:r>
            <a:r>
              <a:rPr sz="1800" b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οα</a:t>
            </a:r>
            <a:r>
              <a:rPr sz="1800" b="1" spc="-5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κ</a:t>
            </a:r>
            <a:r>
              <a:rPr sz="1800" b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ο</a:t>
            </a:r>
            <a:r>
              <a:rPr sz="1800" b="1" spc="-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υ</a:t>
            </a:r>
            <a:r>
              <a:rPr sz="1800" b="1" spc="2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σ</a:t>
            </a:r>
            <a:r>
              <a:rPr sz="1800" b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τι</a:t>
            </a:r>
            <a:r>
              <a:rPr sz="1800" b="1" spc="-5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κ</a:t>
            </a:r>
            <a:r>
              <a:rPr sz="1800" b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ό  </a:t>
            </a:r>
            <a:r>
              <a:rPr sz="1800" b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(VIII)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540385">
              <a:lnSpc>
                <a:spcPct val="100000"/>
              </a:lnSpc>
              <a:spcBef>
                <a:spcPts val="830"/>
              </a:spcBef>
            </a:pPr>
            <a:r>
              <a:rPr sz="1800" b="1" spc="-1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Γλωσοφαρυγγικό</a:t>
            </a:r>
            <a:r>
              <a:rPr sz="1800" b="1" spc="-5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(IX)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63841" y="5101549"/>
            <a:ext cx="3001010" cy="916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16255" marR="263525" indent="-504190">
              <a:lnSpc>
                <a:spcPct val="107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Πνευμονογαστρικό </a:t>
            </a:r>
            <a:r>
              <a:rPr sz="1800" b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(X) </a:t>
            </a:r>
            <a:r>
              <a:rPr sz="1800" b="1" spc="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b="1" spc="-1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Παραπληρωματικό</a:t>
            </a:r>
            <a:r>
              <a:rPr sz="1800" b="1" spc="-6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(XI)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1363345">
              <a:lnSpc>
                <a:spcPct val="100000"/>
              </a:lnSpc>
              <a:spcBef>
                <a:spcPts val="250"/>
              </a:spcBef>
            </a:pPr>
            <a:r>
              <a:rPr sz="1800" b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Υπο</a:t>
            </a:r>
            <a:r>
              <a:rPr sz="1800" b="1" spc="-5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γ</a:t>
            </a:r>
            <a:r>
              <a:rPr sz="1800" b="1" spc="-2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λ</a:t>
            </a:r>
            <a:r>
              <a:rPr sz="1800" b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ώ</a:t>
            </a:r>
            <a:r>
              <a:rPr sz="1800" b="1" spc="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σ</a:t>
            </a:r>
            <a:r>
              <a:rPr sz="1800" b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σιο</a:t>
            </a:r>
            <a:r>
              <a:rPr sz="1800" b="1" spc="-5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(XII)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955497" y="1188603"/>
            <a:ext cx="13436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Οσφρητικό</a:t>
            </a:r>
            <a:r>
              <a:rPr sz="1800" b="1" spc="-8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(Ι)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955497" y="1935439"/>
            <a:ext cx="1879600" cy="8331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2000"/>
              </a:lnSpc>
              <a:spcBef>
                <a:spcPts val="100"/>
              </a:spcBef>
            </a:pPr>
            <a:r>
              <a:rPr sz="1800" spc="-15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Οσφρητικός </a:t>
            </a:r>
            <a:r>
              <a:rPr sz="1800" spc="-5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βολβός </a:t>
            </a:r>
            <a:r>
              <a:rPr sz="1800" spc="-400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5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Οσφρητική</a:t>
            </a:r>
            <a:r>
              <a:rPr sz="1800" spc="-25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5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οδός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ts val="1535"/>
              </a:lnSpc>
            </a:pPr>
            <a:r>
              <a:rPr sz="1800" b="1" spc="-1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Οπτικό</a:t>
            </a:r>
            <a:r>
              <a:rPr sz="1800" b="1" spc="-4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νεύρο</a:t>
            </a:r>
            <a:r>
              <a:rPr sz="1800" b="1" spc="-5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(II)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955497" y="2995457"/>
            <a:ext cx="1770380" cy="697865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12700" marR="5080">
              <a:lnSpc>
                <a:spcPct val="73000"/>
              </a:lnSpc>
              <a:spcBef>
                <a:spcPts val="690"/>
              </a:spcBef>
            </a:pPr>
            <a:r>
              <a:rPr sz="1800" spc="-15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Οπτικό</a:t>
            </a:r>
            <a:r>
              <a:rPr sz="1800" spc="10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χιάσμα </a:t>
            </a:r>
            <a:r>
              <a:rPr sz="1800" spc="-5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 Οπτική</a:t>
            </a:r>
            <a:r>
              <a:rPr sz="1800" spc="440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5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οδός </a:t>
            </a:r>
            <a:r>
              <a:rPr sz="1800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b="1" spc="-1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Κοινό</a:t>
            </a:r>
            <a:r>
              <a:rPr sz="1800" b="1" spc="-7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b="1" spc="-1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κινητικό</a:t>
            </a:r>
            <a:r>
              <a:rPr sz="1800" b="1" spc="-4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(III)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955497" y="3843106"/>
            <a:ext cx="14827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Τροχιλιακό</a:t>
            </a:r>
            <a:r>
              <a:rPr sz="1800" b="1" spc="-5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(IV)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955497" y="4312650"/>
            <a:ext cx="11518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Τρίδυμο</a:t>
            </a:r>
            <a:r>
              <a:rPr sz="1800" b="1" spc="-8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(V)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955497" y="4787910"/>
            <a:ext cx="13188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Απαγωγό</a:t>
            </a:r>
            <a:r>
              <a:rPr sz="1800" b="1" spc="-5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(VI)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955497" y="5300431"/>
            <a:ext cx="1515110" cy="54927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 marR="5080">
              <a:lnSpc>
                <a:spcPts val="1960"/>
              </a:lnSpc>
              <a:spcBef>
                <a:spcPts val="330"/>
              </a:spcBef>
            </a:pPr>
            <a:r>
              <a:rPr sz="1800" spc="-10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Π</a:t>
            </a:r>
            <a:r>
              <a:rPr sz="1800" spc="-5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αρε</a:t>
            </a:r>
            <a:r>
              <a:rPr sz="1800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γ</a:t>
            </a:r>
            <a:r>
              <a:rPr sz="1800" spc="-30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κ</a:t>
            </a:r>
            <a:r>
              <a:rPr sz="1800" spc="-20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ε</a:t>
            </a:r>
            <a:r>
              <a:rPr sz="1800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φ</a:t>
            </a:r>
            <a:r>
              <a:rPr sz="1800" spc="-5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α</a:t>
            </a:r>
            <a:r>
              <a:rPr sz="1800" spc="-20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λ</a:t>
            </a:r>
            <a:r>
              <a:rPr sz="1800" spc="-15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ί</a:t>
            </a:r>
            <a:r>
              <a:rPr sz="1800" spc="5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δ</a:t>
            </a:r>
            <a:r>
              <a:rPr sz="1800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α  </a:t>
            </a:r>
            <a:r>
              <a:rPr sz="1800" spc="-5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Προμήκης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1" name="object 61"/>
          <p:cNvSpPr txBox="1">
            <a:spLocks noGrp="1"/>
          </p:cNvSpPr>
          <p:nvPr>
            <p:ph type="title"/>
          </p:nvPr>
        </p:nvSpPr>
        <p:spPr>
          <a:xfrm>
            <a:off x="258251" y="123743"/>
            <a:ext cx="501015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Εγκεφαλικά</a:t>
            </a:r>
            <a:r>
              <a:rPr spc="-25" dirty="0"/>
              <a:t> </a:t>
            </a:r>
            <a:r>
              <a:rPr spc="-5" dirty="0"/>
              <a:t>νεύρα</a:t>
            </a:r>
            <a:r>
              <a:rPr spc="-25" dirty="0"/>
              <a:t> </a:t>
            </a:r>
            <a:r>
              <a:rPr spc="-5" dirty="0"/>
              <a:t>(12</a:t>
            </a:r>
            <a:r>
              <a:rPr spc="10" dirty="0"/>
              <a:t> </a:t>
            </a:r>
            <a:r>
              <a:rPr spc="-10" dirty="0"/>
              <a:t>ζεύγη)</a:t>
            </a:r>
            <a:endParaRPr spc="-10" dirty="0"/>
          </a:p>
        </p:txBody>
      </p:sp>
      <p:sp>
        <p:nvSpPr>
          <p:cNvPr id="62" name="object 62"/>
          <p:cNvSpPr/>
          <p:nvPr/>
        </p:nvSpPr>
        <p:spPr>
          <a:xfrm>
            <a:off x="251459" y="701040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80" y="0"/>
                </a:lnTo>
              </a:path>
            </a:pathLst>
          </a:custGeom>
          <a:ln w="57912">
            <a:solidFill>
              <a:srgbClr val="008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235707" y="1124711"/>
            <a:ext cx="4675505" cy="5376545"/>
            <a:chOff x="2235707" y="1124711"/>
            <a:chExt cx="4675505" cy="5376545"/>
          </a:xfrm>
        </p:grpSpPr>
        <p:pic>
          <p:nvPicPr>
            <p:cNvPr id="3" name="object 3"/>
            <p:cNvPicPr/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2235707" y="1124711"/>
              <a:ext cx="4675009" cy="5376544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4384546" y="1353311"/>
              <a:ext cx="86995" cy="828040"/>
            </a:xfrm>
            <a:custGeom>
              <a:avLst/>
              <a:gdLst/>
              <a:ahLst/>
              <a:cxnLst/>
              <a:rect l="l" t="t" r="r" b="b"/>
              <a:pathLst>
                <a:path w="86995" h="828039">
                  <a:moveTo>
                    <a:pt x="2997" y="0"/>
                  </a:moveTo>
                  <a:lnTo>
                    <a:pt x="86867" y="0"/>
                  </a:lnTo>
                  <a:lnTo>
                    <a:pt x="86867" y="827532"/>
                  </a:lnTo>
                  <a:lnTo>
                    <a:pt x="0" y="827532"/>
                  </a:lnTo>
                </a:path>
              </a:pathLst>
            </a:custGeom>
            <a:ln w="12191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4474463" y="1752599"/>
              <a:ext cx="83820" cy="1905"/>
            </a:xfrm>
            <a:custGeom>
              <a:avLst/>
              <a:gdLst/>
              <a:ahLst/>
              <a:cxnLst/>
              <a:rect l="l" t="t" r="r" b="b"/>
              <a:pathLst>
                <a:path w="83820" h="1905">
                  <a:moveTo>
                    <a:pt x="-6096" y="762"/>
                  </a:moveTo>
                  <a:lnTo>
                    <a:pt x="89916" y="762"/>
                  </a:lnTo>
                </a:path>
              </a:pathLst>
            </a:custGeom>
            <a:ln w="13716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4384546" y="2273808"/>
              <a:ext cx="86995" cy="1871980"/>
            </a:xfrm>
            <a:custGeom>
              <a:avLst/>
              <a:gdLst/>
              <a:ahLst/>
              <a:cxnLst/>
              <a:rect l="l" t="t" r="r" b="b"/>
              <a:pathLst>
                <a:path w="86995" h="1871979">
                  <a:moveTo>
                    <a:pt x="2997" y="0"/>
                  </a:moveTo>
                  <a:lnTo>
                    <a:pt x="86867" y="0"/>
                  </a:lnTo>
                  <a:lnTo>
                    <a:pt x="86867" y="1871472"/>
                  </a:lnTo>
                  <a:lnTo>
                    <a:pt x="0" y="1871472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4384546" y="4255007"/>
              <a:ext cx="86995" cy="1015365"/>
            </a:xfrm>
            <a:custGeom>
              <a:avLst/>
              <a:gdLst/>
              <a:ahLst/>
              <a:cxnLst/>
              <a:rect l="l" t="t" r="r" b="b"/>
              <a:pathLst>
                <a:path w="86995" h="1015364">
                  <a:moveTo>
                    <a:pt x="2997" y="0"/>
                  </a:moveTo>
                  <a:lnTo>
                    <a:pt x="86867" y="0"/>
                  </a:lnTo>
                  <a:lnTo>
                    <a:pt x="86867" y="1014984"/>
                  </a:lnTo>
                  <a:lnTo>
                    <a:pt x="0" y="1014984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4474463" y="3201923"/>
              <a:ext cx="83820" cy="1905"/>
            </a:xfrm>
            <a:custGeom>
              <a:avLst/>
              <a:gdLst/>
              <a:ahLst/>
              <a:cxnLst/>
              <a:rect l="l" t="t" r="r" b="b"/>
              <a:pathLst>
                <a:path w="83820" h="1905">
                  <a:moveTo>
                    <a:pt x="-6096" y="762"/>
                  </a:moveTo>
                  <a:lnTo>
                    <a:pt x="89916" y="762"/>
                  </a:lnTo>
                </a:path>
              </a:pathLst>
            </a:custGeom>
            <a:ln w="13716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4474463" y="4757927"/>
              <a:ext cx="83820" cy="1905"/>
            </a:xfrm>
            <a:custGeom>
              <a:avLst/>
              <a:gdLst/>
              <a:ahLst/>
              <a:cxnLst/>
              <a:rect l="l" t="t" r="r" b="b"/>
              <a:pathLst>
                <a:path w="83820" h="1904">
                  <a:moveTo>
                    <a:pt x="-6096" y="762"/>
                  </a:moveTo>
                  <a:lnTo>
                    <a:pt x="89916" y="762"/>
                  </a:lnTo>
                </a:path>
              </a:pathLst>
            </a:custGeom>
            <a:ln w="1371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4384546" y="5321808"/>
              <a:ext cx="86995" cy="736600"/>
            </a:xfrm>
            <a:custGeom>
              <a:avLst/>
              <a:gdLst/>
              <a:ahLst/>
              <a:cxnLst/>
              <a:rect l="l" t="t" r="r" b="b"/>
              <a:pathLst>
                <a:path w="86995" h="736600">
                  <a:moveTo>
                    <a:pt x="2997" y="0"/>
                  </a:moveTo>
                  <a:lnTo>
                    <a:pt x="86867" y="0"/>
                  </a:lnTo>
                  <a:lnTo>
                    <a:pt x="86867" y="736091"/>
                  </a:lnTo>
                  <a:lnTo>
                    <a:pt x="0" y="736091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4474463" y="5707379"/>
              <a:ext cx="83820" cy="1905"/>
            </a:xfrm>
            <a:custGeom>
              <a:avLst/>
              <a:gdLst/>
              <a:ahLst/>
              <a:cxnLst/>
              <a:rect l="l" t="t" r="r" b="b"/>
              <a:pathLst>
                <a:path w="83820" h="1904">
                  <a:moveTo>
                    <a:pt x="-6096" y="762"/>
                  </a:moveTo>
                  <a:lnTo>
                    <a:pt x="89916" y="762"/>
                  </a:lnTo>
                </a:path>
              </a:pathLst>
            </a:custGeom>
            <a:ln w="13716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4273295" y="6175247"/>
              <a:ext cx="314325" cy="52069"/>
            </a:xfrm>
            <a:custGeom>
              <a:avLst/>
              <a:gdLst/>
              <a:ahLst/>
              <a:cxnLst/>
              <a:rect l="l" t="t" r="r" b="b"/>
              <a:pathLst>
                <a:path w="314325" h="52070">
                  <a:moveTo>
                    <a:pt x="313943" y="51815"/>
                  </a:moveTo>
                  <a:lnTo>
                    <a:pt x="0" y="0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/>
          <p:cNvSpPr txBox="1"/>
          <p:nvPr/>
        </p:nvSpPr>
        <p:spPr>
          <a:xfrm>
            <a:off x="4573822" y="1365753"/>
            <a:ext cx="1207135" cy="2216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9710" marR="111125" indent="-114300">
              <a:lnSpc>
                <a:spcPct val="100000"/>
              </a:lnSpc>
              <a:spcBef>
                <a:spcPts val="100"/>
              </a:spcBef>
            </a:pPr>
            <a:r>
              <a:rPr sz="1800" b="1" spc="-5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Α</a:t>
            </a:r>
            <a:r>
              <a:rPr sz="1800" b="1" spc="-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υχ</a:t>
            </a:r>
            <a:r>
              <a:rPr sz="1800" b="1" spc="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ε</a:t>
            </a:r>
            <a:r>
              <a:rPr sz="1800" b="1" spc="-2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ν</a:t>
            </a:r>
            <a:r>
              <a:rPr sz="18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ι</a:t>
            </a:r>
            <a:r>
              <a:rPr sz="1800" b="1" spc="-6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κ</a:t>
            </a:r>
            <a:r>
              <a:rPr sz="18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ά  </a:t>
            </a:r>
            <a:r>
              <a:rPr sz="1800" b="1" spc="-1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νεύρα </a:t>
            </a:r>
            <a:r>
              <a:rPr sz="1800" b="1" spc="-1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800" b="1" spc="-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C</a:t>
            </a:r>
            <a:r>
              <a:rPr sz="1800" b="1" spc="-7" baseline="-2100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1</a:t>
            </a:r>
            <a:r>
              <a:rPr sz="1800" b="1" spc="202" baseline="-2100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8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–</a:t>
            </a:r>
            <a:r>
              <a:rPr sz="1800" b="1" spc="-3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800" b="1" spc="-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C</a:t>
            </a:r>
            <a:r>
              <a:rPr sz="1800" b="1" spc="-7" baseline="-2100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8</a:t>
            </a:r>
            <a:endParaRPr sz="1800" baseline="-21000">
              <a:latin typeface="Arial" panose="020B0604020202020204"/>
              <a:cs typeface="Arial" panose="020B0604020202020204"/>
            </a:endParaRPr>
          </a:p>
          <a:p>
            <a:pPr>
              <a:lnSpc>
                <a:spcPct val="100000"/>
              </a:lnSpc>
            </a:pPr>
            <a:endParaRPr sz="2300">
              <a:latin typeface="Arial" panose="020B0604020202020204"/>
              <a:cs typeface="Arial" panose="020B0604020202020204"/>
            </a:endParaRPr>
          </a:p>
          <a:p>
            <a:pPr marL="280670" marR="43180" indent="-230505">
              <a:lnSpc>
                <a:spcPct val="100000"/>
              </a:lnSpc>
              <a:spcBef>
                <a:spcPts val="1645"/>
              </a:spcBef>
            </a:pPr>
            <a:r>
              <a:rPr sz="18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Θ</a:t>
            </a:r>
            <a:r>
              <a:rPr sz="1800" b="1" spc="-1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ω</a:t>
            </a:r>
            <a:r>
              <a:rPr sz="18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ρ</a:t>
            </a:r>
            <a:r>
              <a:rPr sz="1800" b="1" spc="-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α</a:t>
            </a:r>
            <a:r>
              <a:rPr sz="18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κι</a:t>
            </a:r>
            <a:r>
              <a:rPr sz="1800" b="1" spc="-6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κ</a:t>
            </a:r>
            <a:r>
              <a:rPr sz="18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ά  </a:t>
            </a:r>
            <a:r>
              <a:rPr sz="1800" b="1" spc="-1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νεύρα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207645">
              <a:lnSpc>
                <a:spcPct val="100000"/>
              </a:lnSpc>
            </a:pPr>
            <a:r>
              <a:rPr sz="18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T</a:t>
            </a:r>
            <a:r>
              <a:rPr sz="1800" b="1" baseline="-2100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1</a:t>
            </a:r>
            <a:r>
              <a:rPr sz="1800" b="1" spc="195" baseline="-2100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8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–</a:t>
            </a:r>
            <a:r>
              <a:rPr sz="1800" b="1" spc="-3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8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T</a:t>
            </a:r>
            <a:r>
              <a:rPr sz="1800" b="1" baseline="-2100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12</a:t>
            </a:r>
            <a:endParaRPr sz="1800" baseline="-210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25343" y="4318079"/>
            <a:ext cx="2281555" cy="211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marR="1247140" indent="-125095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Οσ</a:t>
            </a:r>
            <a:r>
              <a:rPr sz="1800" b="1" spc="-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φυ</a:t>
            </a:r>
            <a:r>
              <a:rPr sz="18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ϊ</a:t>
            </a:r>
            <a:r>
              <a:rPr sz="1800" b="1" spc="-6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κ</a:t>
            </a:r>
            <a:r>
              <a:rPr sz="18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ά  </a:t>
            </a:r>
            <a:r>
              <a:rPr sz="1800" b="1" spc="-1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νεύρα </a:t>
            </a:r>
            <a:r>
              <a:rPr sz="1800" b="1" spc="-1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8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L</a:t>
            </a:r>
            <a:r>
              <a:rPr sz="1800" b="1" baseline="-2100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1</a:t>
            </a:r>
            <a:r>
              <a:rPr sz="1800" b="1" spc="202" baseline="-2100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8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–</a:t>
            </a:r>
            <a:r>
              <a:rPr sz="1800" b="1" spc="-3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8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L</a:t>
            </a:r>
            <a:r>
              <a:rPr sz="1800" b="1" baseline="-2100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5</a:t>
            </a:r>
            <a:endParaRPr sz="1800" baseline="-21000">
              <a:latin typeface="Arial" panose="020B0604020202020204"/>
              <a:cs typeface="Arial" panose="020B0604020202020204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950">
              <a:latin typeface="Arial" panose="020B0604020202020204"/>
              <a:cs typeface="Arial" panose="020B0604020202020204"/>
            </a:endParaRPr>
          </a:p>
          <a:p>
            <a:pPr marR="515620" algn="ctr">
              <a:lnSpc>
                <a:spcPct val="100000"/>
              </a:lnSpc>
            </a:pPr>
            <a:r>
              <a:rPr sz="1800" b="1" spc="-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Ιερά</a:t>
            </a:r>
            <a:r>
              <a:rPr sz="1800" b="1" spc="-3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800" b="1" spc="-1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νεύρα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R="514985" algn="ctr">
              <a:lnSpc>
                <a:spcPct val="100000"/>
              </a:lnSpc>
            </a:pPr>
            <a:r>
              <a:rPr sz="18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S</a:t>
            </a:r>
            <a:r>
              <a:rPr sz="1800" b="1" baseline="-2100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1</a:t>
            </a:r>
            <a:r>
              <a:rPr sz="1800" b="1" spc="187" baseline="-2100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8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–</a:t>
            </a:r>
            <a:r>
              <a:rPr sz="1800" b="1" spc="-3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8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S</a:t>
            </a:r>
            <a:r>
              <a:rPr sz="1800" b="1" baseline="-2100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5</a:t>
            </a:r>
            <a:endParaRPr sz="1800" baseline="-21000">
              <a:latin typeface="Arial" panose="020B0604020202020204"/>
              <a:cs typeface="Arial" panose="020B0604020202020204"/>
            </a:endParaRPr>
          </a:p>
          <a:p>
            <a:pPr marL="50800">
              <a:lnSpc>
                <a:spcPct val="100000"/>
              </a:lnSpc>
              <a:spcBef>
                <a:spcPts val="1355"/>
              </a:spcBef>
            </a:pPr>
            <a:r>
              <a:rPr sz="1700" b="1" spc="-1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Κοκκυγικό</a:t>
            </a:r>
            <a:r>
              <a:rPr sz="1700" b="1" spc="-3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700" b="1" spc="-1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νεύρο</a:t>
            </a:r>
            <a:r>
              <a:rPr sz="1700" b="1" spc="2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700" b="1" spc="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Co</a:t>
            </a:r>
            <a:r>
              <a:rPr sz="1650" b="1" spc="7" baseline="-2000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1</a:t>
            </a:r>
            <a:endParaRPr sz="1650" baseline="-200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258251" y="123743"/>
            <a:ext cx="442023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Νωτιαία</a:t>
            </a:r>
            <a:r>
              <a:rPr spc="-35" dirty="0"/>
              <a:t> </a:t>
            </a:r>
            <a:r>
              <a:rPr spc="-5" dirty="0"/>
              <a:t>νεύρα</a:t>
            </a:r>
            <a:r>
              <a:rPr spc="-30" dirty="0"/>
              <a:t> </a:t>
            </a:r>
            <a:r>
              <a:rPr spc="-5" dirty="0"/>
              <a:t>(12</a:t>
            </a:r>
            <a:r>
              <a:rPr dirty="0"/>
              <a:t> </a:t>
            </a:r>
            <a:r>
              <a:rPr spc="-10" dirty="0"/>
              <a:t>ζεύγη)</a:t>
            </a:r>
            <a:endParaRPr spc="-10" dirty="0"/>
          </a:p>
        </p:txBody>
      </p:sp>
      <p:sp>
        <p:nvSpPr>
          <p:cNvPr id="16" name="object 16"/>
          <p:cNvSpPr/>
          <p:nvPr/>
        </p:nvSpPr>
        <p:spPr>
          <a:xfrm>
            <a:off x="251459" y="701040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80" y="0"/>
                </a:lnTo>
              </a:path>
            </a:pathLst>
          </a:custGeom>
          <a:ln w="57912">
            <a:solidFill>
              <a:srgbClr val="008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0259" y="849919"/>
            <a:ext cx="8399145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Calibri" panose="020F0502020204030204"/>
                <a:cs typeface="Calibri" panose="020F0502020204030204"/>
              </a:rPr>
              <a:t>Νευρική οδός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είναι </a:t>
            </a:r>
            <a:r>
              <a:rPr sz="2400" dirty="0">
                <a:latin typeface="Calibri" panose="020F0502020204030204"/>
                <a:cs typeface="Calibri" panose="020F0502020204030204"/>
              </a:rPr>
              <a:t>η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διαδρομή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που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ακολουθούν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οι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νευρικές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ώσεις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μέσα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στο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νευρικό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σύστημα</a:t>
            </a:r>
            <a:r>
              <a:rPr sz="24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και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σχηματίζεται</a:t>
            </a:r>
            <a:r>
              <a:rPr sz="2400" spc="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από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νευρώνες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ct val="100000"/>
              </a:lnSpc>
            </a:pPr>
            <a:r>
              <a:rPr sz="2400" b="1" spc="-10" dirty="0">
                <a:latin typeface="Calibri" panose="020F0502020204030204"/>
                <a:cs typeface="Calibri" panose="020F0502020204030204"/>
              </a:rPr>
              <a:t>Διακρίνονται</a:t>
            </a:r>
            <a:r>
              <a:rPr sz="2400" b="1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σε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75285" marR="96520" indent="-363220">
              <a:lnSpc>
                <a:spcPct val="100000"/>
              </a:lnSpc>
              <a:tabLst>
                <a:tab pos="3596640" algn="l"/>
              </a:tabLst>
            </a:pPr>
            <a:r>
              <a:rPr sz="2400" b="1" spc="-5" dirty="0">
                <a:latin typeface="Calibri" panose="020F0502020204030204"/>
                <a:cs typeface="Calibri" panose="020F0502020204030204"/>
              </a:rPr>
              <a:t>α.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5" dirty="0">
                <a:latin typeface="Calibri" panose="020F0502020204030204"/>
                <a:cs typeface="Calibri" panose="020F0502020204030204"/>
              </a:rPr>
              <a:t>Κινητικές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ή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φυγόκεντρες	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ονομάζονται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οι οδοί που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μεταφέρουν </a:t>
            </a:r>
            <a:r>
              <a:rPr sz="2400" spc="-5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νευρικές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ώσεις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από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το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ΚΝΣ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στα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εκτελεστικά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όργανα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75285" marR="21590" indent="-363220">
              <a:lnSpc>
                <a:spcPct val="100000"/>
              </a:lnSpc>
            </a:pPr>
            <a:r>
              <a:rPr sz="2400" b="1" spc="-5" dirty="0">
                <a:latin typeface="Calibri" panose="020F0502020204030204"/>
                <a:cs typeface="Calibri" panose="020F0502020204030204"/>
              </a:rPr>
              <a:t>β.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Αισθητικές </a:t>
            </a:r>
            <a:r>
              <a:rPr sz="2400" dirty="0">
                <a:latin typeface="Calibri" panose="020F0502020204030204"/>
                <a:cs typeface="Calibri" panose="020F0502020204030204"/>
              </a:rPr>
              <a:t>ή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κεντρομόλοι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ονομάζονται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οι οδοί που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μεταφέρουν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νευρικές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ώσεις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από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την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περιφέρεια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στο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ΚΝΣ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75285" marR="937895" indent="-363220">
              <a:lnSpc>
                <a:spcPct val="100000"/>
              </a:lnSpc>
              <a:tabLst>
                <a:tab pos="372110" algn="l"/>
              </a:tabLst>
            </a:pPr>
            <a:r>
              <a:rPr sz="2400" b="1" spc="-5" dirty="0">
                <a:latin typeface="Calibri" panose="020F0502020204030204"/>
                <a:cs typeface="Calibri" panose="020F0502020204030204"/>
              </a:rPr>
              <a:t>γ.	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Αντανακλαστικό τόξο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, είναι </a:t>
            </a:r>
            <a:r>
              <a:rPr sz="2400" dirty="0">
                <a:latin typeface="Calibri" panose="020F0502020204030204"/>
                <a:cs typeface="Calibri" panose="020F0502020204030204"/>
              </a:rPr>
              <a:t>η πιο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απλή νευρική οδός 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και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συνήθως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αποτελείται</a:t>
            </a:r>
            <a:r>
              <a:rPr sz="24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από: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459" y="5604799"/>
            <a:ext cx="3308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Calibri" panose="020F0502020204030204"/>
                <a:cs typeface="Calibri" panose="020F0502020204030204"/>
              </a:rPr>
              <a:t>iii.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459" y="4507519"/>
            <a:ext cx="6791325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100"/>
              </a:spcBef>
              <a:buAutoNum type="romanLcPeriod"/>
              <a:tabLst>
                <a:tab pos="527685" algn="l"/>
                <a:tab pos="528320" algn="l"/>
              </a:tabLst>
            </a:pPr>
            <a:r>
              <a:rPr sz="2400" b="1" spc="-15" dirty="0">
                <a:latin typeface="Calibri" panose="020F0502020204030204"/>
                <a:cs typeface="Calibri" panose="020F0502020204030204"/>
              </a:rPr>
              <a:t>αισθητικό</a:t>
            </a:r>
            <a:r>
              <a:rPr sz="2400" b="1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νευρώνα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527685" marR="5080" indent="-515620">
              <a:lnSpc>
                <a:spcPct val="100000"/>
              </a:lnSpc>
              <a:buAutoNum type="romanLcPeriod"/>
              <a:tabLst>
                <a:tab pos="527685" algn="l"/>
                <a:tab pos="528320" algn="l"/>
                <a:tab pos="3604895" algn="l"/>
              </a:tabLst>
            </a:pPr>
            <a:r>
              <a:rPr sz="2400" b="1" spc="-5" dirty="0">
                <a:latin typeface="Calibri" panose="020F0502020204030204"/>
                <a:cs typeface="Calibri" panose="020F0502020204030204"/>
              </a:rPr>
              <a:t>ενδιάμεσους</a:t>
            </a:r>
            <a:r>
              <a:rPr sz="2400" b="1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νευρώνες	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που</a:t>
            </a:r>
            <a:r>
              <a:rPr sz="24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αποτελούν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το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κέντρο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επεξεργασίας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του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ερεθίσματος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527685">
              <a:lnSpc>
                <a:spcPct val="100000"/>
              </a:lnSpc>
            </a:pPr>
            <a:r>
              <a:rPr sz="2400" b="1" spc="-15" dirty="0">
                <a:latin typeface="Calibri" panose="020F0502020204030204"/>
                <a:cs typeface="Calibri" panose="020F0502020204030204"/>
              </a:rPr>
              <a:t>κινητικούς</a:t>
            </a:r>
            <a:r>
              <a:rPr sz="2400" b="1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νευρώνες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58251" y="123743"/>
            <a:ext cx="243967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Νευρικές</a:t>
            </a:r>
            <a:r>
              <a:rPr spc="-85" dirty="0"/>
              <a:t> </a:t>
            </a:r>
            <a:r>
              <a:rPr dirty="0"/>
              <a:t>οδοί</a:t>
            </a:r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251459" y="701040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80" y="0"/>
                </a:lnTo>
              </a:path>
            </a:pathLst>
          </a:custGeom>
          <a:ln w="57912">
            <a:solidFill>
              <a:srgbClr val="008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333756" y="1124711"/>
            <a:ext cx="8407907" cy="554913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3457317" y="2877579"/>
            <a:ext cx="831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Arial" panose="020B0604020202020204"/>
                <a:cs typeface="Arial" panose="020B0604020202020204"/>
              </a:rPr>
              <a:t>υ</a:t>
            </a:r>
            <a:r>
              <a:rPr sz="1200" b="1" spc="-35" dirty="0">
                <a:latin typeface="Arial" panose="020B0604020202020204"/>
                <a:cs typeface="Arial" panose="020B0604020202020204"/>
              </a:rPr>
              <a:t>π</a:t>
            </a:r>
            <a:r>
              <a:rPr sz="1200" b="1" spc="-5" dirty="0">
                <a:latin typeface="Arial" panose="020B0604020202020204"/>
                <a:cs typeface="Arial" panose="020B0604020202020204"/>
              </a:rPr>
              <a:t>ο</a:t>
            </a:r>
            <a:r>
              <a:rPr sz="1200" b="1" dirty="0">
                <a:latin typeface="Arial" panose="020B0604020202020204"/>
                <a:cs typeface="Arial" panose="020B0604020202020204"/>
              </a:rPr>
              <a:t>δ</a:t>
            </a:r>
            <a:r>
              <a:rPr sz="1200" b="1" spc="-50" dirty="0">
                <a:latin typeface="Arial" panose="020B0604020202020204"/>
                <a:cs typeface="Arial" panose="020B0604020202020204"/>
              </a:rPr>
              <a:t>ο</a:t>
            </a:r>
            <a:r>
              <a:rPr sz="1200" b="1" spc="5" dirty="0">
                <a:latin typeface="Arial" panose="020B0604020202020204"/>
                <a:cs typeface="Arial" panose="020B0604020202020204"/>
              </a:rPr>
              <a:t>χ</a:t>
            </a:r>
            <a:r>
              <a:rPr sz="1200" b="1" spc="20" dirty="0">
                <a:latin typeface="Arial" panose="020B0604020202020204"/>
                <a:cs typeface="Arial" panose="020B0604020202020204"/>
              </a:rPr>
              <a:t>έ</a:t>
            </a:r>
            <a:r>
              <a:rPr sz="1200" b="1" spc="-10" dirty="0">
                <a:latin typeface="Arial" panose="020B0604020202020204"/>
                <a:cs typeface="Arial" panose="020B0604020202020204"/>
              </a:rPr>
              <a:t>α</a:t>
            </a:r>
            <a:r>
              <a:rPr sz="1200" b="1" dirty="0">
                <a:latin typeface="Arial" panose="020B0604020202020204"/>
                <a:cs typeface="Arial" panose="020B0604020202020204"/>
              </a:rPr>
              <a:t>ς</a:t>
            </a:r>
            <a:endParaRPr sz="12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84285" y="1884084"/>
            <a:ext cx="12325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Arial" panose="020B0604020202020204"/>
                <a:cs typeface="Arial" panose="020B0604020202020204"/>
              </a:rPr>
              <a:t>Νωτιαίος</a:t>
            </a:r>
            <a:r>
              <a:rPr sz="1200" b="1" spc="-55" dirty="0">
                <a:latin typeface="Arial" panose="020B0604020202020204"/>
                <a:cs typeface="Arial" panose="020B0604020202020204"/>
              </a:rPr>
              <a:t> </a:t>
            </a:r>
            <a:r>
              <a:rPr sz="1200" b="1" spc="-10" dirty="0">
                <a:latin typeface="Arial" panose="020B0604020202020204"/>
                <a:cs typeface="Arial" panose="020B0604020202020204"/>
              </a:rPr>
              <a:t>μυελός</a:t>
            </a:r>
            <a:endParaRPr sz="12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84285" y="2534375"/>
            <a:ext cx="8794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Arial" panose="020B0604020202020204"/>
                <a:cs typeface="Arial" panose="020B0604020202020204"/>
              </a:rPr>
              <a:t>Ε</a:t>
            </a:r>
            <a:r>
              <a:rPr sz="1200" b="1" spc="-20" dirty="0">
                <a:latin typeface="Arial" panose="020B0604020202020204"/>
                <a:cs typeface="Arial" panose="020B0604020202020204"/>
              </a:rPr>
              <a:t>ν</a:t>
            </a:r>
            <a:r>
              <a:rPr sz="1200" b="1" dirty="0">
                <a:latin typeface="Arial" panose="020B0604020202020204"/>
                <a:cs typeface="Arial" panose="020B0604020202020204"/>
              </a:rPr>
              <a:t>δι</a:t>
            </a:r>
            <a:r>
              <a:rPr sz="1200" b="1" spc="-10" dirty="0">
                <a:latin typeface="Arial" panose="020B0604020202020204"/>
                <a:cs typeface="Arial" panose="020B0604020202020204"/>
              </a:rPr>
              <a:t>ά</a:t>
            </a:r>
            <a:r>
              <a:rPr sz="1200" b="1" spc="-5" dirty="0">
                <a:latin typeface="Arial" panose="020B0604020202020204"/>
                <a:cs typeface="Arial" panose="020B0604020202020204"/>
              </a:rPr>
              <a:t>μ</a:t>
            </a:r>
            <a:r>
              <a:rPr sz="1200" b="1" spc="-10" dirty="0">
                <a:latin typeface="Arial" panose="020B0604020202020204"/>
                <a:cs typeface="Arial" panose="020B0604020202020204"/>
              </a:rPr>
              <a:t>ε</a:t>
            </a:r>
            <a:r>
              <a:rPr sz="1200" b="1" spc="-5" dirty="0">
                <a:latin typeface="Arial" panose="020B0604020202020204"/>
                <a:cs typeface="Arial" panose="020B0604020202020204"/>
              </a:rPr>
              <a:t>σο</a:t>
            </a:r>
            <a:r>
              <a:rPr sz="1200" b="1" dirty="0">
                <a:latin typeface="Arial" panose="020B0604020202020204"/>
                <a:cs typeface="Arial" panose="020B0604020202020204"/>
              </a:rPr>
              <a:t>ς  </a:t>
            </a:r>
            <a:r>
              <a:rPr sz="1200" b="1" spc="-10" dirty="0">
                <a:latin typeface="Arial" panose="020B0604020202020204"/>
                <a:cs typeface="Arial" panose="020B0604020202020204"/>
              </a:rPr>
              <a:t>νευρώνας</a:t>
            </a:r>
            <a:endParaRPr sz="12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33134" y="2785378"/>
            <a:ext cx="11931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4340" marR="5080" indent="-422275">
              <a:lnSpc>
                <a:spcPct val="100000"/>
              </a:lnSpc>
              <a:spcBef>
                <a:spcPts val="100"/>
              </a:spcBef>
            </a:pPr>
            <a:r>
              <a:rPr sz="1200" b="1" spc="-90" dirty="0">
                <a:latin typeface="Arial" panose="020B0604020202020204"/>
                <a:cs typeface="Arial" panose="020B0604020202020204"/>
              </a:rPr>
              <a:t>Α</a:t>
            </a:r>
            <a:r>
              <a:rPr sz="1200" b="1" spc="-20" dirty="0">
                <a:latin typeface="Arial" panose="020B0604020202020204"/>
                <a:cs typeface="Arial" panose="020B0604020202020204"/>
              </a:rPr>
              <a:t>ν</a:t>
            </a:r>
            <a:r>
              <a:rPr sz="1200" b="1" spc="-35" dirty="0">
                <a:latin typeface="Arial" panose="020B0604020202020204"/>
                <a:cs typeface="Arial" panose="020B0604020202020204"/>
              </a:rPr>
              <a:t>τ</a:t>
            </a:r>
            <a:r>
              <a:rPr sz="1200" b="1" spc="5" dirty="0">
                <a:latin typeface="Arial" panose="020B0604020202020204"/>
                <a:cs typeface="Arial" panose="020B0604020202020204"/>
              </a:rPr>
              <a:t>α</a:t>
            </a:r>
            <a:r>
              <a:rPr sz="1200" b="1" spc="-20" dirty="0">
                <a:latin typeface="Arial" panose="020B0604020202020204"/>
                <a:cs typeface="Arial" panose="020B0604020202020204"/>
              </a:rPr>
              <a:t>ν</a:t>
            </a:r>
            <a:r>
              <a:rPr sz="1200" b="1" spc="5" dirty="0">
                <a:latin typeface="Arial" panose="020B0604020202020204"/>
                <a:cs typeface="Arial" panose="020B0604020202020204"/>
              </a:rPr>
              <a:t>α</a:t>
            </a:r>
            <a:r>
              <a:rPr sz="1200" b="1" dirty="0">
                <a:latin typeface="Arial" panose="020B0604020202020204"/>
                <a:cs typeface="Arial" panose="020B0604020202020204"/>
              </a:rPr>
              <a:t>κ</a:t>
            </a:r>
            <a:r>
              <a:rPr sz="1200" b="1" spc="-10" dirty="0">
                <a:latin typeface="Arial" panose="020B0604020202020204"/>
                <a:cs typeface="Arial" panose="020B0604020202020204"/>
              </a:rPr>
              <a:t>λα</a:t>
            </a:r>
            <a:r>
              <a:rPr sz="1200" b="1" spc="-5" dirty="0">
                <a:latin typeface="Arial" panose="020B0604020202020204"/>
                <a:cs typeface="Arial" panose="020B0604020202020204"/>
              </a:rPr>
              <a:t>σ</a:t>
            </a:r>
            <a:r>
              <a:rPr sz="1200" b="1" dirty="0">
                <a:latin typeface="Arial" panose="020B0604020202020204"/>
                <a:cs typeface="Arial" panose="020B0604020202020204"/>
              </a:rPr>
              <a:t>τι</a:t>
            </a:r>
            <a:r>
              <a:rPr sz="1200" b="1" spc="-35" dirty="0">
                <a:latin typeface="Arial" panose="020B0604020202020204"/>
                <a:cs typeface="Arial" panose="020B0604020202020204"/>
              </a:rPr>
              <a:t>κ</a:t>
            </a:r>
            <a:r>
              <a:rPr sz="1200" b="1" dirty="0">
                <a:latin typeface="Arial" panose="020B0604020202020204"/>
                <a:cs typeface="Arial" panose="020B0604020202020204"/>
              </a:rPr>
              <a:t>ό  </a:t>
            </a:r>
            <a:r>
              <a:rPr sz="1200" b="1" spc="-10" dirty="0">
                <a:latin typeface="Arial" panose="020B0604020202020204"/>
                <a:cs typeface="Arial" panose="020B0604020202020204"/>
              </a:rPr>
              <a:t>τόξο</a:t>
            </a:r>
            <a:endParaRPr sz="12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0594" y="1007399"/>
            <a:ext cx="1172845" cy="1148715"/>
          </a:xfrm>
          <a:prstGeom prst="rect">
            <a:avLst/>
          </a:prstGeom>
        </p:spPr>
        <p:txBody>
          <a:bodyPr vert="horz" wrap="square" lIns="0" tIns="151765" rIns="0" bIns="0" rtlCol="0">
            <a:spAutoFit/>
          </a:bodyPr>
          <a:lstStyle/>
          <a:p>
            <a:pPr marL="36195">
              <a:lnSpc>
                <a:spcPct val="100000"/>
              </a:lnSpc>
              <a:spcBef>
                <a:spcPts val="1195"/>
              </a:spcBef>
            </a:pPr>
            <a:r>
              <a:rPr sz="2400" b="1" spc="-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1.</a:t>
            </a:r>
            <a:endParaRPr sz="2400">
              <a:latin typeface="Arial" panose="020B0604020202020204"/>
              <a:cs typeface="Arial" panose="020B0604020202020204"/>
            </a:endParaRPr>
          </a:p>
          <a:p>
            <a:pPr marL="12700" marR="5080">
              <a:lnSpc>
                <a:spcPct val="100000"/>
              </a:lnSpc>
              <a:spcBef>
                <a:spcPts val="545"/>
              </a:spcBef>
            </a:pPr>
            <a:r>
              <a:rPr sz="1200" b="1" spc="-45" dirty="0">
                <a:latin typeface="Arial" panose="020B0604020202020204"/>
                <a:cs typeface="Arial" panose="020B0604020202020204"/>
              </a:rPr>
              <a:t>Το</a:t>
            </a:r>
            <a:r>
              <a:rPr sz="1200" b="1" dirty="0">
                <a:latin typeface="Arial" panose="020B0604020202020204"/>
                <a:cs typeface="Arial" panose="020B0604020202020204"/>
              </a:rPr>
              <a:t> </a:t>
            </a:r>
            <a:r>
              <a:rPr sz="1200" b="1" spc="-5" dirty="0">
                <a:latin typeface="Arial" panose="020B0604020202020204"/>
                <a:cs typeface="Arial" panose="020B0604020202020204"/>
              </a:rPr>
              <a:t>ερέθισμα </a:t>
            </a:r>
            <a:r>
              <a:rPr sz="1200" b="1" dirty="0">
                <a:latin typeface="Arial" panose="020B0604020202020204"/>
                <a:cs typeface="Arial" panose="020B0604020202020204"/>
              </a:rPr>
              <a:t> </a:t>
            </a:r>
            <a:r>
              <a:rPr sz="1200" b="1" spc="-15" dirty="0">
                <a:latin typeface="Arial" panose="020B0604020202020204"/>
                <a:cs typeface="Arial" panose="020B0604020202020204"/>
              </a:rPr>
              <a:t>ενεργοποιεί</a:t>
            </a:r>
            <a:r>
              <a:rPr sz="1200" b="1" spc="-5" dirty="0">
                <a:latin typeface="Arial" panose="020B0604020202020204"/>
                <a:cs typeface="Arial" panose="020B0604020202020204"/>
              </a:rPr>
              <a:t> </a:t>
            </a:r>
            <a:r>
              <a:rPr sz="1200" b="1" spc="-15" dirty="0">
                <a:latin typeface="Arial" panose="020B0604020202020204"/>
                <a:cs typeface="Arial" panose="020B0604020202020204"/>
              </a:rPr>
              <a:t>τον </a:t>
            </a:r>
            <a:r>
              <a:rPr sz="1200" b="1" spc="-320" dirty="0">
                <a:latin typeface="Arial" panose="020B0604020202020204"/>
                <a:cs typeface="Arial" panose="020B0604020202020204"/>
              </a:rPr>
              <a:t> </a:t>
            </a:r>
            <a:r>
              <a:rPr sz="1200" b="1" spc="-10" dirty="0">
                <a:latin typeface="Arial" panose="020B0604020202020204"/>
                <a:cs typeface="Arial" panose="020B0604020202020204"/>
              </a:rPr>
              <a:t>υποδοχέα</a:t>
            </a:r>
            <a:endParaRPr sz="12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24922" y="1067559"/>
            <a:ext cx="1527810" cy="101600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84455">
              <a:lnSpc>
                <a:spcPct val="100000"/>
              </a:lnSpc>
              <a:spcBef>
                <a:spcPts val="500"/>
              </a:spcBef>
            </a:pPr>
            <a:r>
              <a:rPr sz="2400" b="1" spc="-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2.</a:t>
            </a:r>
            <a:endParaRPr sz="2400">
              <a:latin typeface="Arial" panose="020B0604020202020204"/>
              <a:cs typeface="Arial" panose="020B0604020202020204"/>
            </a:endParaRPr>
          </a:p>
          <a:p>
            <a:pPr marL="12700" marR="5080">
              <a:lnSpc>
                <a:spcPct val="100000"/>
              </a:lnSpc>
              <a:spcBef>
                <a:spcPts val="200"/>
              </a:spcBef>
            </a:pPr>
            <a:r>
              <a:rPr sz="1200" b="1" dirty="0">
                <a:latin typeface="Arial" panose="020B0604020202020204"/>
                <a:cs typeface="Arial" panose="020B0604020202020204"/>
              </a:rPr>
              <a:t>Η</a:t>
            </a:r>
            <a:r>
              <a:rPr sz="1200" b="1" spc="-10" dirty="0">
                <a:latin typeface="Arial" panose="020B0604020202020204"/>
                <a:cs typeface="Arial" panose="020B0604020202020204"/>
              </a:rPr>
              <a:t> </a:t>
            </a:r>
            <a:r>
              <a:rPr sz="1200" b="1" spc="-5" dirty="0">
                <a:latin typeface="Arial" panose="020B0604020202020204"/>
                <a:cs typeface="Arial" panose="020B0604020202020204"/>
              </a:rPr>
              <a:t>νευρική</a:t>
            </a:r>
            <a:r>
              <a:rPr sz="1200" b="1" spc="25" dirty="0">
                <a:latin typeface="Arial" panose="020B0604020202020204"/>
                <a:cs typeface="Arial" panose="020B0604020202020204"/>
              </a:rPr>
              <a:t> </a:t>
            </a:r>
            <a:r>
              <a:rPr sz="1200" b="1" dirty="0">
                <a:latin typeface="Arial" panose="020B0604020202020204"/>
                <a:cs typeface="Arial" panose="020B0604020202020204"/>
              </a:rPr>
              <a:t>ώση </a:t>
            </a:r>
            <a:r>
              <a:rPr sz="1200" b="1" spc="5" dirty="0">
                <a:latin typeface="Arial" panose="020B0604020202020204"/>
                <a:cs typeface="Arial" panose="020B0604020202020204"/>
              </a:rPr>
              <a:t> </a:t>
            </a:r>
            <a:r>
              <a:rPr sz="1200" b="1" spc="-10" dirty="0">
                <a:latin typeface="Arial" panose="020B0604020202020204"/>
                <a:cs typeface="Arial" panose="020B0604020202020204"/>
              </a:rPr>
              <a:t>μεταφέρεται </a:t>
            </a:r>
            <a:r>
              <a:rPr sz="1200" b="1" spc="-5" dirty="0">
                <a:latin typeface="Arial" panose="020B0604020202020204"/>
                <a:cs typeface="Arial" panose="020B0604020202020204"/>
              </a:rPr>
              <a:t>από </a:t>
            </a:r>
            <a:r>
              <a:rPr sz="1200" b="1" spc="-15" dirty="0">
                <a:latin typeface="Arial" panose="020B0604020202020204"/>
                <a:cs typeface="Arial" panose="020B0604020202020204"/>
              </a:rPr>
              <a:t>τον </a:t>
            </a:r>
            <a:r>
              <a:rPr sz="1200" b="1" spc="-320" dirty="0">
                <a:latin typeface="Arial" panose="020B0604020202020204"/>
                <a:cs typeface="Arial" panose="020B0604020202020204"/>
              </a:rPr>
              <a:t> </a:t>
            </a:r>
            <a:r>
              <a:rPr sz="1200" b="1" spc="-10" dirty="0">
                <a:latin typeface="Arial" panose="020B0604020202020204"/>
                <a:cs typeface="Arial" panose="020B0604020202020204"/>
              </a:rPr>
              <a:t>αισθητικό</a:t>
            </a:r>
            <a:r>
              <a:rPr sz="1200" b="1" spc="5" dirty="0">
                <a:latin typeface="Arial" panose="020B0604020202020204"/>
                <a:cs typeface="Arial" panose="020B0604020202020204"/>
              </a:rPr>
              <a:t> </a:t>
            </a:r>
            <a:r>
              <a:rPr sz="1200" b="1" spc="-10" dirty="0">
                <a:latin typeface="Arial" panose="020B0604020202020204"/>
                <a:cs typeface="Arial" panose="020B0604020202020204"/>
              </a:rPr>
              <a:t>νευρώνα</a:t>
            </a:r>
            <a:endParaRPr sz="12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21442" y="3309576"/>
            <a:ext cx="6788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Arial" panose="020B0604020202020204"/>
                <a:cs typeface="Arial" panose="020B0604020202020204"/>
              </a:rPr>
              <a:t>ερέθισμα</a:t>
            </a:r>
            <a:endParaRPr sz="12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909417" y="1333710"/>
            <a:ext cx="88074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Arial" panose="020B0604020202020204"/>
                <a:cs typeface="Arial" panose="020B0604020202020204"/>
              </a:rPr>
              <a:t>Νευρικές </a:t>
            </a:r>
            <a:r>
              <a:rPr sz="1200" b="1" spc="5" dirty="0">
                <a:latin typeface="Arial" panose="020B0604020202020204"/>
                <a:cs typeface="Arial" panose="020B0604020202020204"/>
              </a:rPr>
              <a:t> </a:t>
            </a:r>
            <a:r>
              <a:rPr sz="1200" b="1" spc="15" dirty="0">
                <a:latin typeface="Arial" panose="020B0604020202020204"/>
                <a:cs typeface="Arial" panose="020B0604020202020204"/>
              </a:rPr>
              <a:t>ώ</a:t>
            </a:r>
            <a:r>
              <a:rPr sz="1200" b="1" spc="-5" dirty="0">
                <a:latin typeface="Arial" panose="020B0604020202020204"/>
                <a:cs typeface="Arial" panose="020B0604020202020204"/>
              </a:rPr>
              <a:t>σ</a:t>
            </a:r>
            <a:r>
              <a:rPr sz="1200" b="1" spc="-10" dirty="0">
                <a:latin typeface="Arial" panose="020B0604020202020204"/>
                <a:cs typeface="Arial" panose="020B0604020202020204"/>
              </a:rPr>
              <a:t>ε</a:t>
            </a:r>
            <a:r>
              <a:rPr sz="1200" b="1" dirty="0">
                <a:latin typeface="Arial" panose="020B0604020202020204"/>
                <a:cs typeface="Arial" panose="020B0604020202020204"/>
              </a:rPr>
              <a:t>ις </a:t>
            </a:r>
            <a:r>
              <a:rPr sz="1200" b="1" spc="5" dirty="0">
                <a:latin typeface="Arial" panose="020B0604020202020204"/>
                <a:cs typeface="Arial" panose="020B0604020202020204"/>
              </a:rPr>
              <a:t>π</a:t>
            </a:r>
            <a:r>
              <a:rPr sz="1200" b="1" dirty="0">
                <a:latin typeface="Arial" panose="020B0604020202020204"/>
                <a:cs typeface="Arial" panose="020B0604020202020204"/>
              </a:rPr>
              <a:t>ρ</a:t>
            </a:r>
            <a:r>
              <a:rPr sz="1200" b="1" spc="-5" dirty="0">
                <a:latin typeface="Arial" panose="020B0604020202020204"/>
                <a:cs typeface="Arial" panose="020B0604020202020204"/>
              </a:rPr>
              <a:t>ο</a:t>
            </a:r>
            <a:r>
              <a:rPr sz="1200" b="1" dirty="0">
                <a:latin typeface="Arial" panose="020B0604020202020204"/>
                <a:cs typeface="Arial" panose="020B0604020202020204"/>
              </a:rPr>
              <a:t>ς  </a:t>
            </a:r>
            <a:r>
              <a:rPr sz="1200" b="1" spc="-15" dirty="0">
                <a:latin typeface="Arial" panose="020B0604020202020204"/>
                <a:cs typeface="Arial" panose="020B0604020202020204"/>
              </a:rPr>
              <a:t>τον </a:t>
            </a:r>
            <a:r>
              <a:rPr sz="1200" b="1" spc="-10" dirty="0">
                <a:latin typeface="Arial" panose="020B0604020202020204"/>
                <a:cs typeface="Arial" panose="020B0604020202020204"/>
              </a:rPr>
              <a:t> </a:t>
            </a:r>
            <a:r>
              <a:rPr sz="1200" b="1" dirty="0">
                <a:latin typeface="Arial" panose="020B0604020202020204"/>
                <a:cs typeface="Arial" panose="020B0604020202020204"/>
              </a:rPr>
              <a:t>εγκέφαλο</a:t>
            </a:r>
            <a:endParaRPr sz="12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69237" y="4246765"/>
            <a:ext cx="1566545" cy="1062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305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3.</a:t>
            </a:r>
            <a:endParaRPr sz="2400">
              <a:latin typeface="Arial" panose="020B0604020202020204"/>
              <a:cs typeface="Arial" panose="020B0604020202020204"/>
            </a:endParaRPr>
          </a:p>
          <a:p>
            <a:pPr marL="12700" marR="5080">
              <a:lnSpc>
                <a:spcPct val="100000"/>
              </a:lnSpc>
              <a:spcBef>
                <a:spcPts val="965"/>
              </a:spcBef>
            </a:pPr>
            <a:r>
              <a:rPr sz="1200" b="1" spc="-5" dirty="0">
                <a:latin typeface="Arial" panose="020B0604020202020204"/>
                <a:cs typeface="Arial" panose="020B0604020202020204"/>
              </a:rPr>
              <a:t>Επεξεργασία </a:t>
            </a:r>
            <a:r>
              <a:rPr sz="1200" b="1" dirty="0">
                <a:latin typeface="Arial" panose="020B0604020202020204"/>
                <a:cs typeface="Arial" panose="020B0604020202020204"/>
              </a:rPr>
              <a:t> </a:t>
            </a:r>
            <a:r>
              <a:rPr sz="1200" b="1" spc="-10" dirty="0">
                <a:latin typeface="Arial" panose="020B0604020202020204"/>
                <a:cs typeface="Arial" panose="020B0604020202020204"/>
              </a:rPr>
              <a:t>νευρικών</a:t>
            </a:r>
            <a:r>
              <a:rPr sz="1200" b="1" spc="-25" dirty="0">
                <a:latin typeface="Arial" panose="020B0604020202020204"/>
                <a:cs typeface="Arial" panose="020B0604020202020204"/>
              </a:rPr>
              <a:t> </a:t>
            </a:r>
            <a:r>
              <a:rPr sz="1200" b="1" dirty="0">
                <a:latin typeface="Arial" panose="020B0604020202020204"/>
                <a:cs typeface="Arial" panose="020B0604020202020204"/>
              </a:rPr>
              <a:t>ώσεων</a:t>
            </a:r>
            <a:r>
              <a:rPr sz="1200" b="1" spc="-55" dirty="0">
                <a:latin typeface="Arial" panose="020B0604020202020204"/>
                <a:cs typeface="Arial" panose="020B0604020202020204"/>
              </a:rPr>
              <a:t> </a:t>
            </a:r>
            <a:r>
              <a:rPr sz="1200" b="1" spc="-15" dirty="0">
                <a:latin typeface="Arial" panose="020B0604020202020204"/>
                <a:cs typeface="Arial" panose="020B0604020202020204"/>
              </a:rPr>
              <a:t>στο </a:t>
            </a:r>
            <a:r>
              <a:rPr sz="1200" b="1" spc="-315" dirty="0">
                <a:latin typeface="Arial" panose="020B0604020202020204"/>
                <a:cs typeface="Arial" panose="020B0604020202020204"/>
              </a:rPr>
              <a:t> </a:t>
            </a:r>
            <a:r>
              <a:rPr sz="1200" b="1" spc="-5" dirty="0">
                <a:latin typeface="Arial" panose="020B0604020202020204"/>
                <a:cs typeface="Arial" panose="020B0604020202020204"/>
              </a:rPr>
              <a:t>ΚΝΣ</a:t>
            </a:r>
            <a:endParaRPr sz="12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57631" y="4736131"/>
            <a:ext cx="1460500" cy="948055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2400" b="1" spc="-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4.</a:t>
            </a:r>
            <a:endParaRPr sz="2400">
              <a:latin typeface="Arial" panose="020B0604020202020204"/>
              <a:cs typeface="Arial" panose="020B0604020202020204"/>
            </a:endParaRPr>
          </a:p>
          <a:p>
            <a:pPr marL="81915" marR="5080">
              <a:lnSpc>
                <a:spcPct val="100000"/>
              </a:lnSpc>
              <a:spcBef>
                <a:spcPts val="500"/>
              </a:spcBef>
            </a:pPr>
            <a:r>
              <a:rPr sz="1200" b="1" spc="-10" dirty="0">
                <a:latin typeface="Arial" panose="020B0604020202020204"/>
                <a:cs typeface="Arial" panose="020B0604020202020204"/>
              </a:rPr>
              <a:t>Ενεργοποίηση </a:t>
            </a:r>
            <a:r>
              <a:rPr sz="1200" b="1" spc="-5" dirty="0">
                <a:latin typeface="Arial" panose="020B0604020202020204"/>
                <a:cs typeface="Arial" panose="020B0604020202020204"/>
              </a:rPr>
              <a:t> </a:t>
            </a:r>
            <a:r>
              <a:rPr sz="1200" b="1" spc="-10" dirty="0">
                <a:latin typeface="Arial" panose="020B0604020202020204"/>
                <a:cs typeface="Arial" panose="020B0604020202020204"/>
              </a:rPr>
              <a:t>κινητικού</a:t>
            </a:r>
            <a:r>
              <a:rPr sz="1200" b="1" spc="-25" dirty="0">
                <a:latin typeface="Arial" panose="020B0604020202020204"/>
                <a:cs typeface="Arial" panose="020B0604020202020204"/>
              </a:rPr>
              <a:t> </a:t>
            </a:r>
            <a:r>
              <a:rPr sz="1200" b="1" spc="-10" dirty="0">
                <a:latin typeface="Arial" panose="020B0604020202020204"/>
                <a:cs typeface="Arial" panose="020B0604020202020204"/>
              </a:rPr>
              <a:t>νευρώνα</a:t>
            </a:r>
            <a:endParaRPr sz="12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37728" y="5107683"/>
            <a:ext cx="1457325" cy="918210"/>
          </a:xfrm>
          <a:prstGeom prst="rect">
            <a:avLst/>
          </a:prstGeom>
        </p:spPr>
        <p:txBody>
          <a:bodyPr vert="horz" wrap="square" lIns="0" tIns="120014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945"/>
              </a:spcBef>
            </a:pPr>
            <a:r>
              <a:rPr sz="2400" b="1" spc="-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5.</a:t>
            </a:r>
            <a:endParaRPr sz="2400">
              <a:latin typeface="Arial" panose="020B0604020202020204"/>
              <a:cs typeface="Arial" panose="020B0604020202020204"/>
            </a:endParaRPr>
          </a:p>
          <a:p>
            <a:pPr marL="12700" marR="5080">
              <a:lnSpc>
                <a:spcPct val="100000"/>
              </a:lnSpc>
              <a:spcBef>
                <a:spcPts val="420"/>
              </a:spcBef>
            </a:pPr>
            <a:r>
              <a:rPr sz="1200" b="1" spc="-15" dirty="0">
                <a:latin typeface="Arial" panose="020B0604020202020204"/>
                <a:cs typeface="Arial" panose="020B0604020202020204"/>
              </a:rPr>
              <a:t>Απάντηση</a:t>
            </a:r>
            <a:r>
              <a:rPr sz="1200" b="1" spc="45" dirty="0">
                <a:latin typeface="Arial" panose="020B0604020202020204"/>
                <a:cs typeface="Arial" panose="020B0604020202020204"/>
              </a:rPr>
              <a:t> </a:t>
            </a:r>
            <a:r>
              <a:rPr sz="1200" b="1" spc="-5" dirty="0">
                <a:latin typeface="Arial" panose="020B0604020202020204"/>
                <a:cs typeface="Arial" panose="020B0604020202020204"/>
              </a:rPr>
              <a:t>από</a:t>
            </a:r>
            <a:r>
              <a:rPr sz="1200" b="1" spc="10" dirty="0">
                <a:latin typeface="Arial" panose="020B0604020202020204"/>
                <a:cs typeface="Arial" panose="020B0604020202020204"/>
              </a:rPr>
              <a:t> </a:t>
            </a:r>
            <a:r>
              <a:rPr sz="1200" b="1" spc="-20" dirty="0">
                <a:latin typeface="Arial" panose="020B0604020202020204"/>
                <a:cs typeface="Arial" panose="020B0604020202020204"/>
              </a:rPr>
              <a:t>το </a:t>
            </a:r>
            <a:r>
              <a:rPr sz="1200" b="1" spc="-15" dirty="0">
                <a:latin typeface="Arial" panose="020B0604020202020204"/>
                <a:cs typeface="Arial" panose="020B0604020202020204"/>
              </a:rPr>
              <a:t> </a:t>
            </a:r>
            <a:r>
              <a:rPr sz="1200" b="1" spc="-10" dirty="0">
                <a:latin typeface="Arial" panose="020B0604020202020204"/>
                <a:cs typeface="Arial" panose="020B0604020202020204"/>
              </a:rPr>
              <a:t>εκτελεστικό</a:t>
            </a:r>
            <a:r>
              <a:rPr sz="1200" b="1" spc="5" dirty="0">
                <a:latin typeface="Arial" panose="020B0604020202020204"/>
                <a:cs typeface="Arial" panose="020B0604020202020204"/>
              </a:rPr>
              <a:t> </a:t>
            </a:r>
            <a:r>
              <a:rPr sz="1200" b="1" spc="-10" dirty="0">
                <a:latin typeface="Arial" panose="020B0604020202020204"/>
                <a:cs typeface="Arial" panose="020B0604020202020204"/>
              </a:rPr>
              <a:t>όργανο</a:t>
            </a:r>
            <a:endParaRPr sz="12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48115" y="4585012"/>
            <a:ext cx="14573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Arial" panose="020B0604020202020204"/>
                <a:cs typeface="Arial" panose="020B0604020202020204"/>
              </a:rPr>
              <a:t>εκτελεστικό</a:t>
            </a:r>
            <a:r>
              <a:rPr sz="1200" b="1" spc="10" dirty="0">
                <a:latin typeface="Arial" panose="020B0604020202020204"/>
                <a:cs typeface="Arial" panose="020B0604020202020204"/>
              </a:rPr>
              <a:t> </a:t>
            </a:r>
            <a:r>
              <a:rPr sz="1200" b="1" spc="-10" dirty="0">
                <a:latin typeface="Arial" panose="020B0604020202020204"/>
                <a:cs typeface="Arial" panose="020B0604020202020204"/>
              </a:rPr>
              <a:t>όργανο</a:t>
            </a:r>
            <a:endParaRPr sz="12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258251" y="123743"/>
            <a:ext cx="366839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Αντανακλαστικό</a:t>
            </a:r>
            <a:r>
              <a:rPr spc="-60" dirty="0"/>
              <a:t> </a:t>
            </a:r>
            <a:r>
              <a:rPr spc="-15" dirty="0"/>
              <a:t>τόξο</a:t>
            </a:r>
            <a:endParaRPr spc="-15" dirty="0"/>
          </a:p>
        </p:txBody>
      </p:sp>
      <p:sp>
        <p:nvSpPr>
          <p:cNvPr id="16" name="object 16"/>
          <p:cNvSpPr/>
          <p:nvPr/>
        </p:nvSpPr>
        <p:spPr>
          <a:xfrm>
            <a:off x="251459" y="701040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80" y="0"/>
                </a:lnTo>
              </a:path>
            </a:pathLst>
          </a:custGeom>
          <a:ln w="57912">
            <a:solidFill>
              <a:srgbClr val="008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45169" y="1118393"/>
          <a:ext cx="8660130" cy="4827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0360"/>
                <a:gridCol w="5760720"/>
              </a:tblGrid>
              <a:tr h="648070">
                <a:tc>
                  <a:txBody>
                    <a:bodyPr/>
                    <a:lstStyle/>
                    <a:p>
                      <a:pPr marL="208915">
                        <a:lnSpc>
                          <a:spcPts val="2260"/>
                        </a:lnSpc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Τμήματα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  <a:p>
                      <a:pPr marL="208915">
                        <a:lnSpc>
                          <a:spcPts val="2390"/>
                        </a:lnSpc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αντανακλαστικού</a:t>
                      </a:r>
                      <a:r>
                        <a:rPr sz="2000" b="1" spc="-60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τόξου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060450">
                        <a:lnSpc>
                          <a:spcPts val="2250"/>
                        </a:lnSpc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Λειτουργία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1011647">
                <a:tc>
                  <a:txBody>
                    <a:bodyPr/>
                    <a:lstStyle/>
                    <a:p>
                      <a:pPr marL="187325">
                        <a:lnSpc>
                          <a:spcPts val="2245"/>
                        </a:lnSpc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1.</a:t>
                      </a:r>
                      <a:r>
                        <a:rPr sz="2000" b="1" spc="25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Υποδοχέας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87325">
                        <a:lnSpc>
                          <a:spcPts val="2270"/>
                        </a:lnSpc>
                      </a:pP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Είναι</a:t>
                      </a:r>
                      <a:r>
                        <a:rPr sz="2000" spc="-2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ευαίσθητος</a:t>
                      </a:r>
                      <a:r>
                        <a:rPr sz="2000" spc="-3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dirty="0">
                          <a:latin typeface="Calibri" panose="020F0502020204030204"/>
                          <a:cs typeface="Calibri" panose="020F0502020204030204"/>
                        </a:rPr>
                        <a:t>σε</a:t>
                      </a:r>
                      <a:r>
                        <a:rPr sz="2000" spc="-15" dirty="0">
                          <a:latin typeface="Calibri" panose="020F0502020204030204"/>
                          <a:cs typeface="Calibri" panose="020F0502020204030204"/>
                        </a:rPr>
                        <a:t> ειδικό</a:t>
                      </a:r>
                      <a:r>
                        <a:rPr sz="2000" spc="-1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τύπο</a:t>
                      </a:r>
                      <a:r>
                        <a:rPr sz="2000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spc="-10" dirty="0">
                          <a:latin typeface="Calibri" panose="020F0502020204030204"/>
                          <a:cs typeface="Calibri" panose="020F0502020204030204"/>
                        </a:rPr>
                        <a:t>αλλαγών </a:t>
                      </a: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του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  <a:p>
                      <a:pPr marL="187325">
                        <a:lnSpc>
                          <a:spcPts val="2390"/>
                        </a:lnSpc>
                      </a:pP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περιβάλλοντος.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  <a:p>
                      <a:pPr marL="187325">
                        <a:lnSpc>
                          <a:spcPts val="2390"/>
                        </a:lnSpc>
                      </a:pP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Δημιουργεί</a:t>
                      </a:r>
                      <a:r>
                        <a:rPr sz="2000" spc="-4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dirty="0">
                          <a:latin typeface="Calibri" panose="020F0502020204030204"/>
                          <a:cs typeface="Calibri" panose="020F0502020204030204"/>
                        </a:rPr>
                        <a:t>τις</a:t>
                      </a:r>
                      <a:r>
                        <a:rPr sz="2000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νευρικές</a:t>
                      </a:r>
                      <a:r>
                        <a:rPr sz="2000" spc="-3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ώσεις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187325">
                        <a:lnSpc>
                          <a:spcPts val="2250"/>
                        </a:lnSpc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2.</a:t>
                      </a:r>
                      <a:r>
                        <a:rPr sz="2000" b="1" spc="-25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Αισθητικός</a:t>
                      </a:r>
                      <a:r>
                        <a:rPr sz="2000" b="1" spc="-50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νευρώνας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87325">
                        <a:lnSpc>
                          <a:spcPts val="2260"/>
                        </a:lnSpc>
                      </a:pP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Μεταφέρει</a:t>
                      </a:r>
                      <a:r>
                        <a:rPr sz="2000" spc="-3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dirty="0">
                          <a:latin typeface="Calibri" panose="020F0502020204030204"/>
                          <a:cs typeface="Calibri" panose="020F0502020204030204"/>
                        </a:rPr>
                        <a:t>τη</a:t>
                      </a: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dirty="0">
                          <a:latin typeface="Calibri" panose="020F0502020204030204"/>
                          <a:cs typeface="Calibri" panose="020F0502020204030204"/>
                        </a:rPr>
                        <a:t>νευρική</a:t>
                      </a:r>
                      <a:r>
                        <a:rPr sz="2000" spc="-2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dirty="0">
                          <a:latin typeface="Calibri" panose="020F0502020204030204"/>
                          <a:cs typeface="Calibri" panose="020F0502020204030204"/>
                        </a:rPr>
                        <a:t>ώση</a:t>
                      </a:r>
                      <a:r>
                        <a:rPr sz="2000" spc="-1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dirty="0">
                          <a:latin typeface="Calibri" panose="020F0502020204030204"/>
                          <a:cs typeface="Calibri" panose="020F0502020204030204"/>
                        </a:rPr>
                        <a:t>από</a:t>
                      </a:r>
                      <a:r>
                        <a:rPr sz="2000" spc="-2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τον</a:t>
                      </a:r>
                      <a:r>
                        <a:rPr sz="2000" spc="-2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spc="-10" dirty="0">
                          <a:latin typeface="Calibri" panose="020F0502020204030204"/>
                          <a:cs typeface="Calibri" panose="020F0502020204030204"/>
                        </a:rPr>
                        <a:t>υποδοχέα</a:t>
                      </a:r>
                      <a:r>
                        <a:rPr sz="2000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spc="5" dirty="0">
                          <a:latin typeface="Calibri" panose="020F0502020204030204"/>
                          <a:cs typeface="Calibri" panose="020F0502020204030204"/>
                        </a:rPr>
                        <a:t>στο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  <a:p>
                      <a:pPr marL="187325">
                        <a:lnSpc>
                          <a:spcPts val="2390"/>
                        </a:lnSpc>
                      </a:pP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νωτιαίο</a:t>
                      </a:r>
                      <a:r>
                        <a:rPr sz="2000" spc="-5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spc="-10" dirty="0">
                          <a:latin typeface="Calibri" panose="020F0502020204030204"/>
                          <a:cs typeface="Calibri" panose="020F0502020204030204"/>
                        </a:rPr>
                        <a:t>μυελό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971041">
                <a:tc>
                  <a:txBody>
                    <a:bodyPr/>
                    <a:lstStyle/>
                    <a:p>
                      <a:pPr marL="187325">
                        <a:lnSpc>
                          <a:spcPts val="2250"/>
                        </a:lnSpc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3.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Ενδιάμεσος</a:t>
                      </a:r>
                      <a:r>
                        <a:rPr sz="2000" b="1" spc="-50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νευρώνας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87325">
                        <a:lnSpc>
                          <a:spcPts val="2275"/>
                        </a:lnSpc>
                      </a:pP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Είναι</a:t>
                      </a:r>
                      <a:r>
                        <a:rPr sz="2000" spc="-3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το</a:t>
                      </a:r>
                      <a:r>
                        <a:rPr sz="2000" spc="-4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κέντρο</a:t>
                      </a:r>
                      <a:r>
                        <a:rPr sz="2000" spc="-3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επεξεργασίας.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  <a:p>
                      <a:pPr marL="187325" marR="223520">
                        <a:lnSpc>
                          <a:spcPts val="2380"/>
                        </a:lnSpc>
                        <a:spcBef>
                          <a:spcPts val="95"/>
                        </a:spcBef>
                      </a:pP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Μεταφέρει </a:t>
                      </a:r>
                      <a:r>
                        <a:rPr sz="2000" dirty="0">
                          <a:latin typeface="Calibri" panose="020F0502020204030204"/>
                          <a:cs typeface="Calibri" panose="020F0502020204030204"/>
                        </a:rPr>
                        <a:t>τη νευρική ώση από </a:t>
                      </a: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τον </a:t>
                      </a:r>
                      <a:r>
                        <a:rPr sz="2000" spc="-10" dirty="0">
                          <a:latin typeface="Calibri" panose="020F0502020204030204"/>
                          <a:cs typeface="Calibri" panose="020F0502020204030204"/>
                        </a:rPr>
                        <a:t>αισθητικό </a:t>
                      </a: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 νευρώνα</a:t>
                      </a:r>
                      <a:r>
                        <a:rPr sz="2000" dirty="0">
                          <a:latin typeface="Calibri" panose="020F0502020204030204"/>
                          <a:cs typeface="Calibri" panose="020F0502020204030204"/>
                        </a:rPr>
                        <a:t> στον</a:t>
                      </a:r>
                      <a:r>
                        <a:rPr sz="2000" spc="-3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spc="-20" dirty="0">
                          <a:latin typeface="Calibri" panose="020F0502020204030204"/>
                          <a:cs typeface="Calibri" panose="020F0502020204030204"/>
                        </a:rPr>
                        <a:t>κινητικό</a:t>
                      </a: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 νευρώνα</a:t>
                      </a:r>
                      <a:r>
                        <a:rPr sz="2000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spc="-20" dirty="0">
                          <a:latin typeface="Calibri" panose="020F0502020204030204"/>
                          <a:cs typeface="Calibri" panose="020F0502020204030204"/>
                        </a:rPr>
                        <a:t>και</a:t>
                      </a: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dirty="0">
                          <a:latin typeface="Calibri" panose="020F0502020204030204"/>
                          <a:cs typeface="Calibri" panose="020F0502020204030204"/>
                        </a:rPr>
                        <a:t>στον</a:t>
                      </a:r>
                      <a:r>
                        <a:rPr sz="2000" spc="-2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spc="-10" dirty="0">
                          <a:latin typeface="Calibri" panose="020F0502020204030204"/>
                          <a:cs typeface="Calibri" panose="020F0502020204030204"/>
                        </a:rPr>
                        <a:t>εγκέφαλο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637637">
                <a:tc>
                  <a:txBody>
                    <a:bodyPr/>
                    <a:lstStyle/>
                    <a:p>
                      <a:pPr marL="187325">
                        <a:lnSpc>
                          <a:spcPts val="2250"/>
                        </a:lnSpc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4.</a:t>
                      </a:r>
                      <a:r>
                        <a:rPr sz="2000" b="1" spc="-35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Κινητικός</a:t>
                      </a:r>
                      <a:r>
                        <a:rPr sz="2000" b="1" spc="-60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νευρώνας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87325">
                        <a:lnSpc>
                          <a:spcPts val="2265"/>
                        </a:lnSpc>
                      </a:pP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Μεταφέρει</a:t>
                      </a:r>
                      <a:r>
                        <a:rPr sz="2000" spc="-3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dirty="0">
                          <a:latin typeface="Calibri" panose="020F0502020204030204"/>
                          <a:cs typeface="Calibri" panose="020F0502020204030204"/>
                        </a:rPr>
                        <a:t>τη</a:t>
                      </a: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dirty="0">
                          <a:latin typeface="Calibri" panose="020F0502020204030204"/>
                          <a:cs typeface="Calibri" panose="020F0502020204030204"/>
                        </a:rPr>
                        <a:t>νευρική</a:t>
                      </a:r>
                      <a:r>
                        <a:rPr sz="2000" spc="-2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dirty="0">
                          <a:latin typeface="Calibri" panose="020F0502020204030204"/>
                          <a:cs typeface="Calibri" panose="020F0502020204030204"/>
                        </a:rPr>
                        <a:t>ώση</a:t>
                      </a: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dirty="0">
                          <a:latin typeface="Calibri" panose="020F0502020204030204"/>
                          <a:cs typeface="Calibri" panose="020F0502020204030204"/>
                        </a:rPr>
                        <a:t>από</a:t>
                      </a:r>
                      <a:r>
                        <a:rPr sz="2000" spc="-2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το</a:t>
                      </a:r>
                      <a:r>
                        <a:rPr sz="2000" spc="-3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νωτιαίο</a:t>
                      </a:r>
                      <a:r>
                        <a:rPr sz="2000" spc="-2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spc="-10" dirty="0">
                          <a:latin typeface="Calibri" panose="020F0502020204030204"/>
                          <a:cs typeface="Calibri" panose="020F0502020204030204"/>
                        </a:rPr>
                        <a:t>μυελό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  <a:p>
                      <a:pPr marL="187325">
                        <a:lnSpc>
                          <a:spcPts val="2390"/>
                        </a:lnSpc>
                      </a:pPr>
                      <a:r>
                        <a:rPr sz="2000" spc="5" dirty="0">
                          <a:latin typeface="Calibri" panose="020F0502020204030204"/>
                          <a:cs typeface="Calibri" panose="020F0502020204030204"/>
                        </a:rPr>
                        <a:t>στα</a:t>
                      </a:r>
                      <a:r>
                        <a:rPr sz="2000" spc="-4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εκτελεστικά</a:t>
                      </a:r>
                      <a:r>
                        <a:rPr sz="2000" spc="-5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όργανα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marL="187325">
                        <a:lnSpc>
                          <a:spcPts val="2255"/>
                        </a:lnSpc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5.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Εκτελεστικό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όργανο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87325">
                        <a:lnSpc>
                          <a:spcPts val="2280"/>
                        </a:lnSpc>
                      </a:pP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Αποκρίνεται</a:t>
                      </a:r>
                      <a:r>
                        <a:rPr sz="2000" spc="-5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spc="5" dirty="0">
                          <a:latin typeface="Calibri" panose="020F0502020204030204"/>
                          <a:cs typeface="Calibri" panose="020F0502020204030204"/>
                        </a:rPr>
                        <a:t>στο</a:t>
                      </a:r>
                      <a:r>
                        <a:rPr sz="2000" spc="-3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ερέθισμα</a:t>
                      </a:r>
                      <a:r>
                        <a:rPr sz="2000" spc="-3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(νευρική </a:t>
                      </a:r>
                      <a:r>
                        <a:rPr sz="2000" dirty="0">
                          <a:latin typeface="Calibri" panose="020F0502020204030204"/>
                          <a:cs typeface="Calibri" panose="020F0502020204030204"/>
                        </a:rPr>
                        <a:t>ώση)</a:t>
                      </a:r>
                      <a:r>
                        <a:rPr sz="2000" spc="-2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που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  <a:p>
                      <a:pPr marL="187325" marR="490855">
                        <a:lnSpc>
                          <a:spcPct val="100000"/>
                        </a:lnSpc>
                      </a:pPr>
                      <a:r>
                        <a:rPr sz="2000" spc="-10" dirty="0">
                          <a:latin typeface="Calibri" panose="020F0502020204030204"/>
                          <a:cs typeface="Calibri" panose="020F0502020204030204"/>
                        </a:rPr>
                        <a:t>προέρχεται </a:t>
                      </a:r>
                      <a:r>
                        <a:rPr sz="2000" dirty="0">
                          <a:latin typeface="Calibri" panose="020F0502020204030204"/>
                          <a:cs typeface="Calibri" panose="020F0502020204030204"/>
                        </a:rPr>
                        <a:t>από </a:t>
                      </a: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τον </a:t>
                      </a:r>
                      <a:r>
                        <a:rPr sz="2000" spc="-20" dirty="0">
                          <a:latin typeface="Calibri" panose="020F0502020204030204"/>
                          <a:cs typeface="Calibri" panose="020F0502020204030204"/>
                        </a:rPr>
                        <a:t>κινητικό </a:t>
                      </a: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νευρώνα. </a:t>
                      </a:r>
                      <a:r>
                        <a:rPr sz="2000" dirty="0">
                          <a:latin typeface="Calibri" panose="020F0502020204030204"/>
                          <a:cs typeface="Calibri" panose="020F0502020204030204"/>
                        </a:rPr>
                        <a:t>Οι </a:t>
                      </a: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αδένες </a:t>
                      </a:r>
                      <a:r>
                        <a:rPr sz="2000" spc="-44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εκκρίνουν</a:t>
                      </a:r>
                      <a:r>
                        <a:rPr sz="2000" spc="-2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ουσίες </a:t>
                      </a:r>
                      <a:r>
                        <a:rPr sz="2000" spc="-20" dirty="0">
                          <a:latin typeface="Calibri" panose="020F0502020204030204"/>
                          <a:cs typeface="Calibri" panose="020F0502020204030204"/>
                        </a:rPr>
                        <a:t>και</a:t>
                      </a:r>
                      <a:r>
                        <a:rPr sz="2000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οι</a:t>
                      </a:r>
                      <a:r>
                        <a:rPr sz="2000" spc="-1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μύες</a:t>
                      </a:r>
                      <a:r>
                        <a:rPr sz="2000" spc="-1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spc="-5" dirty="0">
                          <a:latin typeface="Calibri" panose="020F0502020204030204"/>
                          <a:cs typeface="Calibri" panose="020F0502020204030204"/>
                        </a:rPr>
                        <a:t>συσπώνται.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8251" y="123743"/>
            <a:ext cx="366839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Αντανακλαστικό</a:t>
            </a:r>
            <a:r>
              <a:rPr spc="-60" dirty="0"/>
              <a:t> </a:t>
            </a:r>
            <a:r>
              <a:rPr spc="-15" dirty="0"/>
              <a:t>τόξο</a:t>
            </a:r>
            <a:endParaRPr spc="-15" dirty="0"/>
          </a:p>
        </p:txBody>
      </p:sp>
      <p:sp>
        <p:nvSpPr>
          <p:cNvPr id="4" name="object 4"/>
          <p:cNvSpPr/>
          <p:nvPr/>
        </p:nvSpPr>
        <p:spPr>
          <a:xfrm>
            <a:off x="251459" y="701040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80" y="0"/>
                </a:lnTo>
              </a:path>
            </a:pathLst>
          </a:custGeom>
          <a:ln w="57912">
            <a:solidFill>
              <a:srgbClr val="008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4957</Words>
  <Application>WPS Presentation</Application>
  <PresentationFormat>On-screen Show (4:3)</PresentationFormat>
  <Paragraphs>202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Arial</vt:lpstr>
      <vt:lpstr>SimSun</vt:lpstr>
      <vt:lpstr>Wingdings</vt:lpstr>
      <vt:lpstr>Calibri</vt:lpstr>
      <vt:lpstr>Wingdings</vt:lpstr>
      <vt:lpstr>Arial</vt:lpstr>
      <vt:lpstr>Microsoft YaHei</vt:lpstr>
      <vt:lpstr>Arial Unicode MS</vt:lpstr>
      <vt:lpstr>Office Theme</vt:lpstr>
      <vt:lpstr>9</vt:lpstr>
      <vt:lpstr>Νεύρα</vt:lpstr>
      <vt:lpstr>Τύποι νεύρων ανάλογα με τη λειτουργία τους</vt:lpstr>
      <vt:lpstr>Τύποι νεύρων ανάλογα με το από πού εκφύονται</vt:lpstr>
      <vt:lpstr>Εγκεφαλικά νεύρα (12 ζεύγη)</vt:lpstr>
      <vt:lpstr>Νωτιαία νεύρα (12 ζεύγη)</vt:lpstr>
      <vt:lpstr>Νευρικές οδοί</vt:lpstr>
      <vt:lpstr>Αντανακλαστικό τόξο</vt:lpstr>
      <vt:lpstr>Αντανακλαστικό τόξο</vt:lpstr>
      <vt:lpstr>Αντανακλαστικά</vt:lpstr>
      <vt:lpstr>Αντανακλαστικό γόνατου</vt:lpstr>
      <vt:lpstr>Αντανακλαστικό γόνατου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</dc:title>
  <dc:creator>takis</dc:creator>
  <cp:lastModifiedBy>stkol</cp:lastModifiedBy>
  <cp:revision>1</cp:revision>
  <dcterms:created xsi:type="dcterms:W3CDTF">2023-01-22T21:38:57Z</dcterms:created>
  <dcterms:modified xsi:type="dcterms:W3CDTF">2023-01-22T21:38:57Z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2019-08-19T02:00:00Z</vt:filetime>
  </property>
  <property fmtid="{D5CDD505-2E9C-101B-9397-08002B2CF9AE}" pid="3" name="Creator">
    <vt:lpwstr>Acrobat PDFMaker 19 for PowerPoint</vt:lpwstr>
  </property>
  <property fmtid="{D5CDD505-2E9C-101B-9397-08002B2CF9AE}" pid="4" name="LastSaved">
    <vt:filetime>2023-01-22T02:00:00Z</vt:filetime>
  </property>
  <property fmtid="{D5CDD505-2E9C-101B-9397-08002B2CF9AE}" pid="5" name="ICV">
    <vt:lpwstr>87246EAE75FA4655A53495BAD4C9B7F8</vt:lpwstr>
  </property>
  <property fmtid="{D5CDD505-2E9C-101B-9397-08002B2CF9AE}" pid="6" name="KSOProductBuildVer">
    <vt:lpwstr>1033-11.2.0.11440</vt:lpwstr>
  </property>
</Properties>
</file>