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0202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0202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0202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318" y="410590"/>
            <a:ext cx="2606675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0202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4418" y="1039962"/>
            <a:ext cx="8515162" cy="3853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70.png"/><Relationship Id="rId12" Type="http://schemas.openxmlformats.org/officeDocument/2006/relationships/image" Target="../media/image69.png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1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6289675"/>
            <a:chOff x="-4572" y="0"/>
            <a:chExt cx="9153525" cy="628967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71999" y="309371"/>
              <a:ext cx="4572000" cy="59753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5215"/>
              <a:ext cx="9144000" cy="70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852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585470"/>
            </a:xfrm>
            <a:custGeom>
              <a:avLst/>
              <a:gdLst/>
              <a:ahLst/>
              <a:cxnLst/>
              <a:rect l="l" t="t" r="r" b="b"/>
              <a:pathLst>
                <a:path w="9144000" h="585470">
                  <a:moveTo>
                    <a:pt x="0" y="0"/>
                  </a:moveTo>
                  <a:lnTo>
                    <a:pt x="9144000" y="0"/>
                  </a:lnTo>
                  <a:lnTo>
                    <a:pt x="91440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2578" y="928950"/>
            <a:ext cx="54102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9</a:t>
            </a:r>
            <a:endParaRPr sz="8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578" y="2486478"/>
            <a:ext cx="3761740" cy="271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Νευρικό</a:t>
            </a:r>
            <a:r>
              <a:rPr sz="4000" b="1" spc="-40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4000" b="1" spc="-5" dirty="0">
                <a:solidFill>
                  <a:srgbClr val="77923B"/>
                </a:solidFill>
                <a:latin typeface="Calibri" panose="020F0502020204030204"/>
                <a:cs typeface="Calibri" panose="020F0502020204030204"/>
              </a:rPr>
              <a:t>Σύστημα</a:t>
            </a:r>
            <a:endParaRPr sz="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4000">
              <a:latin typeface="Calibri" panose="020F0502020204030204"/>
              <a:cs typeface="Calibri" panose="020F0502020204030204"/>
            </a:endParaRPr>
          </a:p>
          <a:p>
            <a:pPr marL="205740" marR="259715" algn="ctr">
              <a:lnSpc>
                <a:spcPct val="100000"/>
              </a:lnSpc>
              <a:spcBef>
                <a:spcPts val="2875"/>
              </a:spcBef>
            </a:pPr>
            <a:r>
              <a:rPr sz="36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Κεντρικό </a:t>
            </a:r>
            <a:r>
              <a:rPr sz="36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νευρικό </a:t>
            </a:r>
            <a:r>
              <a:rPr sz="3600" b="1" spc="-8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σύστημα</a:t>
            </a:r>
            <a:r>
              <a:rPr sz="36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(ΚΝΣ)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202" y="974597"/>
            <a:ext cx="4192904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372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Εξειδικευμένες</a:t>
            </a:r>
            <a:r>
              <a:rPr sz="24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περιοχές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εγκεφάλου, τα κέντρα, είναι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υπεύθυνες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283845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τις αισθήσεις,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αντίληψη,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ανώτερες πνευματικές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λειτουργίες.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192405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έλεγχο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συντονισμό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μυϊκών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κινήσεων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ρύθμιση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δραστηριότητας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σπλάχνων,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εντοπίζονται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σχετικές νευρικές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οδοί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893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γ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3200" b="1" spc="-3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έ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φ</a:t>
            </a:r>
            <a:r>
              <a:rPr sz="3200" b="1" spc="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3200" b="1" spc="-3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ος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72000" y="1700783"/>
            <a:ext cx="4204715" cy="38359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1291358"/>
            <a:ext cx="342519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4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εγκέφαλος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μεγαλύτερο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πολυπλοκότερο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τμήμα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5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νευρικού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συστήματος.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 marR="24003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εγκέφαλος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αποτελείται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νευρώνες, οι οποίοι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δέχονται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επεξεργάζονται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μεταβιβάζουν</a:t>
            </a:r>
            <a:r>
              <a:rPr sz="2400" b="1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ερεθίσματα.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893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γ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3200" b="1" spc="-3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έ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φ</a:t>
            </a:r>
            <a:r>
              <a:rPr sz="3200" b="1" spc="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3200" b="1" spc="-3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ος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23958" y="1056132"/>
            <a:ext cx="4886455" cy="40401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82725" y="2133600"/>
            <a:ext cx="5741670" cy="4327525"/>
            <a:chOff x="1482725" y="2133600"/>
            <a:chExt cx="5741670" cy="432752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402936" y="2133600"/>
              <a:ext cx="4602891" cy="43269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74335" y="2822448"/>
              <a:ext cx="2095500" cy="0"/>
            </a:xfrm>
            <a:custGeom>
              <a:avLst/>
              <a:gdLst/>
              <a:ahLst/>
              <a:cxnLst/>
              <a:rect l="l" t="t" r="r" b="b"/>
              <a:pathLst>
                <a:path w="2095500">
                  <a:moveTo>
                    <a:pt x="209550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93664" y="3157727"/>
              <a:ext cx="1527175" cy="0"/>
            </a:xfrm>
            <a:custGeom>
              <a:avLst/>
              <a:gdLst/>
              <a:ahLst/>
              <a:cxnLst/>
              <a:rect l="l" t="t" r="r" b="b"/>
              <a:pathLst>
                <a:path w="1527175">
                  <a:moveTo>
                    <a:pt x="1527048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337047" y="3848100"/>
              <a:ext cx="1624965" cy="3175"/>
            </a:xfrm>
            <a:custGeom>
              <a:avLst/>
              <a:gdLst/>
              <a:ahLst/>
              <a:cxnLst/>
              <a:rect l="l" t="t" r="r" b="b"/>
              <a:pathLst>
                <a:path w="1624965" h="3175">
                  <a:moveTo>
                    <a:pt x="1624584" y="0"/>
                  </a:moveTo>
                  <a:lnTo>
                    <a:pt x="0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35979" y="5373623"/>
              <a:ext cx="1016635" cy="3175"/>
            </a:xfrm>
            <a:custGeom>
              <a:avLst/>
              <a:gdLst/>
              <a:ahLst/>
              <a:cxnLst/>
              <a:rect l="l" t="t" r="r" b="b"/>
              <a:pathLst>
                <a:path w="1016634" h="3175">
                  <a:moveTo>
                    <a:pt x="1016508" y="0"/>
                  </a:moveTo>
                  <a:lnTo>
                    <a:pt x="0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24855" y="6089903"/>
              <a:ext cx="1640205" cy="0"/>
            </a:xfrm>
            <a:custGeom>
              <a:avLst/>
              <a:gdLst/>
              <a:ahLst/>
              <a:cxnLst/>
              <a:rect l="l" t="t" r="r" b="b"/>
              <a:pathLst>
                <a:path w="1640204">
                  <a:moveTo>
                    <a:pt x="1639824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85900" y="3160775"/>
              <a:ext cx="1685925" cy="3175"/>
            </a:xfrm>
            <a:custGeom>
              <a:avLst/>
              <a:gdLst/>
              <a:ahLst/>
              <a:cxnLst/>
              <a:rect l="l" t="t" r="r" b="b"/>
              <a:pathLst>
                <a:path w="1685925" h="3175">
                  <a:moveTo>
                    <a:pt x="0" y="0"/>
                  </a:moveTo>
                  <a:lnTo>
                    <a:pt x="1685544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28215" y="3563111"/>
              <a:ext cx="1388745" cy="3175"/>
            </a:xfrm>
            <a:custGeom>
              <a:avLst/>
              <a:gdLst/>
              <a:ahLst/>
              <a:cxnLst/>
              <a:rect l="l" t="t" r="r" b="b"/>
              <a:pathLst>
                <a:path w="1388745" h="3175">
                  <a:moveTo>
                    <a:pt x="0" y="0"/>
                  </a:moveTo>
                  <a:lnTo>
                    <a:pt x="1388364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93163" y="3907535"/>
              <a:ext cx="1656714" cy="3175"/>
            </a:xfrm>
            <a:custGeom>
              <a:avLst/>
              <a:gdLst/>
              <a:ahLst/>
              <a:cxnLst/>
              <a:rect l="l" t="t" r="r" b="b"/>
              <a:pathLst>
                <a:path w="1656714" h="3175">
                  <a:moveTo>
                    <a:pt x="0" y="0"/>
                  </a:moveTo>
                  <a:lnTo>
                    <a:pt x="165658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46148" y="4596383"/>
              <a:ext cx="3016250" cy="0"/>
            </a:xfrm>
            <a:custGeom>
              <a:avLst/>
              <a:gdLst/>
              <a:ahLst/>
              <a:cxnLst/>
              <a:rect l="l" t="t" r="r" b="b"/>
              <a:pathLst>
                <a:path w="3016250">
                  <a:moveTo>
                    <a:pt x="0" y="0"/>
                  </a:moveTo>
                  <a:lnTo>
                    <a:pt x="30159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183891" y="5109972"/>
              <a:ext cx="2611120" cy="0"/>
            </a:xfrm>
            <a:custGeom>
              <a:avLst/>
              <a:gdLst/>
              <a:ahLst/>
              <a:cxnLst/>
              <a:rect l="l" t="t" r="r" b="b"/>
              <a:pathLst>
                <a:path w="2611120">
                  <a:moveTo>
                    <a:pt x="0" y="0"/>
                  </a:moveTo>
                  <a:lnTo>
                    <a:pt x="2610612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13432" y="5533644"/>
              <a:ext cx="2733040" cy="3175"/>
            </a:xfrm>
            <a:custGeom>
              <a:avLst/>
              <a:gdLst/>
              <a:ahLst/>
              <a:cxnLst/>
              <a:rect l="l" t="t" r="r" b="b"/>
              <a:pathLst>
                <a:path w="2733040" h="3175">
                  <a:moveTo>
                    <a:pt x="0" y="0"/>
                  </a:moveTo>
                  <a:lnTo>
                    <a:pt x="2732532" y="304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79252" y="3008896"/>
            <a:ext cx="5391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ραν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3054" y="3322897"/>
            <a:ext cx="936625" cy="87630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 indent="207010">
              <a:lnSpc>
                <a:spcPct val="100000"/>
              </a:lnSpc>
              <a:spcBef>
                <a:spcPts val="92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Μήνιγγες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30480">
              <a:lnSpc>
                <a:spcPct val="100000"/>
              </a:lnSpc>
              <a:spcBef>
                <a:spcPts val="83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ά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ημισφαίρια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324" y="4715660"/>
            <a:ext cx="86233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Στέλεχος 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εφ</a:t>
            </a:r>
            <a:r>
              <a:rPr sz="1400" b="1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υ</a:t>
            </a:r>
            <a:endParaRPr sz="1400" b="1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46631" y="2616084"/>
            <a:ext cx="601980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95"/>
              </a:spcBef>
            </a:pPr>
            <a:r>
              <a:rPr sz="1400" b="1" spc="-15" dirty="0">
                <a:latin typeface="Calibri" panose="020F0502020204030204"/>
                <a:cs typeface="Calibri" panose="020F0502020204030204"/>
              </a:rPr>
              <a:t>Έλικα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ύ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97000" y="5237568"/>
            <a:ext cx="1229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αρ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8426" y="5932613"/>
            <a:ext cx="12871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Νωτιαίος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μυελός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53908" y="4480116"/>
            <a:ext cx="528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σος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3908" y="4613133"/>
            <a:ext cx="836930" cy="61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5" marR="5080" indent="-114300">
              <a:lnSpc>
                <a:spcPct val="138000"/>
              </a:lnSpc>
              <a:spcBef>
                <a:spcPts val="95"/>
              </a:spcBef>
            </a:pP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έφ</a:t>
            </a:r>
            <a:r>
              <a:rPr sz="14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ς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trike="sngStrike" spc="-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strike="noStrike" spc="-5" dirty="0">
                <a:latin typeface="Calibri" panose="020F0502020204030204"/>
                <a:cs typeface="Calibri" panose="020F0502020204030204"/>
              </a:rPr>
              <a:t>φυρα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64835" y="6089903"/>
            <a:ext cx="1716405" cy="140335"/>
          </a:xfrm>
          <a:custGeom>
            <a:avLst/>
            <a:gdLst/>
            <a:ahLst/>
            <a:cxnLst/>
            <a:rect l="l" t="t" r="r" b="b"/>
            <a:pathLst>
              <a:path w="1716404" h="140335">
                <a:moveTo>
                  <a:pt x="1716024" y="0"/>
                </a:moveTo>
                <a:lnTo>
                  <a:pt x="0" y="14020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07591" y="4504944"/>
            <a:ext cx="43180" cy="1287780"/>
          </a:xfrm>
          <a:custGeom>
            <a:avLst/>
            <a:gdLst/>
            <a:ahLst/>
            <a:cxnLst/>
            <a:rect l="l" t="t" r="r" b="b"/>
            <a:pathLst>
              <a:path w="43180" h="1287779">
                <a:moveTo>
                  <a:pt x="42671" y="1287779"/>
                </a:moveTo>
                <a:lnTo>
                  <a:pt x="0" y="1287779"/>
                </a:lnTo>
                <a:lnTo>
                  <a:pt x="0" y="0"/>
                </a:lnTo>
                <a:lnTo>
                  <a:pt x="4267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447877" y="5376193"/>
            <a:ext cx="7734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ομή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ης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23212" y="3746101"/>
            <a:ext cx="822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ό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0259" y="832451"/>
            <a:ext cx="67684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εγκέφαλος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χωρίζεται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ανατομικά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τρεις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περιοχές: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στα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εγκεφαλικά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ημισφαίρια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στέλεχος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παρεγκεφαλίδα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893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γ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3200" b="1" spc="-3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έ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φ</a:t>
            </a:r>
            <a:r>
              <a:rPr sz="3200" b="1" spc="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3200" b="1" spc="-3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ος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835152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7155" indent="-342900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5600" algn="l"/>
              </a:tabLst>
            </a:pPr>
            <a:r>
              <a:rPr sz="24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ηνιγγίτιδα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φλεγμονή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μηνίγγων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προκαλείται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συνήθως από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είσοδο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συγκεκριμένων βακτηρίων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/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ιών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εγκεφαλονωτιαίο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υγρό.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marR="83185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μικροβιακή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μηνιγγίτιδα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λιγότερο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συχνή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αλλά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περισσότερο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επικίνδυνη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ιογενή.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πιο συνηθισμένα μικρόβια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προκαλούν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μηνιγγιτιδόκοκκος,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πνευμονιόκοκκος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αιμόφιλος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τύπου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Β.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118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Μηνιγγίτιδα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91328" y="893064"/>
            <a:ext cx="3852672" cy="59649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118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Μηνιγγίτιδα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0259" y="808683"/>
            <a:ext cx="4773930" cy="565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80035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μετάδοση 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μηνιγγιτιδόκοκκων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γίνεται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φίλημα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σταγονίδια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εκτοξεύονται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με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βήχα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φτάρνισμα.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Εμφανίζεται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συχνότερα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νεογνά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παιδιά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μία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πιο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σοβαρές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μολυσματικές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ασθένειες της παιδικής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ηλικίας.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254635" indent="-342900">
              <a:lnSpc>
                <a:spcPct val="100000"/>
              </a:lnSpc>
              <a:spcBef>
                <a:spcPts val="110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Αν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γίνει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έγκαιρη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διάγνωση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θεραπεία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(με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χορήγηση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αντιβιοτικών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περίπτωση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μικροβιακής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μηνιγγίτιδας),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περισσότεροι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ασθενείς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αναρρώνουν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πλήρως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141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Εγκεφαλικά</a:t>
            </a:r>
            <a:r>
              <a:rPr sz="3200" b="1" spc="-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ημισφαίρια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57090" y="2831646"/>
            <a:ext cx="5214192" cy="37877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4859" y="808885"/>
            <a:ext cx="8487410" cy="329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εγκεφαλικά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ημισφαίρια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αποτελούν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σημαντικότερο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τμήμα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εγκεφάλου.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100" marR="273050">
              <a:lnSpc>
                <a:spcPct val="100000"/>
              </a:lnSpc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επιφάνειά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εμφανίζουν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πολυάριθμες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έλικες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(προεξοχές)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αύλακες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(αυλακώσεις).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10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βαθύτερες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αύλακες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ονομάζονται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σχισμές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 panose="020F0502020204030204"/>
              <a:cs typeface="Calibri" panose="020F0502020204030204"/>
            </a:endParaRPr>
          </a:p>
          <a:p>
            <a:pPr marR="225425" algn="ctr">
              <a:lnSpc>
                <a:spcPts val="2135"/>
              </a:lnSpc>
              <a:tabLst>
                <a:tab pos="5443855" algn="l"/>
              </a:tabLst>
            </a:pPr>
            <a:r>
              <a:rPr sz="2700" baseline="2000" dirty="0">
                <a:latin typeface="Calibri" panose="020F0502020204030204"/>
                <a:cs typeface="Calibri" panose="020F0502020204030204"/>
              </a:rPr>
              <a:t>Αριστερό	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έλικες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175260" algn="ctr">
              <a:lnSpc>
                <a:spcPts val="2135"/>
              </a:lnSpc>
              <a:tabLst>
                <a:tab pos="4528185" algn="l"/>
                <a:tab pos="5511165" algn="l"/>
              </a:tabLst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ημισφαίριο	</a:t>
            </a:r>
            <a:r>
              <a:rPr sz="2700" u="sng" spc="-7" baseline="-260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2700" spc="292" baseline="-26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spc="-30" baseline="-26000" dirty="0">
                <a:latin typeface="Calibri" panose="020F0502020204030204"/>
                <a:cs typeface="Calibri" panose="020F0502020204030204"/>
              </a:rPr>
              <a:t>αύλακες</a:t>
            </a:r>
            <a:endParaRPr sz="2700" baseline="-26000">
              <a:latin typeface="Calibri" panose="020F0502020204030204"/>
              <a:cs typeface="Calibri" panose="020F0502020204030204"/>
            </a:endParaRPr>
          </a:p>
          <a:p>
            <a:pPr marR="1189990" algn="r">
              <a:lnSpc>
                <a:spcPct val="100000"/>
              </a:lnSpc>
              <a:spcBef>
                <a:spcPts val="219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σχισμές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4076" y="6437976"/>
            <a:ext cx="161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Νωτιαίος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μυελός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51532" y="3127248"/>
            <a:ext cx="5431790" cy="3633470"/>
            <a:chOff x="2351532" y="3127248"/>
            <a:chExt cx="5431790" cy="3633470"/>
          </a:xfrm>
        </p:grpSpPr>
        <p:sp>
          <p:nvSpPr>
            <p:cNvPr id="8" name="object 8"/>
            <p:cNvSpPr/>
            <p:nvPr/>
          </p:nvSpPr>
          <p:spPr>
            <a:xfrm>
              <a:off x="2351532" y="3136392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>
                  <a:moveTo>
                    <a:pt x="0" y="0"/>
                  </a:moveTo>
                  <a:lnTo>
                    <a:pt x="21945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70988" y="3133344"/>
              <a:ext cx="619125" cy="452755"/>
            </a:xfrm>
            <a:custGeom>
              <a:avLst/>
              <a:gdLst/>
              <a:ahLst/>
              <a:cxnLst/>
              <a:rect l="l" t="t" r="r" b="b"/>
              <a:pathLst>
                <a:path w="619125" h="452754">
                  <a:moveTo>
                    <a:pt x="0" y="0"/>
                  </a:moveTo>
                  <a:lnTo>
                    <a:pt x="618744" y="4526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48427" y="4046220"/>
              <a:ext cx="1854835" cy="0"/>
            </a:xfrm>
            <a:custGeom>
              <a:avLst/>
              <a:gdLst/>
              <a:ahLst/>
              <a:cxnLst/>
              <a:rect l="l" t="t" r="r" b="b"/>
              <a:pathLst>
                <a:path w="1854834">
                  <a:moveTo>
                    <a:pt x="0" y="0"/>
                  </a:moveTo>
                  <a:lnTo>
                    <a:pt x="185470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326636" y="3547872"/>
              <a:ext cx="1264920" cy="498475"/>
            </a:xfrm>
            <a:custGeom>
              <a:avLst/>
              <a:gdLst/>
              <a:ahLst/>
              <a:cxnLst/>
              <a:rect l="l" t="t" r="r" b="b"/>
              <a:pathLst>
                <a:path w="1264920" h="498475">
                  <a:moveTo>
                    <a:pt x="0" y="0"/>
                  </a:moveTo>
                  <a:lnTo>
                    <a:pt x="1264920" y="49834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974336" y="3208020"/>
              <a:ext cx="1816735" cy="0"/>
            </a:xfrm>
            <a:custGeom>
              <a:avLst/>
              <a:gdLst/>
              <a:ahLst/>
              <a:cxnLst/>
              <a:rect l="l" t="t" r="r" b="b"/>
              <a:pathLst>
                <a:path w="1816734">
                  <a:moveTo>
                    <a:pt x="0" y="0"/>
                  </a:moveTo>
                  <a:lnTo>
                    <a:pt x="181660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266944" y="3204972"/>
              <a:ext cx="127000" cy="228600"/>
            </a:xfrm>
            <a:custGeom>
              <a:avLst/>
              <a:gdLst/>
              <a:ahLst/>
              <a:cxnLst/>
              <a:rect l="l" t="t" r="r" b="b"/>
              <a:pathLst>
                <a:path w="127000" h="228600">
                  <a:moveTo>
                    <a:pt x="0" y="228600"/>
                  </a:moveTo>
                  <a:lnTo>
                    <a:pt x="1264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3872" y="3314700"/>
              <a:ext cx="695325" cy="291465"/>
            </a:xfrm>
            <a:custGeom>
              <a:avLst/>
              <a:gdLst/>
              <a:ahLst/>
              <a:cxnLst/>
              <a:rect l="l" t="t" r="r" b="b"/>
              <a:pathLst>
                <a:path w="695325" h="291464">
                  <a:moveTo>
                    <a:pt x="0" y="0"/>
                  </a:moveTo>
                  <a:lnTo>
                    <a:pt x="694944" y="2910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48427" y="6565392"/>
              <a:ext cx="603885" cy="56515"/>
            </a:xfrm>
            <a:custGeom>
              <a:avLst/>
              <a:gdLst/>
              <a:ahLst/>
              <a:cxnLst/>
              <a:rect l="l" t="t" r="r" b="b"/>
              <a:pathLst>
                <a:path w="603885" h="56515">
                  <a:moveTo>
                    <a:pt x="603503" y="0"/>
                  </a:moveTo>
                  <a:lnTo>
                    <a:pt x="0" y="56387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3872" y="6365748"/>
              <a:ext cx="1949450" cy="394970"/>
            </a:xfrm>
            <a:custGeom>
              <a:avLst/>
              <a:gdLst/>
              <a:ahLst/>
              <a:cxnLst/>
              <a:rect l="l" t="t" r="r" b="b"/>
              <a:pathLst>
                <a:path w="1949450" h="394970">
                  <a:moveTo>
                    <a:pt x="1949196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1949196" y="394715"/>
                  </a:lnTo>
                  <a:lnTo>
                    <a:pt x="1949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49049" y="3560064"/>
            <a:ext cx="2454863" cy="25254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72252" y="4004748"/>
            <a:ext cx="995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ολ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όβ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2931" y="4262166"/>
            <a:ext cx="807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Θ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ά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3251" y="2895009"/>
            <a:ext cx="101981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Αριστερό 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φ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ό 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ισφ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2679" y="2924602"/>
            <a:ext cx="101981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Δεξιό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φ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ό 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ισφ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2390" y="5186847"/>
            <a:ext cx="110934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φ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ς 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φλοιός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09159" y="3296411"/>
            <a:ext cx="3074035" cy="1903730"/>
            <a:chOff x="4709159" y="3296411"/>
            <a:chExt cx="3074035" cy="1903730"/>
          </a:xfrm>
        </p:grpSpPr>
        <p:sp>
          <p:nvSpPr>
            <p:cNvPr id="9" name="object 9"/>
            <p:cNvSpPr/>
            <p:nvPr/>
          </p:nvSpPr>
          <p:spPr>
            <a:xfrm>
              <a:off x="7039355" y="3302507"/>
              <a:ext cx="386080" cy="457200"/>
            </a:xfrm>
            <a:custGeom>
              <a:avLst/>
              <a:gdLst/>
              <a:ahLst/>
              <a:cxnLst/>
              <a:rect l="l" t="t" r="r" b="b"/>
              <a:pathLst>
                <a:path w="386079" h="457200">
                  <a:moveTo>
                    <a:pt x="0" y="457200"/>
                  </a:moveTo>
                  <a:lnTo>
                    <a:pt x="385572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25995" y="4375403"/>
              <a:ext cx="951230" cy="268605"/>
            </a:xfrm>
            <a:custGeom>
              <a:avLst/>
              <a:gdLst/>
              <a:ahLst/>
              <a:cxnLst/>
              <a:rect l="l" t="t" r="r" b="b"/>
              <a:pathLst>
                <a:path w="951229" h="268604">
                  <a:moveTo>
                    <a:pt x="0" y="268224"/>
                  </a:moveTo>
                  <a:lnTo>
                    <a:pt x="95097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15255" y="4969763"/>
              <a:ext cx="561340" cy="224154"/>
            </a:xfrm>
            <a:custGeom>
              <a:avLst/>
              <a:gdLst/>
              <a:ahLst/>
              <a:cxnLst/>
              <a:rect l="l" t="t" r="r" b="b"/>
              <a:pathLst>
                <a:path w="561339" h="224154">
                  <a:moveTo>
                    <a:pt x="0" y="224028"/>
                  </a:moveTo>
                  <a:lnTo>
                    <a:pt x="5608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148071" y="4198619"/>
              <a:ext cx="1148080" cy="181610"/>
            </a:xfrm>
            <a:custGeom>
              <a:avLst/>
              <a:gdLst/>
              <a:ahLst/>
              <a:cxnLst/>
              <a:rect l="l" t="t" r="r" b="b"/>
              <a:pathLst>
                <a:path w="1148079" h="181610">
                  <a:moveTo>
                    <a:pt x="0" y="0"/>
                  </a:moveTo>
                  <a:lnTo>
                    <a:pt x="1147572" y="18135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25439" y="3351275"/>
              <a:ext cx="449580" cy="402590"/>
            </a:xfrm>
            <a:custGeom>
              <a:avLst/>
              <a:gdLst/>
              <a:ahLst/>
              <a:cxnLst/>
              <a:rect l="l" t="t" r="r" b="b"/>
              <a:pathLst>
                <a:path w="449579" h="402589">
                  <a:moveTo>
                    <a:pt x="0" y="0"/>
                  </a:moveTo>
                  <a:lnTo>
                    <a:pt x="449580" y="402336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336547" y="3297935"/>
            <a:ext cx="1580515" cy="2254250"/>
            <a:chOff x="1336547" y="3297935"/>
            <a:chExt cx="1580515" cy="225425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9596" y="3377183"/>
              <a:ext cx="1528297" cy="205968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40357" y="3783329"/>
              <a:ext cx="260985" cy="337185"/>
            </a:xfrm>
            <a:custGeom>
              <a:avLst/>
              <a:gdLst/>
              <a:ahLst/>
              <a:cxnLst/>
              <a:rect l="l" t="t" r="r" b="b"/>
              <a:pathLst>
                <a:path w="260984" h="337185">
                  <a:moveTo>
                    <a:pt x="260603" y="336804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31313" y="3952493"/>
              <a:ext cx="782320" cy="433070"/>
            </a:xfrm>
            <a:custGeom>
              <a:avLst/>
              <a:gdLst/>
              <a:ahLst/>
              <a:cxnLst/>
              <a:rect l="l" t="t" r="r" b="b"/>
              <a:pathLst>
                <a:path w="782319" h="433070">
                  <a:moveTo>
                    <a:pt x="0" y="432815"/>
                  </a:moveTo>
                  <a:lnTo>
                    <a:pt x="781812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94687" y="3302507"/>
              <a:ext cx="882650" cy="215265"/>
            </a:xfrm>
            <a:custGeom>
              <a:avLst/>
              <a:gdLst/>
              <a:ahLst/>
              <a:cxnLst/>
              <a:rect l="l" t="t" r="r" b="b"/>
              <a:pathLst>
                <a:path w="882650" h="215264">
                  <a:moveTo>
                    <a:pt x="0" y="214884"/>
                  </a:moveTo>
                  <a:lnTo>
                    <a:pt x="1406" y="173064"/>
                  </a:lnTo>
                  <a:lnTo>
                    <a:pt x="5243" y="138912"/>
                  </a:lnTo>
                  <a:lnTo>
                    <a:pt x="10935" y="115885"/>
                  </a:lnTo>
                  <a:lnTo>
                    <a:pt x="17907" y="107442"/>
                  </a:lnTo>
                  <a:lnTo>
                    <a:pt x="423291" y="107442"/>
                  </a:lnTo>
                  <a:lnTo>
                    <a:pt x="430262" y="98998"/>
                  </a:lnTo>
                  <a:lnTo>
                    <a:pt x="435954" y="75971"/>
                  </a:lnTo>
                  <a:lnTo>
                    <a:pt x="439791" y="41819"/>
                  </a:lnTo>
                  <a:lnTo>
                    <a:pt x="441198" y="0"/>
                  </a:lnTo>
                  <a:lnTo>
                    <a:pt x="442604" y="41819"/>
                  </a:lnTo>
                  <a:lnTo>
                    <a:pt x="446441" y="75971"/>
                  </a:lnTo>
                  <a:lnTo>
                    <a:pt x="452133" y="98998"/>
                  </a:lnTo>
                  <a:lnTo>
                    <a:pt x="459105" y="107442"/>
                  </a:lnTo>
                  <a:lnTo>
                    <a:pt x="864488" y="107442"/>
                  </a:lnTo>
                  <a:lnTo>
                    <a:pt x="871460" y="115885"/>
                  </a:lnTo>
                  <a:lnTo>
                    <a:pt x="877152" y="138912"/>
                  </a:lnTo>
                  <a:lnTo>
                    <a:pt x="880989" y="173064"/>
                  </a:lnTo>
                  <a:lnTo>
                    <a:pt x="882396" y="21488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39823" y="5330951"/>
              <a:ext cx="881380" cy="216535"/>
            </a:xfrm>
            <a:custGeom>
              <a:avLst/>
              <a:gdLst/>
              <a:ahLst/>
              <a:cxnLst/>
              <a:rect l="l" t="t" r="r" b="b"/>
              <a:pathLst>
                <a:path w="881380" h="216535">
                  <a:moveTo>
                    <a:pt x="880871" y="0"/>
                  </a:moveTo>
                  <a:lnTo>
                    <a:pt x="879454" y="42115"/>
                  </a:lnTo>
                  <a:lnTo>
                    <a:pt x="875588" y="76509"/>
                  </a:lnTo>
                  <a:lnTo>
                    <a:pt x="869856" y="99699"/>
                  </a:lnTo>
                  <a:lnTo>
                    <a:pt x="862837" y="108204"/>
                  </a:lnTo>
                  <a:lnTo>
                    <a:pt x="458469" y="108204"/>
                  </a:lnTo>
                  <a:lnTo>
                    <a:pt x="451451" y="116708"/>
                  </a:lnTo>
                  <a:lnTo>
                    <a:pt x="445719" y="139898"/>
                  </a:lnTo>
                  <a:lnTo>
                    <a:pt x="441853" y="174292"/>
                  </a:lnTo>
                  <a:lnTo>
                    <a:pt x="440435" y="216408"/>
                  </a:lnTo>
                  <a:lnTo>
                    <a:pt x="439018" y="174292"/>
                  </a:lnTo>
                  <a:lnTo>
                    <a:pt x="435152" y="139898"/>
                  </a:lnTo>
                  <a:lnTo>
                    <a:pt x="429420" y="116708"/>
                  </a:lnTo>
                  <a:lnTo>
                    <a:pt x="422401" y="108204"/>
                  </a:lnTo>
                  <a:lnTo>
                    <a:pt x="18033" y="108204"/>
                  </a:lnTo>
                  <a:lnTo>
                    <a:pt x="11015" y="99699"/>
                  </a:lnTo>
                  <a:lnTo>
                    <a:pt x="5283" y="76509"/>
                  </a:lnTo>
                  <a:lnTo>
                    <a:pt x="1417" y="42115"/>
                  </a:lnTo>
                  <a:lnTo>
                    <a:pt x="0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81526" y="3589423"/>
            <a:ext cx="7797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Κε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ν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κή 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σχισμή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46697" y="3798002"/>
            <a:ext cx="81406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πι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ή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η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ς 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σχισμή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0164" y="3108448"/>
            <a:ext cx="1390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Πρόσθιο</a:t>
            </a:r>
            <a:r>
              <a:rPr sz="1600" b="1" spc="3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τμήμα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3882" y="5520888"/>
            <a:ext cx="1313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Οπίσθιο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τμήμα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4425" y="991349"/>
            <a:ext cx="80098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βαθύτερες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αύλακες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ονομάζονται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σχισμές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επιμήκης σχισμή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χωρίζει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αριστερό 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δεξί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ημισφαίριο.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Τα δύο ημισφαίρια συνδέονται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βάση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μία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«γέφυρα»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νευρικών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αποφυάδων,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μεσολόβιο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141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Εγκεφαλικά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ημισφαίρια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76171" y="2712601"/>
            <a:ext cx="6038694" cy="40348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76974" y="3873932"/>
            <a:ext cx="1733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μετωπιαίος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5396" y="3890977"/>
            <a:ext cx="1880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 panose="020F0502020204030204"/>
                <a:cs typeface="Calibri" panose="020F0502020204030204"/>
              </a:rPr>
              <a:t>βρεγματικός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0016" y="5268379"/>
            <a:ext cx="1765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 panose="020F0502020204030204"/>
                <a:cs typeface="Calibri" panose="020F0502020204030204"/>
              </a:rPr>
              <a:t>κροταφικός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9341" y="5453027"/>
            <a:ext cx="1099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latin typeface="Calibri" panose="020F0502020204030204"/>
                <a:cs typeface="Calibri" panose="020F0502020204030204"/>
              </a:rPr>
              <a:t>ι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νια</a:t>
            </a:r>
            <a:r>
              <a:rPr sz="2800" b="1" spc="-80" dirty="0">
                <a:latin typeface="Calibri" panose="020F0502020204030204"/>
                <a:cs typeface="Calibri" panose="020F0502020204030204"/>
              </a:rPr>
              <a:t>κ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ό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ς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59" y="809764"/>
            <a:ext cx="8468360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Άλλες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σχισμές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χωρίζουν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ημισφαίριο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λοβούς,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οποίοι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ονομάζονται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ανάλογα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αντίστοιχο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κρανιακό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οστό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καλύπτει,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" dirty="0">
                <a:latin typeface="Calibri" panose="020F0502020204030204"/>
                <a:cs typeface="Calibri" panose="020F0502020204030204"/>
              </a:rPr>
              <a:t>μετωπιαίος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b="1" u="sng" spc="-10" dirty="0">
                <a:latin typeface="Calibri" panose="020F0502020204030204"/>
                <a:cs typeface="Calibri" panose="020F0502020204030204"/>
              </a:rPr>
              <a:t>βρεγματικός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b="1" u="sng" spc="-15" dirty="0">
                <a:latin typeface="Calibri" panose="020F0502020204030204"/>
                <a:cs typeface="Calibri" panose="020F0502020204030204"/>
              </a:rPr>
              <a:t>κροταφικός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u="sng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u="sng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5" dirty="0">
                <a:latin typeface="Calibri" panose="020F0502020204030204"/>
                <a:cs typeface="Calibri" panose="020F0502020204030204"/>
              </a:rPr>
              <a:t>ινιακός,</a:t>
            </a:r>
            <a:r>
              <a:rPr sz="2400" b="1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20" dirty="0">
                <a:latin typeface="Calibri" panose="020F0502020204030204"/>
                <a:cs typeface="Calibri" panose="020F0502020204030204"/>
              </a:rPr>
              <a:t>καθένας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u="sng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παίρνει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 το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όνομα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κρανιακό</a:t>
            </a:r>
            <a:r>
              <a:rPr sz="2400" u="sng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οστό</a:t>
            </a:r>
            <a:r>
              <a:rPr sz="24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u="sng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u="sng" spc="-15" dirty="0">
                <a:latin typeface="Calibri" panose="020F0502020204030204"/>
                <a:cs typeface="Calibri" panose="020F0502020204030204"/>
              </a:rPr>
              <a:t>καλύπτει.</a:t>
            </a:r>
            <a:endParaRPr sz="2400" u="sng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141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Εγκεφαλικά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ημισφαίρια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26864" y="3599688"/>
            <a:ext cx="3396752" cy="30898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15484" y="3622841"/>
            <a:ext cx="534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1593" y="5445042"/>
            <a:ext cx="630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ες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4586" y="3570344"/>
            <a:ext cx="53403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Φαιά </a:t>
            </a:r>
            <a:r>
              <a:rPr sz="1600" b="1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90359" y="3843528"/>
            <a:ext cx="1470660" cy="2138680"/>
            <a:chOff x="6690359" y="3843528"/>
            <a:chExt cx="1470660" cy="2138680"/>
          </a:xfrm>
        </p:grpSpPr>
        <p:sp>
          <p:nvSpPr>
            <p:cNvPr id="7" name="object 7"/>
            <p:cNvSpPr/>
            <p:nvPr/>
          </p:nvSpPr>
          <p:spPr>
            <a:xfrm>
              <a:off x="7419593" y="4025646"/>
              <a:ext cx="452755" cy="487680"/>
            </a:xfrm>
            <a:custGeom>
              <a:avLst/>
              <a:gdLst/>
              <a:ahLst/>
              <a:cxnLst/>
              <a:rect l="l" t="t" r="r" b="b"/>
              <a:pathLst>
                <a:path w="452754" h="487679">
                  <a:moveTo>
                    <a:pt x="0" y="487679"/>
                  </a:moveTo>
                  <a:lnTo>
                    <a:pt x="45262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00265" y="3853434"/>
              <a:ext cx="384175" cy="1313815"/>
            </a:xfrm>
            <a:custGeom>
              <a:avLst/>
              <a:gdLst/>
              <a:ahLst/>
              <a:cxnLst/>
              <a:rect l="l" t="t" r="r" b="b"/>
              <a:pathLst>
                <a:path w="384175" h="1313814">
                  <a:moveTo>
                    <a:pt x="384048" y="1313688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700265" y="5572506"/>
              <a:ext cx="1449705" cy="399415"/>
            </a:xfrm>
            <a:custGeom>
              <a:avLst/>
              <a:gdLst/>
              <a:ahLst/>
              <a:cxnLst/>
              <a:rect l="l" t="t" r="r" b="b"/>
              <a:pathLst>
                <a:path w="1449704" h="399414">
                  <a:moveTo>
                    <a:pt x="0" y="399288"/>
                  </a:moveTo>
                  <a:lnTo>
                    <a:pt x="1449324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832853" y="5386578"/>
              <a:ext cx="1318260" cy="184785"/>
            </a:xfrm>
            <a:custGeom>
              <a:avLst/>
              <a:gdLst/>
              <a:ahLst/>
              <a:cxnLst/>
              <a:rect l="l" t="t" r="r" b="b"/>
              <a:pathLst>
                <a:path w="1318259" h="184785">
                  <a:moveTo>
                    <a:pt x="0" y="0"/>
                  </a:moveTo>
                  <a:lnTo>
                    <a:pt x="1318260" y="18440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31137" y="779472"/>
            <a:ext cx="8228965" cy="289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εγκεφαλικά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ημισφαίρια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αποτελούνται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546100" indent="-358140">
              <a:lnSpc>
                <a:spcPct val="100000"/>
              </a:lnSpc>
              <a:tabLst>
                <a:tab pos="372364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φλοιό 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ημισφαιρίων,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ένα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εξωτερικό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στρώμα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φαιάς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ουσίας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συγκροτείται	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κυρίως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σώματα νευρώνων.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12700">
              <a:lnSpc>
                <a:spcPct val="100000"/>
              </a:lnSpc>
              <a:tabLst>
                <a:tab pos="500062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επιφάνεια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φλοιού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αυξάνεται	σημαντικά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ύπαρξη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αυλάκων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ελίκων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>
              <a:lnSpc>
                <a:spcPct val="100000"/>
              </a:lnSpc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φλοιός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ημισφαιρίων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μοναδική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περιοχή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ΚΝΣ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υπεύθυνη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συνειδητές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λειτουργίες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1790700" algn="r">
              <a:lnSpc>
                <a:spcPct val="100000"/>
              </a:lnSpc>
              <a:spcBef>
                <a:spcPts val="4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Λευκή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141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Εγκεφαλικά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ημισφαίρια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2953" y="3402436"/>
            <a:ext cx="3776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080" indent="-3581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μάζες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λευκής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ουσίας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άτω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φλοιό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1093" y="4133956"/>
            <a:ext cx="374904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ημισφαιρίων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βρίσκονται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συγκροτούνται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δεσμίδες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νευρικών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αποφυάδων.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447675">
              <a:lnSpc>
                <a:spcPct val="100000"/>
              </a:lnSpc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λευκή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ουσία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συνδέει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φλοιό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άλλα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μέρη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εγκεφάλου.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8693" y="1967293"/>
            <a:ext cx="5061585" cy="4652645"/>
            <a:chOff x="1738693" y="1967293"/>
            <a:chExt cx="5061585" cy="465264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25986" y="2233498"/>
              <a:ext cx="4874454" cy="43863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43455" y="3137916"/>
              <a:ext cx="1513840" cy="538480"/>
            </a:xfrm>
            <a:custGeom>
              <a:avLst/>
              <a:gdLst/>
              <a:ahLst/>
              <a:cxnLst/>
              <a:rect l="l" t="t" r="r" b="b"/>
              <a:pathLst>
                <a:path w="1513839" h="538479">
                  <a:moveTo>
                    <a:pt x="0" y="0"/>
                  </a:moveTo>
                  <a:lnTo>
                    <a:pt x="345681" y="0"/>
                  </a:lnTo>
                  <a:lnTo>
                    <a:pt x="1513332" y="53797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83607" y="1972055"/>
              <a:ext cx="2312035" cy="654050"/>
            </a:xfrm>
            <a:custGeom>
              <a:avLst/>
              <a:gdLst/>
              <a:ahLst/>
              <a:cxnLst/>
              <a:rect l="l" t="t" r="r" b="b"/>
              <a:pathLst>
                <a:path w="2312034" h="654050">
                  <a:moveTo>
                    <a:pt x="0" y="653796"/>
                  </a:moveTo>
                  <a:lnTo>
                    <a:pt x="2143607" y="0"/>
                  </a:lnTo>
                  <a:lnTo>
                    <a:pt x="231190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83607" y="2318003"/>
              <a:ext cx="2312035" cy="649605"/>
            </a:xfrm>
            <a:custGeom>
              <a:avLst/>
              <a:gdLst/>
              <a:ahLst/>
              <a:cxnLst/>
              <a:rect l="l" t="t" r="r" b="b"/>
              <a:pathLst>
                <a:path w="2312034" h="649605">
                  <a:moveTo>
                    <a:pt x="0" y="649224"/>
                  </a:moveTo>
                  <a:lnTo>
                    <a:pt x="2143607" y="0"/>
                  </a:lnTo>
                  <a:lnTo>
                    <a:pt x="231190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73623" y="3436619"/>
              <a:ext cx="1422400" cy="0"/>
            </a:xfrm>
            <a:custGeom>
              <a:avLst/>
              <a:gdLst/>
              <a:ahLst/>
              <a:cxnLst/>
              <a:rect l="l" t="t" r="r" b="b"/>
              <a:pathLst>
                <a:path w="1422400">
                  <a:moveTo>
                    <a:pt x="0" y="0"/>
                  </a:moveTo>
                  <a:lnTo>
                    <a:pt x="1253566" y="0"/>
                  </a:lnTo>
                  <a:lnTo>
                    <a:pt x="142189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04459" y="3784091"/>
              <a:ext cx="1591310" cy="78105"/>
            </a:xfrm>
            <a:custGeom>
              <a:avLst/>
              <a:gdLst/>
              <a:ahLst/>
              <a:cxnLst/>
              <a:rect l="l" t="t" r="r" b="b"/>
              <a:pathLst>
                <a:path w="1591309" h="78104">
                  <a:moveTo>
                    <a:pt x="0" y="77723"/>
                  </a:moveTo>
                  <a:lnTo>
                    <a:pt x="1422793" y="0"/>
                  </a:lnTo>
                  <a:lnTo>
                    <a:pt x="159105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134100" y="4140707"/>
              <a:ext cx="661670" cy="167640"/>
            </a:xfrm>
            <a:custGeom>
              <a:avLst/>
              <a:gdLst/>
              <a:ahLst/>
              <a:cxnLst/>
              <a:rect l="l" t="t" r="r" b="b"/>
              <a:pathLst>
                <a:path w="661670" h="167639">
                  <a:moveTo>
                    <a:pt x="0" y="0"/>
                  </a:moveTo>
                  <a:lnTo>
                    <a:pt x="493115" y="167640"/>
                  </a:lnTo>
                  <a:lnTo>
                    <a:pt x="661416" y="1676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88608" y="4847844"/>
              <a:ext cx="407034" cy="670560"/>
            </a:xfrm>
            <a:custGeom>
              <a:avLst/>
              <a:gdLst/>
              <a:ahLst/>
              <a:cxnLst/>
              <a:rect l="l" t="t" r="r" b="b"/>
              <a:pathLst>
                <a:path w="407034" h="670560">
                  <a:moveTo>
                    <a:pt x="0" y="0"/>
                  </a:moveTo>
                  <a:lnTo>
                    <a:pt x="238836" y="670559"/>
                  </a:lnTo>
                  <a:lnTo>
                    <a:pt x="406908" y="67055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41720" y="4474463"/>
              <a:ext cx="654050" cy="234950"/>
            </a:xfrm>
            <a:custGeom>
              <a:avLst/>
              <a:gdLst/>
              <a:ahLst/>
              <a:cxnLst/>
              <a:rect l="l" t="t" r="r" b="b"/>
              <a:pathLst>
                <a:path w="654050" h="234950">
                  <a:moveTo>
                    <a:pt x="0" y="0"/>
                  </a:moveTo>
                  <a:lnTo>
                    <a:pt x="485546" y="234696"/>
                  </a:lnTo>
                  <a:lnTo>
                    <a:pt x="653796" y="23469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67755" y="5606796"/>
              <a:ext cx="1127760" cy="280670"/>
            </a:xfrm>
            <a:custGeom>
              <a:avLst/>
              <a:gdLst/>
              <a:ahLst/>
              <a:cxnLst/>
              <a:rect l="l" t="t" r="r" b="b"/>
              <a:pathLst>
                <a:path w="1127759" h="280670">
                  <a:moveTo>
                    <a:pt x="0" y="0"/>
                  </a:moveTo>
                  <a:lnTo>
                    <a:pt x="912241" y="280415"/>
                  </a:lnTo>
                  <a:lnTo>
                    <a:pt x="1127760" y="28041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75503" y="6166103"/>
              <a:ext cx="904240" cy="302260"/>
            </a:xfrm>
            <a:custGeom>
              <a:avLst/>
              <a:gdLst/>
              <a:ahLst/>
              <a:cxnLst/>
              <a:rect l="l" t="t" r="r" b="b"/>
              <a:pathLst>
                <a:path w="904239" h="302260">
                  <a:moveTo>
                    <a:pt x="0" y="0"/>
                  </a:moveTo>
                  <a:lnTo>
                    <a:pt x="682586" y="301752"/>
                  </a:lnTo>
                  <a:lnTo>
                    <a:pt x="903732" y="30175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856124" y="3324670"/>
            <a:ext cx="1443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ός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οβός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6124" y="4201021"/>
            <a:ext cx="1049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Ινιακός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λοβός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6124" y="5411200"/>
            <a:ext cx="122999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Κέντρο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όρασης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αρ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33391" y="6360182"/>
            <a:ext cx="6769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Στέλεχος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28927" y="1993392"/>
            <a:ext cx="2927985" cy="4480560"/>
            <a:chOff x="1328927" y="1993392"/>
            <a:chExt cx="2927985" cy="4480560"/>
          </a:xfrm>
        </p:grpSpPr>
        <p:sp>
          <p:nvSpPr>
            <p:cNvPr id="19" name="object 19"/>
            <p:cNvSpPr/>
            <p:nvPr/>
          </p:nvSpPr>
          <p:spPr>
            <a:xfrm>
              <a:off x="2860547" y="5682995"/>
              <a:ext cx="780415" cy="786765"/>
            </a:xfrm>
            <a:custGeom>
              <a:avLst/>
              <a:gdLst/>
              <a:ahLst/>
              <a:cxnLst/>
              <a:rect l="l" t="t" r="r" b="b"/>
              <a:pathLst>
                <a:path w="780414" h="786764">
                  <a:moveTo>
                    <a:pt x="780288" y="0"/>
                  </a:moveTo>
                  <a:lnTo>
                    <a:pt x="122656" y="786383"/>
                  </a:lnTo>
                  <a:lnTo>
                    <a:pt x="0" y="78638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33499" y="4027932"/>
              <a:ext cx="1024255" cy="3175"/>
            </a:xfrm>
            <a:custGeom>
              <a:avLst/>
              <a:gdLst/>
              <a:ahLst/>
              <a:cxnLst/>
              <a:rect l="l" t="t" r="r" b="b"/>
              <a:pathLst>
                <a:path w="1024255" h="3175">
                  <a:moveTo>
                    <a:pt x="0" y="0"/>
                  </a:moveTo>
                  <a:lnTo>
                    <a:pt x="1024128" y="30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909316" y="1997964"/>
              <a:ext cx="1141730" cy="948055"/>
            </a:xfrm>
            <a:custGeom>
              <a:avLst/>
              <a:gdLst/>
              <a:ahLst/>
              <a:cxnLst/>
              <a:rect l="l" t="t" r="r" b="b"/>
              <a:pathLst>
                <a:path w="1141729" h="948055">
                  <a:moveTo>
                    <a:pt x="1141476" y="947927"/>
                  </a:moveTo>
                  <a:lnTo>
                    <a:pt x="115481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357627" y="2625852"/>
              <a:ext cx="551815" cy="568960"/>
            </a:xfrm>
            <a:custGeom>
              <a:avLst/>
              <a:gdLst/>
              <a:ahLst/>
              <a:cxnLst/>
              <a:rect l="l" t="t" r="r" b="b"/>
              <a:pathLst>
                <a:path w="551814" h="568960">
                  <a:moveTo>
                    <a:pt x="551688" y="568451"/>
                  </a:moveTo>
                  <a:lnTo>
                    <a:pt x="277571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367027" y="3570732"/>
              <a:ext cx="2885440" cy="756285"/>
            </a:xfrm>
            <a:custGeom>
              <a:avLst/>
              <a:gdLst/>
              <a:ahLst/>
              <a:cxnLst/>
              <a:rect l="l" t="t" r="r" b="b"/>
              <a:pathLst>
                <a:path w="2885440" h="756285">
                  <a:moveTo>
                    <a:pt x="0" y="0"/>
                  </a:moveTo>
                  <a:lnTo>
                    <a:pt x="544525" y="0"/>
                  </a:lnTo>
                  <a:lnTo>
                    <a:pt x="2884932" y="75590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58111" y="4314444"/>
              <a:ext cx="1888489" cy="276225"/>
            </a:xfrm>
            <a:custGeom>
              <a:avLst/>
              <a:gdLst/>
              <a:ahLst/>
              <a:cxnLst/>
              <a:rect l="l" t="t" r="r" b="b"/>
              <a:pathLst>
                <a:path w="1888489" h="276225">
                  <a:moveTo>
                    <a:pt x="1888236" y="0"/>
                  </a:moveTo>
                  <a:lnTo>
                    <a:pt x="512965" y="275843"/>
                  </a:lnTo>
                  <a:lnTo>
                    <a:pt x="0" y="27584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845563" y="4864608"/>
              <a:ext cx="1525905" cy="307975"/>
            </a:xfrm>
            <a:custGeom>
              <a:avLst/>
              <a:gdLst/>
              <a:ahLst/>
              <a:cxnLst/>
              <a:rect l="l" t="t" r="r" b="b"/>
              <a:pathLst>
                <a:path w="1525904" h="307975">
                  <a:moveTo>
                    <a:pt x="1525524" y="0"/>
                  </a:moveTo>
                  <a:lnTo>
                    <a:pt x="405142" y="307848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98781" y="5053878"/>
            <a:ext cx="1292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Πλευρική</a:t>
            </a:r>
            <a:r>
              <a:rPr sz="14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σχισμή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56124" y="2203974"/>
            <a:ext cx="14636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Αισθητική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περιοχή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(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ς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σθήσ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ς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6124" y="3679473"/>
            <a:ext cx="1604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υν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ς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χ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56124" y="4612202"/>
            <a:ext cx="224599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Συνδυασμός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οπτικών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εικόνων </a:t>
            </a:r>
            <a:r>
              <a:rPr sz="1400" b="1" spc="-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Οπτική αναγνώριση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αντικειμένων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90983" y="6346247"/>
            <a:ext cx="139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Κροταφικός</a:t>
            </a:r>
            <a:r>
              <a:rPr sz="1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λοβός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878" y="4471339"/>
            <a:ext cx="1093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οχή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r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o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ca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4584" y="1865651"/>
            <a:ext cx="7701915" cy="450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  <a:tabLst>
                <a:tab pos="6463665" algn="l"/>
              </a:tabLst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Κινητική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περιοχή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σχετιζόμενη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με	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Κεντρική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σχισμή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70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εκούσιες</a:t>
            </a:r>
            <a:r>
              <a:rPr sz="1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κινήσεις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1138" y="2464660"/>
            <a:ext cx="2004695" cy="122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Συγκέντρωση,</a:t>
            </a:r>
            <a:r>
              <a:rPr sz="1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σχεδιασμός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λύση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προβλημάτων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172085">
              <a:lnSpc>
                <a:spcPct val="100000"/>
              </a:lnSpc>
              <a:spcBef>
                <a:spcPts val="47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Κέντρο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ελέγχου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κινήσεων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γραφή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413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Κέντρο</a:t>
            </a:r>
            <a:r>
              <a:rPr sz="1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ακοής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9056" y="3907707"/>
            <a:ext cx="93789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ωπ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ος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λοβός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578" y="828469"/>
            <a:ext cx="8368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φλοιός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ημισφαιρίων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χωρίζεται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κινητικές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αισθητικές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συνειρμικές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περιοχές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51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Λειτουργικές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περιοχές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16779" y="1053083"/>
            <a:ext cx="3049905" cy="5527675"/>
            <a:chOff x="4716779" y="1053083"/>
            <a:chExt cx="3049905" cy="5527675"/>
          </a:xfrm>
        </p:grpSpPr>
        <p:sp>
          <p:nvSpPr>
            <p:cNvPr id="3" name="object 3"/>
            <p:cNvSpPr/>
            <p:nvPr/>
          </p:nvSpPr>
          <p:spPr>
            <a:xfrm>
              <a:off x="7388351" y="2028444"/>
              <a:ext cx="373380" cy="1905"/>
            </a:xfrm>
            <a:custGeom>
              <a:avLst/>
              <a:gdLst/>
              <a:ahLst/>
              <a:cxnLst/>
              <a:rect l="l" t="t" r="r" b="b"/>
              <a:pathLst>
                <a:path w="373379" h="1905">
                  <a:moveTo>
                    <a:pt x="0" y="0"/>
                  </a:moveTo>
                  <a:lnTo>
                    <a:pt x="373380" y="1524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16779" y="1053083"/>
              <a:ext cx="2775203" cy="55275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786485" y="1925766"/>
            <a:ext cx="808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 panose="020B0604020202020204"/>
                <a:cs typeface="Arial" panose="020B0604020202020204"/>
              </a:rPr>
              <a:t>Στέλεχος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ε</a:t>
            </a:r>
            <a:r>
              <a:rPr sz="1200" b="1" spc="5" dirty="0">
                <a:latin typeface="Arial" panose="020B0604020202020204"/>
                <a:cs typeface="Arial" panose="020B0604020202020204"/>
              </a:rPr>
              <a:t>γ</a:t>
            </a:r>
            <a:r>
              <a:rPr sz="1200" b="1" dirty="0">
                <a:latin typeface="Arial" panose="020B0604020202020204"/>
                <a:cs typeface="Arial" panose="020B0604020202020204"/>
              </a:rPr>
              <a:t>κ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ε</a:t>
            </a:r>
            <a:r>
              <a:rPr sz="1200" b="1" spc="5" dirty="0">
                <a:latin typeface="Arial" panose="020B0604020202020204"/>
                <a:cs typeface="Arial" panose="020B0604020202020204"/>
              </a:rPr>
              <a:t>φ</a:t>
            </a:r>
            <a:r>
              <a:rPr sz="1200" b="1" spc="-10" dirty="0">
                <a:latin typeface="Arial" panose="020B0604020202020204"/>
                <a:cs typeface="Arial" panose="020B0604020202020204"/>
              </a:rPr>
              <a:t>άλ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ο</a:t>
            </a:r>
            <a:r>
              <a:rPr sz="1200" b="1" dirty="0">
                <a:latin typeface="Arial" panose="020B0604020202020204"/>
                <a:cs typeface="Arial" panose="020B0604020202020204"/>
              </a:rPr>
              <a:t>υ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9720" y="817994"/>
            <a:ext cx="9264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 panose="020B0604020202020204"/>
                <a:cs typeface="Arial" panose="020B0604020202020204"/>
              </a:rPr>
              <a:t>εγκέφαλος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6859" y="3055046"/>
            <a:ext cx="1433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 panose="020B0604020202020204"/>
                <a:cs typeface="Arial" panose="020B0604020202020204"/>
              </a:rPr>
              <a:t>Νωτιαίος</a:t>
            </a:r>
            <a:r>
              <a:rPr sz="1400" b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μυελός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6485" y="4483018"/>
            <a:ext cx="748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 panose="020B0604020202020204"/>
                <a:cs typeface="Arial" panose="020B0604020202020204"/>
              </a:rPr>
              <a:t>Οσφυϊκή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 δι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ό</a:t>
            </a:r>
            <a:r>
              <a:rPr sz="1200" b="1" dirty="0">
                <a:latin typeface="Arial" panose="020B0604020202020204"/>
                <a:cs typeface="Arial" panose="020B0604020202020204"/>
              </a:rPr>
              <a:t>γ</a:t>
            </a:r>
            <a:r>
              <a:rPr sz="1200" b="1" spc="-35" dirty="0">
                <a:latin typeface="Arial" panose="020B0604020202020204"/>
                <a:cs typeface="Arial" panose="020B0604020202020204"/>
              </a:rPr>
              <a:t>κ</a:t>
            </a:r>
            <a:r>
              <a:rPr sz="1200" b="1" spc="15" dirty="0">
                <a:latin typeface="Arial" panose="020B0604020202020204"/>
                <a:cs typeface="Arial" panose="020B0604020202020204"/>
              </a:rPr>
              <a:t>ω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σ</a:t>
            </a:r>
            <a:r>
              <a:rPr sz="1200" b="1" dirty="0">
                <a:latin typeface="Arial" panose="020B0604020202020204"/>
                <a:cs typeface="Arial" panose="020B0604020202020204"/>
              </a:rPr>
              <a:t>η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86485" y="2511114"/>
            <a:ext cx="748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 panose="020B0604020202020204"/>
                <a:cs typeface="Arial" panose="020B0604020202020204"/>
              </a:rPr>
              <a:t>Αυχενική 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200" b="1" dirty="0">
                <a:latin typeface="Arial" panose="020B0604020202020204"/>
                <a:cs typeface="Arial" panose="020B0604020202020204"/>
              </a:rPr>
              <a:t>δι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ό</a:t>
            </a:r>
            <a:r>
              <a:rPr sz="1200" b="1" dirty="0">
                <a:latin typeface="Arial" panose="020B0604020202020204"/>
                <a:cs typeface="Arial" panose="020B0604020202020204"/>
              </a:rPr>
              <a:t>γ</a:t>
            </a:r>
            <a:r>
              <a:rPr sz="1200" b="1" spc="-35" dirty="0">
                <a:latin typeface="Arial" panose="020B0604020202020204"/>
                <a:cs typeface="Arial" panose="020B0604020202020204"/>
              </a:rPr>
              <a:t>κ</a:t>
            </a:r>
            <a:r>
              <a:rPr sz="1200" b="1" spc="15" dirty="0">
                <a:latin typeface="Arial" panose="020B0604020202020204"/>
                <a:cs typeface="Arial" panose="020B0604020202020204"/>
              </a:rPr>
              <a:t>ω</a:t>
            </a:r>
            <a:r>
              <a:rPr sz="1200" b="1" spc="-5" dirty="0">
                <a:latin typeface="Arial" panose="020B0604020202020204"/>
                <a:cs typeface="Arial" panose="020B0604020202020204"/>
              </a:rPr>
              <a:t>σ</a:t>
            </a:r>
            <a:r>
              <a:rPr sz="1200" b="1" dirty="0">
                <a:latin typeface="Arial" panose="020B0604020202020204"/>
                <a:cs typeface="Arial" panose="020B0604020202020204"/>
              </a:rPr>
              <a:t>η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83780" y="2612135"/>
            <a:ext cx="382905" cy="1984375"/>
            <a:chOff x="7383780" y="2612135"/>
            <a:chExt cx="382905" cy="1984375"/>
          </a:xfrm>
        </p:grpSpPr>
        <p:sp>
          <p:nvSpPr>
            <p:cNvPr id="11" name="object 11"/>
            <p:cNvSpPr/>
            <p:nvPr/>
          </p:nvSpPr>
          <p:spPr>
            <a:xfrm>
              <a:off x="7388352" y="2616707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>
                  <a:moveTo>
                    <a:pt x="0" y="0"/>
                  </a:moveTo>
                  <a:lnTo>
                    <a:pt x="31851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88352" y="4587239"/>
              <a:ext cx="373380" cy="5080"/>
            </a:xfrm>
            <a:custGeom>
              <a:avLst/>
              <a:gdLst/>
              <a:ahLst/>
              <a:cxnLst/>
              <a:rect l="l" t="t" r="r" b="b"/>
              <a:pathLst>
                <a:path w="373379" h="5079">
                  <a:moveTo>
                    <a:pt x="0" y="0"/>
                  </a:moveTo>
                  <a:lnTo>
                    <a:pt x="373380" y="457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30259" y="1466509"/>
            <a:ext cx="36544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527685" algn="l"/>
                <a:tab pos="528320" algn="l"/>
              </a:tabLst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Κεντρικό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Νευρικό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συντονίζει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όλες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λειτουργίες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οργανισμού.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259" y="3295309"/>
            <a:ext cx="31718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52832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Αποτελείται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εγκέφαλο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νωτιαίο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μυελό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559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Κεντρικό</a:t>
            </a:r>
            <a:r>
              <a:rPr sz="3200" b="1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νευρικό</a:t>
            </a: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σύστημα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689" rIns="0" bIns="0" rtlCol="0">
            <a:spAutoFit/>
          </a:bodyPr>
          <a:lstStyle/>
          <a:p>
            <a:pPr marL="385445" marR="5080" indent="-35814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pc="-5" dirty="0"/>
              <a:t>Οι </a:t>
            </a:r>
            <a:r>
              <a:rPr b="1" spc="-15" dirty="0">
                <a:latin typeface="Calibri" panose="020F0502020204030204"/>
                <a:cs typeface="Calibri" panose="020F0502020204030204"/>
              </a:rPr>
              <a:t>κινητικές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περιοχές </a:t>
            </a:r>
            <a:r>
              <a:rPr spc="-5" dirty="0"/>
              <a:t>εντοπίζονται στο οπίσθιο </a:t>
            </a:r>
            <a:r>
              <a:rPr spc="-10" dirty="0"/>
              <a:t>τμήμα </a:t>
            </a:r>
            <a:r>
              <a:rPr spc="-20" dirty="0"/>
              <a:t>του </a:t>
            </a:r>
            <a:r>
              <a:rPr spc="-15" dirty="0"/>
              <a:t>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μετωπιαίου λοβού</a:t>
            </a:r>
            <a:r>
              <a:rPr spc="-5" dirty="0"/>
              <a:t>, </a:t>
            </a:r>
            <a:r>
              <a:rPr spc="-15" dirty="0"/>
              <a:t>καθεμιά </a:t>
            </a:r>
            <a:r>
              <a:rPr spc="-5" dirty="0"/>
              <a:t>από τις οποίες ελέγχει τις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κινήσεις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σκελετικών</a:t>
            </a:r>
            <a:r>
              <a:rPr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μυών</a:t>
            </a:r>
            <a:r>
              <a:rPr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pc="-10" dirty="0"/>
              <a:t>συγκεκριμένου </a:t>
            </a:r>
            <a:r>
              <a:rPr spc="-15" dirty="0"/>
              <a:t>τμήματος</a:t>
            </a:r>
            <a:r>
              <a:rPr spc="30" dirty="0"/>
              <a:t> </a:t>
            </a:r>
            <a:r>
              <a:rPr spc="-15" dirty="0"/>
              <a:t>του</a:t>
            </a:r>
            <a:r>
              <a:rPr spc="10" dirty="0"/>
              <a:t> </a:t>
            </a:r>
            <a:r>
              <a:rPr spc="-15" dirty="0"/>
              <a:t>σώματος </a:t>
            </a:r>
            <a:r>
              <a:rPr spc="-10" dirty="0"/>
              <a:t> ελέγχονται</a:t>
            </a:r>
            <a:r>
              <a:rPr dirty="0"/>
              <a:t> </a:t>
            </a:r>
            <a:r>
              <a:rPr spc="-10" dirty="0"/>
              <a:t>πάντα</a:t>
            </a:r>
            <a:r>
              <a:rPr spc="10" dirty="0"/>
              <a:t> </a:t>
            </a:r>
            <a:r>
              <a:rPr spc="-5" dirty="0"/>
              <a:t>από </a:t>
            </a:r>
            <a:r>
              <a:rPr spc="-15" dirty="0"/>
              <a:t>καθορισμένη</a:t>
            </a:r>
            <a:r>
              <a:rPr dirty="0"/>
              <a:t> </a:t>
            </a:r>
            <a:r>
              <a:rPr spc="-5" dirty="0"/>
              <a:t>περιοχή στο</a:t>
            </a:r>
            <a:r>
              <a:rPr spc="20" dirty="0"/>
              <a:t>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οπίσθιο </a:t>
            </a:r>
            <a:r>
              <a:rPr b="1" dirty="0">
                <a:latin typeface="Calibri" panose="020F0502020204030204"/>
                <a:cs typeface="Calibri" panose="020F0502020204030204"/>
              </a:rPr>
              <a:t>τμήμα </a:t>
            </a:r>
            <a:r>
              <a:rPr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μετωπιαίου</a:t>
            </a:r>
            <a:r>
              <a:rPr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λοβού</a:t>
            </a:r>
            <a:r>
              <a:rPr spc="-5" dirty="0"/>
              <a:t>.</a:t>
            </a:r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51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Λειτουργικές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περιοχές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684357" y="4306005"/>
            <a:ext cx="8136255" cy="1964055"/>
            <a:chOff x="684357" y="4306005"/>
            <a:chExt cx="8136255" cy="196405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84357" y="4306005"/>
              <a:ext cx="8136084" cy="19636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88101" y="5100065"/>
              <a:ext cx="307975" cy="3175"/>
            </a:xfrm>
            <a:custGeom>
              <a:avLst/>
              <a:gdLst/>
              <a:ahLst/>
              <a:cxnLst/>
              <a:rect l="l" t="t" r="r" b="b"/>
              <a:pathLst>
                <a:path w="307975" h="3175">
                  <a:moveTo>
                    <a:pt x="0" y="0"/>
                  </a:moveTo>
                  <a:lnTo>
                    <a:pt x="307848" y="3047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06718" y="4894325"/>
              <a:ext cx="1379220" cy="205740"/>
            </a:xfrm>
            <a:custGeom>
              <a:avLst/>
              <a:gdLst/>
              <a:ahLst/>
              <a:cxnLst/>
              <a:rect l="l" t="t" r="r" b="b"/>
              <a:pathLst>
                <a:path w="1379220" h="205739">
                  <a:moveTo>
                    <a:pt x="0" y="205740"/>
                  </a:moveTo>
                  <a:lnTo>
                    <a:pt x="704138" y="205740"/>
                  </a:lnTo>
                  <a:lnTo>
                    <a:pt x="137922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690810" y="5016167"/>
            <a:ext cx="78613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1450">
              <a:lnSpc>
                <a:spcPct val="100000"/>
              </a:lnSpc>
              <a:spcBef>
                <a:spcPts val="95"/>
              </a:spcBef>
            </a:pPr>
            <a:r>
              <a:rPr sz="1000" b="1" spc="-45" dirty="0">
                <a:latin typeface="Arial" panose="020B0604020202020204"/>
                <a:cs typeface="Arial" panose="020B0604020202020204"/>
              </a:rPr>
              <a:t>Α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ι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σθη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τικ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ή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περιοχή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1000" b="1" spc="-5" dirty="0">
                <a:latin typeface="Arial" panose="020B0604020202020204"/>
                <a:cs typeface="Arial" panose="020B0604020202020204"/>
              </a:rPr>
              <a:t>Β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ρε</a:t>
            </a:r>
            <a:r>
              <a:rPr sz="1000" b="1" spc="5" dirty="0">
                <a:latin typeface="Arial" panose="020B0604020202020204"/>
                <a:cs typeface="Arial" panose="020B0604020202020204"/>
              </a:rPr>
              <a:t>γ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μ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ατικ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ός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λοβός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25880" y="4492752"/>
            <a:ext cx="3107690" cy="990600"/>
            <a:chOff x="1325880" y="4492752"/>
            <a:chExt cx="3107690" cy="990600"/>
          </a:xfrm>
        </p:grpSpPr>
        <p:sp>
          <p:nvSpPr>
            <p:cNvPr id="11" name="object 11"/>
            <p:cNvSpPr/>
            <p:nvPr/>
          </p:nvSpPr>
          <p:spPr>
            <a:xfrm>
              <a:off x="1706118" y="4987290"/>
              <a:ext cx="1210310" cy="469900"/>
            </a:xfrm>
            <a:custGeom>
              <a:avLst/>
              <a:gdLst/>
              <a:ahLst/>
              <a:cxnLst/>
              <a:rect l="l" t="t" r="r" b="b"/>
              <a:pathLst>
                <a:path w="1210310" h="469900">
                  <a:moveTo>
                    <a:pt x="0" y="0"/>
                  </a:moveTo>
                  <a:lnTo>
                    <a:pt x="1037437" y="469392"/>
                  </a:lnTo>
                  <a:lnTo>
                    <a:pt x="1210056" y="469392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95522" y="5173218"/>
              <a:ext cx="634365" cy="306705"/>
            </a:xfrm>
            <a:custGeom>
              <a:avLst/>
              <a:gdLst/>
              <a:ahLst/>
              <a:cxnLst/>
              <a:rect l="l" t="t" r="r" b="b"/>
              <a:pathLst>
                <a:path w="634364" h="306704">
                  <a:moveTo>
                    <a:pt x="633984" y="0"/>
                  </a:moveTo>
                  <a:lnTo>
                    <a:pt x="169176" y="306323"/>
                  </a:lnTo>
                  <a:lnTo>
                    <a:pt x="0" y="306323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83258" y="4872990"/>
              <a:ext cx="1233170" cy="0"/>
            </a:xfrm>
            <a:custGeom>
              <a:avLst/>
              <a:gdLst/>
              <a:ahLst/>
              <a:cxnLst/>
              <a:rect l="l" t="t" r="r" b="b"/>
              <a:pathLst>
                <a:path w="1233170">
                  <a:moveTo>
                    <a:pt x="0" y="0"/>
                  </a:moveTo>
                  <a:lnTo>
                    <a:pt x="1060208" y="0"/>
                  </a:lnTo>
                  <a:lnTo>
                    <a:pt x="1232916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29690" y="4496562"/>
              <a:ext cx="1586865" cy="294640"/>
            </a:xfrm>
            <a:custGeom>
              <a:avLst/>
              <a:gdLst/>
              <a:ahLst/>
              <a:cxnLst/>
              <a:rect l="l" t="t" r="r" b="b"/>
              <a:pathLst>
                <a:path w="1586864" h="294639">
                  <a:moveTo>
                    <a:pt x="0" y="294131"/>
                  </a:moveTo>
                  <a:lnTo>
                    <a:pt x="1413814" y="0"/>
                  </a:lnTo>
                  <a:lnTo>
                    <a:pt x="1586484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138962" y="5323944"/>
            <a:ext cx="5645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 panose="020B0604020202020204"/>
                <a:cs typeface="Arial" panose="020B0604020202020204"/>
              </a:rPr>
              <a:t>Κ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ε</a:t>
            </a:r>
            <a:r>
              <a:rPr sz="1000" b="1" spc="5" dirty="0">
                <a:latin typeface="Arial" panose="020B0604020202020204"/>
                <a:cs typeface="Arial" panose="020B0604020202020204"/>
              </a:rPr>
              <a:t>ν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τρικ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ή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σχισμή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5377" y="4407834"/>
            <a:ext cx="74803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15" dirty="0">
                <a:latin typeface="Arial" panose="020B0604020202020204"/>
                <a:cs typeface="Arial" panose="020B0604020202020204"/>
              </a:rPr>
              <a:t>Μ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ετ</a:t>
            </a:r>
            <a:r>
              <a:rPr sz="1000" b="1" spc="15" dirty="0">
                <a:latin typeface="Arial" panose="020B0604020202020204"/>
                <a:cs typeface="Arial" panose="020B0604020202020204"/>
              </a:rPr>
              <a:t>ω</a:t>
            </a:r>
            <a:r>
              <a:rPr sz="1000" b="1" dirty="0">
                <a:latin typeface="Arial" panose="020B0604020202020204"/>
                <a:cs typeface="Arial" panose="020B0604020202020204"/>
              </a:rPr>
              <a:t>π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ιαί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ος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λοβός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47625" marR="177165">
              <a:lnSpc>
                <a:spcPct val="100000"/>
              </a:lnSpc>
              <a:spcBef>
                <a:spcPts val="580"/>
              </a:spcBef>
            </a:pPr>
            <a:r>
              <a:rPr sz="1000" b="1" spc="-5" dirty="0">
                <a:latin typeface="Arial" panose="020B0604020202020204"/>
                <a:cs typeface="Arial" panose="020B0604020202020204"/>
              </a:rPr>
              <a:t>Κ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ι</a:t>
            </a:r>
            <a:r>
              <a:rPr sz="1000" b="1" spc="5" dirty="0">
                <a:latin typeface="Arial" panose="020B0604020202020204"/>
                <a:cs typeface="Arial" panose="020B0604020202020204"/>
              </a:rPr>
              <a:t>ν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η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τικ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ή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περιοχή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65091" y="3704844"/>
            <a:ext cx="4087495" cy="1788160"/>
            <a:chOff x="4165091" y="3704844"/>
            <a:chExt cx="4087495" cy="1788160"/>
          </a:xfrm>
        </p:grpSpPr>
        <p:sp>
          <p:nvSpPr>
            <p:cNvPr id="18" name="object 18"/>
            <p:cNvSpPr/>
            <p:nvPr/>
          </p:nvSpPr>
          <p:spPr>
            <a:xfrm>
              <a:off x="5351525" y="5487161"/>
              <a:ext cx="344805" cy="1905"/>
            </a:xfrm>
            <a:custGeom>
              <a:avLst/>
              <a:gdLst/>
              <a:ahLst/>
              <a:cxnLst/>
              <a:rect l="l" t="t" r="r" b="b"/>
              <a:pathLst>
                <a:path w="344804" h="1904">
                  <a:moveTo>
                    <a:pt x="0" y="0"/>
                  </a:moveTo>
                  <a:lnTo>
                    <a:pt x="344424" y="1524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451853" y="5019294"/>
              <a:ext cx="1797050" cy="467995"/>
            </a:xfrm>
            <a:custGeom>
              <a:avLst/>
              <a:gdLst/>
              <a:ahLst/>
              <a:cxnLst/>
              <a:rect l="l" t="t" r="r" b="b"/>
              <a:pathLst>
                <a:path w="1797050" h="467995">
                  <a:moveTo>
                    <a:pt x="0" y="467867"/>
                  </a:moveTo>
                  <a:lnTo>
                    <a:pt x="249605" y="467867"/>
                  </a:lnTo>
                  <a:lnTo>
                    <a:pt x="1796795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168901" y="3708654"/>
              <a:ext cx="591820" cy="733425"/>
            </a:xfrm>
            <a:custGeom>
              <a:avLst/>
              <a:gdLst/>
              <a:ahLst/>
              <a:cxnLst/>
              <a:rect l="l" t="t" r="r" b="b"/>
              <a:pathLst>
                <a:path w="591820" h="733425">
                  <a:moveTo>
                    <a:pt x="0" y="0"/>
                  </a:moveTo>
                  <a:lnTo>
                    <a:pt x="406742" y="0"/>
                  </a:lnTo>
                  <a:lnTo>
                    <a:pt x="591312" y="733044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716675" y="3471324"/>
            <a:ext cx="6108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 panose="020B0604020202020204"/>
                <a:cs typeface="Arial" panose="020B0604020202020204"/>
              </a:rPr>
              <a:t>Ε</a:t>
            </a:r>
            <a:r>
              <a:rPr sz="1000" b="1" dirty="0">
                <a:latin typeface="Arial" panose="020B0604020202020204"/>
                <a:cs typeface="Arial" panose="020B0604020202020204"/>
              </a:rPr>
              <a:t>π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ι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μή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ης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σχισμή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60" y="790101"/>
            <a:ext cx="8474075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73025" indent="-3581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 Οι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αισθητικές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περιοχές.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Σε αυτές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καταλήγουν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νευρικές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ώσεις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αισθητικούς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νευρώνες,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αναλύονται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ερμηνεύονται,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ώστε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δημιουργούνται</a:t>
            </a:r>
            <a:r>
              <a:rPr sz="24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αισθήσεις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συναισθήματα: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345" marR="5080" indent="-358140">
              <a:lnSpc>
                <a:spcPct val="100000"/>
              </a:lnSpc>
              <a:buClr>
                <a:srgbClr val="0033CC"/>
              </a:buClr>
              <a:buAutoNum type="romanUcPeriod"/>
              <a:tabLst>
                <a:tab pos="728345" algn="l"/>
                <a:tab pos="72898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σωματικές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γενικές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αισθήσεις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θερμοκρασία, αφή, πίεση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πόνος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γίνονται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αντιληπτές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πρόσθια περιοχή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βρεγματικού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λοβού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 Καθορισμένες</a:t>
            </a:r>
            <a:r>
              <a:rPr sz="2400" spc="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περιοχές</a:t>
            </a:r>
            <a:r>
              <a:rPr sz="2400" spc="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βρεγματικού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λοβού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υπεύθυνες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αντίληψη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ερεθισμάτων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προέρχονται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συγκεκριμένα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τμήματα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σώματος.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980" indent="-358140">
              <a:lnSpc>
                <a:spcPct val="100000"/>
              </a:lnSpc>
              <a:buClr>
                <a:srgbClr val="0033CC"/>
              </a:buClr>
              <a:buAutoNum type="romanUcPeriod"/>
              <a:tabLst>
                <a:tab pos="728345" algn="l"/>
                <a:tab pos="72898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κέντρο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όρασης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εντοπίζεται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πίσω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τμήμα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345">
              <a:lnSpc>
                <a:spcPct val="100000"/>
              </a:lnSpc>
            </a:pPr>
            <a:r>
              <a:rPr sz="2400" b="1" spc="-20" dirty="0">
                <a:latin typeface="Calibri" panose="020F0502020204030204"/>
                <a:cs typeface="Calibri" panose="020F0502020204030204"/>
              </a:rPr>
              <a:t>ινιακού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λοβού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345" marR="1035050" indent="-358140">
              <a:lnSpc>
                <a:spcPct val="100000"/>
              </a:lnSpc>
              <a:buClr>
                <a:srgbClr val="0033CC"/>
              </a:buClr>
              <a:buAutoNum type="romanUcPeriod" startAt="3"/>
              <a:tabLst>
                <a:tab pos="728980" algn="l"/>
                <a:tab pos="4879975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κέντρο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της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ακοής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εντοπίζεται	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πίσω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τμήμα</a:t>
            </a:r>
            <a:r>
              <a:rPr sz="2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κροταφικού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λοβού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51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Λειτουργικές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περιοχές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60" y="849919"/>
            <a:ext cx="832421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συνειρμικές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περιοχές.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Καταλαμβάνουν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πάνω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50%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επιφάνειας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εγκεφαλικού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φλοιού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290195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Σχετίζονται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όλες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ανώτερες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πνευματικές λειτουργίες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όπως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Microsoft Sans Serif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μνήμη,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Microsoft Sans Serif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αιτιολόγηση,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Microsoft Sans Serif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έκφραση μέσω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λόγου,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Microsoft Sans Serif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κρίση,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Microsoft Sans Serif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συναισθήματα.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51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Λειτουργικές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περιοχές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810" y="816863"/>
            <a:ext cx="3497579" cy="2514600"/>
            <a:chOff x="432810" y="816863"/>
            <a:chExt cx="3497579" cy="2514600"/>
          </a:xfrm>
        </p:grpSpPr>
        <p:sp>
          <p:nvSpPr>
            <p:cNvPr id="3" name="object 3"/>
            <p:cNvSpPr/>
            <p:nvPr/>
          </p:nvSpPr>
          <p:spPr>
            <a:xfrm>
              <a:off x="436620" y="820673"/>
              <a:ext cx="3489960" cy="2506980"/>
            </a:xfrm>
            <a:custGeom>
              <a:avLst/>
              <a:gdLst/>
              <a:ahLst/>
              <a:cxnLst/>
              <a:rect l="l" t="t" r="r" b="b"/>
              <a:pathLst>
                <a:path w="3489960" h="2506979">
                  <a:moveTo>
                    <a:pt x="966876" y="2506979"/>
                  </a:moveTo>
                  <a:lnTo>
                    <a:pt x="8547" y="2506979"/>
                  </a:lnTo>
                  <a:lnTo>
                    <a:pt x="3416" y="2448064"/>
                  </a:lnTo>
                  <a:lnTo>
                    <a:pt x="0" y="2376068"/>
                  </a:lnTo>
                  <a:lnTo>
                    <a:pt x="0" y="2282786"/>
                  </a:lnTo>
                  <a:lnTo>
                    <a:pt x="3416" y="2166607"/>
                  </a:lnTo>
                  <a:lnTo>
                    <a:pt x="8547" y="2037333"/>
                  </a:lnTo>
                  <a:lnTo>
                    <a:pt x="20510" y="1893328"/>
                  </a:lnTo>
                  <a:lnTo>
                    <a:pt x="34175" y="1816417"/>
                  </a:lnTo>
                  <a:lnTo>
                    <a:pt x="46126" y="1736229"/>
                  </a:lnTo>
                  <a:lnTo>
                    <a:pt x="61506" y="1657680"/>
                  </a:lnTo>
                  <a:lnTo>
                    <a:pt x="80289" y="1574228"/>
                  </a:lnTo>
                  <a:lnTo>
                    <a:pt x="100787" y="1492402"/>
                  </a:lnTo>
                  <a:lnTo>
                    <a:pt x="126415" y="1405674"/>
                  </a:lnTo>
                  <a:lnTo>
                    <a:pt x="153746" y="1320584"/>
                  </a:lnTo>
                  <a:lnTo>
                    <a:pt x="184492" y="1235494"/>
                  </a:lnTo>
                  <a:lnTo>
                    <a:pt x="222072" y="1152029"/>
                  </a:lnTo>
                  <a:lnTo>
                    <a:pt x="261366" y="1066939"/>
                  </a:lnTo>
                  <a:lnTo>
                    <a:pt x="304076" y="985113"/>
                  </a:lnTo>
                  <a:lnTo>
                    <a:pt x="353618" y="904938"/>
                  </a:lnTo>
                  <a:lnTo>
                    <a:pt x="406565" y="824750"/>
                  </a:lnTo>
                  <a:lnTo>
                    <a:pt x="464654" y="746201"/>
                  </a:lnTo>
                  <a:lnTo>
                    <a:pt x="529564" y="672566"/>
                  </a:lnTo>
                  <a:lnTo>
                    <a:pt x="599605" y="600557"/>
                  </a:lnTo>
                  <a:lnTo>
                    <a:pt x="673061" y="530199"/>
                  </a:lnTo>
                  <a:lnTo>
                    <a:pt x="753338" y="466382"/>
                  </a:lnTo>
                  <a:lnTo>
                    <a:pt x="840460" y="407466"/>
                  </a:lnTo>
                  <a:lnTo>
                    <a:pt x="925880" y="350189"/>
                  </a:lnTo>
                  <a:lnTo>
                    <a:pt x="1013002" y="301104"/>
                  </a:lnTo>
                  <a:lnTo>
                    <a:pt x="1098410" y="256920"/>
                  </a:lnTo>
                  <a:lnTo>
                    <a:pt x="1187246" y="212737"/>
                  </a:lnTo>
                  <a:lnTo>
                    <a:pt x="1277772" y="176733"/>
                  </a:lnTo>
                  <a:lnTo>
                    <a:pt x="1366608" y="140728"/>
                  </a:lnTo>
                  <a:lnTo>
                    <a:pt x="1455432" y="111277"/>
                  </a:lnTo>
                  <a:lnTo>
                    <a:pt x="1544269" y="88366"/>
                  </a:lnTo>
                  <a:lnTo>
                    <a:pt x="1634807" y="63817"/>
                  </a:lnTo>
                  <a:lnTo>
                    <a:pt x="1720214" y="47459"/>
                  </a:lnTo>
                  <a:lnTo>
                    <a:pt x="1809051" y="32727"/>
                  </a:lnTo>
                  <a:lnTo>
                    <a:pt x="1896160" y="19634"/>
                  </a:lnTo>
                  <a:lnTo>
                    <a:pt x="1981581" y="11455"/>
                  </a:lnTo>
                  <a:lnTo>
                    <a:pt x="2065286" y="4914"/>
                  </a:lnTo>
                  <a:lnTo>
                    <a:pt x="2148992" y="0"/>
                  </a:lnTo>
                  <a:lnTo>
                    <a:pt x="2227567" y="0"/>
                  </a:lnTo>
                  <a:lnTo>
                    <a:pt x="2307856" y="0"/>
                  </a:lnTo>
                  <a:lnTo>
                    <a:pt x="2384729" y="4914"/>
                  </a:lnTo>
                  <a:lnTo>
                    <a:pt x="2459888" y="8178"/>
                  </a:lnTo>
                  <a:lnTo>
                    <a:pt x="2529928" y="17995"/>
                  </a:lnTo>
                  <a:lnTo>
                    <a:pt x="2599969" y="26187"/>
                  </a:lnTo>
                  <a:lnTo>
                    <a:pt x="2664879" y="37642"/>
                  </a:lnTo>
                  <a:lnTo>
                    <a:pt x="2729788" y="49098"/>
                  </a:lnTo>
                  <a:lnTo>
                    <a:pt x="2791294" y="62179"/>
                  </a:lnTo>
                  <a:lnTo>
                    <a:pt x="2847657" y="76911"/>
                  </a:lnTo>
                  <a:lnTo>
                    <a:pt x="2898914" y="91643"/>
                  </a:lnTo>
                  <a:lnTo>
                    <a:pt x="2948444" y="106362"/>
                  </a:lnTo>
                  <a:lnTo>
                    <a:pt x="2994571" y="122732"/>
                  </a:lnTo>
                  <a:lnTo>
                    <a:pt x="3033864" y="140728"/>
                  </a:lnTo>
                  <a:lnTo>
                    <a:pt x="3071444" y="155460"/>
                  </a:lnTo>
                  <a:lnTo>
                    <a:pt x="3129521" y="191465"/>
                  </a:lnTo>
                  <a:lnTo>
                    <a:pt x="3160268" y="214363"/>
                  </a:lnTo>
                  <a:lnTo>
                    <a:pt x="3191027" y="238912"/>
                  </a:lnTo>
                  <a:lnTo>
                    <a:pt x="3221774" y="268376"/>
                  </a:lnTo>
                  <a:lnTo>
                    <a:pt x="3255937" y="297827"/>
                  </a:lnTo>
                  <a:lnTo>
                    <a:pt x="3286683" y="330555"/>
                  </a:lnTo>
                  <a:lnTo>
                    <a:pt x="3317430" y="368185"/>
                  </a:lnTo>
                  <a:lnTo>
                    <a:pt x="3348177" y="404190"/>
                  </a:lnTo>
                  <a:lnTo>
                    <a:pt x="3375507" y="445096"/>
                  </a:lnTo>
                  <a:lnTo>
                    <a:pt x="3401136" y="482739"/>
                  </a:lnTo>
                  <a:lnTo>
                    <a:pt x="3425050" y="526922"/>
                  </a:lnTo>
                  <a:lnTo>
                    <a:pt x="3447262" y="569467"/>
                  </a:lnTo>
                  <a:lnTo>
                    <a:pt x="3462629" y="610374"/>
                  </a:lnTo>
                  <a:lnTo>
                    <a:pt x="3474593" y="654557"/>
                  </a:lnTo>
                  <a:lnTo>
                    <a:pt x="3484841" y="698741"/>
                  </a:lnTo>
                  <a:lnTo>
                    <a:pt x="3486543" y="739660"/>
                  </a:lnTo>
                  <a:lnTo>
                    <a:pt x="3489960" y="996568"/>
                  </a:lnTo>
                  <a:lnTo>
                    <a:pt x="3489960" y="1202766"/>
                  </a:lnTo>
                  <a:lnTo>
                    <a:pt x="3486543" y="1536585"/>
                  </a:lnTo>
                  <a:lnTo>
                    <a:pt x="2767380" y="1536585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89681" y="825245"/>
              <a:ext cx="32384" cy="763905"/>
            </a:xfrm>
            <a:custGeom>
              <a:avLst/>
              <a:gdLst/>
              <a:ahLst/>
              <a:cxnLst/>
              <a:rect l="l" t="t" r="r" b="b"/>
              <a:pathLst>
                <a:path w="32385" h="763905">
                  <a:moveTo>
                    <a:pt x="32004" y="763524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96240" y="816863"/>
            <a:ext cx="8136890" cy="5852160"/>
            <a:chOff x="396240" y="816863"/>
            <a:chExt cx="8136890" cy="5852160"/>
          </a:xfrm>
        </p:grpSpPr>
        <p:sp>
          <p:nvSpPr>
            <p:cNvPr id="6" name="object 6"/>
            <p:cNvSpPr/>
            <p:nvPr/>
          </p:nvSpPr>
          <p:spPr>
            <a:xfrm>
              <a:off x="4784600" y="820673"/>
              <a:ext cx="3491865" cy="2506980"/>
            </a:xfrm>
            <a:custGeom>
              <a:avLst/>
              <a:gdLst/>
              <a:ahLst/>
              <a:cxnLst/>
              <a:rect l="l" t="t" r="r" b="b"/>
              <a:pathLst>
                <a:path w="3491865" h="2506979">
                  <a:moveTo>
                    <a:pt x="938237" y="2506979"/>
                  </a:moveTo>
                  <a:lnTo>
                    <a:pt x="8547" y="2506979"/>
                  </a:lnTo>
                  <a:lnTo>
                    <a:pt x="5118" y="2448064"/>
                  </a:lnTo>
                  <a:lnTo>
                    <a:pt x="3416" y="2376068"/>
                  </a:lnTo>
                  <a:lnTo>
                    <a:pt x="0" y="2282786"/>
                  </a:lnTo>
                  <a:lnTo>
                    <a:pt x="3416" y="2166607"/>
                  </a:lnTo>
                  <a:lnTo>
                    <a:pt x="8547" y="2037333"/>
                  </a:lnTo>
                  <a:lnTo>
                    <a:pt x="23926" y="1893328"/>
                  </a:lnTo>
                  <a:lnTo>
                    <a:pt x="34175" y="1816417"/>
                  </a:lnTo>
                  <a:lnTo>
                    <a:pt x="46139" y="1736229"/>
                  </a:lnTo>
                  <a:lnTo>
                    <a:pt x="61518" y="1657680"/>
                  </a:lnTo>
                  <a:lnTo>
                    <a:pt x="80314" y="1574228"/>
                  </a:lnTo>
                  <a:lnTo>
                    <a:pt x="100825" y="1492402"/>
                  </a:lnTo>
                  <a:lnTo>
                    <a:pt x="126466" y="1405674"/>
                  </a:lnTo>
                  <a:lnTo>
                    <a:pt x="153809" y="1320584"/>
                  </a:lnTo>
                  <a:lnTo>
                    <a:pt x="184569" y="1235494"/>
                  </a:lnTo>
                  <a:lnTo>
                    <a:pt x="222161" y="1152029"/>
                  </a:lnTo>
                  <a:lnTo>
                    <a:pt x="261480" y="1066939"/>
                  </a:lnTo>
                  <a:lnTo>
                    <a:pt x="304203" y="985113"/>
                  </a:lnTo>
                  <a:lnTo>
                    <a:pt x="353758" y="904938"/>
                  </a:lnTo>
                  <a:lnTo>
                    <a:pt x="406742" y="824750"/>
                  </a:lnTo>
                  <a:lnTo>
                    <a:pt x="464845" y="746201"/>
                  </a:lnTo>
                  <a:lnTo>
                    <a:pt x="529793" y="672566"/>
                  </a:lnTo>
                  <a:lnTo>
                    <a:pt x="599859" y="600557"/>
                  </a:lnTo>
                  <a:lnTo>
                    <a:pt x="673341" y="530199"/>
                  </a:lnTo>
                  <a:lnTo>
                    <a:pt x="753668" y="466382"/>
                  </a:lnTo>
                  <a:lnTo>
                    <a:pt x="840828" y="407466"/>
                  </a:lnTo>
                  <a:lnTo>
                    <a:pt x="926274" y="350189"/>
                  </a:lnTo>
                  <a:lnTo>
                    <a:pt x="1013434" y="301104"/>
                  </a:lnTo>
                  <a:lnTo>
                    <a:pt x="1102296" y="256920"/>
                  </a:lnTo>
                  <a:lnTo>
                    <a:pt x="1187754" y="212737"/>
                  </a:lnTo>
                  <a:lnTo>
                    <a:pt x="1278331" y="176733"/>
                  </a:lnTo>
                  <a:lnTo>
                    <a:pt x="1367193" y="140728"/>
                  </a:lnTo>
                  <a:lnTo>
                    <a:pt x="1456067" y="111277"/>
                  </a:lnTo>
                  <a:lnTo>
                    <a:pt x="1544929" y="88366"/>
                  </a:lnTo>
                  <a:lnTo>
                    <a:pt x="1635506" y="63817"/>
                  </a:lnTo>
                  <a:lnTo>
                    <a:pt x="1724380" y="47459"/>
                  </a:lnTo>
                  <a:lnTo>
                    <a:pt x="1809826" y="32727"/>
                  </a:lnTo>
                  <a:lnTo>
                    <a:pt x="1896986" y="19634"/>
                  </a:lnTo>
                  <a:lnTo>
                    <a:pt x="1982431" y="11455"/>
                  </a:lnTo>
                  <a:lnTo>
                    <a:pt x="2066175" y="4914"/>
                  </a:lnTo>
                  <a:lnTo>
                    <a:pt x="2149919" y="0"/>
                  </a:lnTo>
                  <a:lnTo>
                    <a:pt x="2228532" y="0"/>
                  </a:lnTo>
                  <a:lnTo>
                    <a:pt x="2308860" y="0"/>
                  </a:lnTo>
                  <a:lnTo>
                    <a:pt x="2385758" y="4914"/>
                  </a:lnTo>
                  <a:lnTo>
                    <a:pt x="2460955" y="8178"/>
                  </a:lnTo>
                  <a:lnTo>
                    <a:pt x="2531021" y="17995"/>
                  </a:lnTo>
                  <a:lnTo>
                    <a:pt x="2601087" y="26187"/>
                  </a:lnTo>
                  <a:lnTo>
                    <a:pt x="2669451" y="37642"/>
                  </a:lnTo>
                  <a:lnTo>
                    <a:pt x="2730982" y="49098"/>
                  </a:lnTo>
                  <a:lnTo>
                    <a:pt x="2792501" y="62179"/>
                  </a:lnTo>
                  <a:lnTo>
                    <a:pt x="2848902" y="76911"/>
                  </a:lnTo>
                  <a:lnTo>
                    <a:pt x="2900172" y="91643"/>
                  </a:lnTo>
                  <a:lnTo>
                    <a:pt x="2949727" y="106362"/>
                  </a:lnTo>
                  <a:lnTo>
                    <a:pt x="2995866" y="122732"/>
                  </a:lnTo>
                  <a:lnTo>
                    <a:pt x="3036887" y="140728"/>
                  </a:lnTo>
                  <a:lnTo>
                    <a:pt x="3072777" y="155460"/>
                  </a:lnTo>
                  <a:lnTo>
                    <a:pt x="3130880" y="191465"/>
                  </a:lnTo>
                  <a:lnTo>
                    <a:pt x="3161639" y="214363"/>
                  </a:lnTo>
                  <a:lnTo>
                    <a:pt x="3192411" y="238912"/>
                  </a:lnTo>
                  <a:lnTo>
                    <a:pt x="3223171" y="268376"/>
                  </a:lnTo>
                  <a:lnTo>
                    <a:pt x="3257346" y="297827"/>
                  </a:lnTo>
                  <a:lnTo>
                    <a:pt x="3288106" y="330555"/>
                  </a:lnTo>
                  <a:lnTo>
                    <a:pt x="3318878" y="368185"/>
                  </a:lnTo>
                  <a:lnTo>
                    <a:pt x="3349637" y="404190"/>
                  </a:lnTo>
                  <a:lnTo>
                    <a:pt x="3378682" y="445096"/>
                  </a:lnTo>
                  <a:lnTo>
                    <a:pt x="3402609" y="482739"/>
                  </a:lnTo>
                  <a:lnTo>
                    <a:pt x="3426536" y="526922"/>
                  </a:lnTo>
                  <a:lnTo>
                    <a:pt x="3448761" y="569467"/>
                  </a:lnTo>
                  <a:lnTo>
                    <a:pt x="3464140" y="610374"/>
                  </a:lnTo>
                  <a:lnTo>
                    <a:pt x="3476104" y="654557"/>
                  </a:lnTo>
                  <a:lnTo>
                    <a:pt x="3486353" y="698741"/>
                  </a:lnTo>
                  <a:lnTo>
                    <a:pt x="3488067" y="739660"/>
                  </a:lnTo>
                  <a:lnTo>
                    <a:pt x="3491484" y="996568"/>
                  </a:lnTo>
                  <a:lnTo>
                    <a:pt x="3491484" y="1202766"/>
                  </a:lnTo>
                  <a:lnTo>
                    <a:pt x="3488067" y="1536585"/>
                  </a:lnTo>
                  <a:lnTo>
                    <a:pt x="2761742" y="1536585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248906" y="834389"/>
              <a:ext cx="45720" cy="821690"/>
            </a:xfrm>
            <a:custGeom>
              <a:avLst/>
              <a:gdLst/>
              <a:ahLst/>
              <a:cxnLst/>
              <a:rect l="l" t="t" r="r" b="b"/>
              <a:pathLst>
                <a:path w="45720" h="821689">
                  <a:moveTo>
                    <a:pt x="45720" y="821436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828281" y="831341"/>
              <a:ext cx="29209" cy="134620"/>
            </a:xfrm>
            <a:custGeom>
              <a:avLst/>
              <a:gdLst/>
              <a:ahLst/>
              <a:cxnLst/>
              <a:rect l="l" t="t" r="r" b="b"/>
              <a:pathLst>
                <a:path w="29209" h="134619">
                  <a:moveTo>
                    <a:pt x="0" y="0"/>
                  </a:moveTo>
                  <a:lnTo>
                    <a:pt x="28956" y="134112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96240" y="1552956"/>
              <a:ext cx="8136635" cy="51160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00066" y="5500878"/>
              <a:ext cx="307975" cy="3175"/>
            </a:xfrm>
            <a:custGeom>
              <a:avLst/>
              <a:gdLst/>
              <a:ahLst/>
              <a:cxnLst/>
              <a:rect l="l" t="t" r="r" b="b"/>
              <a:pathLst>
                <a:path w="307975" h="3175">
                  <a:moveTo>
                    <a:pt x="0" y="0"/>
                  </a:moveTo>
                  <a:lnTo>
                    <a:pt x="307848" y="3048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18681" y="5295137"/>
              <a:ext cx="1379220" cy="205740"/>
            </a:xfrm>
            <a:custGeom>
              <a:avLst/>
              <a:gdLst/>
              <a:ahLst/>
              <a:cxnLst/>
              <a:rect l="l" t="t" r="r" b="b"/>
              <a:pathLst>
                <a:path w="1379220" h="205739">
                  <a:moveTo>
                    <a:pt x="0" y="205740"/>
                  </a:moveTo>
                  <a:lnTo>
                    <a:pt x="704138" y="205740"/>
                  </a:lnTo>
                  <a:lnTo>
                    <a:pt x="137922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402777" y="5416936"/>
            <a:ext cx="78613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1450">
              <a:lnSpc>
                <a:spcPct val="100000"/>
              </a:lnSpc>
              <a:spcBef>
                <a:spcPts val="95"/>
              </a:spcBef>
            </a:pPr>
            <a:r>
              <a:rPr sz="1000" b="1" spc="-45" dirty="0">
                <a:latin typeface="Arial" panose="020B0604020202020204"/>
                <a:cs typeface="Arial" panose="020B0604020202020204"/>
              </a:rPr>
              <a:t>Α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ι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σθη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τικ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ή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περιοχή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sz="1000" b="1" spc="-5" dirty="0">
                <a:latin typeface="Arial" panose="020B0604020202020204"/>
                <a:cs typeface="Arial" panose="020B0604020202020204"/>
              </a:rPr>
              <a:t>Β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ρε</a:t>
            </a:r>
            <a:r>
              <a:rPr sz="1000" b="1" spc="5" dirty="0">
                <a:latin typeface="Arial" panose="020B0604020202020204"/>
                <a:cs typeface="Arial" panose="020B0604020202020204"/>
              </a:rPr>
              <a:t>γ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μ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ατικ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ός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λοβός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37844" y="4893564"/>
            <a:ext cx="3107690" cy="990600"/>
            <a:chOff x="1037844" y="4893564"/>
            <a:chExt cx="3107690" cy="990600"/>
          </a:xfrm>
        </p:grpSpPr>
        <p:sp>
          <p:nvSpPr>
            <p:cNvPr id="14" name="object 14"/>
            <p:cNvSpPr/>
            <p:nvPr/>
          </p:nvSpPr>
          <p:spPr>
            <a:xfrm>
              <a:off x="1418082" y="5388102"/>
              <a:ext cx="1210310" cy="469900"/>
            </a:xfrm>
            <a:custGeom>
              <a:avLst/>
              <a:gdLst/>
              <a:ahLst/>
              <a:cxnLst/>
              <a:rect l="l" t="t" r="r" b="b"/>
              <a:pathLst>
                <a:path w="1210310" h="469900">
                  <a:moveTo>
                    <a:pt x="0" y="0"/>
                  </a:moveTo>
                  <a:lnTo>
                    <a:pt x="1037437" y="469392"/>
                  </a:lnTo>
                  <a:lnTo>
                    <a:pt x="1210056" y="469392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507486" y="5574030"/>
              <a:ext cx="634365" cy="306705"/>
            </a:xfrm>
            <a:custGeom>
              <a:avLst/>
              <a:gdLst/>
              <a:ahLst/>
              <a:cxnLst/>
              <a:rect l="l" t="t" r="r" b="b"/>
              <a:pathLst>
                <a:path w="634364" h="306704">
                  <a:moveTo>
                    <a:pt x="633984" y="0"/>
                  </a:moveTo>
                  <a:lnTo>
                    <a:pt x="169176" y="306324"/>
                  </a:lnTo>
                  <a:lnTo>
                    <a:pt x="0" y="306324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95222" y="5273802"/>
              <a:ext cx="1233170" cy="0"/>
            </a:xfrm>
            <a:custGeom>
              <a:avLst/>
              <a:gdLst/>
              <a:ahLst/>
              <a:cxnLst/>
              <a:rect l="l" t="t" r="r" b="b"/>
              <a:pathLst>
                <a:path w="1233170">
                  <a:moveTo>
                    <a:pt x="0" y="0"/>
                  </a:moveTo>
                  <a:lnTo>
                    <a:pt x="1060208" y="0"/>
                  </a:lnTo>
                  <a:lnTo>
                    <a:pt x="1232916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300222" y="5273802"/>
              <a:ext cx="760730" cy="83820"/>
            </a:xfrm>
            <a:custGeom>
              <a:avLst/>
              <a:gdLst/>
              <a:ahLst/>
              <a:cxnLst/>
              <a:rect l="l" t="t" r="r" b="b"/>
              <a:pathLst>
                <a:path w="760729" h="83820">
                  <a:moveTo>
                    <a:pt x="760476" y="83820"/>
                  </a:moveTo>
                  <a:lnTo>
                    <a:pt x="169570" y="0"/>
                  </a:ln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41654" y="4897374"/>
              <a:ext cx="1586865" cy="294640"/>
            </a:xfrm>
            <a:custGeom>
              <a:avLst/>
              <a:gdLst/>
              <a:ahLst/>
              <a:cxnLst/>
              <a:rect l="l" t="t" r="r" b="b"/>
              <a:pathLst>
                <a:path w="1586864" h="294639">
                  <a:moveTo>
                    <a:pt x="0" y="294131"/>
                  </a:moveTo>
                  <a:lnTo>
                    <a:pt x="1413814" y="0"/>
                  </a:lnTo>
                  <a:lnTo>
                    <a:pt x="1586484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61182" y="4897374"/>
              <a:ext cx="741045" cy="173990"/>
            </a:xfrm>
            <a:custGeom>
              <a:avLst/>
              <a:gdLst/>
              <a:ahLst/>
              <a:cxnLst/>
              <a:rect l="l" t="t" r="r" b="b"/>
              <a:pathLst>
                <a:path w="741045" h="173989">
                  <a:moveTo>
                    <a:pt x="740663" y="173736"/>
                  </a:moveTo>
                  <a:lnTo>
                    <a:pt x="168948" y="0"/>
                  </a:ln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850930" y="5724714"/>
            <a:ext cx="5645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 panose="020B0604020202020204"/>
                <a:cs typeface="Arial" panose="020B0604020202020204"/>
              </a:rPr>
              <a:t>Κ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ε</a:t>
            </a:r>
            <a:r>
              <a:rPr sz="1000" b="1" spc="5" dirty="0">
                <a:latin typeface="Arial" panose="020B0604020202020204"/>
                <a:cs typeface="Arial" panose="020B0604020202020204"/>
              </a:rPr>
              <a:t>ν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τρικ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ή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σχισμή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47345" y="4808604"/>
            <a:ext cx="74803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15" dirty="0">
                <a:latin typeface="Arial" panose="020B0604020202020204"/>
                <a:cs typeface="Arial" panose="020B0604020202020204"/>
              </a:rPr>
              <a:t>Μ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ετ</a:t>
            </a:r>
            <a:r>
              <a:rPr sz="1000" b="1" spc="15" dirty="0">
                <a:latin typeface="Arial" panose="020B0604020202020204"/>
                <a:cs typeface="Arial" panose="020B0604020202020204"/>
              </a:rPr>
              <a:t>ω</a:t>
            </a:r>
            <a:r>
              <a:rPr sz="1000" b="1" dirty="0">
                <a:latin typeface="Arial" panose="020B0604020202020204"/>
                <a:cs typeface="Arial" panose="020B0604020202020204"/>
              </a:rPr>
              <a:t>π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ιαί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ος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λοβός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47625" marR="177165">
              <a:lnSpc>
                <a:spcPct val="100000"/>
              </a:lnSpc>
              <a:spcBef>
                <a:spcPts val="580"/>
              </a:spcBef>
            </a:pPr>
            <a:r>
              <a:rPr sz="1000" b="1" spc="-5" dirty="0">
                <a:latin typeface="Arial" panose="020B0604020202020204"/>
                <a:cs typeface="Arial" panose="020B0604020202020204"/>
              </a:rPr>
              <a:t>Κ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ι</a:t>
            </a:r>
            <a:r>
              <a:rPr sz="1000" b="1" spc="5" dirty="0">
                <a:latin typeface="Arial" panose="020B0604020202020204"/>
                <a:cs typeface="Arial" panose="020B0604020202020204"/>
              </a:rPr>
              <a:t>ν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η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τικ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ή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περιοχή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4340" y="850391"/>
            <a:ext cx="7530465" cy="5043170"/>
            <a:chOff x="434340" y="850391"/>
            <a:chExt cx="7530465" cy="5043170"/>
          </a:xfrm>
        </p:grpSpPr>
        <p:sp>
          <p:nvSpPr>
            <p:cNvPr id="23" name="object 23"/>
            <p:cNvSpPr/>
            <p:nvPr/>
          </p:nvSpPr>
          <p:spPr>
            <a:xfrm>
              <a:off x="5063490" y="5887974"/>
              <a:ext cx="344805" cy="1905"/>
            </a:xfrm>
            <a:custGeom>
              <a:avLst/>
              <a:gdLst/>
              <a:ahLst/>
              <a:cxnLst/>
              <a:rect l="l" t="t" r="r" b="b"/>
              <a:pathLst>
                <a:path w="344804" h="1904">
                  <a:moveTo>
                    <a:pt x="0" y="0"/>
                  </a:moveTo>
                  <a:lnTo>
                    <a:pt x="344424" y="1524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163818" y="5420106"/>
              <a:ext cx="1797050" cy="467995"/>
            </a:xfrm>
            <a:custGeom>
              <a:avLst/>
              <a:gdLst/>
              <a:ahLst/>
              <a:cxnLst/>
              <a:rect l="l" t="t" r="r" b="b"/>
              <a:pathLst>
                <a:path w="1797050" h="467995">
                  <a:moveTo>
                    <a:pt x="0" y="467868"/>
                  </a:moveTo>
                  <a:lnTo>
                    <a:pt x="249605" y="467868"/>
                  </a:lnTo>
                  <a:lnTo>
                    <a:pt x="1796795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160013" y="23583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38150" y="3030474"/>
              <a:ext cx="782320" cy="33655"/>
            </a:xfrm>
            <a:custGeom>
              <a:avLst/>
              <a:gdLst/>
              <a:ahLst/>
              <a:cxnLst/>
              <a:rect l="l" t="t" r="r" b="b"/>
              <a:pathLst>
                <a:path w="782319" h="33655">
                  <a:moveTo>
                    <a:pt x="781812" y="33527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35686" y="2315717"/>
              <a:ext cx="727075" cy="187960"/>
            </a:xfrm>
            <a:custGeom>
              <a:avLst/>
              <a:gdLst/>
              <a:ahLst/>
              <a:cxnLst/>
              <a:rect l="l" t="t" r="r" b="b"/>
              <a:pathLst>
                <a:path w="727075" h="187960">
                  <a:moveTo>
                    <a:pt x="726948" y="187451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47522" y="1796033"/>
              <a:ext cx="948055" cy="483234"/>
            </a:xfrm>
            <a:custGeom>
              <a:avLst/>
              <a:gdLst/>
              <a:ahLst/>
              <a:cxnLst/>
              <a:rect l="l" t="t" r="r" b="b"/>
              <a:pathLst>
                <a:path w="948055" h="483235">
                  <a:moveTo>
                    <a:pt x="947928" y="483108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24178" y="1133093"/>
              <a:ext cx="658495" cy="596265"/>
            </a:xfrm>
            <a:custGeom>
              <a:avLst/>
              <a:gdLst/>
              <a:ahLst/>
              <a:cxnLst/>
              <a:rect l="l" t="t" r="r" b="b"/>
              <a:pathLst>
                <a:path w="658494" h="596264">
                  <a:moveTo>
                    <a:pt x="658368" y="595884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196845" y="1863089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64008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948434" y="916685"/>
              <a:ext cx="460375" cy="812800"/>
            </a:xfrm>
            <a:custGeom>
              <a:avLst/>
              <a:gdLst/>
              <a:ahLst/>
              <a:cxnLst/>
              <a:rect l="l" t="t" r="r" b="b"/>
              <a:pathLst>
                <a:path w="460375" h="812800">
                  <a:moveTo>
                    <a:pt x="460248" y="812291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443734" y="1789938"/>
              <a:ext cx="21590" cy="33655"/>
            </a:xfrm>
            <a:custGeom>
              <a:avLst/>
              <a:gdLst/>
              <a:ahLst/>
              <a:cxnLst/>
              <a:rect l="l" t="t" r="r" b="b"/>
              <a:pathLst>
                <a:path w="21589" h="33655">
                  <a:moveTo>
                    <a:pt x="21336" y="33527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251710" y="854201"/>
              <a:ext cx="279400" cy="731520"/>
            </a:xfrm>
            <a:custGeom>
              <a:avLst/>
              <a:gdLst/>
              <a:ahLst/>
              <a:cxnLst/>
              <a:rect l="l" t="t" r="r" b="b"/>
              <a:pathLst>
                <a:path w="279400" h="731519">
                  <a:moveTo>
                    <a:pt x="278892" y="73152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558034" y="1678686"/>
              <a:ext cx="50800" cy="123825"/>
            </a:xfrm>
            <a:custGeom>
              <a:avLst/>
              <a:gdLst/>
              <a:ahLst/>
              <a:cxnLst/>
              <a:rect l="l" t="t" r="r" b="b"/>
              <a:pathLst>
                <a:path w="50800" h="123825">
                  <a:moveTo>
                    <a:pt x="50292" y="123444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30473" y="883157"/>
              <a:ext cx="196850" cy="756285"/>
            </a:xfrm>
            <a:custGeom>
              <a:avLst/>
              <a:gdLst/>
              <a:ahLst/>
              <a:cxnLst/>
              <a:rect l="l" t="t" r="r" b="b"/>
              <a:pathLst>
                <a:path w="196850" h="756285">
                  <a:moveTo>
                    <a:pt x="0" y="755903"/>
                  </a:moveTo>
                  <a:lnTo>
                    <a:pt x="128219" y="268325"/>
                  </a:lnTo>
                  <a:lnTo>
                    <a:pt x="196596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990850" y="1742694"/>
              <a:ext cx="10795" cy="38100"/>
            </a:xfrm>
            <a:custGeom>
              <a:avLst/>
              <a:gdLst/>
              <a:ahLst/>
              <a:cxnLst/>
              <a:rect l="l" t="t" r="r" b="b"/>
              <a:pathLst>
                <a:path w="10794" h="38100">
                  <a:moveTo>
                    <a:pt x="0" y="38100"/>
                  </a:moveTo>
                  <a:lnTo>
                    <a:pt x="0" y="38100"/>
                  </a:lnTo>
                  <a:lnTo>
                    <a:pt x="10668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234690" y="1044701"/>
              <a:ext cx="375285" cy="581025"/>
            </a:xfrm>
            <a:custGeom>
              <a:avLst/>
              <a:gdLst/>
              <a:ahLst/>
              <a:cxnLst/>
              <a:rect l="l" t="t" r="r" b="b"/>
              <a:pathLst>
                <a:path w="375285" h="581025">
                  <a:moveTo>
                    <a:pt x="0" y="580644"/>
                  </a:moveTo>
                  <a:lnTo>
                    <a:pt x="0" y="580644"/>
                  </a:lnTo>
                  <a:lnTo>
                    <a:pt x="374904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118866" y="1716786"/>
              <a:ext cx="59690" cy="81280"/>
            </a:xfrm>
            <a:custGeom>
              <a:avLst/>
              <a:gdLst/>
              <a:ahLst/>
              <a:cxnLst/>
              <a:rect l="l" t="t" r="r" b="b"/>
              <a:pathLst>
                <a:path w="59689" h="81280">
                  <a:moveTo>
                    <a:pt x="0" y="80772"/>
                  </a:moveTo>
                  <a:lnTo>
                    <a:pt x="59436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300222" y="1887474"/>
              <a:ext cx="626745" cy="26034"/>
            </a:xfrm>
            <a:custGeom>
              <a:avLst/>
              <a:gdLst/>
              <a:ahLst/>
              <a:cxnLst/>
              <a:rect l="l" t="t" r="r" b="b"/>
              <a:pathLst>
                <a:path w="626745" h="26035">
                  <a:moveTo>
                    <a:pt x="0" y="25908"/>
                  </a:moveTo>
                  <a:lnTo>
                    <a:pt x="626364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491465" y="3097672"/>
            <a:ext cx="584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 panose="020B0604020202020204"/>
                <a:cs typeface="Arial" panose="020B0604020202020204"/>
              </a:rPr>
              <a:t>κ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α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τ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α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π</a:t>
            </a:r>
            <a:r>
              <a:rPr sz="900" b="1" dirty="0">
                <a:latin typeface="Arial" panose="020B0604020202020204"/>
                <a:cs typeface="Arial" panose="020B0604020202020204"/>
              </a:rPr>
              <a:t>ο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σ</a:t>
            </a:r>
            <a:r>
              <a:rPr sz="900" b="1" dirty="0">
                <a:latin typeface="Arial" panose="020B0604020202020204"/>
                <a:cs typeface="Arial" panose="020B0604020202020204"/>
              </a:rPr>
              <a:t>η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42225" y="1078562"/>
            <a:ext cx="373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 panose="020B0604020202020204"/>
                <a:cs typeface="Arial" panose="020B0604020202020204"/>
              </a:rPr>
              <a:t>Π</a:t>
            </a:r>
            <a:r>
              <a:rPr sz="900" b="1" dirty="0">
                <a:latin typeface="Arial" panose="020B0604020202020204"/>
                <a:cs typeface="Arial" panose="020B0604020202020204"/>
              </a:rPr>
              <a:t>ή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χ</a:t>
            </a:r>
            <a:r>
              <a:rPr sz="900" b="1" dirty="0">
                <a:latin typeface="Arial" panose="020B0604020202020204"/>
                <a:cs typeface="Arial" panose="020B0604020202020204"/>
              </a:rPr>
              <a:t>ης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049738" y="850391"/>
            <a:ext cx="6230620" cy="1744980"/>
            <a:chOff x="2049738" y="850391"/>
            <a:chExt cx="6230620" cy="1744980"/>
          </a:xfrm>
        </p:grpSpPr>
        <p:sp>
          <p:nvSpPr>
            <p:cNvPr id="43" name="object 43"/>
            <p:cNvSpPr/>
            <p:nvPr/>
          </p:nvSpPr>
          <p:spPr>
            <a:xfrm>
              <a:off x="2049738" y="929466"/>
              <a:ext cx="311150" cy="537210"/>
            </a:xfrm>
            <a:custGeom>
              <a:avLst/>
              <a:gdLst/>
              <a:ahLst/>
              <a:cxnLst/>
              <a:rect l="l" t="t" r="r" b="b"/>
              <a:pathLst>
                <a:path w="311150" h="537210">
                  <a:moveTo>
                    <a:pt x="231711" y="336834"/>
                  </a:moveTo>
                  <a:lnTo>
                    <a:pt x="188239" y="383671"/>
                  </a:lnTo>
                  <a:lnTo>
                    <a:pt x="194246" y="396447"/>
                  </a:lnTo>
                  <a:lnTo>
                    <a:pt x="257898" y="392536"/>
                  </a:lnTo>
                  <a:lnTo>
                    <a:pt x="252915" y="381931"/>
                  </a:lnTo>
                  <a:lnTo>
                    <a:pt x="208330" y="381931"/>
                  </a:lnTo>
                  <a:lnTo>
                    <a:pt x="216090" y="374705"/>
                  </a:lnTo>
                  <a:lnTo>
                    <a:pt x="238709" y="351731"/>
                  </a:lnTo>
                  <a:lnTo>
                    <a:pt x="231711" y="336834"/>
                  </a:lnTo>
                  <a:close/>
                </a:path>
                <a:path w="311150" h="537210">
                  <a:moveTo>
                    <a:pt x="251040" y="377944"/>
                  </a:moveTo>
                  <a:lnTo>
                    <a:pt x="212775" y="381385"/>
                  </a:lnTo>
                  <a:lnTo>
                    <a:pt x="208330" y="381931"/>
                  </a:lnTo>
                  <a:lnTo>
                    <a:pt x="252915" y="381931"/>
                  </a:lnTo>
                  <a:lnTo>
                    <a:pt x="251040" y="377944"/>
                  </a:lnTo>
                  <a:close/>
                </a:path>
                <a:path w="311150" h="537210">
                  <a:moveTo>
                    <a:pt x="187325" y="286034"/>
                  </a:moveTo>
                  <a:lnTo>
                    <a:pt x="158343" y="320374"/>
                  </a:lnTo>
                  <a:lnTo>
                    <a:pt x="159448" y="325581"/>
                  </a:lnTo>
                  <a:lnTo>
                    <a:pt x="165493" y="338447"/>
                  </a:lnTo>
                  <a:lnTo>
                    <a:pt x="171259" y="343781"/>
                  </a:lnTo>
                  <a:lnTo>
                    <a:pt x="186855" y="349229"/>
                  </a:lnTo>
                  <a:lnTo>
                    <a:pt x="194818" y="348683"/>
                  </a:lnTo>
                  <a:lnTo>
                    <a:pt x="210972" y="341088"/>
                  </a:lnTo>
                  <a:lnTo>
                    <a:pt x="216408" y="335360"/>
                  </a:lnTo>
                  <a:lnTo>
                    <a:pt x="217093" y="333506"/>
                  </a:lnTo>
                  <a:lnTo>
                    <a:pt x="185928" y="333506"/>
                  </a:lnTo>
                  <a:lnTo>
                    <a:pt x="177914" y="331157"/>
                  </a:lnTo>
                  <a:lnTo>
                    <a:pt x="175031" y="328706"/>
                  </a:lnTo>
                  <a:lnTo>
                    <a:pt x="171551" y="321302"/>
                  </a:lnTo>
                  <a:lnTo>
                    <a:pt x="171500" y="317530"/>
                  </a:lnTo>
                  <a:lnTo>
                    <a:pt x="174790" y="309821"/>
                  </a:lnTo>
                  <a:lnTo>
                    <a:pt x="178269" y="306633"/>
                  </a:lnTo>
                  <a:lnTo>
                    <a:pt x="188899" y="301629"/>
                  </a:lnTo>
                  <a:lnTo>
                    <a:pt x="193573" y="300982"/>
                  </a:lnTo>
                  <a:lnTo>
                    <a:pt x="216334" y="300982"/>
                  </a:lnTo>
                  <a:lnTo>
                    <a:pt x="215303" y="298784"/>
                  </a:lnTo>
                  <a:lnTo>
                    <a:pt x="211899" y="294568"/>
                  </a:lnTo>
                  <a:lnTo>
                    <a:pt x="203250" y="288243"/>
                  </a:lnTo>
                  <a:lnTo>
                    <a:pt x="198335" y="286529"/>
                  </a:lnTo>
                  <a:lnTo>
                    <a:pt x="187325" y="286034"/>
                  </a:lnTo>
                  <a:close/>
                </a:path>
                <a:path w="311150" h="537210">
                  <a:moveTo>
                    <a:pt x="216334" y="300982"/>
                  </a:moveTo>
                  <a:lnTo>
                    <a:pt x="193573" y="300982"/>
                  </a:lnTo>
                  <a:lnTo>
                    <a:pt x="201599" y="303369"/>
                  </a:lnTo>
                  <a:lnTo>
                    <a:pt x="204482" y="305820"/>
                  </a:lnTo>
                  <a:lnTo>
                    <a:pt x="207962" y="313224"/>
                  </a:lnTo>
                  <a:lnTo>
                    <a:pt x="208013" y="316996"/>
                  </a:lnTo>
                  <a:lnTo>
                    <a:pt x="204711" y="324680"/>
                  </a:lnTo>
                  <a:lnTo>
                    <a:pt x="201269" y="327829"/>
                  </a:lnTo>
                  <a:lnTo>
                    <a:pt x="190627" y="332833"/>
                  </a:lnTo>
                  <a:lnTo>
                    <a:pt x="185928" y="333506"/>
                  </a:lnTo>
                  <a:lnTo>
                    <a:pt x="217093" y="333506"/>
                  </a:lnTo>
                  <a:lnTo>
                    <a:pt x="222072" y="320044"/>
                  </a:lnTo>
                  <a:lnTo>
                    <a:pt x="221576" y="312145"/>
                  </a:lnTo>
                  <a:lnTo>
                    <a:pt x="216334" y="300982"/>
                  </a:lnTo>
                  <a:close/>
                </a:path>
                <a:path w="311150" h="537210">
                  <a:moveTo>
                    <a:pt x="191490" y="251299"/>
                  </a:moveTo>
                  <a:lnTo>
                    <a:pt x="137858" y="276521"/>
                  </a:lnTo>
                  <a:lnTo>
                    <a:pt x="144526" y="290707"/>
                  </a:lnTo>
                  <a:lnTo>
                    <a:pt x="198158" y="265498"/>
                  </a:lnTo>
                  <a:lnTo>
                    <a:pt x="191490" y="251299"/>
                  </a:lnTo>
                  <a:close/>
                </a:path>
                <a:path w="311150" h="537210">
                  <a:moveTo>
                    <a:pt x="86474" y="220248"/>
                  </a:moveTo>
                  <a:lnTo>
                    <a:pt x="93726" y="235653"/>
                  </a:lnTo>
                  <a:lnTo>
                    <a:pt x="125514" y="237037"/>
                  </a:lnTo>
                  <a:lnTo>
                    <a:pt x="106095" y="261967"/>
                  </a:lnTo>
                  <a:lnTo>
                    <a:pt x="113741" y="278223"/>
                  </a:lnTo>
                  <a:lnTo>
                    <a:pt x="141427" y="240047"/>
                  </a:lnTo>
                  <a:lnTo>
                    <a:pt x="186202" y="240047"/>
                  </a:lnTo>
                  <a:lnTo>
                    <a:pt x="180136" y="227144"/>
                  </a:lnTo>
                  <a:lnTo>
                    <a:pt x="149250" y="225874"/>
                  </a:lnTo>
                  <a:lnTo>
                    <a:pt x="151443" y="223181"/>
                  </a:lnTo>
                  <a:lnTo>
                    <a:pt x="133489" y="223181"/>
                  </a:lnTo>
                  <a:lnTo>
                    <a:pt x="86474" y="220248"/>
                  </a:lnTo>
                  <a:close/>
                </a:path>
                <a:path w="311150" h="537210">
                  <a:moveTo>
                    <a:pt x="216027" y="247222"/>
                  </a:moveTo>
                  <a:lnTo>
                    <a:pt x="197650" y="247349"/>
                  </a:lnTo>
                  <a:lnTo>
                    <a:pt x="201879" y="256341"/>
                  </a:lnTo>
                  <a:lnTo>
                    <a:pt x="223507" y="263136"/>
                  </a:lnTo>
                  <a:lnTo>
                    <a:pt x="216027" y="247222"/>
                  </a:lnTo>
                  <a:close/>
                </a:path>
                <a:path w="311150" h="537210">
                  <a:moveTo>
                    <a:pt x="186202" y="240047"/>
                  </a:moveTo>
                  <a:lnTo>
                    <a:pt x="141427" y="240047"/>
                  </a:lnTo>
                  <a:lnTo>
                    <a:pt x="187121" y="242003"/>
                  </a:lnTo>
                  <a:lnTo>
                    <a:pt x="186202" y="240047"/>
                  </a:lnTo>
                  <a:close/>
                </a:path>
                <a:path w="311150" h="537210">
                  <a:moveTo>
                    <a:pt x="161086" y="186643"/>
                  </a:moveTo>
                  <a:lnTo>
                    <a:pt x="133489" y="223181"/>
                  </a:lnTo>
                  <a:lnTo>
                    <a:pt x="151443" y="223181"/>
                  </a:lnTo>
                  <a:lnTo>
                    <a:pt x="168452" y="202303"/>
                  </a:lnTo>
                  <a:lnTo>
                    <a:pt x="161086" y="186643"/>
                  </a:lnTo>
                  <a:close/>
                </a:path>
                <a:path w="311150" h="537210">
                  <a:moveTo>
                    <a:pt x="121361" y="132668"/>
                  </a:moveTo>
                  <a:lnTo>
                    <a:pt x="85115" y="159872"/>
                  </a:lnTo>
                  <a:lnTo>
                    <a:pt x="84848" y="166958"/>
                  </a:lnTo>
                  <a:lnTo>
                    <a:pt x="91871" y="181868"/>
                  </a:lnTo>
                  <a:lnTo>
                    <a:pt x="98018" y="186199"/>
                  </a:lnTo>
                  <a:lnTo>
                    <a:pt x="106692" y="187177"/>
                  </a:lnTo>
                  <a:lnTo>
                    <a:pt x="104914" y="188625"/>
                  </a:lnTo>
                  <a:lnTo>
                    <a:pt x="103174" y="190187"/>
                  </a:lnTo>
                  <a:lnTo>
                    <a:pt x="101485" y="191838"/>
                  </a:lnTo>
                  <a:lnTo>
                    <a:pt x="100482" y="192854"/>
                  </a:lnTo>
                  <a:lnTo>
                    <a:pt x="99682" y="193590"/>
                  </a:lnTo>
                  <a:lnTo>
                    <a:pt x="99085" y="194086"/>
                  </a:lnTo>
                  <a:lnTo>
                    <a:pt x="104698" y="205998"/>
                  </a:lnTo>
                  <a:lnTo>
                    <a:pt x="107912" y="202303"/>
                  </a:lnTo>
                  <a:lnTo>
                    <a:pt x="111747" y="198696"/>
                  </a:lnTo>
                  <a:lnTo>
                    <a:pt x="148031" y="181995"/>
                  </a:lnTo>
                  <a:lnTo>
                    <a:pt x="153784" y="181246"/>
                  </a:lnTo>
                  <a:lnTo>
                    <a:pt x="158555" y="181246"/>
                  </a:lnTo>
                  <a:lnTo>
                    <a:pt x="157156" y="178274"/>
                  </a:lnTo>
                  <a:lnTo>
                    <a:pt x="112191" y="178274"/>
                  </a:lnTo>
                  <a:lnTo>
                    <a:pt x="104813" y="176737"/>
                  </a:lnTo>
                  <a:lnTo>
                    <a:pt x="102196" y="174731"/>
                  </a:lnTo>
                  <a:lnTo>
                    <a:pt x="99098" y="168127"/>
                  </a:lnTo>
                  <a:lnTo>
                    <a:pt x="99352" y="164672"/>
                  </a:lnTo>
                  <a:lnTo>
                    <a:pt x="103530" y="157560"/>
                  </a:lnTo>
                  <a:lnTo>
                    <a:pt x="107061" y="154627"/>
                  </a:lnTo>
                  <a:lnTo>
                    <a:pt x="117360" y="149775"/>
                  </a:lnTo>
                  <a:lnTo>
                    <a:pt x="122008" y="148874"/>
                  </a:lnTo>
                  <a:lnTo>
                    <a:pt x="144806" y="148874"/>
                  </a:lnTo>
                  <a:lnTo>
                    <a:pt x="140919" y="140619"/>
                  </a:lnTo>
                  <a:lnTo>
                    <a:pt x="135623" y="136072"/>
                  </a:lnTo>
                  <a:lnTo>
                    <a:pt x="121361" y="132668"/>
                  </a:lnTo>
                  <a:close/>
                </a:path>
                <a:path w="311150" h="537210">
                  <a:moveTo>
                    <a:pt x="158555" y="181246"/>
                  </a:moveTo>
                  <a:lnTo>
                    <a:pt x="153784" y="181246"/>
                  </a:lnTo>
                  <a:lnTo>
                    <a:pt x="158597" y="181335"/>
                  </a:lnTo>
                  <a:close/>
                </a:path>
                <a:path w="311150" h="537210">
                  <a:moveTo>
                    <a:pt x="144806" y="148874"/>
                  </a:moveTo>
                  <a:lnTo>
                    <a:pt x="122008" y="148874"/>
                  </a:lnTo>
                  <a:lnTo>
                    <a:pt x="129921" y="150296"/>
                  </a:lnTo>
                  <a:lnTo>
                    <a:pt x="132651" y="152277"/>
                  </a:lnTo>
                  <a:lnTo>
                    <a:pt x="135623" y="158602"/>
                  </a:lnTo>
                  <a:lnTo>
                    <a:pt x="135445" y="161917"/>
                  </a:lnTo>
                  <a:lnTo>
                    <a:pt x="131775" y="168990"/>
                  </a:lnTo>
                  <a:lnTo>
                    <a:pt x="128079" y="172064"/>
                  </a:lnTo>
                  <a:lnTo>
                    <a:pt x="116865" y="177334"/>
                  </a:lnTo>
                  <a:lnTo>
                    <a:pt x="112191" y="178274"/>
                  </a:lnTo>
                  <a:lnTo>
                    <a:pt x="157156" y="178274"/>
                  </a:lnTo>
                  <a:lnTo>
                    <a:pt x="153509" y="170527"/>
                  </a:lnTo>
                  <a:lnTo>
                    <a:pt x="142227" y="170527"/>
                  </a:lnTo>
                  <a:lnTo>
                    <a:pt x="147091" y="162767"/>
                  </a:lnTo>
                  <a:lnTo>
                    <a:pt x="147815" y="155262"/>
                  </a:lnTo>
                  <a:lnTo>
                    <a:pt x="144806" y="148874"/>
                  </a:lnTo>
                  <a:close/>
                </a:path>
                <a:path w="311150" h="537210">
                  <a:moveTo>
                    <a:pt x="152869" y="169168"/>
                  </a:moveTo>
                  <a:lnTo>
                    <a:pt x="148513" y="169524"/>
                  </a:lnTo>
                  <a:lnTo>
                    <a:pt x="144970" y="169981"/>
                  </a:lnTo>
                  <a:lnTo>
                    <a:pt x="142227" y="170527"/>
                  </a:lnTo>
                  <a:lnTo>
                    <a:pt x="153509" y="170527"/>
                  </a:lnTo>
                  <a:lnTo>
                    <a:pt x="152869" y="169168"/>
                  </a:lnTo>
                  <a:close/>
                </a:path>
                <a:path w="311150" h="537210">
                  <a:moveTo>
                    <a:pt x="71451" y="101515"/>
                  </a:moveTo>
                  <a:lnTo>
                    <a:pt x="59575" y="101515"/>
                  </a:lnTo>
                  <a:lnTo>
                    <a:pt x="58839" y="107738"/>
                  </a:lnTo>
                  <a:lnTo>
                    <a:pt x="59588" y="113225"/>
                  </a:lnTo>
                  <a:lnTo>
                    <a:pt x="65201" y="125150"/>
                  </a:lnTo>
                  <a:lnTo>
                    <a:pt x="70713" y="129951"/>
                  </a:lnTo>
                  <a:lnTo>
                    <a:pt x="86017" y="134789"/>
                  </a:lnTo>
                  <a:lnTo>
                    <a:pt x="93687" y="134205"/>
                  </a:lnTo>
                  <a:lnTo>
                    <a:pt x="109207" y="126903"/>
                  </a:lnTo>
                  <a:lnTo>
                    <a:pt x="114719" y="121188"/>
                  </a:lnTo>
                  <a:lnTo>
                    <a:pt x="115706" y="118787"/>
                  </a:lnTo>
                  <a:lnTo>
                    <a:pt x="85636" y="118787"/>
                  </a:lnTo>
                  <a:lnTo>
                    <a:pt x="77317" y="116946"/>
                  </a:lnTo>
                  <a:lnTo>
                    <a:pt x="74345" y="114571"/>
                  </a:lnTo>
                  <a:lnTo>
                    <a:pt x="70739" y="106900"/>
                  </a:lnTo>
                  <a:lnTo>
                    <a:pt x="70662" y="103192"/>
                  </a:lnTo>
                  <a:lnTo>
                    <a:pt x="71451" y="101515"/>
                  </a:lnTo>
                  <a:close/>
                </a:path>
                <a:path w="311150" h="537210">
                  <a:moveTo>
                    <a:pt x="115734" y="87050"/>
                  </a:moveTo>
                  <a:lnTo>
                    <a:pt x="93548" y="87050"/>
                  </a:lnTo>
                  <a:lnTo>
                    <a:pt x="101155" y="89514"/>
                  </a:lnTo>
                  <a:lnTo>
                    <a:pt x="103898" y="91901"/>
                  </a:lnTo>
                  <a:lnTo>
                    <a:pt x="107480" y="99509"/>
                  </a:lnTo>
                  <a:lnTo>
                    <a:pt x="107480" y="103319"/>
                  </a:lnTo>
                  <a:lnTo>
                    <a:pt x="103657" y="110418"/>
                  </a:lnTo>
                  <a:lnTo>
                    <a:pt x="100177" y="113390"/>
                  </a:lnTo>
                  <a:lnTo>
                    <a:pt x="90182" y="118089"/>
                  </a:lnTo>
                  <a:lnTo>
                    <a:pt x="85636" y="118787"/>
                  </a:lnTo>
                  <a:lnTo>
                    <a:pt x="115706" y="118787"/>
                  </a:lnTo>
                  <a:lnTo>
                    <a:pt x="117906" y="113441"/>
                  </a:lnTo>
                  <a:lnTo>
                    <a:pt x="119560" y="107738"/>
                  </a:lnTo>
                  <a:lnTo>
                    <a:pt x="119653" y="106900"/>
                  </a:lnTo>
                  <a:lnTo>
                    <a:pt x="119964" y="101479"/>
                  </a:lnTo>
                  <a:lnTo>
                    <a:pt x="118949" y="95244"/>
                  </a:lnTo>
                  <a:lnTo>
                    <a:pt x="116573" y="88841"/>
                  </a:lnTo>
                  <a:lnTo>
                    <a:pt x="115734" y="87050"/>
                  </a:lnTo>
                  <a:close/>
                </a:path>
                <a:path w="311150" h="537210">
                  <a:moveTo>
                    <a:pt x="95846" y="71912"/>
                  </a:moveTo>
                  <a:lnTo>
                    <a:pt x="85445" y="72978"/>
                  </a:lnTo>
                  <a:lnTo>
                    <a:pt x="79044" y="75036"/>
                  </a:lnTo>
                  <a:lnTo>
                    <a:pt x="29209" y="98467"/>
                  </a:lnTo>
                  <a:lnTo>
                    <a:pt x="35890" y="112653"/>
                  </a:lnTo>
                  <a:lnTo>
                    <a:pt x="59575" y="101515"/>
                  </a:lnTo>
                  <a:lnTo>
                    <a:pt x="71451" y="101515"/>
                  </a:lnTo>
                  <a:lnTo>
                    <a:pt x="73990" y="96118"/>
                  </a:lnTo>
                  <a:lnTo>
                    <a:pt x="77050" y="93298"/>
                  </a:lnTo>
                  <a:lnTo>
                    <a:pt x="88265" y="88028"/>
                  </a:lnTo>
                  <a:lnTo>
                    <a:pt x="93548" y="87050"/>
                  </a:lnTo>
                  <a:lnTo>
                    <a:pt x="115734" y="87050"/>
                  </a:lnTo>
                  <a:lnTo>
                    <a:pt x="113842" y="83011"/>
                  </a:lnTo>
                  <a:lnTo>
                    <a:pt x="110134" y="78693"/>
                  </a:lnTo>
                  <a:lnTo>
                    <a:pt x="100774" y="73055"/>
                  </a:lnTo>
                  <a:lnTo>
                    <a:pt x="95846" y="71912"/>
                  </a:lnTo>
                  <a:close/>
                </a:path>
                <a:path w="311150" h="537210">
                  <a:moveTo>
                    <a:pt x="43910" y="37253"/>
                  </a:moveTo>
                  <a:lnTo>
                    <a:pt x="34912" y="37253"/>
                  </a:lnTo>
                  <a:lnTo>
                    <a:pt x="31127" y="44873"/>
                  </a:lnTo>
                  <a:lnTo>
                    <a:pt x="30935" y="52277"/>
                  </a:lnTo>
                  <a:lnTo>
                    <a:pt x="37147" y="65498"/>
                  </a:lnTo>
                  <a:lnTo>
                    <a:pt x="41554" y="69359"/>
                  </a:lnTo>
                  <a:lnTo>
                    <a:pt x="53390" y="72509"/>
                  </a:lnTo>
                  <a:lnTo>
                    <a:pt x="59321" y="71912"/>
                  </a:lnTo>
                  <a:lnTo>
                    <a:pt x="70065" y="66857"/>
                  </a:lnTo>
                  <a:lnTo>
                    <a:pt x="73812" y="63479"/>
                  </a:lnTo>
                  <a:lnTo>
                    <a:pt x="78156" y="56202"/>
                  </a:lnTo>
                  <a:lnTo>
                    <a:pt x="52577" y="56202"/>
                  </a:lnTo>
                  <a:lnTo>
                    <a:pt x="46863" y="54449"/>
                  </a:lnTo>
                  <a:lnTo>
                    <a:pt x="44805" y="52671"/>
                  </a:lnTo>
                  <a:lnTo>
                    <a:pt x="42227" y="47172"/>
                  </a:lnTo>
                  <a:lnTo>
                    <a:pt x="42011" y="44111"/>
                  </a:lnTo>
                  <a:lnTo>
                    <a:pt x="43802" y="37431"/>
                  </a:lnTo>
                  <a:lnTo>
                    <a:pt x="43910" y="37253"/>
                  </a:lnTo>
                  <a:close/>
                </a:path>
                <a:path w="311150" h="537210">
                  <a:moveTo>
                    <a:pt x="74129" y="26636"/>
                  </a:moveTo>
                  <a:lnTo>
                    <a:pt x="66255" y="30345"/>
                  </a:lnTo>
                  <a:lnTo>
                    <a:pt x="68948" y="36072"/>
                  </a:lnTo>
                  <a:lnTo>
                    <a:pt x="69507" y="40974"/>
                  </a:lnTo>
                  <a:lnTo>
                    <a:pt x="66357" y="49153"/>
                  </a:lnTo>
                  <a:lnTo>
                    <a:pt x="63284" y="52277"/>
                  </a:lnTo>
                  <a:lnTo>
                    <a:pt x="55575" y="55910"/>
                  </a:lnTo>
                  <a:lnTo>
                    <a:pt x="52577" y="56202"/>
                  </a:lnTo>
                  <a:lnTo>
                    <a:pt x="78156" y="56202"/>
                  </a:lnTo>
                  <a:lnTo>
                    <a:pt x="79171" y="54500"/>
                  </a:lnTo>
                  <a:lnTo>
                    <a:pt x="79534" y="50525"/>
                  </a:lnTo>
                  <a:lnTo>
                    <a:pt x="79636" y="49153"/>
                  </a:lnTo>
                  <a:lnTo>
                    <a:pt x="77927" y="43108"/>
                  </a:lnTo>
                  <a:lnTo>
                    <a:pt x="106746" y="43108"/>
                  </a:lnTo>
                  <a:lnTo>
                    <a:pt x="108318" y="41203"/>
                  </a:lnTo>
                  <a:lnTo>
                    <a:pt x="109403" y="36809"/>
                  </a:lnTo>
                  <a:lnTo>
                    <a:pt x="88188" y="36809"/>
                  </a:lnTo>
                  <a:lnTo>
                    <a:pt x="85090" y="36783"/>
                  </a:lnTo>
                  <a:lnTo>
                    <a:pt x="78841" y="33799"/>
                  </a:lnTo>
                  <a:lnTo>
                    <a:pt x="76225" y="30916"/>
                  </a:lnTo>
                  <a:lnTo>
                    <a:pt x="74129" y="26636"/>
                  </a:lnTo>
                  <a:close/>
                </a:path>
                <a:path w="311150" h="537210">
                  <a:moveTo>
                    <a:pt x="82369" y="0"/>
                  </a:moveTo>
                  <a:lnTo>
                    <a:pt x="75618" y="1379"/>
                  </a:lnTo>
                  <a:lnTo>
                    <a:pt x="68084" y="4322"/>
                  </a:lnTo>
                  <a:lnTo>
                    <a:pt x="0" y="36339"/>
                  </a:lnTo>
                  <a:lnTo>
                    <a:pt x="6667" y="50525"/>
                  </a:lnTo>
                  <a:lnTo>
                    <a:pt x="34912" y="37253"/>
                  </a:lnTo>
                  <a:lnTo>
                    <a:pt x="43910" y="37253"/>
                  </a:lnTo>
                  <a:lnTo>
                    <a:pt x="77939" y="17022"/>
                  </a:lnTo>
                  <a:lnTo>
                    <a:pt x="86423" y="14774"/>
                  </a:lnTo>
                  <a:lnTo>
                    <a:pt x="106729" y="14774"/>
                  </a:lnTo>
                  <a:lnTo>
                    <a:pt x="104559" y="10152"/>
                  </a:lnTo>
                  <a:lnTo>
                    <a:pt x="99885" y="5300"/>
                  </a:lnTo>
                  <a:lnTo>
                    <a:pt x="93510" y="1935"/>
                  </a:lnTo>
                  <a:lnTo>
                    <a:pt x="88333" y="184"/>
                  </a:lnTo>
                  <a:lnTo>
                    <a:pt x="82369" y="0"/>
                  </a:lnTo>
                  <a:close/>
                </a:path>
                <a:path w="311150" h="537210">
                  <a:moveTo>
                    <a:pt x="106746" y="43108"/>
                  </a:moveTo>
                  <a:lnTo>
                    <a:pt x="77927" y="43108"/>
                  </a:lnTo>
                  <a:lnTo>
                    <a:pt x="80454" y="46207"/>
                  </a:lnTo>
                  <a:lnTo>
                    <a:pt x="83680" y="48264"/>
                  </a:lnTo>
                  <a:lnTo>
                    <a:pt x="91516" y="50334"/>
                  </a:lnTo>
                  <a:lnTo>
                    <a:pt x="95326" y="49979"/>
                  </a:lnTo>
                  <a:lnTo>
                    <a:pt x="104724" y="45559"/>
                  </a:lnTo>
                  <a:lnTo>
                    <a:pt x="106746" y="43108"/>
                  </a:lnTo>
                  <a:close/>
                </a:path>
                <a:path w="311150" h="537210">
                  <a:moveTo>
                    <a:pt x="106729" y="14774"/>
                  </a:moveTo>
                  <a:lnTo>
                    <a:pt x="86423" y="14774"/>
                  </a:lnTo>
                  <a:lnTo>
                    <a:pt x="88785" y="15028"/>
                  </a:lnTo>
                  <a:lnTo>
                    <a:pt x="93218" y="17022"/>
                  </a:lnTo>
                  <a:lnTo>
                    <a:pt x="94881" y="18699"/>
                  </a:lnTo>
                  <a:lnTo>
                    <a:pt x="97269" y="23779"/>
                  </a:lnTo>
                  <a:lnTo>
                    <a:pt x="97497" y="26522"/>
                  </a:lnTo>
                  <a:lnTo>
                    <a:pt x="95859" y="32021"/>
                  </a:lnTo>
                  <a:lnTo>
                    <a:pt x="94043" y="34053"/>
                  </a:lnTo>
                  <a:lnTo>
                    <a:pt x="88188" y="36809"/>
                  </a:lnTo>
                  <a:lnTo>
                    <a:pt x="109403" y="36809"/>
                  </a:lnTo>
                  <a:lnTo>
                    <a:pt x="111302" y="29113"/>
                  </a:lnTo>
                  <a:lnTo>
                    <a:pt x="110540" y="22890"/>
                  </a:lnTo>
                  <a:lnTo>
                    <a:pt x="106729" y="14774"/>
                  </a:lnTo>
                  <a:close/>
                </a:path>
                <a:path w="311150" h="537210">
                  <a:moveTo>
                    <a:pt x="235750" y="507661"/>
                  </a:moveTo>
                  <a:lnTo>
                    <a:pt x="222148" y="510481"/>
                  </a:lnTo>
                  <a:lnTo>
                    <a:pt x="223723" y="515040"/>
                  </a:lnTo>
                  <a:lnTo>
                    <a:pt x="224985" y="518355"/>
                  </a:lnTo>
                  <a:lnTo>
                    <a:pt x="229019" y="526940"/>
                  </a:lnTo>
                  <a:lnTo>
                    <a:pt x="233057" y="531588"/>
                  </a:lnTo>
                  <a:lnTo>
                    <a:pt x="242963" y="536922"/>
                  </a:lnTo>
                  <a:lnTo>
                    <a:pt x="248056" y="537024"/>
                  </a:lnTo>
                  <a:lnTo>
                    <a:pt x="258025" y="532337"/>
                  </a:lnTo>
                  <a:lnTo>
                    <a:pt x="261035" y="529086"/>
                  </a:lnTo>
                  <a:lnTo>
                    <a:pt x="263452" y="521060"/>
                  </a:lnTo>
                  <a:lnTo>
                    <a:pt x="245021" y="521060"/>
                  </a:lnTo>
                  <a:lnTo>
                    <a:pt x="243420" y="520946"/>
                  </a:lnTo>
                  <a:lnTo>
                    <a:pt x="240284" y="518914"/>
                  </a:lnTo>
                  <a:lnTo>
                    <a:pt x="239014" y="517351"/>
                  </a:lnTo>
                  <a:lnTo>
                    <a:pt x="237121" y="513338"/>
                  </a:lnTo>
                  <a:lnTo>
                    <a:pt x="236372" y="510824"/>
                  </a:lnTo>
                  <a:lnTo>
                    <a:pt x="235750" y="507661"/>
                  </a:lnTo>
                  <a:close/>
                </a:path>
                <a:path w="311150" h="537210">
                  <a:moveTo>
                    <a:pt x="271246" y="470628"/>
                  </a:moveTo>
                  <a:lnTo>
                    <a:pt x="246329" y="499254"/>
                  </a:lnTo>
                  <a:lnTo>
                    <a:pt x="249428" y="512221"/>
                  </a:lnTo>
                  <a:lnTo>
                    <a:pt x="249710" y="514684"/>
                  </a:lnTo>
                  <a:lnTo>
                    <a:pt x="249736" y="515040"/>
                  </a:lnTo>
                  <a:lnTo>
                    <a:pt x="249148" y="518355"/>
                  </a:lnTo>
                  <a:lnTo>
                    <a:pt x="248221" y="519549"/>
                  </a:lnTo>
                  <a:lnTo>
                    <a:pt x="245021" y="521060"/>
                  </a:lnTo>
                  <a:lnTo>
                    <a:pt x="263452" y="521060"/>
                  </a:lnTo>
                  <a:lnTo>
                    <a:pt x="263537" y="514684"/>
                  </a:lnTo>
                  <a:lnTo>
                    <a:pt x="260896" y="500956"/>
                  </a:lnTo>
                  <a:lnTo>
                    <a:pt x="260680" y="496346"/>
                  </a:lnTo>
                  <a:lnTo>
                    <a:pt x="262191" y="490377"/>
                  </a:lnTo>
                  <a:lnTo>
                    <a:pt x="264096" y="488167"/>
                  </a:lnTo>
                  <a:lnTo>
                    <a:pt x="271843" y="484522"/>
                  </a:lnTo>
                  <a:lnTo>
                    <a:pt x="301921" y="484522"/>
                  </a:lnTo>
                  <a:lnTo>
                    <a:pt x="299567" y="481563"/>
                  </a:lnTo>
                  <a:lnTo>
                    <a:pt x="289280" y="473943"/>
                  </a:lnTo>
                  <a:lnTo>
                    <a:pt x="283616" y="471758"/>
                  </a:lnTo>
                  <a:lnTo>
                    <a:pt x="271246" y="470628"/>
                  </a:lnTo>
                  <a:close/>
                </a:path>
                <a:path w="311150" h="537210">
                  <a:moveTo>
                    <a:pt x="301921" y="484522"/>
                  </a:moveTo>
                  <a:lnTo>
                    <a:pt x="271843" y="484522"/>
                  </a:lnTo>
                  <a:lnTo>
                    <a:pt x="276860" y="484649"/>
                  </a:lnTo>
                  <a:lnTo>
                    <a:pt x="287591" y="489551"/>
                  </a:lnTo>
                  <a:lnTo>
                    <a:pt x="291731" y="493869"/>
                  </a:lnTo>
                  <a:lnTo>
                    <a:pt x="296189" y="503331"/>
                  </a:lnTo>
                  <a:lnTo>
                    <a:pt x="297243" y="507153"/>
                  </a:lnTo>
                  <a:lnTo>
                    <a:pt x="297815" y="511535"/>
                  </a:lnTo>
                  <a:lnTo>
                    <a:pt x="311111" y="508855"/>
                  </a:lnTo>
                  <a:lnTo>
                    <a:pt x="310769" y="503915"/>
                  </a:lnTo>
                  <a:lnTo>
                    <a:pt x="309308" y="498708"/>
                  </a:lnTo>
                  <a:lnTo>
                    <a:pt x="303669" y="486719"/>
                  </a:lnTo>
                  <a:lnTo>
                    <a:pt x="301921" y="484522"/>
                  </a:lnTo>
                  <a:close/>
                </a:path>
                <a:path w="311150" h="537210">
                  <a:moveTo>
                    <a:pt x="249110" y="404360"/>
                  </a:moveTo>
                  <a:lnTo>
                    <a:pt x="212864" y="431563"/>
                  </a:lnTo>
                  <a:lnTo>
                    <a:pt x="212610" y="438650"/>
                  </a:lnTo>
                  <a:lnTo>
                    <a:pt x="219621" y="453559"/>
                  </a:lnTo>
                  <a:lnTo>
                    <a:pt x="225767" y="457890"/>
                  </a:lnTo>
                  <a:lnTo>
                    <a:pt x="234454" y="458868"/>
                  </a:lnTo>
                  <a:lnTo>
                    <a:pt x="232664" y="460316"/>
                  </a:lnTo>
                  <a:lnTo>
                    <a:pt x="230936" y="461878"/>
                  </a:lnTo>
                  <a:lnTo>
                    <a:pt x="228231" y="464545"/>
                  </a:lnTo>
                  <a:lnTo>
                    <a:pt x="227431" y="465281"/>
                  </a:lnTo>
                  <a:lnTo>
                    <a:pt x="226847" y="465777"/>
                  </a:lnTo>
                  <a:lnTo>
                    <a:pt x="232448" y="477689"/>
                  </a:lnTo>
                  <a:lnTo>
                    <a:pt x="235716" y="473943"/>
                  </a:lnTo>
                  <a:lnTo>
                    <a:pt x="239496" y="470387"/>
                  </a:lnTo>
                  <a:lnTo>
                    <a:pt x="275793" y="453686"/>
                  </a:lnTo>
                  <a:lnTo>
                    <a:pt x="281533" y="452937"/>
                  </a:lnTo>
                  <a:lnTo>
                    <a:pt x="286305" y="452937"/>
                  </a:lnTo>
                  <a:lnTo>
                    <a:pt x="284906" y="449965"/>
                  </a:lnTo>
                  <a:lnTo>
                    <a:pt x="239953" y="449965"/>
                  </a:lnTo>
                  <a:lnTo>
                    <a:pt x="232562" y="448429"/>
                  </a:lnTo>
                  <a:lnTo>
                    <a:pt x="229958" y="446422"/>
                  </a:lnTo>
                  <a:lnTo>
                    <a:pt x="226847" y="439818"/>
                  </a:lnTo>
                  <a:lnTo>
                    <a:pt x="227101" y="436364"/>
                  </a:lnTo>
                  <a:lnTo>
                    <a:pt x="231292" y="429252"/>
                  </a:lnTo>
                  <a:lnTo>
                    <a:pt x="234810" y="426318"/>
                  </a:lnTo>
                  <a:lnTo>
                    <a:pt x="245110" y="421466"/>
                  </a:lnTo>
                  <a:lnTo>
                    <a:pt x="249770" y="420565"/>
                  </a:lnTo>
                  <a:lnTo>
                    <a:pt x="272564" y="420565"/>
                  </a:lnTo>
                  <a:lnTo>
                    <a:pt x="268681" y="412297"/>
                  </a:lnTo>
                  <a:lnTo>
                    <a:pt x="263372" y="407763"/>
                  </a:lnTo>
                  <a:lnTo>
                    <a:pt x="249110" y="404360"/>
                  </a:lnTo>
                  <a:close/>
                </a:path>
                <a:path w="311150" h="537210">
                  <a:moveTo>
                    <a:pt x="286305" y="452937"/>
                  </a:moveTo>
                  <a:lnTo>
                    <a:pt x="281533" y="452937"/>
                  </a:lnTo>
                  <a:lnTo>
                    <a:pt x="286346" y="453026"/>
                  </a:lnTo>
                  <a:close/>
                </a:path>
                <a:path w="311150" h="537210">
                  <a:moveTo>
                    <a:pt x="272564" y="420565"/>
                  </a:moveTo>
                  <a:lnTo>
                    <a:pt x="249770" y="420565"/>
                  </a:lnTo>
                  <a:lnTo>
                    <a:pt x="257670" y="421987"/>
                  </a:lnTo>
                  <a:lnTo>
                    <a:pt x="260400" y="423968"/>
                  </a:lnTo>
                  <a:lnTo>
                    <a:pt x="263385" y="430293"/>
                  </a:lnTo>
                  <a:lnTo>
                    <a:pt x="263194" y="433608"/>
                  </a:lnTo>
                  <a:lnTo>
                    <a:pt x="259524" y="440682"/>
                  </a:lnTo>
                  <a:lnTo>
                    <a:pt x="255828" y="443755"/>
                  </a:lnTo>
                  <a:lnTo>
                    <a:pt x="244627" y="449025"/>
                  </a:lnTo>
                  <a:lnTo>
                    <a:pt x="239953" y="449965"/>
                  </a:lnTo>
                  <a:lnTo>
                    <a:pt x="284906" y="449965"/>
                  </a:lnTo>
                  <a:lnTo>
                    <a:pt x="281258" y="442218"/>
                  </a:lnTo>
                  <a:lnTo>
                    <a:pt x="269976" y="442218"/>
                  </a:lnTo>
                  <a:lnTo>
                    <a:pt x="274840" y="434459"/>
                  </a:lnTo>
                  <a:lnTo>
                    <a:pt x="275564" y="426953"/>
                  </a:lnTo>
                  <a:lnTo>
                    <a:pt x="272564" y="420565"/>
                  </a:lnTo>
                  <a:close/>
                </a:path>
                <a:path w="311150" h="537210">
                  <a:moveTo>
                    <a:pt x="280619" y="440859"/>
                  </a:moveTo>
                  <a:lnTo>
                    <a:pt x="276263" y="441215"/>
                  </a:lnTo>
                  <a:lnTo>
                    <a:pt x="272719" y="441672"/>
                  </a:lnTo>
                  <a:lnTo>
                    <a:pt x="269976" y="442218"/>
                  </a:lnTo>
                  <a:lnTo>
                    <a:pt x="281258" y="442218"/>
                  </a:lnTo>
                  <a:lnTo>
                    <a:pt x="280619" y="440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823209" y="1719833"/>
              <a:ext cx="5080" cy="76200"/>
            </a:xfrm>
            <a:custGeom>
              <a:avLst/>
              <a:gdLst/>
              <a:ahLst/>
              <a:cxnLst/>
              <a:rect l="l" t="t" r="r" b="b"/>
              <a:pathLst>
                <a:path w="5080" h="76200">
                  <a:moveTo>
                    <a:pt x="2286" y="-3810"/>
                  </a:moveTo>
                  <a:lnTo>
                    <a:pt x="2286" y="8001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848605" y="2475738"/>
              <a:ext cx="826135" cy="116205"/>
            </a:xfrm>
            <a:custGeom>
              <a:avLst/>
              <a:gdLst/>
              <a:ahLst/>
              <a:cxnLst/>
              <a:rect l="l" t="t" r="r" b="b"/>
              <a:pathLst>
                <a:path w="826135" h="116205">
                  <a:moveTo>
                    <a:pt x="826008" y="115824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946141" y="2129789"/>
              <a:ext cx="736600" cy="224154"/>
            </a:xfrm>
            <a:custGeom>
              <a:avLst/>
              <a:gdLst/>
              <a:ahLst/>
              <a:cxnLst/>
              <a:rect l="l" t="t" r="r" b="b"/>
              <a:pathLst>
                <a:path w="736600" h="224155">
                  <a:moveTo>
                    <a:pt x="736091" y="224027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132069" y="1728977"/>
              <a:ext cx="848994" cy="396240"/>
            </a:xfrm>
            <a:custGeom>
              <a:avLst/>
              <a:gdLst/>
              <a:ahLst/>
              <a:cxnLst/>
              <a:rect l="l" t="t" r="r" b="b"/>
              <a:pathLst>
                <a:path w="848995" h="396239">
                  <a:moveTo>
                    <a:pt x="848867" y="396239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773673" y="1133093"/>
              <a:ext cx="678180" cy="614680"/>
            </a:xfrm>
            <a:custGeom>
              <a:avLst/>
              <a:gdLst/>
              <a:ahLst/>
              <a:cxnLst/>
              <a:rect l="l" t="t" r="r" b="b"/>
              <a:pathLst>
                <a:path w="678179" h="614680">
                  <a:moveTo>
                    <a:pt x="678179" y="614172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614921" y="1904238"/>
              <a:ext cx="40005" cy="33655"/>
            </a:xfrm>
            <a:custGeom>
              <a:avLst/>
              <a:gdLst/>
              <a:ahLst/>
              <a:cxnLst/>
              <a:rect l="l" t="t" r="r" b="b"/>
              <a:pathLst>
                <a:path w="40004" h="33655">
                  <a:moveTo>
                    <a:pt x="39624" y="33527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297929" y="916685"/>
              <a:ext cx="475615" cy="832485"/>
            </a:xfrm>
            <a:custGeom>
              <a:avLst/>
              <a:gdLst/>
              <a:ahLst/>
              <a:cxnLst/>
              <a:rect l="l" t="t" r="r" b="b"/>
              <a:pathLst>
                <a:path w="475615" h="832485">
                  <a:moveTo>
                    <a:pt x="475488" y="832103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799326" y="1815845"/>
              <a:ext cx="10795" cy="21590"/>
            </a:xfrm>
            <a:custGeom>
              <a:avLst/>
              <a:gdLst/>
              <a:ahLst/>
              <a:cxnLst/>
              <a:rect l="l" t="t" r="r" b="b"/>
              <a:pathLst>
                <a:path w="10795" h="21589">
                  <a:moveTo>
                    <a:pt x="10668" y="21336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602729" y="854201"/>
              <a:ext cx="41275" cy="113030"/>
            </a:xfrm>
            <a:custGeom>
              <a:avLst/>
              <a:gdLst/>
              <a:ahLst/>
              <a:cxnLst/>
              <a:rect l="l" t="t" r="r" b="b"/>
              <a:pathLst>
                <a:path w="41275" h="113030">
                  <a:moveTo>
                    <a:pt x="41148" y="112775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686550" y="1079753"/>
              <a:ext cx="226060" cy="576580"/>
            </a:xfrm>
            <a:custGeom>
              <a:avLst/>
              <a:gdLst/>
              <a:ahLst/>
              <a:cxnLst/>
              <a:rect l="l" t="t" r="r" b="b"/>
              <a:pathLst>
                <a:path w="226059" h="576580">
                  <a:moveTo>
                    <a:pt x="225551" y="576072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939533" y="1738122"/>
              <a:ext cx="29209" cy="73660"/>
            </a:xfrm>
            <a:custGeom>
              <a:avLst/>
              <a:gdLst/>
              <a:ahLst/>
              <a:cxnLst/>
              <a:rect l="l" t="t" r="r" b="b"/>
              <a:pathLst>
                <a:path w="29209" h="73660">
                  <a:moveTo>
                    <a:pt x="28955" y="73151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300721" y="1767077"/>
              <a:ext cx="5080" cy="29209"/>
            </a:xfrm>
            <a:custGeom>
              <a:avLst/>
              <a:gdLst/>
              <a:ahLst/>
              <a:cxnLst/>
              <a:rect l="l" t="t" r="r" b="b"/>
              <a:pathLst>
                <a:path w="5079" h="29210">
                  <a:moveTo>
                    <a:pt x="4572" y="28955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654290" y="1145285"/>
              <a:ext cx="407034" cy="512445"/>
            </a:xfrm>
            <a:custGeom>
              <a:avLst/>
              <a:gdLst/>
              <a:ahLst/>
              <a:cxnLst/>
              <a:rect l="l" t="t" r="r" b="b"/>
              <a:pathLst>
                <a:path w="407034" h="512444">
                  <a:moveTo>
                    <a:pt x="0" y="512063"/>
                  </a:moveTo>
                  <a:lnTo>
                    <a:pt x="0" y="512063"/>
                  </a:lnTo>
                  <a:lnTo>
                    <a:pt x="406908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520177" y="1738122"/>
              <a:ext cx="73660" cy="97790"/>
            </a:xfrm>
            <a:custGeom>
              <a:avLst/>
              <a:gdLst/>
              <a:ahLst/>
              <a:cxnLst/>
              <a:rect l="l" t="t" r="r" b="b"/>
              <a:pathLst>
                <a:path w="73659" h="97789">
                  <a:moveTo>
                    <a:pt x="0" y="97536"/>
                  </a:moveTo>
                  <a:lnTo>
                    <a:pt x="0" y="97536"/>
                  </a:lnTo>
                  <a:lnTo>
                    <a:pt x="73152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684770" y="1867661"/>
              <a:ext cx="591820" cy="26034"/>
            </a:xfrm>
            <a:custGeom>
              <a:avLst/>
              <a:gdLst/>
              <a:ahLst/>
              <a:cxnLst/>
              <a:rect l="l" t="t" r="r" b="b"/>
              <a:pathLst>
                <a:path w="591820" h="26035">
                  <a:moveTo>
                    <a:pt x="0" y="25908"/>
                  </a:moveTo>
                  <a:lnTo>
                    <a:pt x="591312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3198858" y="984528"/>
            <a:ext cx="391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latin typeface="Arial" panose="020B0604020202020204"/>
                <a:cs typeface="Arial" panose="020B0604020202020204"/>
              </a:rPr>
              <a:t>Μ</a:t>
            </a:r>
            <a:r>
              <a:rPr sz="900" b="1" dirty="0">
                <a:latin typeface="Arial" panose="020B0604020202020204"/>
                <a:cs typeface="Arial" panose="020B0604020202020204"/>
              </a:rPr>
              <a:t>η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ρ</a:t>
            </a:r>
            <a:r>
              <a:rPr sz="900" b="1" dirty="0">
                <a:latin typeface="Arial" panose="020B0604020202020204"/>
                <a:cs typeface="Arial" panose="020B0604020202020204"/>
              </a:rPr>
              <a:t>ός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32830" y="1436813"/>
            <a:ext cx="361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 panose="020B0604020202020204"/>
                <a:cs typeface="Arial" panose="020B0604020202020204"/>
              </a:rPr>
              <a:t>κ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ν</a:t>
            </a:r>
            <a:r>
              <a:rPr sz="900" b="1" dirty="0">
                <a:latin typeface="Arial" panose="020B0604020202020204"/>
                <a:cs typeface="Arial" panose="020B0604020202020204"/>
              </a:rPr>
              <a:t>ήμη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91238" y="2297234"/>
            <a:ext cx="3092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 panose="020B0604020202020204"/>
                <a:cs typeface="Arial" panose="020B0604020202020204"/>
              </a:rPr>
              <a:t>χ</a:t>
            </a:r>
            <a:r>
              <a:rPr sz="900" b="1" dirty="0">
                <a:latin typeface="Arial" panose="020B0604020202020204"/>
                <a:cs typeface="Arial" panose="020B0604020202020204"/>
              </a:rPr>
              <a:t>εί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λη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81178" y="1084625"/>
            <a:ext cx="377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 panose="020B0604020202020204"/>
                <a:cs typeface="Arial" panose="020B0604020202020204"/>
              </a:rPr>
              <a:t>π</a:t>
            </a:r>
            <a:r>
              <a:rPr sz="900" b="1" dirty="0">
                <a:latin typeface="Arial" panose="020B0604020202020204"/>
                <a:cs typeface="Arial" panose="020B0604020202020204"/>
              </a:rPr>
              <a:t>ή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χ</a:t>
            </a:r>
            <a:r>
              <a:rPr sz="900" b="1" dirty="0">
                <a:latin typeface="Arial" panose="020B0604020202020204"/>
                <a:cs typeface="Arial" panose="020B0604020202020204"/>
              </a:rPr>
              <a:t>ης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415730" y="926179"/>
            <a:ext cx="338455" cy="527050"/>
          </a:xfrm>
          <a:custGeom>
            <a:avLst/>
            <a:gdLst/>
            <a:ahLst/>
            <a:cxnLst/>
            <a:rect l="l" t="t" r="r" b="b"/>
            <a:pathLst>
              <a:path w="338454" h="527050">
                <a:moveTo>
                  <a:pt x="248818" y="327731"/>
                </a:moveTo>
                <a:lnTo>
                  <a:pt x="208153" y="377020"/>
                </a:lnTo>
                <a:lnTo>
                  <a:pt x="214884" y="389428"/>
                </a:lnTo>
                <a:lnTo>
                  <a:pt x="278218" y="381820"/>
                </a:lnTo>
                <a:lnTo>
                  <a:pt x="274032" y="374124"/>
                </a:lnTo>
                <a:lnTo>
                  <a:pt x="228104" y="374124"/>
                </a:lnTo>
                <a:lnTo>
                  <a:pt x="235432" y="366453"/>
                </a:lnTo>
                <a:lnTo>
                  <a:pt x="256679" y="342196"/>
                </a:lnTo>
                <a:lnTo>
                  <a:pt x="248818" y="327731"/>
                </a:lnTo>
                <a:close/>
              </a:path>
              <a:path w="338454" h="527050">
                <a:moveTo>
                  <a:pt x="270510" y="367647"/>
                </a:moveTo>
                <a:lnTo>
                  <a:pt x="236791" y="372461"/>
                </a:lnTo>
                <a:lnTo>
                  <a:pt x="235051" y="372778"/>
                </a:lnTo>
                <a:lnTo>
                  <a:pt x="233337" y="373121"/>
                </a:lnTo>
                <a:lnTo>
                  <a:pt x="232511" y="373311"/>
                </a:lnTo>
                <a:lnTo>
                  <a:pt x="228104" y="374124"/>
                </a:lnTo>
                <a:lnTo>
                  <a:pt x="274032" y="374124"/>
                </a:lnTo>
                <a:lnTo>
                  <a:pt x="270510" y="367647"/>
                </a:lnTo>
                <a:close/>
              </a:path>
              <a:path w="338454" h="527050">
                <a:moveTo>
                  <a:pt x="212572" y="279458"/>
                </a:moveTo>
                <a:lnTo>
                  <a:pt x="175602" y="299550"/>
                </a:lnTo>
                <a:lnTo>
                  <a:pt x="174266" y="305544"/>
                </a:lnTo>
                <a:lnTo>
                  <a:pt x="174625" y="315565"/>
                </a:lnTo>
                <a:lnTo>
                  <a:pt x="176022" y="320708"/>
                </a:lnTo>
                <a:lnTo>
                  <a:pt x="182803" y="333192"/>
                </a:lnTo>
                <a:lnTo>
                  <a:pt x="188874" y="338183"/>
                </a:lnTo>
                <a:lnTo>
                  <a:pt x="204762" y="342717"/>
                </a:lnTo>
                <a:lnTo>
                  <a:pt x="212674" y="341714"/>
                </a:lnTo>
                <a:lnTo>
                  <a:pt x="228371" y="333192"/>
                </a:lnTo>
                <a:lnTo>
                  <a:pt x="233464" y="327160"/>
                </a:lnTo>
                <a:lnTo>
                  <a:pt x="202920" y="327083"/>
                </a:lnTo>
                <a:lnTo>
                  <a:pt x="194779" y="325191"/>
                </a:lnTo>
                <a:lnTo>
                  <a:pt x="191770" y="322931"/>
                </a:lnTo>
                <a:lnTo>
                  <a:pt x="187858" y="315730"/>
                </a:lnTo>
                <a:lnTo>
                  <a:pt x="187591" y="311958"/>
                </a:lnTo>
                <a:lnTo>
                  <a:pt x="190411" y="304071"/>
                </a:lnTo>
                <a:lnTo>
                  <a:pt x="193713" y="300706"/>
                </a:lnTo>
                <a:lnTo>
                  <a:pt x="204038" y="295079"/>
                </a:lnTo>
                <a:lnTo>
                  <a:pt x="208661" y="294165"/>
                </a:lnTo>
                <a:lnTo>
                  <a:pt x="232099" y="294165"/>
                </a:lnTo>
                <a:lnTo>
                  <a:pt x="230212" y="290698"/>
                </a:lnTo>
                <a:lnTo>
                  <a:pt x="226580" y="286697"/>
                </a:lnTo>
                <a:lnTo>
                  <a:pt x="217576" y="280881"/>
                </a:lnTo>
                <a:lnTo>
                  <a:pt x="212572" y="279458"/>
                </a:lnTo>
                <a:close/>
              </a:path>
              <a:path w="338454" h="527050">
                <a:moveTo>
                  <a:pt x="232099" y="294165"/>
                </a:moveTo>
                <a:lnTo>
                  <a:pt x="208661" y="294165"/>
                </a:lnTo>
                <a:lnTo>
                  <a:pt x="216814" y="296083"/>
                </a:lnTo>
                <a:lnTo>
                  <a:pt x="219836" y="298356"/>
                </a:lnTo>
                <a:lnTo>
                  <a:pt x="223735" y="305544"/>
                </a:lnTo>
                <a:lnTo>
                  <a:pt x="224002" y="309316"/>
                </a:lnTo>
                <a:lnTo>
                  <a:pt x="221157" y="317165"/>
                </a:lnTo>
                <a:lnTo>
                  <a:pt x="217906" y="320518"/>
                </a:lnTo>
                <a:lnTo>
                  <a:pt x="207568" y="326131"/>
                </a:lnTo>
                <a:lnTo>
                  <a:pt x="202920" y="327083"/>
                </a:lnTo>
                <a:lnTo>
                  <a:pt x="233487" y="327083"/>
                </a:lnTo>
                <a:lnTo>
                  <a:pt x="238226" y="311526"/>
                </a:lnTo>
                <a:lnTo>
                  <a:pt x="237274" y="303677"/>
                </a:lnTo>
                <a:lnTo>
                  <a:pt x="232099" y="294165"/>
                </a:lnTo>
                <a:close/>
              </a:path>
              <a:path w="338454" h="527050">
                <a:moveTo>
                  <a:pt x="203682" y="244686"/>
                </a:moveTo>
                <a:lnTo>
                  <a:pt x="151612" y="272994"/>
                </a:lnTo>
                <a:lnTo>
                  <a:pt x="159092" y="286774"/>
                </a:lnTo>
                <a:lnTo>
                  <a:pt x="211175" y="258465"/>
                </a:lnTo>
                <a:lnTo>
                  <a:pt x="203682" y="244686"/>
                </a:lnTo>
                <a:close/>
              </a:path>
              <a:path w="338454" h="527050">
                <a:moveTo>
                  <a:pt x="198041" y="234297"/>
                </a:moveTo>
                <a:lnTo>
                  <a:pt x="136994" y="234297"/>
                </a:lnTo>
                <a:lnTo>
                  <a:pt x="119049" y="260307"/>
                </a:lnTo>
                <a:lnTo>
                  <a:pt x="127635" y="276093"/>
                </a:lnTo>
                <a:lnTo>
                  <a:pt x="153047" y="236367"/>
                </a:lnTo>
                <a:lnTo>
                  <a:pt x="198780" y="235656"/>
                </a:lnTo>
                <a:lnTo>
                  <a:pt x="198041" y="234297"/>
                </a:lnTo>
                <a:close/>
              </a:path>
              <a:path w="338454" h="527050">
                <a:moveTo>
                  <a:pt x="227952" y="239187"/>
                </a:moveTo>
                <a:lnTo>
                  <a:pt x="209600" y="240393"/>
                </a:lnTo>
                <a:lnTo>
                  <a:pt x="214350" y="249118"/>
                </a:lnTo>
                <a:lnTo>
                  <a:pt x="236347" y="254630"/>
                </a:lnTo>
                <a:lnTo>
                  <a:pt x="227952" y="239187"/>
                </a:lnTo>
                <a:close/>
              </a:path>
              <a:path w="338454" h="527050">
                <a:moveTo>
                  <a:pt x="169570" y="181910"/>
                </a:moveTo>
                <a:lnTo>
                  <a:pt x="144145" y="219984"/>
                </a:lnTo>
                <a:lnTo>
                  <a:pt x="97137" y="219984"/>
                </a:lnTo>
                <a:lnTo>
                  <a:pt x="105168" y="234754"/>
                </a:lnTo>
                <a:lnTo>
                  <a:pt x="136994" y="234297"/>
                </a:lnTo>
                <a:lnTo>
                  <a:pt x="198041" y="234297"/>
                </a:lnTo>
                <a:lnTo>
                  <a:pt x="191234" y="221775"/>
                </a:lnTo>
                <a:lnTo>
                  <a:pt x="160045" y="221775"/>
                </a:lnTo>
                <a:lnTo>
                  <a:pt x="161336" y="219984"/>
                </a:lnTo>
                <a:lnTo>
                  <a:pt x="144145" y="219984"/>
                </a:lnTo>
                <a:lnTo>
                  <a:pt x="161464" y="219807"/>
                </a:lnTo>
                <a:lnTo>
                  <a:pt x="177825" y="197112"/>
                </a:lnTo>
                <a:lnTo>
                  <a:pt x="169570" y="181910"/>
                </a:lnTo>
                <a:close/>
              </a:path>
              <a:path w="338454" h="527050">
                <a:moveTo>
                  <a:pt x="190944" y="221242"/>
                </a:moveTo>
                <a:lnTo>
                  <a:pt x="160045" y="221775"/>
                </a:lnTo>
                <a:lnTo>
                  <a:pt x="191234" y="221775"/>
                </a:lnTo>
                <a:lnTo>
                  <a:pt x="190944" y="221242"/>
                </a:lnTo>
                <a:close/>
              </a:path>
              <a:path w="338454" h="527050">
                <a:moveTo>
                  <a:pt x="126758" y="130335"/>
                </a:moveTo>
                <a:lnTo>
                  <a:pt x="119557" y="131656"/>
                </a:lnTo>
                <a:lnTo>
                  <a:pt x="104749" y="139695"/>
                </a:lnTo>
                <a:lnTo>
                  <a:pt x="99187" y="145334"/>
                </a:lnTo>
                <a:lnTo>
                  <a:pt x="92163" y="159609"/>
                </a:lnTo>
                <a:lnTo>
                  <a:pt x="92316" y="166695"/>
                </a:lnTo>
                <a:lnTo>
                  <a:pt x="100190" y="181186"/>
                </a:lnTo>
                <a:lnTo>
                  <a:pt x="106578" y="185136"/>
                </a:lnTo>
                <a:lnTo>
                  <a:pt x="115303" y="185605"/>
                </a:lnTo>
                <a:lnTo>
                  <a:pt x="113601" y="187168"/>
                </a:lnTo>
                <a:lnTo>
                  <a:pt x="111963" y="188819"/>
                </a:lnTo>
                <a:lnTo>
                  <a:pt x="109423" y="191638"/>
                </a:lnTo>
                <a:lnTo>
                  <a:pt x="108673" y="192425"/>
                </a:lnTo>
                <a:lnTo>
                  <a:pt x="108102" y="192946"/>
                </a:lnTo>
                <a:lnTo>
                  <a:pt x="114401" y="204516"/>
                </a:lnTo>
                <a:lnTo>
                  <a:pt x="117373" y="200655"/>
                </a:lnTo>
                <a:lnTo>
                  <a:pt x="121005" y="196820"/>
                </a:lnTo>
                <a:lnTo>
                  <a:pt x="156273" y="178024"/>
                </a:lnTo>
                <a:lnTo>
                  <a:pt x="166763" y="176754"/>
                </a:lnTo>
                <a:lnTo>
                  <a:pt x="166577" y="176411"/>
                </a:lnTo>
                <a:lnTo>
                  <a:pt x="120269" y="176411"/>
                </a:lnTo>
                <a:lnTo>
                  <a:pt x="112801" y="175293"/>
                </a:lnTo>
                <a:lnTo>
                  <a:pt x="110083" y="173452"/>
                </a:lnTo>
                <a:lnTo>
                  <a:pt x="106603" y="167038"/>
                </a:lnTo>
                <a:lnTo>
                  <a:pt x="106654" y="163571"/>
                </a:lnTo>
                <a:lnTo>
                  <a:pt x="110413" y="156230"/>
                </a:lnTo>
                <a:lnTo>
                  <a:pt x="113766" y="153093"/>
                </a:lnTo>
                <a:lnTo>
                  <a:pt x="123761" y="147658"/>
                </a:lnTo>
                <a:lnTo>
                  <a:pt x="128358" y="146489"/>
                </a:lnTo>
                <a:lnTo>
                  <a:pt x="151842" y="146489"/>
                </a:lnTo>
                <a:lnTo>
                  <a:pt x="146761" y="137130"/>
                </a:lnTo>
                <a:lnTo>
                  <a:pt x="141198" y="132913"/>
                </a:lnTo>
                <a:lnTo>
                  <a:pt x="126758" y="130335"/>
                </a:lnTo>
                <a:close/>
              </a:path>
              <a:path w="338454" h="527050">
                <a:moveTo>
                  <a:pt x="151842" y="146489"/>
                </a:moveTo>
                <a:lnTo>
                  <a:pt x="128358" y="146489"/>
                </a:lnTo>
                <a:lnTo>
                  <a:pt x="136334" y="147442"/>
                </a:lnTo>
                <a:lnTo>
                  <a:pt x="139179" y="149258"/>
                </a:lnTo>
                <a:lnTo>
                  <a:pt x="142519" y="155405"/>
                </a:lnTo>
                <a:lnTo>
                  <a:pt x="142440" y="158897"/>
                </a:lnTo>
                <a:lnTo>
                  <a:pt x="139280" y="165997"/>
                </a:lnTo>
                <a:lnTo>
                  <a:pt x="135763" y="169273"/>
                </a:lnTo>
                <a:lnTo>
                  <a:pt x="124879" y="175191"/>
                </a:lnTo>
                <a:lnTo>
                  <a:pt x="120269" y="176411"/>
                </a:lnTo>
                <a:lnTo>
                  <a:pt x="166577" y="176411"/>
                </a:lnTo>
                <a:lnTo>
                  <a:pt x="161426" y="166924"/>
                </a:lnTo>
                <a:lnTo>
                  <a:pt x="149796" y="166924"/>
                </a:lnTo>
                <a:lnTo>
                  <a:pt x="154203" y="158897"/>
                </a:lnTo>
                <a:lnTo>
                  <a:pt x="154482" y="151354"/>
                </a:lnTo>
                <a:lnTo>
                  <a:pt x="151842" y="146489"/>
                </a:lnTo>
                <a:close/>
              </a:path>
              <a:path w="338454" h="527050">
                <a:moveTo>
                  <a:pt x="160350" y="164943"/>
                </a:moveTo>
                <a:lnTo>
                  <a:pt x="156019" y="165552"/>
                </a:lnTo>
                <a:lnTo>
                  <a:pt x="152501" y="166213"/>
                </a:lnTo>
                <a:lnTo>
                  <a:pt x="149796" y="166924"/>
                </a:lnTo>
                <a:lnTo>
                  <a:pt x="161426" y="166924"/>
                </a:lnTo>
                <a:lnTo>
                  <a:pt x="160350" y="164943"/>
                </a:lnTo>
                <a:close/>
              </a:path>
              <a:path w="338454" h="527050">
                <a:moveTo>
                  <a:pt x="74847" y="102840"/>
                </a:moveTo>
                <a:lnTo>
                  <a:pt x="63271" y="102840"/>
                </a:lnTo>
                <a:lnTo>
                  <a:pt x="62915" y="109164"/>
                </a:lnTo>
                <a:lnTo>
                  <a:pt x="63969" y="114536"/>
                </a:lnTo>
                <a:lnTo>
                  <a:pt x="70256" y="126106"/>
                </a:lnTo>
                <a:lnTo>
                  <a:pt x="76047" y="130576"/>
                </a:lnTo>
                <a:lnTo>
                  <a:pt x="91605" y="134526"/>
                </a:lnTo>
                <a:lnTo>
                  <a:pt x="99225" y="133485"/>
                </a:lnTo>
                <a:lnTo>
                  <a:pt x="114300" y="125293"/>
                </a:lnTo>
                <a:lnTo>
                  <a:pt x="119468" y="119261"/>
                </a:lnTo>
                <a:lnTo>
                  <a:pt x="119709" y="118562"/>
                </a:lnTo>
                <a:lnTo>
                  <a:pt x="90284" y="118562"/>
                </a:lnTo>
                <a:lnTo>
                  <a:pt x="81876" y="117203"/>
                </a:lnTo>
                <a:lnTo>
                  <a:pt x="78778" y="115019"/>
                </a:lnTo>
                <a:lnTo>
                  <a:pt x="74726" y="107564"/>
                </a:lnTo>
                <a:lnTo>
                  <a:pt x="74434" y="103868"/>
                </a:lnTo>
                <a:lnTo>
                  <a:pt x="74847" y="102840"/>
                </a:lnTo>
                <a:close/>
              </a:path>
              <a:path w="338454" h="527050">
                <a:moveTo>
                  <a:pt x="119208" y="86431"/>
                </a:moveTo>
                <a:lnTo>
                  <a:pt x="96342" y="86431"/>
                </a:lnTo>
                <a:lnTo>
                  <a:pt x="104089" y="88438"/>
                </a:lnTo>
                <a:lnTo>
                  <a:pt x="106959" y="90660"/>
                </a:lnTo>
                <a:lnTo>
                  <a:pt x="110972" y="98052"/>
                </a:lnTo>
                <a:lnTo>
                  <a:pt x="111201" y="101862"/>
                </a:lnTo>
                <a:lnTo>
                  <a:pt x="107797" y="109164"/>
                </a:lnTo>
                <a:lnTo>
                  <a:pt x="104495" y="112326"/>
                </a:lnTo>
                <a:lnTo>
                  <a:pt x="94792" y="117597"/>
                </a:lnTo>
                <a:lnTo>
                  <a:pt x="90284" y="118562"/>
                </a:lnTo>
                <a:lnTo>
                  <a:pt x="119709" y="118562"/>
                </a:lnTo>
                <a:lnTo>
                  <a:pt x="122199" y="111349"/>
                </a:lnTo>
                <a:lnTo>
                  <a:pt x="123561" y="105362"/>
                </a:lnTo>
                <a:lnTo>
                  <a:pt x="123555" y="99287"/>
                </a:lnTo>
                <a:lnTo>
                  <a:pt x="122181" y="93121"/>
                </a:lnTo>
                <a:lnTo>
                  <a:pt x="119443" y="86863"/>
                </a:lnTo>
                <a:lnTo>
                  <a:pt x="119208" y="86431"/>
                </a:lnTo>
                <a:close/>
              </a:path>
              <a:path w="338454" h="527050">
                <a:moveTo>
                  <a:pt x="97751" y="71178"/>
                </a:moveTo>
                <a:lnTo>
                  <a:pt x="87439" y="72842"/>
                </a:lnTo>
                <a:lnTo>
                  <a:pt x="81165" y="75268"/>
                </a:lnTo>
                <a:lnTo>
                  <a:pt x="32778" y="101570"/>
                </a:lnTo>
                <a:lnTo>
                  <a:pt x="40271" y="115349"/>
                </a:lnTo>
                <a:lnTo>
                  <a:pt x="63271" y="102840"/>
                </a:lnTo>
                <a:lnTo>
                  <a:pt x="74847" y="102840"/>
                </a:lnTo>
                <a:lnTo>
                  <a:pt x="77343" y="96617"/>
                </a:lnTo>
                <a:lnTo>
                  <a:pt x="80238" y="93619"/>
                </a:lnTo>
                <a:lnTo>
                  <a:pt x="91122" y="87714"/>
                </a:lnTo>
                <a:lnTo>
                  <a:pt x="96342" y="86431"/>
                </a:lnTo>
                <a:lnTo>
                  <a:pt x="119208" y="86431"/>
                </a:lnTo>
                <a:lnTo>
                  <a:pt x="116370" y="81211"/>
                </a:lnTo>
                <a:lnTo>
                  <a:pt x="112407" y="77109"/>
                </a:lnTo>
                <a:lnTo>
                  <a:pt x="102743" y="72029"/>
                </a:lnTo>
                <a:lnTo>
                  <a:pt x="97751" y="71178"/>
                </a:lnTo>
                <a:close/>
              </a:path>
              <a:path w="338454" h="527050">
                <a:moveTo>
                  <a:pt x="43718" y="40127"/>
                </a:moveTo>
                <a:lnTo>
                  <a:pt x="34899" y="40127"/>
                </a:lnTo>
                <a:lnTo>
                  <a:pt x="31572" y="47950"/>
                </a:lnTo>
                <a:lnTo>
                  <a:pt x="31775" y="55303"/>
                </a:lnTo>
                <a:lnTo>
                  <a:pt x="38785" y="68194"/>
                </a:lnTo>
                <a:lnTo>
                  <a:pt x="43408" y="71788"/>
                </a:lnTo>
                <a:lnTo>
                  <a:pt x="55410" y="74252"/>
                </a:lnTo>
                <a:lnTo>
                  <a:pt x="61290" y="73299"/>
                </a:lnTo>
                <a:lnTo>
                  <a:pt x="71716" y="67635"/>
                </a:lnTo>
                <a:lnTo>
                  <a:pt x="75260" y="64041"/>
                </a:lnTo>
                <a:lnTo>
                  <a:pt x="78400" y="58009"/>
                </a:lnTo>
                <a:lnTo>
                  <a:pt x="53644" y="58009"/>
                </a:lnTo>
                <a:lnTo>
                  <a:pt x="47840" y="56599"/>
                </a:lnTo>
                <a:lnTo>
                  <a:pt x="45681" y="54935"/>
                </a:lnTo>
                <a:lnTo>
                  <a:pt x="42786" y="49601"/>
                </a:lnTo>
                <a:lnTo>
                  <a:pt x="42392" y="46553"/>
                </a:lnTo>
                <a:lnTo>
                  <a:pt x="43718" y="40127"/>
                </a:lnTo>
                <a:close/>
              </a:path>
              <a:path w="338454" h="527050">
                <a:moveTo>
                  <a:pt x="73444" y="27249"/>
                </a:moveTo>
                <a:lnTo>
                  <a:pt x="65798" y="31402"/>
                </a:lnTo>
                <a:lnTo>
                  <a:pt x="68808" y="36965"/>
                </a:lnTo>
                <a:lnTo>
                  <a:pt x="69659" y="41829"/>
                </a:lnTo>
                <a:lnTo>
                  <a:pt x="66992" y="50173"/>
                </a:lnTo>
                <a:lnTo>
                  <a:pt x="64109" y="53475"/>
                </a:lnTo>
                <a:lnTo>
                  <a:pt x="56616" y="57539"/>
                </a:lnTo>
                <a:lnTo>
                  <a:pt x="53644" y="58009"/>
                </a:lnTo>
                <a:lnTo>
                  <a:pt x="78400" y="58009"/>
                </a:lnTo>
                <a:lnTo>
                  <a:pt x="80086" y="54770"/>
                </a:lnTo>
                <a:lnTo>
                  <a:pt x="80249" y="49881"/>
                </a:lnTo>
                <a:lnTo>
                  <a:pt x="80211" y="49309"/>
                </a:lnTo>
                <a:lnTo>
                  <a:pt x="78193" y="43467"/>
                </a:lnTo>
                <a:lnTo>
                  <a:pt x="105728" y="43467"/>
                </a:lnTo>
                <a:lnTo>
                  <a:pt x="108409" y="39784"/>
                </a:lnTo>
                <a:lnTo>
                  <a:pt x="108978" y="36736"/>
                </a:lnTo>
                <a:lnTo>
                  <a:pt x="84975" y="36736"/>
                </a:lnTo>
                <a:lnTo>
                  <a:pt x="78562" y="34120"/>
                </a:lnTo>
                <a:lnTo>
                  <a:pt x="75759" y="31351"/>
                </a:lnTo>
                <a:lnTo>
                  <a:pt x="73444" y="27249"/>
                </a:lnTo>
                <a:close/>
              </a:path>
              <a:path w="338454" h="527050">
                <a:moveTo>
                  <a:pt x="86073" y="0"/>
                </a:moveTo>
                <a:lnTo>
                  <a:pt x="80111" y="165"/>
                </a:lnTo>
                <a:lnTo>
                  <a:pt x="73454" y="1937"/>
                </a:lnTo>
                <a:lnTo>
                  <a:pt x="66103" y="5316"/>
                </a:lnTo>
                <a:lnTo>
                  <a:pt x="0" y="41245"/>
                </a:lnTo>
                <a:lnTo>
                  <a:pt x="7493" y="55024"/>
                </a:lnTo>
                <a:lnTo>
                  <a:pt x="34899" y="40127"/>
                </a:lnTo>
                <a:lnTo>
                  <a:pt x="43718" y="40127"/>
                </a:lnTo>
                <a:lnTo>
                  <a:pt x="76682" y="17419"/>
                </a:lnTo>
                <a:lnTo>
                  <a:pt x="85013" y="14689"/>
                </a:lnTo>
                <a:lnTo>
                  <a:pt x="105943" y="14689"/>
                </a:lnTo>
                <a:lnTo>
                  <a:pt x="102857" y="9012"/>
                </a:lnTo>
                <a:lnTo>
                  <a:pt x="97904" y="4440"/>
                </a:lnTo>
                <a:lnTo>
                  <a:pt x="91338" y="1443"/>
                </a:lnTo>
                <a:lnTo>
                  <a:pt x="86073" y="0"/>
                </a:lnTo>
                <a:close/>
              </a:path>
              <a:path w="338454" h="527050">
                <a:moveTo>
                  <a:pt x="105728" y="43467"/>
                </a:moveTo>
                <a:lnTo>
                  <a:pt x="78193" y="43467"/>
                </a:lnTo>
                <a:lnTo>
                  <a:pt x="80886" y="46401"/>
                </a:lnTo>
                <a:lnTo>
                  <a:pt x="84226" y="48280"/>
                </a:lnTo>
                <a:lnTo>
                  <a:pt x="92176" y="49881"/>
                </a:lnTo>
                <a:lnTo>
                  <a:pt x="95961" y="49309"/>
                </a:lnTo>
                <a:lnTo>
                  <a:pt x="105079" y="44356"/>
                </a:lnTo>
                <a:lnTo>
                  <a:pt x="105728" y="43467"/>
                </a:lnTo>
                <a:close/>
              </a:path>
              <a:path w="338454" h="527050">
                <a:moveTo>
                  <a:pt x="105943" y="14689"/>
                </a:moveTo>
                <a:lnTo>
                  <a:pt x="85013" y="14689"/>
                </a:lnTo>
                <a:lnTo>
                  <a:pt x="87401" y="14803"/>
                </a:lnTo>
                <a:lnTo>
                  <a:pt x="91935" y="16530"/>
                </a:lnTo>
                <a:lnTo>
                  <a:pt x="93687" y="18105"/>
                </a:lnTo>
                <a:lnTo>
                  <a:pt x="96380" y="23045"/>
                </a:lnTo>
                <a:lnTo>
                  <a:pt x="96761" y="25763"/>
                </a:lnTo>
                <a:lnTo>
                  <a:pt x="95440" y="31351"/>
                </a:lnTo>
                <a:lnTo>
                  <a:pt x="93751" y="33485"/>
                </a:lnTo>
                <a:lnTo>
                  <a:pt x="88061" y="36584"/>
                </a:lnTo>
                <a:lnTo>
                  <a:pt x="84975" y="36736"/>
                </a:lnTo>
                <a:lnTo>
                  <a:pt x="108978" y="36736"/>
                </a:lnTo>
                <a:lnTo>
                  <a:pt x="110693" y="27541"/>
                </a:lnTo>
                <a:lnTo>
                  <a:pt x="109575" y="21369"/>
                </a:lnTo>
                <a:lnTo>
                  <a:pt x="105943" y="14689"/>
                </a:lnTo>
                <a:close/>
              </a:path>
              <a:path w="338454" h="527050">
                <a:moveTo>
                  <a:pt x="262801" y="498038"/>
                </a:moveTo>
                <a:lnTo>
                  <a:pt x="249389" y="501645"/>
                </a:lnTo>
                <a:lnTo>
                  <a:pt x="251218" y="506103"/>
                </a:lnTo>
                <a:lnTo>
                  <a:pt x="252666" y="509303"/>
                </a:lnTo>
                <a:lnTo>
                  <a:pt x="257213" y="517672"/>
                </a:lnTo>
                <a:lnTo>
                  <a:pt x="261505" y="522079"/>
                </a:lnTo>
                <a:lnTo>
                  <a:pt x="271716" y="526829"/>
                </a:lnTo>
                <a:lnTo>
                  <a:pt x="276796" y="526639"/>
                </a:lnTo>
                <a:lnTo>
                  <a:pt x="286473" y="521381"/>
                </a:lnTo>
                <a:lnTo>
                  <a:pt x="289293" y="517952"/>
                </a:lnTo>
                <a:lnTo>
                  <a:pt x="290987" y="510865"/>
                </a:lnTo>
                <a:lnTo>
                  <a:pt x="272846" y="510865"/>
                </a:lnTo>
                <a:lnTo>
                  <a:pt x="271233" y="510840"/>
                </a:lnTo>
                <a:lnTo>
                  <a:pt x="267982" y="509011"/>
                </a:lnTo>
                <a:lnTo>
                  <a:pt x="266623" y="507525"/>
                </a:lnTo>
                <a:lnTo>
                  <a:pt x="264502" y="503626"/>
                </a:lnTo>
                <a:lnTo>
                  <a:pt x="263601" y="501150"/>
                </a:lnTo>
                <a:lnTo>
                  <a:pt x="262801" y="498038"/>
                </a:lnTo>
                <a:close/>
              </a:path>
              <a:path w="338454" h="527050">
                <a:moveTo>
                  <a:pt x="296075" y="458998"/>
                </a:moveTo>
                <a:lnTo>
                  <a:pt x="290474" y="460256"/>
                </a:lnTo>
                <a:lnTo>
                  <a:pt x="280212" y="465831"/>
                </a:lnTo>
                <a:lnTo>
                  <a:pt x="276567" y="470136"/>
                </a:lnTo>
                <a:lnTo>
                  <a:pt x="272529" y="481642"/>
                </a:lnTo>
                <a:lnTo>
                  <a:pt x="272872" y="489021"/>
                </a:lnTo>
                <a:lnTo>
                  <a:pt x="275642" y="498279"/>
                </a:lnTo>
                <a:lnTo>
                  <a:pt x="276720" y="501797"/>
                </a:lnTo>
                <a:lnTo>
                  <a:pt x="277202" y="504528"/>
                </a:lnTo>
                <a:lnTo>
                  <a:pt x="276796" y="507919"/>
                </a:lnTo>
                <a:lnTo>
                  <a:pt x="275945" y="509176"/>
                </a:lnTo>
                <a:lnTo>
                  <a:pt x="272846" y="510865"/>
                </a:lnTo>
                <a:lnTo>
                  <a:pt x="290987" y="510865"/>
                </a:lnTo>
                <a:lnTo>
                  <a:pt x="291360" y="509303"/>
                </a:lnTo>
                <a:lnTo>
                  <a:pt x="290944" y="503423"/>
                </a:lnTo>
                <a:lnTo>
                  <a:pt x="287515" y="489872"/>
                </a:lnTo>
                <a:lnTo>
                  <a:pt x="287032" y="485287"/>
                </a:lnTo>
                <a:lnTo>
                  <a:pt x="288188" y="479242"/>
                </a:lnTo>
                <a:lnTo>
                  <a:pt x="289966" y="476918"/>
                </a:lnTo>
                <a:lnTo>
                  <a:pt x="297484" y="472829"/>
                </a:lnTo>
                <a:lnTo>
                  <a:pt x="302501" y="472664"/>
                </a:lnTo>
                <a:lnTo>
                  <a:pt x="328931" y="472664"/>
                </a:lnTo>
                <a:lnTo>
                  <a:pt x="324993" y="468269"/>
                </a:lnTo>
                <a:lnTo>
                  <a:pt x="314286" y="461259"/>
                </a:lnTo>
                <a:lnTo>
                  <a:pt x="308495" y="459405"/>
                </a:lnTo>
                <a:lnTo>
                  <a:pt x="296075" y="458998"/>
                </a:lnTo>
                <a:close/>
              </a:path>
              <a:path w="338454" h="527050">
                <a:moveTo>
                  <a:pt x="328931" y="472664"/>
                </a:moveTo>
                <a:lnTo>
                  <a:pt x="302501" y="472664"/>
                </a:lnTo>
                <a:lnTo>
                  <a:pt x="313499" y="476931"/>
                </a:lnTo>
                <a:lnTo>
                  <a:pt x="317893" y="481007"/>
                </a:lnTo>
                <a:lnTo>
                  <a:pt x="322884" y="490190"/>
                </a:lnTo>
                <a:lnTo>
                  <a:pt x="324154" y="493949"/>
                </a:lnTo>
                <a:lnTo>
                  <a:pt x="324993" y="498279"/>
                </a:lnTo>
                <a:lnTo>
                  <a:pt x="338112" y="494838"/>
                </a:lnTo>
                <a:lnTo>
                  <a:pt x="337455" y="489872"/>
                </a:lnTo>
                <a:lnTo>
                  <a:pt x="335711" y="484817"/>
                </a:lnTo>
                <a:lnTo>
                  <a:pt x="329387" y="473172"/>
                </a:lnTo>
                <a:lnTo>
                  <a:pt x="328931" y="472664"/>
                </a:lnTo>
                <a:close/>
              </a:path>
              <a:path w="338454" h="527050">
                <a:moveTo>
                  <a:pt x="270129" y="394127"/>
                </a:moveTo>
                <a:lnTo>
                  <a:pt x="262915" y="395448"/>
                </a:lnTo>
                <a:lnTo>
                  <a:pt x="248107" y="403487"/>
                </a:lnTo>
                <a:lnTo>
                  <a:pt x="242544" y="409125"/>
                </a:lnTo>
                <a:lnTo>
                  <a:pt x="235521" y="423400"/>
                </a:lnTo>
                <a:lnTo>
                  <a:pt x="235673" y="430487"/>
                </a:lnTo>
                <a:lnTo>
                  <a:pt x="243547" y="444965"/>
                </a:lnTo>
                <a:lnTo>
                  <a:pt x="249936" y="448927"/>
                </a:lnTo>
                <a:lnTo>
                  <a:pt x="258660" y="449397"/>
                </a:lnTo>
                <a:lnTo>
                  <a:pt x="256959" y="450959"/>
                </a:lnTo>
                <a:lnTo>
                  <a:pt x="255320" y="452610"/>
                </a:lnTo>
                <a:lnTo>
                  <a:pt x="252793" y="455430"/>
                </a:lnTo>
                <a:lnTo>
                  <a:pt x="252031" y="456217"/>
                </a:lnTo>
                <a:lnTo>
                  <a:pt x="251472" y="456738"/>
                </a:lnTo>
                <a:lnTo>
                  <a:pt x="257759" y="468307"/>
                </a:lnTo>
                <a:lnTo>
                  <a:pt x="260743" y="464447"/>
                </a:lnTo>
                <a:lnTo>
                  <a:pt x="264375" y="460611"/>
                </a:lnTo>
                <a:lnTo>
                  <a:pt x="299631" y="441815"/>
                </a:lnTo>
                <a:lnTo>
                  <a:pt x="310134" y="440545"/>
                </a:lnTo>
                <a:lnTo>
                  <a:pt x="309940" y="440190"/>
                </a:lnTo>
                <a:lnTo>
                  <a:pt x="263626" y="440190"/>
                </a:lnTo>
                <a:lnTo>
                  <a:pt x="256171" y="439085"/>
                </a:lnTo>
                <a:lnTo>
                  <a:pt x="253453" y="437243"/>
                </a:lnTo>
                <a:lnTo>
                  <a:pt x="249961" y="430830"/>
                </a:lnTo>
                <a:lnTo>
                  <a:pt x="250024" y="427363"/>
                </a:lnTo>
                <a:lnTo>
                  <a:pt x="253784" y="420022"/>
                </a:lnTo>
                <a:lnTo>
                  <a:pt x="257124" y="416885"/>
                </a:lnTo>
                <a:lnTo>
                  <a:pt x="267131" y="411450"/>
                </a:lnTo>
                <a:lnTo>
                  <a:pt x="271716" y="410268"/>
                </a:lnTo>
                <a:lnTo>
                  <a:pt x="295201" y="410268"/>
                </a:lnTo>
                <a:lnTo>
                  <a:pt x="290118" y="400921"/>
                </a:lnTo>
                <a:lnTo>
                  <a:pt x="284568" y="396705"/>
                </a:lnTo>
                <a:lnTo>
                  <a:pt x="270129" y="394127"/>
                </a:lnTo>
                <a:close/>
              </a:path>
              <a:path w="338454" h="527050">
                <a:moveTo>
                  <a:pt x="295201" y="410268"/>
                </a:moveTo>
                <a:lnTo>
                  <a:pt x="271716" y="410268"/>
                </a:lnTo>
                <a:lnTo>
                  <a:pt x="279692" y="411234"/>
                </a:lnTo>
                <a:lnTo>
                  <a:pt x="282536" y="413037"/>
                </a:lnTo>
                <a:lnTo>
                  <a:pt x="285877" y="419184"/>
                </a:lnTo>
                <a:lnTo>
                  <a:pt x="285810" y="422689"/>
                </a:lnTo>
                <a:lnTo>
                  <a:pt x="282638" y="429776"/>
                </a:lnTo>
                <a:lnTo>
                  <a:pt x="279133" y="433065"/>
                </a:lnTo>
                <a:lnTo>
                  <a:pt x="268249" y="438983"/>
                </a:lnTo>
                <a:lnTo>
                  <a:pt x="263626" y="440190"/>
                </a:lnTo>
                <a:lnTo>
                  <a:pt x="309940" y="440190"/>
                </a:lnTo>
                <a:lnTo>
                  <a:pt x="304791" y="430715"/>
                </a:lnTo>
                <a:lnTo>
                  <a:pt x="293154" y="430715"/>
                </a:lnTo>
                <a:lnTo>
                  <a:pt x="297561" y="422689"/>
                </a:lnTo>
                <a:lnTo>
                  <a:pt x="297853" y="415145"/>
                </a:lnTo>
                <a:lnTo>
                  <a:pt x="295201" y="410268"/>
                </a:lnTo>
                <a:close/>
              </a:path>
              <a:path w="338454" h="527050">
                <a:moveTo>
                  <a:pt x="303707" y="428722"/>
                </a:moveTo>
                <a:lnTo>
                  <a:pt x="299377" y="429344"/>
                </a:lnTo>
                <a:lnTo>
                  <a:pt x="295871" y="430004"/>
                </a:lnTo>
                <a:lnTo>
                  <a:pt x="293154" y="430715"/>
                </a:lnTo>
                <a:lnTo>
                  <a:pt x="304791" y="430715"/>
                </a:lnTo>
                <a:lnTo>
                  <a:pt x="303707" y="428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6616504" y="928486"/>
            <a:ext cx="389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 panose="020B0604020202020204"/>
                <a:cs typeface="Arial" panose="020B0604020202020204"/>
              </a:rPr>
              <a:t>λ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α</a:t>
            </a:r>
            <a:r>
              <a:rPr sz="900" b="1" dirty="0">
                <a:latin typeface="Arial" panose="020B0604020202020204"/>
                <a:cs typeface="Arial" panose="020B0604020202020204"/>
              </a:rPr>
              <a:t>ιμός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255784" y="819559"/>
            <a:ext cx="712470" cy="4616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900" b="1" spc="-10" dirty="0">
                <a:latin typeface="Arial" panose="020B0604020202020204"/>
                <a:cs typeface="Arial" panose="020B0604020202020204"/>
              </a:rPr>
              <a:t>λεκάνη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 marL="359410">
              <a:lnSpc>
                <a:spcPct val="100000"/>
              </a:lnSpc>
              <a:spcBef>
                <a:spcPts val="640"/>
              </a:spcBef>
            </a:pPr>
            <a:r>
              <a:rPr sz="900" b="1" dirty="0">
                <a:latin typeface="Arial" panose="020B0604020202020204"/>
                <a:cs typeface="Arial" panose="020B0604020202020204"/>
              </a:rPr>
              <a:t>μη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ρ</a:t>
            </a:r>
            <a:r>
              <a:rPr sz="900" b="1" dirty="0">
                <a:latin typeface="Arial" panose="020B0604020202020204"/>
                <a:cs typeface="Arial" panose="020B0604020202020204"/>
              </a:rPr>
              <a:t>ός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36301" y="1630860"/>
            <a:ext cx="361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 panose="020B0604020202020204"/>
                <a:cs typeface="Arial" panose="020B0604020202020204"/>
              </a:rPr>
              <a:t>κ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ν</a:t>
            </a:r>
            <a:r>
              <a:rPr sz="900" b="1" dirty="0">
                <a:latin typeface="Arial" panose="020B0604020202020204"/>
                <a:cs typeface="Arial" panose="020B0604020202020204"/>
              </a:rPr>
              <a:t>ήμη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156204" y="897636"/>
            <a:ext cx="4678680" cy="3949065"/>
            <a:chOff x="3156204" y="897636"/>
            <a:chExt cx="4678680" cy="3949065"/>
          </a:xfrm>
        </p:grpSpPr>
        <p:sp>
          <p:nvSpPr>
            <p:cNvPr id="68" name="object 68"/>
            <p:cNvSpPr/>
            <p:nvPr/>
          </p:nvSpPr>
          <p:spPr>
            <a:xfrm>
              <a:off x="7465313" y="1759458"/>
              <a:ext cx="10795" cy="52069"/>
            </a:xfrm>
            <a:custGeom>
              <a:avLst/>
              <a:gdLst/>
              <a:ahLst/>
              <a:cxnLst/>
              <a:rect l="l" t="t" r="r" b="b"/>
              <a:pathLst>
                <a:path w="10795" h="52069">
                  <a:moveTo>
                    <a:pt x="10668" y="0"/>
                  </a:moveTo>
                  <a:lnTo>
                    <a:pt x="0" y="51816"/>
                  </a:lnTo>
                </a:path>
              </a:pathLst>
            </a:custGeom>
            <a:ln w="76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7494269" y="901446"/>
              <a:ext cx="149860" cy="756285"/>
            </a:xfrm>
            <a:custGeom>
              <a:avLst/>
              <a:gdLst/>
              <a:ahLst/>
              <a:cxnLst/>
              <a:rect l="l" t="t" r="r" b="b"/>
              <a:pathLst>
                <a:path w="149859" h="756285">
                  <a:moveTo>
                    <a:pt x="149351" y="0"/>
                  </a:moveTo>
                  <a:lnTo>
                    <a:pt x="0" y="755904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7015733" y="1703069"/>
              <a:ext cx="27940" cy="125095"/>
            </a:xfrm>
            <a:custGeom>
              <a:avLst/>
              <a:gdLst/>
              <a:ahLst/>
              <a:cxnLst/>
              <a:rect l="l" t="t" r="r" b="b"/>
              <a:pathLst>
                <a:path w="27940" h="125094">
                  <a:moveTo>
                    <a:pt x="0" y="0"/>
                  </a:moveTo>
                  <a:lnTo>
                    <a:pt x="27432" y="124968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883145" y="1070610"/>
              <a:ext cx="114300" cy="527685"/>
            </a:xfrm>
            <a:custGeom>
              <a:avLst/>
              <a:gdLst/>
              <a:ahLst/>
              <a:cxnLst/>
              <a:rect l="l" t="t" r="r" b="b"/>
              <a:pathLst>
                <a:path w="114300" h="527685">
                  <a:moveTo>
                    <a:pt x="0" y="0"/>
                  </a:moveTo>
                  <a:lnTo>
                    <a:pt x="114300" y="527304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792218" y="2871978"/>
              <a:ext cx="960119" cy="1905"/>
            </a:xfrm>
            <a:custGeom>
              <a:avLst/>
              <a:gdLst/>
              <a:ahLst/>
              <a:cxnLst/>
              <a:rect l="l" t="t" r="r" b="b"/>
              <a:pathLst>
                <a:path w="960120" h="1905">
                  <a:moveTo>
                    <a:pt x="960119" y="0"/>
                  </a:moveTo>
                  <a:lnTo>
                    <a:pt x="0" y="1524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160014" y="2577846"/>
              <a:ext cx="264160" cy="1379220"/>
            </a:xfrm>
            <a:custGeom>
              <a:avLst/>
              <a:gdLst/>
              <a:ahLst/>
              <a:cxnLst/>
              <a:rect l="l" t="t" r="r" b="b"/>
              <a:pathLst>
                <a:path w="264160" h="1379220">
                  <a:moveTo>
                    <a:pt x="263651" y="1379220"/>
                  </a:moveTo>
                  <a:lnTo>
                    <a:pt x="144589" y="1379220"/>
                  </a:ln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553706" y="2582418"/>
              <a:ext cx="277495" cy="1374775"/>
            </a:xfrm>
            <a:custGeom>
              <a:avLst/>
              <a:gdLst/>
              <a:ahLst/>
              <a:cxnLst/>
              <a:rect l="l" t="t" r="r" b="b"/>
              <a:pathLst>
                <a:path w="277495" h="1374775">
                  <a:moveTo>
                    <a:pt x="277368" y="1374647"/>
                  </a:moveTo>
                  <a:lnTo>
                    <a:pt x="157518" y="1374647"/>
                  </a:ln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3880866" y="4109465"/>
              <a:ext cx="591820" cy="733425"/>
            </a:xfrm>
            <a:custGeom>
              <a:avLst/>
              <a:gdLst/>
              <a:ahLst/>
              <a:cxnLst/>
              <a:rect l="l" t="t" r="r" b="b"/>
              <a:pathLst>
                <a:path w="591820" h="733425">
                  <a:moveTo>
                    <a:pt x="0" y="0"/>
                  </a:moveTo>
                  <a:lnTo>
                    <a:pt x="406742" y="0"/>
                  </a:lnTo>
                  <a:lnTo>
                    <a:pt x="591312" y="733043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201924" y="1898903"/>
              <a:ext cx="4418330" cy="21590"/>
            </a:xfrm>
            <a:custGeom>
              <a:avLst/>
              <a:gdLst/>
              <a:ahLst/>
              <a:cxnLst/>
              <a:rect l="l" t="t" r="r" b="b"/>
              <a:pathLst>
                <a:path w="4418330" h="21589">
                  <a:moveTo>
                    <a:pt x="0" y="21336"/>
                  </a:moveTo>
                  <a:lnTo>
                    <a:pt x="41148" y="21336"/>
                  </a:lnTo>
                </a:path>
                <a:path w="4418330" h="21589">
                  <a:moveTo>
                    <a:pt x="4344924" y="0"/>
                  </a:moveTo>
                  <a:lnTo>
                    <a:pt x="441807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/>
          <p:cNvSpPr txBox="1"/>
          <p:nvPr/>
        </p:nvSpPr>
        <p:spPr>
          <a:xfrm>
            <a:off x="422527" y="4198272"/>
            <a:ext cx="2470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 panose="020B0604020202020204"/>
                <a:cs typeface="Arial" panose="020B0604020202020204"/>
              </a:rPr>
              <a:t>(α) Περιοχή</a:t>
            </a:r>
            <a:r>
              <a:rPr sz="10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dirty="0">
                <a:latin typeface="Arial" panose="020B0604020202020204"/>
                <a:cs typeface="Arial" panose="020B0604020202020204"/>
              </a:rPr>
              <a:t>ελέγχου</a:t>
            </a:r>
            <a:r>
              <a:rPr sz="10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εκούσιων</a:t>
            </a:r>
            <a:r>
              <a:rPr sz="1000" b="1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κινήσεων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752981" y="4198272"/>
            <a:ext cx="1945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 panose="020B0604020202020204"/>
                <a:cs typeface="Arial" panose="020B0604020202020204"/>
              </a:rPr>
              <a:t>(β)</a:t>
            </a:r>
            <a:r>
              <a:rPr sz="10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Περιοχή </a:t>
            </a:r>
            <a:r>
              <a:rPr sz="1000" b="1" dirty="0">
                <a:latin typeface="Arial" panose="020B0604020202020204"/>
                <a:cs typeface="Arial" panose="020B0604020202020204"/>
              </a:rPr>
              <a:t>γενικών</a:t>
            </a:r>
            <a:r>
              <a:rPr sz="10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αισθήσεων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428644" y="3872094"/>
            <a:ext cx="6108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 panose="020B0604020202020204"/>
                <a:cs typeface="Arial" panose="020B0604020202020204"/>
              </a:rPr>
              <a:t>Ε</a:t>
            </a:r>
            <a:r>
              <a:rPr sz="1000" b="1" dirty="0">
                <a:latin typeface="Arial" panose="020B0604020202020204"/>
                <a:cs typeface="Arial" panose="020B0604020202020204"/>
              </a:rPr>
              <a:t>π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ι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μή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ης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σχισμή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91465" y="2527359"/>
            <a:ext cx="4864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latin typeface="Arial" panose="020B0604020202020204"/>
                <a:cs typeface="Arial" panose="020B0604020202020204"/>
              </a:rPr>
              <a:t>Μ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άσ</a:t>
            </a:r>
            <a:r>
              <a:rPr sz="900" b="1" dirty="0">
                <a:latin typeface="Arial" panose="020B0604020202020204"/>
                <a:cs typeface="Arial" panose="020B0604020202020204"/>
              </a:rPr>
              <a:t>η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ση  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λόγος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54457" y="2023067"/>
            <a:ext cx="64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 panose="020B0604020202020204"/>
                <a:cs typeface="Arial" panose="020B0604020202020204"/>
              </a:rPr>
              <a:t>Έκφραση 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πρ</a:t>
            </a:r>
            <a:r>
              <a:rPr sz="900" b="1" dirty="0">
                <a:latin typeface="Arial" panose="020B0604020202020204"/>
                <a:cs typeface="Arial" panose="020B0604020202020204"/>
              </a:rPr>
              <a:t>ο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σ</a:t>
            </a:r>
            <a:r>
              <a:rPr sz="900" b="1" spc="-20" dirty="0">
                <a:latin typeface="Arial" panose="020B0604020202020204"/>
                <a:cs typeface="Arial" panose="020B0604020202020204"/>
              </a:rPr>
              <a:t>ώ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π</a:t>
            </a:r>
            <a:r>
              <a:rPr sz="900" b="1" dirty="0">
                <a:latin typeface="Arial" panose="020B0604020202020204"/>
                <a:cs typeface="Arial" panose="020B0604020202020204"/>
              </a:rPr>
              <a:t>ου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78510" y="1380702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 panose="020B0604020202020204"/>
                <a:cs typeface="Arial" panose="020B0604020202020204"/>
              </a:rPr>
              <a:t>Παλάμη </a:t>
            </a:r>
            <a:r>
              <a:rPr sz="900" b="1" spc="-235" dirty="0">
                <a:latin typeface="Arial" panose="020B0604020202020204"/>
                <a:cs typeface="Arial" panose="020B0604020202020204"/>
              </a:rPr>
              <a:t> 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δ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ά</a:t>
            </a:r>
            <a:r>
              <a:rPr sz="900" b="1" dirty="0">
                <a:latin typeface="Arial" panose="020B0604020202020204"/>
                <a:cs typeface="Arial" panose="020B0604020202020204"/>
              </a:rPr>
              <a:t>κ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τ</a:t>
            </a:r>
            <a:r>
              <a:rPr sz="900" b="1" dirty="0">
                <a:latin typeface="Arial" panose="020B0604020202020204"/>
                <a:cs typeface="Arial" panose="020B0604020202020204"/>
              </a:rPr>
              <a:t>υ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λ</a:t>
            </a:r>
            <a:r>
              <a:rPr sz="900" b="1" dirty="0">
                <a:latin typeface="Arial" panose="020B0604020202020204"/>
                <a:cs typeface="Arial" panose="020B0604020202020204"/>
              </a:rPr>
              <a:t>α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344129" y="858465"/>
            <a:ext cx="904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 panose="020B0604020202020204"/>
                <a:cs typeface="Arial" panose="020B0604020202020204"/>
              </a:rPr>
              <a:t>Κ</a:t>
            </a:r>
            <a:r>
              <a:rPr sz="900" b="1" dirty="0">
                <a:latin typeface="Arial" panose="020B0604020202020204"/>
                <a:cs typeface="Arial" panose="020B0604020202020204"/>
              </a:rPr>
              <a:t>ο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ρ</a:t>
            </a:r>
            <a:r>
              <a:rPr sz="900" b="1" dirty="0">
                <a:latin typeface="Arial" panose="020B0604020202020204"/>
                <a:cs typeface="Arial" panose="020B0604020202020204"/>
              </a:rPr>
              <a:t>μός</a:t>
            </a:r>
            <a:r>
              <a:rPr sz="9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spc="-15" baseline="-9000" dirty="0">
                <a:latin typeface="Arial" panose="020B0604020202020204"/>
                <a:cs typeface="Arial" panose="020B0604020202020204"/>
              </a:rPr>
              <a:t>λ</a:t>
            </a:r>
            <a:r>
              <a:rPr sz="1350" b="1" baseline="-9000" dirty="0">
                <a:latin typeface="Arial" panose="020B0604020202020204"/>
                <a:cs typeface="Arial" panose="020B0604020202020204"/>
              </a:rPr>
              <a:t>εκ</a:t>
            </a:r>
            <a:r>
              <a:rPr sz="1350" b="1" spc="-7" baseline="-9000" dirty="0">
                <a:latin typeface="Arial" panose="020B0604020202020204"/>
                <a:cs typeface="Arial" panose="020B0604020202020204"/>
              </a:rPr>
              <a:t>ά</a:t>
            </a:r>
            <a:r>
              <a:rPr sz="1350" b="1" spc="-15" baseline="-9000" dirty="0">
                <a:latin typeface="Arial" panose="020B0604020202020204"/>
                <a:cs typeface="Arial" panose="020B0604020202020204"/>
              </a:rPr>
              <a:t>νη</a:t>
            </a:r>
            <a:endParaRPr sz="1350" baseline="-9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368054" y="1951059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 panose="020B0604020202020204"/>
                <a:cs typeface="Arial" panose="020B0604020202020204"/>
              </a:rPr>
              <a:t>Πέλμα </a:t>
            </a:r>
            <a:r>
              <a:rPr sz="9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δ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ά</a:t>
            </a:r>
            <a:r>
              <a:rPr sz="900" b="1" dirty="0">
                <a:latin typeface="Arial" panose="020B0604020202020204"/>
                <a:cs typeface="Arial" panose="020B0604020202020204"/>
              </a:rPr>
              <a:t>κ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τ</a:t>
            </a:r>
            <a:r>
              <a:rPr sz="900" b="1" dirty="0">
                <a:latin typeface="Arial" panose="020B0604020202020204"/>
                <a:cs typeface="Arial" panose="020B0604020202020204"/>
              </a:rPr>
              <a:t>υ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λ</a:t>
            </a:r>
            <a:r>
              <a:rPr sz="900" b="1" dirty="0">
                <a:latin typeface="Arial" panose="020B0604020202020204"/>
                <a:cs typeface="Arial" panose="020B0604020202020204"/>
              </a:rPr>
              <a:t>α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826179" y="2981587"/>
            <a:ext cx="567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 panose="020B0604020202020204"/>
                <a:cs typeface="Arial" panose="020B0604020202020204"/>
              </a:rPr>
              <a:t>Γλώσσα 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900" b="1" spc="-20" dirty="0">
                <a:latin typeface="Arial" panose="020B0604020202020204"/>
                <a:cs typeface="Arial" panose="020B0604020202020204"/>
              </a:rPr>
              <a:t>φ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άρ</a:t>
            </a:r>
            <a:r>
              <a:rPr sz="900" b="1" dirty="0">
                <a:latin typeface="Arial" panose="020B0604020202020204"/>
                <a:cs typeface="Arial" panose="020B0604020202020204"/>
              </a:rPr>
              <a:t>υ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γγ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α</a:t>
            </a:r>
            <a:r>
              <a:rPr sz="900" b="1" dirty="0">
                <a:latin typeface="Arial" panose="020B0604020202020204"/>
                <a:cs typeface="Arial" panose="020B0604020202020204"/>
              </a:rPr>
              <a:t>ς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851210" y="2549305"/>
            <a:ext cx="591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 panose="020B0604020202020204"/>
                <a:cs typeface="Arial" panose="020B0604020202020204"/>
              </a:rPr>
              <a:t>Δό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ντ</a:t>
            </a:r>
            <a:r>
              <a:rPr sz="900" b="1" dirty="0">
                <a:latin typeface="Arial" panose="020B0604020202020204"/>
                <a:cs typeface="Arial" panose="020B0604020202020204"/>
              </a:rPr>
              <a:t>ια κ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α</a:t>
            </a:r>
            <a:r>
              <a:rPr sz="900" b="1" dirty="0">
                <a:latin typeface="Arial" panose="020B0604020202020204"/>
                <a:cs typeface="Arial" panose="020B0604020202020204"/>
              </a:rPr>
              <a:t>ι  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ούλα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120730" y="1956431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 panose="020B0604020202020204"/>
                <a:cs typeface="Arial" panose="020B0604020202020204"/>
              </a:rPr>
              <a:t>πρ</a:t>
            </a:r>
            <a:r>
              <a:rPr sz="900" b="1" dirty="0">
                <a:latin typeface="Arial" panose="020B0604020202020204"/>
                <a:cs typeface="Arial" panose="020B0604020202020204"/>
              </a:rPr>
              <a:t>ό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σ</a:t>
            </a:r>
            <a:r>
              <a:rPr sz="900" b="1" spc="-20" dirty="0">
                <a:latin typeface="Arial" panose="020B0604020202020204"/>
                <a:cs typeface="Arial" panose="020B0604020202020204"/>
              </a:rPr>
              <a:t>ω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πο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335957" y="1498659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 panose="020B0604020202020204"/>
                <a:cs typeface="Arial" panose="020B0604020202020204"/>
              </a:rPr>
              <a:t>Παλάμη </a:t>
            </a:r>
            <a:r>
              <a:rPr sz="900" b="1" spc="-235" dirty="0">
                <a:latin typeface="Arial" panose="020B0604020202020204"/>
                <a:cs typeface="Arial" panose="020B0604020202020204"/>
              </a:rPr>
              <a:t> 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δ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ά</a:t>
            </a:r>
            <a:r>
              <a:rPr sz="900" b="1" dirty="0">
                <a:latin typeface="Arial" panose="020B0604020202020204"/>
                <a:cs typeface="Arial" panose="020B0604020202020204"/>
              </a:rPr>
              <a:t>κ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τ</a:t>
            </a:r>
            <a:r>
              <a:rPr sz="900" b="1" dirty="0">
                <a:latin typeface="Arial" panose="020B0604020202020204"/>
                <a:cs typeface="Arial" panose="020B0604020202020204"/>
              </a:rPr>
              <a:t>υ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λ</a:t>
            </a:r>
            <a:r>
              <a:rPr sz="900" b="1" dirty="0">
                <a:latin typeface="Arial" panose="020B0604020202020204"/>
                <a:cs typeface="Arial" panose="020B0604020202020204"/>
              </a:rPr>
              <a:t>α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877635" y="832290"/>
            <a:ext cx="429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 panose="020B0604020202020204"/>
                <a:cs typeface="Arial" panose="020B0604020202020204"/>
              </a:rPr>
              <a:t>κορμός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531100" y="1864876"/>
            <a:ext cx="1085215" cy="59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 panose="020B0604020202020204"/>
                <a:cs typeface="Arial" panose="020B0604020202020204"/>
              </a:rPr>
              <a:t>Π</a:t>
            </a:r>
            <a:r>
              <a:rPr sz="900" b="1" spc="25" dirty="0">
                <a:latin typeface="Arial" panose="020B0604020202020204"/>
                <a:cs typeface="Arial" panose="020B0604020202020204"/>
              </a:rPr>
              <a:t>έ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λ</a:t>
            </a:r>
            <a:r>
              <a:rPr sz="900" b="1" dirty="0">
                <a:latin typeface="Arial" panose="020B0604020202020204"/>
                <a:cs typeface="Arial" panose="020B0604020202020204"/>
              </a:rPr>
              <a:t>μ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α</a:t>
            </a:r>
            <a:r>
              <a:rPr sz="900" b="1" dirty="0">
                <a:latin typeface="Arial" panose="020B0604020202020204"/>
                <a:cs typeface="Arial" panose="020B0604020202020204"/>
              </a:rPr>
              <a:t>,</a:t>
            </a:r>
            <a:r>
              <a:rPr sz="9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δ</a:t>
            </a:r>
            <a:r>
              <a:rPr sz="900" b="1" spc="-5" dirty="0">
                <a:latin typeface="Arial" panose="020B0604020202020204"/>
                <a:cs typeface="Arial" panose="020B0604020202020204"/>
              </a:rPr>
              <a:t>ά</a:t>
            </a:r>
            <a:r>
              <a:rPr sz="900" b="1" dirty="0">
                <a:latin typeface="Arial" panose="020B0604020202020204"/>
                <a:cs typeface="Arial" panose="020B0604020202020204"/>
              </a:rPr>
              <a:t>κ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τ</a:t>
            </a:r>
            <a:r>
              <a:rPr sz="900" b="1" dirty="0">
                <a:latin typeface="Arial" panose="020B0604020202020204"/>
                <a:cs typeface="Arial" panose="020B0604020202020204"/>
              </a:rPr>
              <a:t>υ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λ</a:t>
            </a:r>
            <a:r>
              <a:rPr sz="900" b="1" dirty="0">
                <a:latin typeface="Arial" panose="020B0604020202020204"/>
                <a:cs typeface="Arial" panose="020B0604020202020204"/>
              </a:rPr>
              <a:t>α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tabLst>
                <a:tab pos="219710" algn="l"/>
              </a:tabLst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900" b="1" u="sng" spc="-1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ποδιών</a:t>
            </a:r>
            <a:r>
              <a:rPr sz="900" b="1" u="sng" spc="-11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 marL="205105" marR="336550">
              <a:lnSpc>
                <a:spcPct val="100000"/>
              </a:lnSpc>
              <a:spcBef>
                <a:spcPts val="185"/>
              </a:spcBef>
            </a:pPr>
            <a:r>
              <a:rPr sz="900" b="1" spc="-5" dirty="0">
                <a:latin typeface="Arial" panose="020B0604020202020204"/>
                <a:cs typeface="Arial" panose="020B0604020202020204"/>
              </a:rPr>
              <a:t>Γ</a:t>
            </a:r>
            <a:r>
              <a:rPr sz="900" b="1" dirty="0">
                <a:latin typeface="Arial" panose="020B0604020202020204"/>
                <a:cs typeface="Arial" panose="020B0604020202020204"/>
              </a:rPr>
              <a:t>ε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νν</a:t>
            </a:r>
            <a:r>
              <a:rPr sz="900" b="1" dirty="0">
                <a:latin typeface="Arial" panose="020B0604020202020204"/>
                <a:cs typeface="Arial" panose="020B0604020202020204"/>
              </a:rPr>
              <a:t>η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τ</a:t>
            </a:r>
            <a:r>
              <a:rPr sz="900" b="1" dirty="0">
                <a:latin typeface="Arial" panose="020B0604020202020204"/>
                <a:cs typeface="Arial" panose="020B0604020202020204"/>
              </a:rPr>
              <a:t>ικά  </a:t>
            </a:r>
            <a:r>
              <a:rPr sz="900" b="1" spc="-10" dirty="0">
                <a:latin typeface="Arial" panose="020B0604020202020204"/>
                <a:cs typeface="Arial" panose="020B0604020202020204"/>
              </a:rPr>
              <a:t>όργανα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840676" y="3876095"/>
            <a:ext cx="6108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 panose="020B0604020202020204"/>
                <a:cs typeface="Arial" panose="020B0604020202020204"/>
              </a:rPr>
              <a:t>Ε</a:t>
            </a:r>
            <a:r>
              <a:rPr sz="1000" b="1" dirty="0">
                <a:latin typeface="Arial" panose="020B0604020202020204"/>
                <a:cs typeface="Arial" panose="020B0604020202020204"/>
              </a:rPr>
              <a:t>π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ι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μή</a:t>
            </a:r>
            <a:r>
              <a:rPr sz="1000" b="1" spc="-10" dirty="0">
                <a:latin typeface="Arial" panose="020B0604020202020204"/>
                <a:cs typeface="Arial" panose="020B0604020202020204"/>
              </a:rPr>
              <a:t>κ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ης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σχισμή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51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Λειτουργικές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περιοχές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7177" y="398315"/>
          <a:ext cx="8588375" cy="562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935"/>
                <a:gridCol w="7056755"/>
              </a:tblGrid>
              <a:tr h="360038">
                <a:tc gridSpan="2">
                  <a:txBody>
                    <a:bodyPr/>
                    <a:lstStyle/>
                    <a:p>
                      <a:pPr marL="181610" algn="ctr">
                        <a:lnSpc>
                          <a:spcPts val="203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Λειτουργίες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των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λοβών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των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ημισφαιρίων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cPr marL="0" marR="0" marT="0" marB="0"/>
                </a:tc>
              </a:tr>
              <a:tr h="373918">
                <a:tc>
                  <a:txBody>
                    <a:bodyPr/>
                    <a:lstStyle/>
                    <a:p>
                      <a:pPr marL="187325">
                        <a:lnSpc>
                          <a:spcPts val="203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Λοβός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2030"/>
                        </a:lnSpc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Λειτουργίες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493518">
                <a:tc>
                  <a:txBody>
                    <a:bodyPr/>
                    <a:lstStyle/>
                    <a:p>
                      <a:pPr marL="187325">
                        <a:lnSpc>
                          <a:spcPts val="203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Μετωπιαίος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2040"/>
                        </a:lnSpc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Κέντρα</a:t>
                      </a: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ελέγχου</a:t>
                      </a:r>
                      <a:r>
                        <a:rPr sz="1800" b="1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εκούσιων</a:t>
                      </a:r>
                      <a:r>
                        <a:rPr sz="1800" b="1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κινήσεων</a:t>
                      </a:r>
                      <a:r>
                        <a:rPr sz="1800" b="1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των</a:t>
                      </a: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σκελετικών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μυών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187325" marR="9779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Συνειρμικά</a:t>
                      </a:r>
                      <a:r>
                        <a:rPr sz="1800" b="1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κέντρα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,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 στα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οποία</a:t>
                      </a:r>
                      <a:r>
                        <a:rPr sz="18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πραγματοποιούνται</a:t>
                      </a:r>
                      <a:r>
                        <a:rPr sz="1800" spc="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ανώτερες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πνευματικές</a:t>
                      </a:r>
                      <a:r>
                        <a:rPr sz="1800" spc="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νοητικές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διεργασίες</a:t>
                      </a:r>
                      <a:r>
                        <a:rPr sz="18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όπως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αυτές</a:t>
                      </a:r>
                      <a:r>
                        <a:rPr sz="18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που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σχετίζονται</a:t>
                      </a:r>
                      <a:r>
                        <a:rPr sz="1800" spc="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με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το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σχεδιασμό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τη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λύση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σύνθετων</a:t>
                      </a:r>
                      <a:r>
                        <a:rPr sz="1800" spc="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προβλημάτων</a:t>
                      </a:r>
                      <a:r>
                        <a:rPr sz="1800" spc="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με</a:t>
                      </a:r>
                      <a:r>
                        <a:rPr sz="18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την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εκτίμηση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των </a:t>
                      </a:r>
                      <a:r>
                        <a:rPr sz="1800" spc="-39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αποτελεσμάτων</a:t>
                      </a:r>
                      <a:r>
                        <a:rPr sz="1800" spc="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συμπεριφοράς.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493521">
                <a:tc>
                  <a:txBody>
                    <a:bodyPr/>
                    <a:lstStyle/>
                    <a:p>
                      <a:pPr marL="187325">
                        <a:lnSpc>
                          <a:spcPts val="203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βρεγματικός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2040"/>
                        </a:lnSpc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Αισθητήριες</a:t>
                      </a:r>
                      <a:r>
                        <a:rPr sz="1800" b="1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περιοχές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,</a:t>
                      </a:r>
                      <a:r>
                        <a:rPr sz="18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οι</a:t>
                      </a:r>
                      <a:r>
                        <a:rPr sz="18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οποίες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αφορούν</a:t>
                      </a:r>
                      <a:r>
                        <a:rPr sz="18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την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αίσθηση </a:t>
                      </a: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της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θερμοκρασίας,</a:t>
                      </a:r>
                      <a:r>
                        <a:rPr sz="1800" b="1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της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αφής,</a:t>
                      </a:r>
                      <a:r>
                        <a:rPr sz="1800" b="1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της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πίεσης</a:t>
                      </a:r>
                      <a:r>
                        <a:rPr sz="1800" b="1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20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800" b="1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του πόνου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r>
                        <a:rPr sz="18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Κέντρο</a:t>
                      </a: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γεύσης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187325" marR="24130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Συνειρμικά</a:t>
                      </a:r>
                      <a:r>
                        <a:rPr sz="1800" b="1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κέντρα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,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στα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οποία</a:t>
                      </a:r>
                      <a:r>
                        <a:rPr sz="18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πραγματοποιούνται</a:t>
                      </a:r>
                      <a:r>
                        <a:rPr sz="1800" spc="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λειτουργίες</a:t>
                      </a:r>
                      <a:r>
                        <a:rPr sz="1800" spc="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για</a:t>
                      </a:r>
                      <a:r>
                        <a:rPr sz="18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την </a:t>
                      </a:r>
                      <a:r>
                        <a:rPr sz="1800" spc="-39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κατανόηση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τη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χρήση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του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λόγου,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18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για</a:t>
                      </a:r>
                      <a:r>
                        <a:rPr sz="18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την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έκφραση</a:t>
                      </a:r>
                      <a:r>
                        <a:rPr sz="18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σκέψεων</a:t>
                      </a:r>
                      <a:r>
                        <a:rPr sz="18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25" dirty="0">
                          <a:latin typeface="Calibri" panose="020F0502020204030204"/>
                          <a:cs typeface="Calibri" panose="020F0502020204030204"/>
                        </a:rPr>
                        <a:t>και </a:t>
                      </a:r>
                      <a:r>
                        <a:rPr sz="18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συναισθημάτων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187325">
                        <a:lnSpc>
                          <a:spcPts val="2025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Κροταφικός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2040"/>
                        </a:lnSpc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Κέντρο</a:t>
                      </a:r>
                      <a:r>
                        <a:rPr sz="1800" b="1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ακοής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,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κέντρο</a:t>
                      </a:r>
                      <a:r>
                        <a:rPr sz="1800" b="1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dirty="0">
                          <a:latin typeface="Calibri" panose="020F0502020204030204"/>
                          <a:cs typeface="Calibri" panose="020F0502020204030204"/>
                        </a:rPr>
                        <a:t>όσφρησης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187325" marR="116205">
                        <a:lnSpc>
                          <a:spcPts val="2150"/>
                        </a:lnSpc>
                        <a:spcBef>
                          <a:spcPts val="1000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Συνειρμικά</a:t>
                      </a:r>
                      <a:r>
                        <a:rPr sz="1800" b="1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κέντρα</a:t>
                      </a:r>
                      <a:r>
                        <a:rPr sz="1800" b="1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στα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οποία</a:t>
                      </a:r>
                      <a:r>
                        <a:rPr sz="1800" spc="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πραγματοποιείται</a:t>
                      </a:r>
                      <a:r>
                        <a:rPr sz="1800" spc="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η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 ερμηνεία</a:t>
                      </a:r>
                      <a:r>
                        <a:rPr sz="1800" spc="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αισθητικών </a:t>
                      </a:r>
                      <a:r>
                        <a:rPr sz="1800" spc="-39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εμπειριών,</a:t>
                      </a:r>
                      <a:r>
                        <a:rPr sz="1800" spc="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dirty="0">
                          <a:latin typeface="Calibri" panose="020F0502020204030204"/>
                          <a:cs typeface="Calibri" panose="020F0502020204030204"/>
                        </a:rPr>
                        <a:t>η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 μνήμη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ήχων.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187325">
                        <a:lnSpc>
                          <a:spcPts val="2025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Ινιακός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2040"/>
                        </a:lnSpc>
                      </a:pP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Κέντρο</a:t>
                      </a:r>
                      <a:r>
                        <a:rPr sz="1800" b="1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όρασης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187325" marR="231775">
                        <a:lnSpc>
                          <a:spcPts val="2150"/>
                        </a:lnSpc>
                        <a:spcBef>
                          <a:spcPts val="1000"/>
                        </a:spcBef>
                      </a:pPr>
                      <a:r>
                        <a:rPr sz="1800" b="1" spc="-10" dirty="0">
                          <a:latin typeface="Calibri" panose="020F0502020204030204"/>
                          <a:cs typeface="Calibri" panose="020F0502020204030204"/>
                        </a:rPr>
                        <a:t>Συνειρμικά</a:t>
                      </a:r>
                      <a:r>
                        <a:rPr sz="1800" b="1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" dirty="0">
                          <a:latin typeface="Calibri" panose="020F0502020204030204"/>
                          <a:cs typeface="Calibri" panose="020F0502020204030204"/>
                        </a:rPr>
                        <a:t>κέντρα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,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τα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οποία</a:t>
                      </a:r>
                      <a:r>
                        <a:rPr sz="18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λειτουργούν</a:t>
                      </a:r>
                      <a:r>
                        <a:rPr sz="1800" spc="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για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τη</a:t>
                      </a:r>
                      <a:r>
                        <a:rPr sz="1800" spc="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σύνδεση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των</a:t>
                      </a:r>
                      <a:r>
                        <a:rPr sz="18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5" dirty="0">
                          <a:latin typeface="Calibri" panose="020F0502020204030204"/>
                          <a:cs typeface="Calibri" panose="020F0502020204030204"/>
                        </a:rPr>
                        <a:t>οπτικών </a:t>
                      </a:r>
                      <a:r>
                        <a:rPr sz="1800" spc="-39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ερεθισμάτων</a:t>
                      </a:r>
                      <a:r>
                        <a:rPr sz="1800" spc="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με</a:t>
                      </a:r>
                      <a:r>
                        <a:rPr sz="18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άλλες</a:t>
                      </a:r>
                      <a:r>
                        <a:rPr sz="1800" spc="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10" dirty="0">
                          <a:latin typeface="Calibri" panose="020F0502020204030204"/>
                          <a:cs typeface="Calibri" panose="020F0502020204030204"/>
                        </a:rPr>
                        <a:t>αισθητικές</a:t>
                      </a:r>
                      <a:r>
                        <a:rPr sz="1800" spc="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spc="-5" dirty="0">
                          <a:latin typeface="Calibri" panose="020F0502020204030204"/>
                          <a:cs typeface="Calibri" panose="020F0502020204030204"/>
                        </a:rPr>
                        <a:t>εμπειρίες.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8693" y="1967293"/>
            <a:ext cx="5061585" cy="4652645"/>
            <a:chOff x="1738693" y="1967293"/>
            <a:chExt cx="5061585" cy="465264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25986" y="2233498"/>
              <a:ext cx="4874454" cy="43863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43455" y="3137916"/>
              <a:ext cx="1513840" cy="538480"/>
            </a:xfrm>
            <a:custGeom>
              <a:avLst/>
              <a:gdLst/>
              <a:ahLst/>
              <a:cxnLst/>
              <a:rect l="l" t="t" r="r" b="b"/>
              <a:pathLst>
                <a:path w="1513839" h="538479">
                  <a:moveTo>
                    <a:pt x="0" y="0"/>
                  </a:moveTo>
                  <a:lnTo>
                    <a:pt x="345681" y="0"/>
                  </a:lnTo>
                  <a:lnTo>
                    <a:pt x="1513332" y="53797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83607" y="1972055"/>
              <a:ext cx="2312035" cy="654050"/>
            </a:xfrm>
            <a:custGeom>
              <a:avLst/>
              <a:gdLst/>
              <a:ahLst/>
              <a:cxnLst/>
              <a:rect l="l" t="t" r="r" b="b"/>
              <a:pathLst>
                <a:path w="2312034" h="654050">
                  <a:moveTo>
                    <a:pt x="0" y="653796"/>
                  </a:moveTo>
                  <a:lnTo>
                    <a:pt x="2143607" y="0"/>
                  </a:lnTo>
                  <a:lnTo>
                    <a:pt x="231190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83607" y="2318003"/>
              <a:ext cx="2312035" cy="649605"/>
            </a:xfrm>
            <a:custGeom>
              <a:avLst/>
              <a:gdLst/>
              <a:ahLst/>
              <a:cxnLst/>
              <a:rect l="l" t="t" r="r" b="b"/>
              <a:pathLst>
                <a:path w="2312034" h="649605">
                  <a:moveTo>
                    <a:pt x="0" y="649224"/>
                  </a:moveTo>
                  <a:lnTo>
                    <a:pt x="2143607" y="0"/>
                  </a:lnTo>
                  <a:lnTo>
                    <a:pt x="231190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73623" y="3436619"/>
              <a:ext cx="1422400" cy="0"/>
            </a:xfrm>
            <a:custGeom>
              <a:avLst/>
              <a:gdLst/>
              <a:ahLst/>
              <a:cxnLst/>
              <a:rect l="l" t="t" r="r" b="b"/>
              <a:pathLst>
                <a:path w="1422400">
                  <a:moveTo>
                    <a:pt x="0" y="0"/>
                  </a:moveTo>
                  <a:lnTo>
                    <a:pt x="1253566" y="0"/>
                  </a:lnTo>
                  <a:lnTo>
                    <a:pt x="142189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04459" y="3784091"/>
              <a:ext cx="1591310" cy="78105"/>
            </a:xfrm>
            <a:custGeom>
              <a:avLst/>
              <a:gdLst/>
              <a:ahLst/>
              <a:cxnLst/>
              <a:rect l="l" t="t" r="r" b="b"/>
              <a:pathLst>
                <a:path w="1591309" h="78104">
                  <a:moveTo>
                    <a:pt x="0" y="77723"/>
                  </a:moveTo>
                  <a:lnTo>
                    <a:pt x="1422793" y="0"/>
                  </a:lnTo>
                  <a:lnTo>
                    <a:pt x="1591056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134100" y="4140707"/>
              <a:ext cx="661670" cy="167640"/>
            </a:xfrm>
            <a:custGeom>
              <a:avLst/>
              <a:gdLst/>
              <a:ahLst/>
              <a:cxnLst/>
              <a:rect l="l" t="t" r="r" b="b"/>
              <a:pathLst>
                <a:path w="661670" h="167639">
                  <a:moveTo>
                    <a:pt x="0" y="0"/>
                  </a:moveTo>
                  <a:lnTo>
                    <a:pt x="493115" y="167640"/>
                  </a:lnTo>
                  <a:lnTo>
                    <a:pt x="661416" y="16764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88608" y="4847844"/>
              <a:ext cx="407034" cy="670560"/>
            </a:xfrm>
            <a:custGeom>
              <a:avLst/>
              <a:gdLst/>
              <a:ahLst/>
              <a:cxnLst/>
              <a:rect l="l" t="t" r="r" b="b"/>
              <a:pathLst>
                <a:path w="407034" h="670560">
                  <a:moveTo>
                    <a:pt x="0" y="0"/>
                  </a:moveTo>
                  <a:lnTo>
                    <a:pt x="238836" y="670559"/>
                  </a:lnTo>
                  <a:lnTo>
                    <a:pt x="406908" y="67055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41720" y="4474463"/>
              <a:ext cx="654050" cy="234950"/>
            </a:xfrm>
            <a:custGeom>
              <a:avLst/>
              <a:gdLst/>
              <a:ahLst/>
              <a:cxnLst/>
              <a:rect l="l" t="t" r="r" b="b"/>
              <a:pathLst>
                <a:path w="654050" h="234950">
                  <a:moveTo>
                    <a:pt x="0" y="0"/>
                  </a:moveTo>
                  <a:lnTo>
                    <a:pt x="485546" y="234696"/>
                  </a:lnTo>
                  <a:lnTo>
                    <a:pt x="653796" y="23469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67755" y="5606796"/>
              <a:ext cx="1127760" cy="280670"/>
            </a:xfrm>
            <a:custGeom>
              <a:avLst/>
              <a:gdLst/>
              <a:ahLst/>
              <a:cxnLst/>
              <a:rect l="l" t="t" r="r" b="b"/>
              <a:pathLst>
                <a:path w="1127759" h="280670">
                  <a:moveTo>
                    <a:pt x="0" y="0"/>
                  </a:moveTo>
                  <a:lnTo>
                    <a:pt x="912241" y="280415"/>
                  </a:lnTo>
                  <a:lnTo>
                    <a:pt x="1127760" y="28041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75503" y="6166103"/>
              <a:ext cx="904240" cy="302260"/>
            </a:xfrm>
            <a:custGeom>
              <a:avLst/>
              <a:gdLst/>
              <a:ahLst/>
              <a:cxnLst/>
              <a:rect l="l" t="t" r="r" b="b"/>
              <a:pathLst>
                <a:path w="904239" h="302260">
                  <a:moveTo>
                    <a:pt x="0" y="0"/>
                  </a:moveTo>
                  <a:lnTo>
                    <a:pt x="682586" y="301752"/>
                  </a:lnTo>
                  <a:lnTo>
                    <a:pt x="903732" y="30175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856124" y="3324670"/>
            <a:ext cx="1443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ός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οβός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6124" y="4201021"/>
            <a:ext cx="1049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Ινιακός</a:t>
            </a:r>
            <a:r>
              <a:rPr sz="1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λοβός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6124" y="5411200"/>
            <a:ext cx="122999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Κέντρο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όρασης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αρ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33391" y="6360182"/>
            <a:ext cx="6769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Στέλεχος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28927" y="1993392"/>
            <a:ext cx="2927985" cy="4480560"/>
            <a:chOff x="1328927" y="1993392"/>
            <a:chExt cx="2927985" cy="4480560"/>
          </a:xfrm>
        </p:grpSpPr>
        <p:sp>
          <p:nvSpPr>
            <p:cNvPr id="19" name="object 19"/>
            <p:cNvSpPr/>
            <p:nvPr/>
          </p:nvSpPr>
          <p:spPr>
            <a:xfrm>
              <a:off x="2860547" y="5682995"/>
              <a:ext cx="780415" cy="786765"/>
            </a:xfrm>
            <a:custGeom>
              <a:avLst/>
              <a:gdLst/>
              <a:ahLst/>
              <a:cxnLst/>
              <a:rect l="l" t="t" r="r" b="b"/>
              <a:pathLst>
                <a:path w="780414" h="786764">
                  <a:moveTo>
                    <a:pt x="780288" y="0"/>
                  </a:moveTo>
                  <a:lnTo>
                    <a:pt x="122656" y="786383"/>
                  </a:lnTo>
                  <a:lnTo>
                    <a:pt x="0" y="78638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33499" y="4027932"/>
              <a:ext cx="1024255" cy="3175"/>
            </a:xfrm>
            <a:custGeom>
              <a:avLst/>
              <a:gdLst/>
              <a:ahLst/>
              <a:cxnLst/>
              <a:rect l="l" t="t" r="r" b="b"/>
              <a:pathLst>
                <a:path w="1024255" h="3175">
                  <a:moveTo>
                    <a:pt x="0" y="0"/>
                  </a:moveTo>
                  <a:lnTo>
                    <a:pt x="1024128" y="30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909316" y="1997964"/>
              <a:ext cx="1141730" cy="948055"/>
            </a:xfrm>
            <a:custGeom>
              <a:avLst/>
              <a:gdLst/>
              <a:ahLst/>
              <a:cxnLst/>
              <a:rect l="l" t="t" r="r" b="b"/>
              <a:pathLst>
                <a:path w="1141729" h="948055">
                  <a:moveTo>
                    <a:pt x="1141476" y="947927"/>
                  </a:moveTo>
                  <a:lnTo>
                    <a:pt x="115481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357627" y="2625852"/>
              <a:ext cx="551815" cy="568960"/>
            </a:xfrm>
            <a:custGeom>
              <a:avLst/>
              <a:gdLst/>
              <a:ahLst/>
              <a:cxnLst/>
              <a:rect l="l" t="t" r="r" b="b"/>
              <a:pathLst>
                <a:path w="551814" h="568960">
                  <a:moveTo>
                    <a:pt x="551688" y="568451"/>
                  </a:moveTo>
                  <a:lnTo>
                    <a:pt x="277571" y="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367027" y="3570732"/>
              <a:ext cx="2885440" cy="756285"/>
            </a:xfrm>
            <a:custGeom>
              <a:avLst/>
              <a:gdLst/>
              <a:ahLst/>
              <a:cxnLst/>
              <a:rect l="l" t="t" r="r" b="b"/>
              <a:pathLst>
                <a:path w="2885440" h="756285">
                  <a:moveTo>
                    <a:pt x="0" y="0"/>
                  </a:moveTo>
                  <a:lnTo>
                    <a:pt x="544525" y="0"/>
                  </a:lnTo>
                  <a:lnTo>
                    <a:pt x="2884932" y="75590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58111" y="4314444"/>
              <a:ext cx="1888489" cy="276225"/>
            </a:xfrm>
            <a:custGeom>
              <a:avLst/>
              <a:gdLst/>
              <a:ahLst/>
              <a:cxnLst/>
              <a:rect l="l" t="t" r="r" b="b"/>
              <a:pathLst>
                <a:path w="1888489" h="276225">
                  <a:moveTo>
                    <a:pt x="1888236" y="0"/>
                  </a:moveTo>
                  <a:lnTo>
                    <a:pt x="512965" y="275843"/>
                  </a:lnTo>
                  <a:lnTo>
                    <a:pt x="0" y="27584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845563" y="4864608"/>
              <a:ext cx="1525905" cy="307975"/>
            </a:xfrm>
            <a:custGeom>
              <a:avLst/>
              <a:gdLst/>
              <a:ahLst/>
              <a:cxnLst/>
              <a:rect l="l" t="t" r="r" b="b"/>
              <a:pathLst>
                <a:path w="1525904" h="307975">
                  <a:moveTo>
                    <a:pt x="1525524" y="0"/>
                  </a:moveTo>
                  <a:lnTo>
                    <a:pt x="405142" y="307848"/>
                  </a:lnTo>
                  <a:lnTo>
                    <a:pt x="0" y="3078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98781" y="5053878"/>
            <a:ext cx="1292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Πλευρική</a:t>
            </a:r>
            <a:r>
              <a:rPr sz="14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σχισμή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56124" y="2203974"/>
            <a:ext cx="14636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Αισθητική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περιοχή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(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ς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σθήσ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ς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)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6124" y="3679473"/>
            <a:ext cx="1604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υν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ς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χ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56124" y="4612202"/>
            <a:ext cx="224599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Συνδυασμός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οπτικών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εικόνων </a:t>
            </a:r>
            <a:r>
              <a:rPr sz="1400" b="1" spc="-30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Οπτική αναγνώριση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αντικειμένων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90983" y="6346247"/>
            <a:ext cx="139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Κροταφικός</a:t>
            </a:r>
            <a:r>
              <a:rPr sz="1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λοβός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878" y="4471339"/>
            <a:ext cx="1093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οχή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Β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r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o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ca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4584" y="1865651"/>
            <a:ext cx="7701915" cy="450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  <a:tabLst>
                <a:tab pos="6463665" algn="l"/>
              </a:tabLst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Κινητική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περιοχή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σχετιζόμενη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με	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Κεντρική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σχισμή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70"/>
              </a:lnSpc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εκούσιες</a:t>
            </a:r>
            <a:r>
              <a:rPr sz="1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κινήσεις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1138" y="2464660"/>
            <a:ext cx="2004695" cy="122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Συγκέντρωση,</a:t>
            </a:r>
            <a:r>
              <a:rPr sz="1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σχεδιασμός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λύση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προβλημάτων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172085">
              <a:lnSpc>
                <a:spcPct val="100000"/>
              </a:lnSpc>
              <a:spcBef>
                <a:spcPts val="47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Κέντρο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ελέγχου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κινήσεων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γραφή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2413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Κέντρο</a:t>
            </a:r>
            <a:r>
              <a:rPr sz="1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ακοής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9056" y="3907707"/>
            <a:ext cx="93789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ωπ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ος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λοβός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578" y="828469"/>
            <a:ext cx="8368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φλοιός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ημισφαιρίων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χωρίζεται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κινητικές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αισθητικές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συνειρμικές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περιοχές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51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Λειτουργικές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περιοχές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67" y="849919"/>
            <a:ext cx="833310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94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κινητικές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περιοχές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εντοπίζονται στο οπίσθιο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τμήμα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μετωπιαίου λοβού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καθεμιά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τις οποίες ελέγχει τις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κινήσεις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σκελετικών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μυών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συγκεκριμένου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τμήματος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σώματος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ελέγχονται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πάντα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καθορισμένη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περιοχή στο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οπίσθιο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τμήμα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μετωπιαίου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λοβού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4965" marR="5080" indent="-342900" algn="just">
              <a:lnSpc>
                <a:spcPct val="100000"/>
              </a:lnSpc>
            </a:pPr>
            <a:r>
              <a:rPr sz="2400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400" spc="5" dirty="0">
                <a:solidFill>
                  <a:srgbClr val="0033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Άλλες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περιοχές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μετωπιαίου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ελέγχουν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πολυπλοκότερες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κινήσεις.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Τέτοια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περιοχή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κέντρο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Broca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συντονίζει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τις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κινήσεις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στόματος,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γλώσσας,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λάρυγγα,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καθιστά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δυνατό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έναρθρο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λόγο.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510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Λειτουργικές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περιοχές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903" y="849919"/>
            <a:ext cx="8145145" cy="565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νόσος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αυτή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προσβάλλει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ανεπτυγμένες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χώρες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5%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ατόμων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ηλικίας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πάνω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 65 ετών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20%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ατόμων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ηλικίας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πάνω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80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ετών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5285" marR="3267075" indent="-342900">
              <a:lnSpc>
                <a:spcPct val="100000"/>
              </a:lnSpc>
              <a:spcBef>
                <a:spcPts val="111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75285" algn="l"/>
                <a:tab pos="37592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Οδηγεί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στην άνοια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(προοδευτική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απώλεια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των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πνευματικών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λειτουργιών,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ανεξάρτητη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αυτήν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συνοδεύει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γήρανση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εγκεφάλου).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90525" marR="298831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άτομα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προσβάλλονται από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νόσο εμφανίζουν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απώλεια μνήμης,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μειωμένη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ικανότητα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σκέψης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λογικής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αιτιολόγησης,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δυσκολίες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επικοινωνία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άλλα</a:t>
            </a:r>
            <a:r>
              <a:rPr sz="24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άτομα,</a:t>
            </a:r>
            <a:r>
              <a:rPr sz="24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ακόμα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ανικανότητα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εκπλήρωση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απλών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καθημερινών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δραστηριοτήτων.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21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Νόσος</a:t>
            </a:r>
            <a:r>
              <a:rPr sz="3200" b="1" spc="-9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Alzheimer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693664" y="2406395"/>
            <a:ext cx="3229355" cy="343204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4212" y="3106087"/>
            <a:ext cx="52654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β-αμυλοειδούς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πρωτεΐνης.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αυξημένη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συγκέντρωση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πρωτεΐνης αυτής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οδηγεί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πιθανώς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λύση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λυσοσωμάτων,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συνέπεια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καταστροφή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νευρικών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κυττάρων.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21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Νόσος</a:t>
            </a:r>
            <a:r>
              <a:rPr sz="3200" b="1" spc="-9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Alzheimer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72795" y="1778507"/>
            <a:ext cx="2524747" cy="31634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8425" y="4954353"/>
            <a:ext cx="811275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πρωτεΐνη αυτή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αποτελεί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τμήμα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μιας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άλλης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πρόδρομης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πρωτεΐνης,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ΑΡΡ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(Amyloid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Precusor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Protein),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φυσιολογικά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βρίσκεται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κυτταρική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μεμβράνη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νευρώνων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άλλων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κυττάρων.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39" y="837724"/>
            <a:ext cx="8280400" cy="253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πάσχοντες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παρατηρήθηκαν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ανωμαλίες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νευρώνες,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κυρίως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περιοχές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φλοιού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ημισφαιρίων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53690" marR="23114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περιοχές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αυτές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παρατηρούνται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εξωκυτταρικές εναποθέσεις (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αμυλοειδείς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πλάκες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), λόγω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συσσώρευσης μίας μικρού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μοριακού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βάρους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πρωτεΐνης,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38455">
              <a:lnSpc>
                <a:spcPct val="100000"/>
              </a:lnSpc>
              <a:spcBef>
                <a:spcPts val="230"/>
              </a:spcBef>
            </a:pPr>
            <a:r>
              <a:rPr sz="1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αμυλοειδείς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069" y="3348269"/>
            <a:ext cx="558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903" y="869565"/>
            <a:ext cx="842391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Μία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μορφή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νόσου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φαίνεται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κληρονομική.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Έχει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απομονωθεί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γονίδιο στο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21ο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ζεύγος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χρωμοσωμάτων,</a:t>
            </a:r>
            <a:r>
              <a:rPr sz="24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οποίο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καθορίζει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δομή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πρόδρομης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πρωτεΐνης.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γονιδιακή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αυτή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θέση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αποκτά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ιδιαίτερο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ενδιαφέρον, διότι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όλα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σχεδόν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άτομα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πάσχουν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σύνδρομο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Down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(τρισωμία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21)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επιβιώνουν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μετά 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35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εμφανίζουν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συμπτώματα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ασθένειας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Alzheimer.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21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Νόσος</a:t>
            </a:r>
            <a:r>
              <a:rPr sz="3200" b="1" spc="-9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Alzheimer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55748" y="3191255"/>
            <a:ext cx="3922496" cy="3250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03448" y="1190244"/>
            <a:ext cx="3666743" cy="56677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35711" y="1189014"/>
            <a:ext cx="1062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Τρίτη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κοιλία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4596" y="3715773"/>
            <a:ext cx="1299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Τέταρτη</a:t>
            </a:r>
            <a:r>
              <a:rPr sz="16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κοιλία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6510" y="2762715"/>
            <a:ext cx="1974850" cy="801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Υπαραχνοειδής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χώρος </a:t>
            </a:r>
            <a:r>
              <a:rPr sz="1600" b="1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Αραχνοειδής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μήνιγγα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71755">
              <a:lnSpc>
                <a:spcPct val="100000"/>
              </a:lnSpc>
              <a:spcBef>
                <a:spcPts val="35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Σκληρά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 μήνιγγα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5697" y="2396045"/>
            <a:ext cx="17456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Χοριοειδής</a:t>
            </a:r>
            <a:r>
              <a:rPr sz="1600" b="1" spc="36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μήνιγγα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67428" y="1318260"/>
            <a:ext cx="2494915" cy="4646930"/>
            <a:chOff x="4567428" y="1318260"/>
            <a:chExt cx="2494915" cy="4646930"/>
          </a:xfrm>
        </p:grpSpPr>
        <p:sp>
          <p:nvSpPr>
            <p:cNvPr id="8" name="object 8"/>
            <p:cNvSpPr/>
            <p:nvPr/>
          </p:nvSpPr>
          <p:spPr>
            <a:xfrm>
              <a:off x="6463284" y="2557272"/>
              <a:ext cx="596265" cy="1905"/>
            </a:xfrm>
            <a:custGeom>
              <a:avLst/>
              <a:gdLst/>
              <a:ahLst/>
              <a:cxnLst/>
              <a:rect l="l" t="t" r="r" b="b"/>
              <a:pathLst>
                <a:path w="596265" h="1905">
                  <a:moveTo>
                    <a:pt x="595884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29072" y="4753356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925067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13832" y="4558283"/>
              <a:ext cx="940435" cy="0"/>
            </a:xfrm>
            <a:custGeom>
              <a:avLst/>
              <a:gdLst/>
              <a:ahLst/>
              <a:cxnLst/>
              <a:rect l="l" t="t" r="r" b="b"/>
              <a:pathLst>
                <a:path w="940435">
                  <a:moveTo>
                    <a:pt x="940308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89192" y="2903220"/>
              <a:ext cx="570230" cy="3175"/>
            </a:xfrm>
            <a:custGeom>
              <a:avLst/>
              <a:gdLst/>
              <a:ahLst/>
              <a:cxnLst/>
              <a:rect l="l" t="t" r="r" b="b"/>
              <a:pathLst>
                <a:path w="570229" h="3175">
                  <a:moveTo>
                    <a:pt x="569976" y="0"/>
                  </a:moveTo>
                  <a:lnTo>
                    <a:pt x="0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67528" y="5091683"/>
              <a:ext cx="1087120" cy="1905"/>
            </a:xfrm>
            <a:custGeom>
              <a:avLst/>
              <a:gdLst/>
              <a:ahLst/>
              <a:cxnLst/>
              <a:rect l="l" t="t" r="r" b="b"/>
              <a:pathLst>
                <a:path w="1087120" h="1904">
                  <a:moveTo>
                    <a:pt x="1086612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64808" y="3080004"/>
              <a:ext cx="594360" cy="97790"/>
            </a:xfrm>
            <a:custGeom>
              <a:avLst/>
              <a:gdLst/>
              <a:ahLst/>
              <a:cxnLst/>
              <a:rect l="l" t="t" r="r" b="b"/>
              <a:pathLst>
                <a:path w="594359" h="97789">
                  <a:moveTo>
                    <a:pt x="594360" y="97536"/>
                  </a:moveTo>
                  <a:lnTo>
                    <a:pt x="372706" y="97536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474208" y="5631180"/>
              <a:ext cx="980440" cy="1905"/>
            </a:xfrm>
            <a:custGeom>
              <a:avLst/>
              <a:gdLst/>
              <a:ahLst/>
              <a:cxnLst/>
              <a:rect l="l" t="t" r="r" b="b"/>
              <a:pathLst>
                <a:path w="980439" h="1904">
                  <a:moveTo>
                    <a:pt x="979932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79464" y="3386327"/>
              <a:ext cx="680085" cy="74930"/>
            </a:xfrm>
            <a:custGeom>
              <a:avLst/>
              <a:gdLst/>
              <a:ahLst/>
              <a:cxnLst/>
              <a:rect l="l" t="t" r="r" b="b"/>
              <a:pathLst>
                <a:path w="680084" h="74929">
                  <a:moveTo>
                    <a:pt x="679703" y="74675"/>
                  </a:moveTo>
                  <a:lnTo>
                    <a:pt x="457847" y="74675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792724" y="5960363"/>
              <a:ext cx="661670" cy="1905"/>
            </a:xfrm>
            <a:custGeom>
              <a:avLst/>
              <a:gdLst/>
              <a:ahLst/>
              <a:cxnLst/>
              <a:rect l="l" t="t" r="r" b="b"/>
              <a:pathLst>
                <a:path w="661670" h="1904">
                  <a:moveTo>
                    <a:pt x="661415" y="0"/>
                  </a:moveTo>
                  <a:lnTo>
                    <a:pt x="0" y="1524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219444" y="3461004"/>
              <a:ext cx="614680" cy="0"/>
            </a:xfrm>
            <a:custGeom>
              <a:avLst/>
              <a:gdLst/>
              <a:ahLst/>
              <a:cxnLst/>
              <a:rect l="l" t="t" r="r" b="b"/>
              <a:pathLst>
                <a:path w="614679">
                  <a:moveTo>
                    <a:pt x="614172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951476" y="1321308"/>
              <a:ext cx="1882139" cy="1493520"/>
            </a:xfrm>
            <a:custGeom>
              <a:avLst/>
              <a:gdLst/>
              <a:ahLst/>
              <a:cxnLst/>
              <a:rect l="l" t="t" r="r" b="b"/>
              <a:pathLst>
                <a:path w="1882140" h="1493520">
                  <a:moveTo>
                    <a:pt x="1882139" y="0"/>
                  </a:moveTo>
                  <a:lnTo>
                    <a:pt x="0" y="149352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570476" y="3273552"/>
              <a:ext cx="919480" cy="483234"/>
            </a:xfrm>
            <a:custGeom>
              <a:avLst/>
              <a:gdLst/>
              <a:ahLst/>
              <a:cxnLst/>
              <a:rect l="l" t="t" r="r" b="b"/>
              <a:pathLst>
                <a:path w="919479" h="483235">
                  <a:moveTo>
                    <a:pt x="0" y="483108"/>
                  </a:moveTo>
                  <a:lnTo>
                    <a:pt x="918972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498616" y="4412220"/>
            <a:ext cx="2454910" cy="46291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90"/>
              </a:spcBef>
            </a:pPr>
            <a:r>
              <a:rPr sz="1600" b="1" spc="-10" dirty="0">
                <a:latin typeface="Calibri" panose="020F0502020204030204"/>
                <a:cs typeface="Calibri" panose="020F0502020204030204"/>
              </a:rPr>
              <a:t>Κεντρικός νευρικός σωλήνας </a:t>
            </a:r>
            <a:r>
              <a:rPr sz="1600" b="1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Χοριοειδής</a:t>
            </a:r>
            <a:r>
              <a:rPr sz="1600" b="1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μήνιγγα</a:t>
            </a:r>
            <a:endParaRPr sz="1600" b="1" spc="-15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98616" y="5012067"/>
            <a:ext cx="1929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Υπαραχνοειδής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χώρος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98616" y="5386928"/>
            <a:ext cx="1855470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000"/>
              </a:lnSpc>
              <a:spcBef>
                <a:spcPts val="10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Αραχνοειδής 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μήνιγγα </a:t>
            </a:r>
            <a:r>
              <a:rPr sz="1600" b="1" spc="-350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Σκληρά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μήνιγγα</a:t>
            </a:r>
            <a:endParaRPr sz="1600" b="1" spc="-15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559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Κεντρικό</a:t>
            </a:r>
            <a:r>
              <a:rPr sz="3200" b="1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νευρικό</a:t>
            </a: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σύστημα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92971" y="3465095"/>
            <a:ext cx="25850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 panose="020F0502020204030204"/>
                <a:cs typeface="Calibri" panose="020F0502020204030204"/>
              </a:rPr>
              <a:t>μήνιγγες,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προστατευτικές </a:t>
            </a: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μεμβράνες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περιβάλλουν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1913" y="824613"/>
            <a:ext cx="3557270" cy="267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εγκέφαλος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νωτιαίος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μυελός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προστατεύονται: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03225" marR="622935" indent="-363220">
              <a:lnSpc>
                <a:spcPct val="100000"/>
              </a:lnSpc>
              <a:spcBef>
                <a:spcPts val="63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μέσα στην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κρανιακή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κοιλότητα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σπονδυλικό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σωλήνα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αντίστοιχα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064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τρείς</a:t>
            </a:r>
            <a:endParaRPr sz="2400" b="1" spc="-5" dirty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1913" y="4947947"/>
            <a:ext cx="3803015" cy="16757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5285" marR="5080" indent="-363220">
              <a:lnSpc>
                <a:spcPct val="100000"/>
              </a:lnSpc>
              <a:spcBef>
                <a:spcPts val="9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εγκεφαλονωτιαίο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υγρό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(υπαραχνοειδή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χώρο,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κοιλίες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εγκεφάλου,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κεντρικό </a:t>
            </a:r>
            <a:r>
              <a:rPr sz="2000" spc="-4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νευρικό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σωλήνα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του νωτιαίου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μυελού)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296" y="845040"/>
            <a:ext cx="7711440" cy="231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508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στέλεχος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συνδέει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εγκεφαλικά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ημισφαίρια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νωτιαίο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μυελό.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136650">
              <a:lnSpc>
                <a:spcPct val="100000"/>
              </a:lnSpc>
              <a:spcBef>
                <a:spcPts val="76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σημαντικότερες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λειτουργικές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περιοχές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είναι: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θάλαμος,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υποθάλαμος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προμήκης.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206402" y="2417849"/>
            <a:ext cx="4033061" cy="3524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07049" y="5822055"/>
            <a:ext cx="984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προ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ή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ης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3222" y="6375496"/>
            <a:ext cx="156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παρεγκεφαλίδα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9596" y="5596656"/>
            <a:ext cx="9144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Νωτιαίος 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μυελός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40123" y="3607308"/>
            <a:ext cx="3088640" cy="2859405"/>
            <a:chOff x="4040123" y="3607308"/>
            <a:chExt cx="3088640" cy="2859405"/>
          </a:xfrm>
        </p:grpSpPr>
        <p:sp>
          <p:nvSpPr>
            <p:cNvPr id="8" name="object 8"/>
            <p:cNvSpPr/>
            <p:nvPr/>
          </p:nvSpPr>
          <p:spPr>
            <a:xfrm>
              <a:off x="6640829" y="5741670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48768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44361" y="5459730"/>
              <a:ext cx="368935" cy="441959"/>
            </a:xfrm>
            <a:custGeom>
              <a:avLst/>
              <a:gdLst/>
              <a:ahLst/>
              <a:cxnLst/>
              <a:rect l="l" t="t" r="r" b="b"/>
              <a:pathLst>
                <a:path w="368935" h="441960">
                  <a:moveTo>
                    <a:pt x="0" y="441960"/>
                  </a:moveTo>
                  <a:lnTo>
                    <a:pt x="36880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12585" y="5247894"/>
              <a:ext cx="518159" cy="1209040"/>
            </a:xfrm>
            <a:custGeom>
              <a:avLst/>
              <a:gdLst/>
              <a:ahLst/>
              <a:cxnLst/>
              <a:rect l="l" t="t" r="r" b="b"/>
              <a:pathLst>
                <a:path w="518159" h="1209039">
                  <a:moveTo>
                    <a:pt x="0" y="1208531"/>
                  </a:moveTo>
                  <a:lnTo>
                    <a:pt x="518159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83529" y="5071110"/>
              <a:ext cx="749935" cy="312420"/>
            </a:xfrm>
            <a:custGeom>
              <a:avLst/>
              <a:gdLst/>
              <a:ahLst/>
              <a:cxnLst/>
              <a:rect l="l" t="t" r="r" b="b"/>
              <a:pathLst>
                <a:path w="749935" h="312420">
                  <a:moveTo>
                    <a:pt x="0" y="312419"/>
                  </a:moveTo>
                  <a:lnTo>
                    <a:pt x="74980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59273" y="4412742"/>
              <a:ext cx="736600" cy="443865"/>
            </a:xfrm>
            <a:custGeom>
              <a:avLst/>
              <a:gdLst/>
              <a:ahLst/>
              <a:cxnLst/>
              <a:rect l="l" t="t" r="r" b="b"/>
              <a:pathLst>
                <a:path w="736600" h="443864">
                  <a:moveTo>
                    <a:pt x="0" y="443484"/>
                  </a:moveTo>
                  <a:lnTo>
                    <a:pt x="736092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050029" y="3617214"/>
              <a:ext cx="1894839" cy="559435"/>
            </a:xfrm>
            <a:custGeom>
              <a:avLst/>
              <a:gdLst/>
              <a:ahLst/>
              <a:cxnLst/>
              <a:rect l="l" t="t" r="r" b="b"/>
              <a:pathLst>
                <a:path w="1894839" h="559435">
                  <a:moveTo>
                    <a:pt x="0" y="559307"/>
                  </a:moveTo>
                  <a:lnTo>
                    <a:pt x="1894332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620005" y="4091178"/>
              <a:ext cx="1186180" cy="422275"/>
            </a:xfrm>
            <a:custGeom>
              <a:avLst/>
              <a:gdLst/>
              <a:ahLst/>
              <a:cxnLst/>
              <a:rect l="l" t="t" r="r" b="b"/>
              <a:pathLst>
                <a:path w="1186179" h="422275">
                  <a:moveTo>
                    <a:pt x="0" y="422148"/>
                  </a:moveTo>
                  <a:lnTo>
                    <a:pt x="1185672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105656" y="3898844"/>
            <a:ext cx="2250440" cy="158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marR="836930" indent="-162560">
              <a:lnSpc>
                <a:spcPct val="139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θάλαμος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ποθ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ά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709930">
              <a:lnSpc>
                <a:spcPct val="100000"/>
              </a:lnSpc>
              <a:spcBef>
                <a:spcPts val="17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υπόφυση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450">
              <a:latin typeface="Calibri" panose="020F0502020204030204"/>
              <a:cs typeface="Calibri" panose="020F0502020204030204"/>
            </a:endParaRPr>
          </a:p>
          <a:p>
            <a:pPr marL="148463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έ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203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Στέλεχος</a:t>
            </a:r>
            <a:r>
              <a:rPr sz="3200" b="1" spc="-5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59" y="828577"/>
            <a:ext cx="8479155" cy="11868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8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θάλαμος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.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Διοχετεύει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νευρικές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ώσεις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προέρχονται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αισθητικούς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υποδοχείς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περιφέρειας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κατάλληλες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περιοχές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φλοιού,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όπου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αναλύονται.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203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Στέλεχος</a:t>
            </a:r>
            <a:r>
              <a:rPr sz="3200" b="1" spc="-5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51566" y="2221252"/>
            <a:ext cx="4033061" cy="35248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52381" y="5625485"/>
            <a:ext cx="984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προ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ή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ης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8553" y="6178925"/>
            <a:ext cx="156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παρεγκεφαλίδα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4927" y="5400085"/>
            <a:ext cx="9144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Νωτιαίος 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μυελός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85288" y="3410711"/>
            <a:ext cx="3089910" cy="2859405"/>
            <a:chOff x="2685288" y="3410711"/>
            <a:chExt cx="3089910" cy="2859405"/>
          </a:xfrm>
        </p:grpSpPr>
        <p:sp>
          <p:nvSpPr>
            <p:cNvPr id="10" name="object 10"/>
            <p:cNvSpPr/>
            <p:nvPr/>
          </p:nvSpPr>
          <p:spPr>
            <a:xfrm>
              <a:off x="5285994" y="5545073"/>
              <a:ext cx="489584" cy="0"/>
            </a:xfrm>
            <a:custGeom>
              <a:avLst/>
              <a:gdLst/>
              <a:ahLst/>
              <a:cxnLst/>
              <a:rect l="l" t="t" r="r" b="b"/>
              <a:pathLst>
                <a:path w="489585">
                  <a:moveTo>
                    <a:pt x="0" y="0"/>
                  </a:moveTo>
                  <a:lnTo>
                    <a:pt x="489204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89526" y="5263133"/>
              <a:ext cx="368935" cy="441959"/>
            </a:xfrm>
            <a:custGeom>
              <a:avLst/>
              <a:gdLst/>
              <a:ahLst/>
              <a:cxnLst/>
              <a:rect l="l" t="t" r="r" b="b"/>
              <a:pathLst>
                <a:path w="368935" h="441960">
                  <a:moveTo>
                    <a:pt x="0" y="441959"/>
                  </a:moveTo>
                  <a:lnTo>
                    <a:pt x="36880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59273" y="5051297"/>
              <a:ext cx="516890" cy="1209040"/>
            </a:xfrm>
            <a:custGeom>
              <a:avLst/>
              <a:gdLst/>
              <a:ahLst/>
              <a:cxnLst/>
              <a:rect l="l" t="t" r="r" b="b"/>
              <a:pathLst>
                <a:path w="516889" h="1209039">
                  <a:moveTo>
                    <a:pt x="0" y="1208532"/>
                  </a:moveTo>
                  <a:lnTo>
                    <a:pt x="516636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028694" y="4874513"/>
              <a:ext cx="749935" cy="312420"/>
            </a:xfrm>
            <a:custGeom>
              <a:avLst/>
              <a:gdLst/>
              <a:ahLst/>
              <a:cxnLst/>
              <a:rect l="l" t="t" r="r" b="b"/>
              <a:pathLst>
                <a:path w="749935" h="312420">
                  <a:moveTo>
                    <a:pt x="0" y="312419"/>
                  </a:moveTo>
                  <a:lnTo>
                    <a:pt x="74980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04438" y="4216145"/>
              <a:ext cx="736600" cy="443865"/>
            </a:xfrm>
            <a:custGeom>
              <a:avLst/>
              <a:gdLst/>
              <a:ahLst/>
              <a:cxnLst/>
              <a:rect l="l" t="t" r="r" b="b"/>
              <a:pathLst>
                <a:path w="736600" h="443864">
                  <a:moveTo>
                    <a:pt x="0" y="443483"/>
                  </a:moveTo>
                  <a:lnTo>
                    <a:pt x="736092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95194" y="3420617"/>
              <a:ext cx="1894839" cy="559435"/>
            </a:xfrm>
            <a:custGeom>
              <a:avLst/>
              <a:gdLst/>
              <a:ahLst/>
              <a:cxnLst/>
              <a:rect l="l" t="t" r="r" b="b"/>
              <a:pathLst>
                <a:path w="1894839" h="559435">
                  <a:moveTo>
                    <a:pt x="0" y="559308"/>
                  </a:moveTo>
                  <a:lnTo>
                    <a:pt x="1894332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65170" y="3894581"/>
              <a:ext cx="1186180" cy="422275"/>
            </a:xfrm>
            <a:custGeom>
              <a:avLst/>
              <a:gdLst/>
              <a:ahLst/>
              <a:cxnLst/>
              <a:rect l="l" t="t" r="r" b="b"/>
              <a:pathLst>
                <a:path w="1186179" h="422275">
                  <a:moveTo>
                    <a:pt x="0" y="422148"/>
                  </a:moveTo>
                  <a:lnTo>
                    <a:pt x="1185672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750988" y="3702273"/>
            <a:ext cx="2250440" cy="158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marR="836930" indent="-162560">
              <a:lnSpc>
                <a:spcPct val="139000"/>
              </a:lnSpc>
              <a:spcBef>
                <a:spcPts val="100"/>
              </a:spcBef>
            </a:pPr>
            <a:r>
              <a:rPr sz="1800" b="1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θάλαμος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ποθ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ά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709930">
              <a:lnSpc>
                <a:spcPct val="100000"/>
              </a:lnSpc>
              <a:spcBef>
                <a:spcPts val="17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υπόφυση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450">
              <a:latin typeface="Calibri" panose="020F0502020204030204"/>
              <a:cs typeface="Calibri" panose="020F0502020204030204"/>
            </a:endParaRPr>
          </a:p>
          <a:p>
            <a:pPr marL="148463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έ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59" y="828577"/>
            <a:ext cx="8339455" cy="29089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76225" marR="954405" indent="-264160">
              <a:lnSpc>
                <a:spcPct val="101000"/>
              </a:lnSpc>
              <a:spcBef>
                <a:spcPts val="7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υποθάλαμος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.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ποτελεί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κέντρο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ομοιόστασης του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οργανισμού.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205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Ελέγχει: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980" marR="5080" indent="-358140">
              <a:lnSpc>
                <a:spcPct val="100000"/>
              </a:lnSpc>
              <a:buClr>
                <a:srgbClr val="0033CC"/>
              </a:buClr>
              <a:buAutoNum type="romanUcPeriod"/>
              <a:tabLst>
                <a:tab pos="728345" algn="l"/>
                <a:tab pos="72898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υπόφυση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(αδένας)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έτσι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συνδέει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νευρικό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σύστημα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ενδοκρινών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αδένων.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980" indent="-358140">
              <a:lnSpc>
                <a:spcPct val="100000"/>
              </a:lnSpc>
              <a:buClr>
                <a:srgbClr val="0033CC"/>
              </a:buClr>
              <a:buAutoNum type="romanUcPeriod"/>
              <a:tabLst>
                <a:tab pos="728345" algn="l"/>
                <a:tab pos="72898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Αυτόνομο</a:t>
            </a:r>
            <a:r>
              <a:rPr sz="2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</a:t>
            </a:r>
            <a:r>
              <a:rPr lang="el-GR" sz="2400" b="1" spc="-10" dirty="0">
                <a:latin typeface="Calibri" panose="020F0502020204030204"/>
                <a:cs typeface="Calibri" panose="020F0502020204030204"/>
              </a:rPr>
              <a:t>ευ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ρικ</a:t>
            </a:r>
            <a:r>
              <a:rPr lang="el-GR" sz="2400" b="1" spc="-10" dirty="0">
                <a:latin typeface="Calibri" panose="020F0502020204030204"/>
                <a:cs typeface="Calibri" panose="020F0502020204030204"/>
              </a:rPr>
              <a:t>ό</a:t>
            </a:r>
            <a:r>
              <a:rPr sz="24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Σύστημα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205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Συμβάλλει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σημαντικά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στη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ρύθμιση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ύπνου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203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Στέλεχος</a:t>
            </a:r>
            <a:r>
              <a:rPr sz="3200" b="1" spc="-5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34981" y="3922610"/>
            <a:ext cx="2326670" cy="20481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63581" y="6196254"/>
            <a:ext cx="1219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παρεγκεφαλίδα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4429" y="5749771"/>
            <a:ext cx="71501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ωτ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ος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μυελός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39667" y="4620767"/>
            <a:ext cx="1776730" cy="1645920"/>
            <a:chOff x="3439667" y="4620767"/>
            <a:chExt cx="1776730" cy="1645920"/>
          </a:xfrm>
        </p:grpSpPr>
        <p:sp>
          <p:nvSpPr>
            <p:cNvPr id="9" name="object 9"/>
            <p:cNvSpPr/>
            <p:nvPr/>
          </p:nvSpPr>
          <p:spPr>
            <a:xfrm>
              <a:off x="4935473" y="5846825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36185" y="5685281"/>
              <a:ext cx="212090" cy="254635"/>
            </a:xfrm>
            <a:custGeom>
              <a:avLst/>
              <a:gdLst/>
              <a:ahLst/>
              <a:cxnLst/>
              <a:rect l="l" t="t" r="r" b="b"/>
              <a:pathLst>
                <a:path w="212089" h="254635">
                  <a:moveTo>
                    <a:pt x="0" y="254508"/>
                  </a:moveTo>
                  <a:lnTo>
                    <a:pt x="211836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90109" y="5564885"/>
              <a:ext cx="297180" cy="692150"/>
            </a:xfrm>
            <a:custGeom>
              <a:avLst/>
              <a:gdLst/>
              <a:ahLst/>
              <a:cxnLst/>
              <a:rect l="l" t="t" r="r" b="b"/>
              <a:pathLst>
                <a:path w="297179" h="692150">
                  <a:moveTo>
                    <a:pt x="0" y="691895"/>
                  </a:moveTo>
                  <a:lnTo>
                    <a:pt x="29718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214621" y="5464301"/>
              <a:ext cx="429895" cy="178435"/>
            </a:xfrm>
            <a:custGeom>
              <a:avLst/>
              <a:gdLst/>
              <a:ahLst/>
              <a:cxnLst/>
              <a:rect l="l" t="t" r="r" b="b"/>
              <a:pathLst>
                <a:path w="429895" h="178435">
                  <a:moveTo>
                    <a:pt x="0" y="178308"/>
                  </a:moveTo>
                  <a:lnTo>
                    <a:pt x="42976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14393" y="5086349"/>
              <a:ext cx="422275" cy="253365"/>
            </a:xfrm>
            <a:custGeom>
              <a:avLst/>
              <a:gdLst/>
              <a:ahLst/>
              <a:cxnLst/>
              <a:rect l="l" t="t" r="r" b="b"/>
              <a:pathLst>
                <a:path w="422275" h="253364">
                  <a:moveTo>
                    <a:pt x="0" y="252984"/>
                  </a:moveTo>
                  <a:lnTo>
                    <a:pt x="42214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449573" y="4630673"/>
              <a:ext cx="1087120" cy="320040"/>
            </a:xfrm>
            <a:custGeom>
              <a:avLst/>
              <a:gdLst/>
              <a:ahLst/>
              <a:cxnLst/>
              <a:rect l="l" t="t" r="r" b="b"/>
              <a:pathLst>
                <a:path w="1087120" h="320039">
                  <a:moveTo>
                    <a:pt x="0" y="320039"/>
                  </a:moveTo>
                  <a:lnTo>
                    <a:pt x="1086612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77233" y="4901945"/>
              <a:ext cx="680085" cy="242570"/>
            </a:xfrm>
            <a:custGeom>
              <a:avLst/>
              <a:gdLst/>
              <a:ahLst/>
              <a:cxnLst/>
              <a:rect l="l" t="t" r="r" b="b"/>
              <a:pathLst>
                <a:path w="680085" h="242570">
                  <a:moveTo>
                    <a:pt x="0" y="242315"/>
                  </a:moveTo>
                  <a:lnTo>
                    <a:pt x="679704" y="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713882" y="4838260"/>
            <a:ext cx="1791335" cy="12388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812800">
              <a:lnSpc>
                <a:spcPct val="102000"/>
              </a:lnSpc>
              <a:spcBef>
                <a:spcPts val="6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θάλαμος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υ</a:t>
            </a:r>
            <a:r>
              <a:rPr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ποθ</a:t>
            </a:r>
            <a:r>
              <a:rPr sz="1400" b="1" u="sng" spc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ά</a:t>
            </a:r>
            <a:r>
              <a:rPr sz="1400" b="1" u="sng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λ</a:t>
            </a:r>
            <a:r>
              <a:rPr sz="1400" b="1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α</a:t>
            </a:r>
            <a:r>
              <a:rPr sz="1400" b="1" u="sng" spc="-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μ</a:t>
            </a:r>
            <a:r>
              <a:rPr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ος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401320">
              <a:lnSpc>
                <a:spcPts val="1270"/>
              </a:lnSpc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υπόφυση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862965">
              <a:lnSpc>
                <a:spcPct val="100000"/>
              </a:lnSpc>
              <a:spcBef>
                <a:spcPts val="64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γέφυρα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030605">
              <a:lnSpc>
                <a:spcPct val="100000"/>
              </a:lnSpc>
              <a:spcBef>
                <a:spcPts val="90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ομή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ης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11642" y="3455354"/>
            <a:ext cx="2882659" cy="25208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87310" y="5741463"/>
            <a:ext cx="1560830" cy="81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9405">
              <a:lnSpc>
                <a:spcPct val="144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alibri" panose="020F0502020204030204"/>
              </a:rPr>
              <a:t>προμήκης 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π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αρε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3694" y="5700543"/>
            <a:ext cx="9144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Νωτιαίος 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μυελός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04872" y="4299203"/>
            <a:ext cx="2200275" cy="2037714"/>
            <a:chOff x="2404872" y="4299203"/>
            <a:chExt cx="2200275" cy="2037714"/>
          </a:xfrm>
        </p:grpSpPr>
        <p:sp>
          <p:nvSpPr>
            <p:cNvPr id="6" name="object 6"/>
            <p:cNvSpPr/>
            <p:nvPr/>
          </p:nvSpPr>
          <p:spPr>
            <a:xfrm>
              <a:off x="4257294" y="5819393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79">
                  <a:moveTo>
                    <a:pt x="0" y="0"/>
                  </a:moveTo>
                  <a:lnTo>
                    <a:pt x="347472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61994" y="5619749"/>
              <a:ext cx="262255" cy="314325"/>
            </a:xfrm>
            <a:custGeom>
              <a:avLst/>
              <a:gdLst/>
              <a:ahLst/>
              <a:cxnLst/>
              <a:rect l="l" t="t" r="r" b="b"/>
              <a:pathLst>
                <a:path w="262254" h="314325">
                  <a:moveTo>
                    <a:pt x="0" y="313944"/>
                  </a:moveTo>
                  <a:lnTo>
                    <a:pt x="262128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54018" y="5468873"/>
              <a:ext cx="367665" cy="858519"/>
            </a:xfrm>
            <a:custGeom>
              <a:avLst/>
              <a:gdLst/>
              <a:ahLst/>
              <a:cxnLst/>
              <a:rect l="l" t="t" r="r" b="b"/>
              <a:pathLst>
                <a:path w="367664" h="858520">
                  <a:moveTo>
                    <a:pt x="0" y="858012"/>
                  </a:moveTo>
                  <a:lnTo>
                    <a:pt x="367284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62705" y="5343905"/>
              <a:ext cx="533400" cy="220979"/>
            </a:xfrm>
            <a:custGeom>
              <a:avLst/>
              <a:gdLst/>
              <a:ahLst/>
              <a:cxnLst/>
              <a:rect l="l" t="t" r="r" b="b"/>
              <a:pathLst>
                <a:path w="533400" h="220979">
                  <a:moveTo>
                    <a:pt x="0" y="220980"/>
                  </a:moveTo>
                  <a:lnTo>
                    <a:pt x="53340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990850" y="4874513"/>
              <a:ext cx="523240" cy="315595"/>
            </a:xfrm>
            <a:custGeom>
              <a:avLst/>
              <a:gdLst/>
              <a:ahLst/>
              <a:cxnLst/>
              <a:rect l="l" t="t" r="r" b="b"/>
              <a:pathLst>
                <a:path w="523239" h="315595">
                  <a:moveTo>
                    <a:pt x="0" y="315468"/>
                  </a:moveTo>
                  <a:lnTo>
                    <a:pt x="522731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14778" y="4309109"/>
              <a:ext cx="1347470" cy="398145"/>
            </a:xfrm>
            <a:custGeom>
              <a:avLst/>
              <a:gdLst/>
              <a:ahLst/>
              <a:cxnLst/>
              <a:rect l="l" t="t" r="r" b="b"/>
              <a:pathLst>
                <a:path w="1347470" h="398145">
                  <a:moveTo>
                    <a:pt x="0" y="397763"/>
                  </a:moveTo>
                  <a:lnTo>
                    <a:pt x="1347216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820162" y="4645913"/>
              <a:ext cx="843280" cy="300355"/>
            </a:xfrm>
            <a:custGeom>
              <a:avLst/>
              <a:gdLst/>
              <a:ahLst/>
              <a:cxnLst/>
              <a:rect l="l" t="t" r="r" b="b"/>
              <a:pathLst>
                <a:path w="843279" h="300354">
                  <a:moveTo>
                    <a:pt x="0" y="300228"/>
                  </a:moveTo>
                  <a:lnTo>
                    <a:pt x="842772" y="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534962" y="4568973"/>
            <a:ext cx="1864360" cy="11366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612775">
              <a:lnSpc>
                <a:spcPts val="2130"/>
              </a:lnSpc>
              <a:spcBef>
                <a:spcPts val="19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θάλαμος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ποθ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ά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485775">
              <a:lnSpc>
                <a:spcPts val="1430"/>
              </a:lnSpc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υπόφυση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098550">
              <a:lnSpc>
                <a:spcPct val="100000"/>
              </a:lnSpc>
              <a:spcBef>
                <a:spcPts val="8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έ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259" y="800111"/>
            <a:ext cx="7651750" cy="2649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1475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	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προμήκης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Μοιάζει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δομικά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νωτιαίο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μυελό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3740" marR="5080" indent="-342900"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Microsoft Sans Serif" panose="020B0604020202020204"/>
              <a:buChar char="•"/>
              <a:tabLst>
                <a:tab pos="713105" algn="l"/>
                <a:tab pos="71374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Περιλαμβάνει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σημαντικά κέντρα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Αυτόνομου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Νευρικού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Συστήματος (ΑΝΣ) όπως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αυτά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ελέγχουν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αναπνοή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καρδιακή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λειτουργία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αρτηριακή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πίεση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κ.α.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13740" marR="690245" indent="-342900">
              <a:lnSpc>
                <a:spcPct val="100000"/>
              </a:lnSpc>
              <a:buClr>
                <a:srgbClr val="C00000"/>
              </a:buClr>
              <a:buFont typeface="Microsoft Sans Serif" panose="020B0604020202020204"/>
              <a:buChar char="•"/>
              <a:tabLst>
                <a:tab pos="713105" algn="l"/>
                <a:tab pos="713740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Επειδή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κέντρα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αυτά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ζωτικά,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βλάβη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συνεπάγεται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θανατηφόρα.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203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Στέλεχος</a:t>
            </a:r>
            <a:r>
              <a:rPr sz="3200" b="1" spc="-5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3200" b="1" spc="-5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69430"/>
            <a:ext cx="8266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H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παρεγκεφαλίδα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αποτελείται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ημισφαίρια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μια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δομή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συνδέει,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σκώληκα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9637" y="1867232"/>
            <a:ext cx="8935949" cy="38851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05332" y="3066848"/>
            <a:ext cx="951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σκώληκας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5827" y="3082164"/>
            <a:ext cx="951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σκώληκας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844" y="3354883"/>
            <a:ext cx="1097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αριστερό 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η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1800" dirty="0">
                <a:latin typeface="Calibri" panose="020F0502020204030204"/>
                <a:cs typeface="Calibri" panose="020F0502020204030204"/>
              </a:rPr>
              <a:t>σφ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αίριο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1159" y="4971543"/>
            <a:ext cx="1097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δεξιό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η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1800" dirty="0">
                <a:latin typeface="Calibri" panose="020F0502020204030204"/>
                <a:cs typeface="Calibri" panose="020F0502020204030204"/>
              </a:rPr>
              <a:t>σφ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αίριο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780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Παρεγκεφαλίδα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1000" y="1484376"/>
            <a:ext cx="6103345" cy="52547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56092" y="3747844"/>
            <a:ext cx="8299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έ</a:t>
            </a:r>
            <a:r>
              <a:rPr sz="2000" dirty="0">
                <a:latin typeface="Calibri" panose="020F0502020204030204"/>
                <a:cs typeface="Calibri" panose="020F0502020204030204"/>
              </a:rPr>
              <a:t>φ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2000" dirty="0">
                <a:latin typeface="Calibri" panose="020F0502020204030204"/>
                <a:cs typeface="Calibri" panose="020F0502020204030204"/>
              </a:rPr>
              <a:t>ρα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4975" y="6197738"/>
            <a:ext cx="1064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π</a:t>
            </a:r>
            <a:r>
              <a:rPr sz="2000" dirty="0">
                <a:latin typeface="Calibri" panose="020F0502020204030204"/>
                <a:cs typeface="Calibri" panose="020F0502020204030204"/>
              </a:rPr>
              <a:t>ρομήκης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9461" y="4680616"/>
            <a:ext cx="183896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 panose="020F0502020204030204"/>
                <a:cs typeface="Calibri" panose="020F0502020204030204"/>
              </a:rPr>
              <a:t>φλοιός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π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εγ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κ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20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δας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6587" y="3543729"/>
            <a:ext cx="1362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λευκή</a:t>
            </a:r>
            <a:r>
              <a:rPr sz="20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ουσία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9747" y="3415284"/>
            <a:ext cx="6187440" cy="2910840"/>
            <a:chOff x="269747" y="3415284"/>
            <a:chExt cx="6187440" cy="2910840"/>
          </a:xfrm>
        </p:grpSpPr>
        <p:sp>
          <p:nvSpPr>
            <p:cNvPr id="8" name="object 8"/>
            <p:cNvSpPr/>
            <p:nvPr/>
          </p:nvSpPr>
          <p:spPr>
            <a:xfrm>
              <a:off x="2732531" y="6315456"/>
              <a:ext cx="21526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88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51987" y="5486400"/>
              <a:ext cx="200025" cy="833755"/>
            </a:xfrm>
            <a:custGeom>
              <a:avLst/>
              <a:gdLst/>
              <a:ahLst/>
              <a:cxnLst/>
              <a:rect l="l" t="t" r="r" b="b"/>
              <a:pathLst>
                <a:path w="200025" h="833754">
                  <a:moveTo>
                    <a:pt x="0" y="833628"/>
                  </a:moveTo>
                  <a:lnTo>
                    <a:pt x="19964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73395" y="3721608"/>
              <a:ext cx="1384300" cy="0"/>
            </a:xfrm>
            <a:custGeom>
              <a:avLst/>
              <a:gdLst/>
              <a:ahLst/>
              <a:cxnLst/>
              <a:rect l="l" t="t" r="r" b="b"/>
              <a:pathLst>
                <a:path w="1384300">
                  <a:moveTo>
                    <a:pt x="0" y="0"/>
                  </a:moveTo>
                  <a:lnTo>
                    <a:pt x="13837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05044" y="3717036"/>
              <a:ext cx="902335" cy="367665"/>
            </a:xfrm>
            <a:custGeom>
              <a:avLst/>
              <a:gdLst/>
              <a:ahLst/>
              <a:cxnLst/>
              <a:rect l="l" t="t" r="r" b="b"/>
              <a:pathLst>
                <a:path w="902335" h="367664">
                  <a:moveTo>
                    <a:pt x="902208" y="0"/>
                  </a:moveTo>
                  <a:lnTo>
                    <a:pt x="0" y="3672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27903" y="4856988"/>
              <a:ext cx="1117600" cy="0"/>
            </a:xfrm>
            <a:custGeom>
              <a:avLst/>
              <a:gdLst/>
              <a:ahLst/>
              <a:cxnLst/>
              <a:rect l="l" t="t" r="r" b="b"/>
              <a:pathLst>
                <a:path w="1117600">
                  <a:moveTo>
                    <a:pt x="0" y="0"/>
                  </a:moveTo>
                  <a:lnTo>
                    <a:pt x="11170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38215" y="4748784"/>
              <a:ext cx="913130" cy="102235"/>
            </a:xfrm>
            <a:custGeom>
              <a:avLst/>
              <a:gdLst/>
              <a:ahLst/>
              <a:cxnLst/>
              <a:rect l="l" t="t" r="r" b="b"/>
              <a:pathLst>
                <a:path w="913129" h="102235">
                  <a:moveTo>
                    <a:pt x="912876" y="102107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69747" y="3415284"/>
              <a:ext cx="1993900" cy="2636520"/>
            </a:xfrm>
            <a:custGeom>
              <a:avLst/>
              <a:gdLst/>
              <a:ahLst/>
              <a:cxnLst/>
              <a:rect l="l" t="t" r="r" b="b"/>
              <a:pathLst>
                <a:path w="1993900" h="2636520">
                  <a:moveTo>
                    <a:pt x="1993392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1993392" y="2636520"/>
                  </a:lnTo>
                  <a:lnTo>
                    <a:pt x="1993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780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Παρεγκεφαλίδα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69156" y="894792"/>
            <a:ext cx="54070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H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παρεγκεφαλίδα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συνίσταται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κυρίως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λευκή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ουσία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οποία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καλύπτεται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επιφανειακά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λεπτό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στρώμα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φαιάς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ουσίας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φλοιός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παρεγκεφαλίδας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625084" y="896112"/>
            <a:ext cx="3238499" cy="27509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59" y="3874141"/>
            <a:ext cx="8011159" cy="222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πραγματοποίηση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 παραπάνω λειτουργιών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παρεγκεφαλίδα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δέχεται, μέσω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αισθητήριας νευρικής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οδού,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νευρικές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ώσεις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lang="el-GR"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l-GR" sz="2400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αισθητήρια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lang="el-GR" sz="2400" spc="10" dirty="0">
                <a:latin typeface="Calibri" panose="020F0502020204030204"/>
                <a:cs typeface="Calibri" panose="020F0502020204030204"/>
              </a:rPr>
              <a:t>:</a:t>
            </a:r>
            <a:endParaRPr sz="2400" spc="1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0033CC"/>
              </a:buClr>
              <a:buFont typeface="Microsoft Sans Serif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όρασης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0033CC"/>
              </a:buClr>
              <a:buFont typeface="Microsoft Sans Serif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ισορροπίας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0033CC"/>
              </a:buClr>
              <a:buFont typeface="Microsoft Sans Serif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υποδοχείς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τένοντες.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59" y="908437"/>
            <a:ext cx="4516120" cy="185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latin typeface="Calibri" panose="020F0502020204030204"/>
                <a:cs typeface="Calibri" panose="020F0502020204030204"/>
              </a:rPr>
              <a:t>Αποτελεί</a:t>
            </a:r>
            <a:r>
              <a:rPr sz="2400" b="1" u="sng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latin typeface="Calibri" panose="020F0502020204030204"/>
                <a:cs typeface="Calibri" panose="020F0502020204030204"/>
              </a:rPr>
              <a:t>κέντρο:</a:t>
            </a:r>
            <a:endParaRPr sz="2400" u="sng">
              <a:latin typeface="Calibri" panose="020F0502020204030204"/>
              <a:cs typeface="Calibri" panose="020F0502020204030204"/>
            </a:endParaRPr>
          </a:p>
          <a:p>
            <a:pPr marL="12700" marR="490855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ελέγχου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συντονισμού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κινήσεων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σκελετικών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μυών,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διατήρησης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μυϊκού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τόνου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ισορροπίας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σώματος.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780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Παρεγκεφαλίδα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18589" y="870464"/>
            <a:ext cx="4884092" cy="54761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59" y="5308319"/>
            <a:ext cx="59321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Ανώτερες</a:t>
            </a:r>
            <a:r>
              <a:rPr sz="3200" b="1" spc="-2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πνευματικές</a:t>
            </a:r>
            <a:r>
              <a:rPr sz="32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λειτουργίες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933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Ανώτερες</a:t>
            </a:r>
            <a:r>
              <a:rPr sz="32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πνευματικές</a:t>
            </a:r>
            <a:r>
              <a:rPr sz="3200" b="1" spc="-3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λειτουργίες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169" y="1262411"/>
          <a:ext cx="2491105" cy="4218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2055"/>
              </a:tblGrid>
              <a:tr h="457198">
                <a:tc>
                  <a:txBody>
                    <a:bodyPr/>
                    <a:lstStyle/>
                    <a:p>
                      <a:pPr marL="7778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Μνήμη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49042">
                <a:tc>
                  <a:txBody>
                    <a:bodyPr/>
                    <a:lstStyle/>
                    <a:p>
                      <a:pPr marL="377190" marR="134620" indent="-287020">
                        <a:lnSpc>
                          <a:spcPct val="100000"/>
                        </a:lnSpc>
                        <a:spcBef>
                          <a:spcPts val="205"/>
                        </a:spcBef>
                        <a:buFont typeface="Microsoft Sans Serif" panose="020B0604020202020204"/>
                        <a:buChar char="•"/>
                        <a:tabLst>
                          <a:tab pos="377190" algn="l"/>
                          <a:tab pos="377825" algn="l"/>
                        </a:tabLst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η </a:t>
                      </a:r>
                      <a:r>
                        <a:rPr sz="2400" spc="-20" dirty="0">
                          <a:latin typeface="Calibri" panose="020F0502020204030204"/>
                          <a:cs typeface="Calibri" panose="020F0502020204030204"/>
                        </a:rPr>
                        <a:t>ικανότητα </a:t>
                      </a: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που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παρουσιάζει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ο </a:t>
                      </a:r>
                      <a:r>
                        <a:rPr sz="24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εγκέφαλος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για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b="1" spc="-5" dirty="0">
                          <a:latin typeface="Calibri" panose="020F0502020204030204"/>
                          <a:cs typeface="Calibri" panose="020F0502020204030204"/>
                        </a:rPr>
                        <a:t>αποθήκευση </a:t>
                      </a: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b="1" spc="-5" dirty="0">
                          <a:latin typeface="Calibri" panose="020F0502020204030204"/>
                          <a:cs typeface="Calibri" panose="020F0502020204030204"/>
                        </a:rPr>
                        <a:t>πληροφοριών </a:t>
                      </a: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30" dirty="0">
                          <a:latin typeface="Calibri" panose="020F0502020204030204"/>
                          <a:cs typeface="Calibri" panose="020F0502020204030204"/>
                        </a:rPr>
                        <a:t>και</a:t>
                      </a:r>
                      <a:r>
                        <a:rPr sz="24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b="1" spc="-5" dirty="0">
                          <a:latin typeface="Calibri" panose="020F0502020204030204"/>
                          <a:cs typeface="Calibri" panose="020F0502020204030204"/>
                        </a:rPr>
                        <a:t>ανάκληση </a:t>
                      </a: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b="1" spc="-5" dirty="0">
                          <a:latin typeface="Calibri" panose="020F0502020204030204"/>
                          <a:cs typeface="Calibri" panose="020F0502020204030204"/>
                        </a:rPr>
                        <a:t>τους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,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μεμονομένων</a:t>
                      </a:r>
                      <a:r>
                        <a:rPr sz="2400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ή </a:t>
                      </a:r>
                      <a:r>
                        <a:rPr sz="2400" spc="-5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σε</a:t>
                      </a:r>
                      <a:r>
                        <a:rPr sz="24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συνδυασμό.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25490" y="1262411"/>
          <a:ext cx="2635250" cy="312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200"/>
              </a:tblGrid>
              <a:tr h="457198">
                <a:tc>
                  <a:txBody>
                    <a:bodyPr/>
                    <a:lstStyle/>
                    <a:p>
                      <a:pPr marL="7518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Μάθηση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2651762">
                <a:tc>
                  <a:txBody>
                    <a:bodyPr/>
                    <a:lstStyle/>
                    <a:p>
                      <a:pPr marL="377825" marR="156845" indent="-287020">
                        <a:lnSpc>
                          <a:spcPct val="100000"/>
                        </a:lnSpc>
                        <a:spcBef>
                          <a:spcPts val="205"/>
                        </a:spcBef>
                        <a:buFont typeface="Microsoft Sans Serif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η </a:t>
                      </a:r>
                      <a:r>
                        <a:rPr sz="2400" spc="-20" dirty="0">
                          <a:latin typeface="Calibri" panose="020F0502020204030204"/>
                          <a:cs typeface="Calibri" panose="020F0502020204030204"/>
                        </a:rPr>
                        <a:t>διαδικασία </a:t>
                      </a: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απόκτησης </a:t>
                      </a: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νέας </a:t>
                      </a:r>
                      <a:r>
                        <a:rPr sz="2400" spc="-5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γνώσης, που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συμβάλλει στη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προσαρμογή της </a:t>
                      </a:r>
                      <a:r>
                        <a:rPr sz="2400" spc="-5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5" dirty="0">
                          <a:latin typeface="Calibri" panose="020F0502020204030204"/>
                          <a:cs typeface="Calibri" panose="020F0502020204030204"/>
                        </a:rPr>
                        <a:t>συμπεριφοράς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του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ατόμου.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49826" y="1262411"/>
          <a:ext cx="2755900" cy="2390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215"/>
              </a:tblGrid>
              <a:tr h="457198">
                <a:tc>
                  <a:txBody>
                    <a:bodyPr/>
                    <a:lstStyle/>
                    <a:p>
                      <a:pPr marL="4832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Συμπεριφορά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</a:tr>
              <a:tr h="1920242">
                <a:tc>
                  <a:txBody>
                    <a:bodyPr/>
                    <a:lstStyle/>
                    <a:p>
                      <a:pPr marL="377825" marR="292735" indent="-287020">
                        <a:lnSpc>
                          <a:spcPct val="100000"/>
                        </a:lnSpc>
                        <a:spcBef>
                          <a:spcPts val="205"/>
                        </a:spcBef>
                        <a:buFont typeface="Microsoft Sans Serif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το </a:t>
                      </a:r>
                      <a:r>
                        <a:rPr sz="2400" b="1" spc="-5" dirty="0">
                          <a:latin typeface="Calibri" panose="020F0502020204030204"/>
                          <a:cs typeface="Calibri" panose="020F0502020204030204"/>
                        </a:rPr>
                        <a:t>απαντήσεων </a:t>
                      </a: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 που </a:t>
                      </a:r>
                      <a:r>
                        <a:rPr sz="2400" b="1" spc="-10" dirty="0">
                          <a:latin typeface="Calibri" panose="020F0502020204030204"/>
                          <a:cs typeface="Calibri" panose="020F0502020204030204"/>
                        </a:rPr>
                        <a:t>δίνει </a:t>
                      </a:r>
                      <a:r>
                        <a:rPr sz="2400" b="1" dirty="0">
                          <a:latin typeface="Calibri" panose="020F0502020204030204"/>
                          <a:cs typeface="Calibri" panose="020F0502020204030204"/>
                        </a:rPr>
                        <a:t>ο </a:t>
                      </a:r>
                      <a:r>
                        <a:rPr sz="2400" b="1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b="1" spc="-5" dirty="0">
                          <a:latin typeface="Calibri" panose="020F0502020204030204"/>
                          <a:cs typeface="Calibri" panose="020F0502020204030204"/>
                        </a:rPr>
                        <a:t>οργανισμός</a:t>
                      </a:r>
                      <a:r>
                        <a:rPr sz="2400" b="1" spc="-114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dirty="0">
                          <a:latin typeface="Calibri" panose="020F0502020204030204"/>
                          <a:cs typeface="Calibri" panose="020F0502020204030204"/>
                        </a:rPr>
                        <a:t>στις </a:t>
                      </a:r>
                      <a:r>
                        <a:rPr sz="2400" spc="-5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μεταβολές </a:t>
                      </a:r>
                      <a:r>
                        <a:rPr sz="2400" spc="-15" dirty="0">
                          <a:latin typeface="Calibri" panose="020F0502020204030204"/>
                          <a:cs typeface="Calibri" panose="020F0502020204030204"/>
                        </a:rPr>
                        <a:t>του </a:t>
                      </a:r>
                      <a:r>
                        <a:rPr sz="2400" spc="-10" dirty="0">
                          <a:latin typeface="Calibri" panose="020F0502020204030204"/>
                          <a:cs typeface="Calibri" panose="020F0502020204030204"/>
                        </a:rPr>
                        <a:t> περιβάλλοντος</a:t>
                      </a:r>
                      <a:endParaRPr sz="2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921927"/>
            <a:ext cx="839152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Μνήμη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ονομάζεται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ικανότητα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παρουσιάζει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εγκέφαλος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αποθήκευση πληροφοριών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ανάκληση τους, μεμονομένων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συνδυασμό.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 πληροφορίες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 συγκεντρώσει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εγκέφαλος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μέσω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αισθητηρίων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οργάνων,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όπως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ήχους,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εικόνες,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οσμές,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περιβάλλον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243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ήμη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627375" y="2924555"/>
            <a:ext cx="3686555" cy="3686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921927"/>
            <a:ext cx="7995284" cy="521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εγκεφαλονωτιαίο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υγρό.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μειώνει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τους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κραδασμούς</a:t>
            </a:r>
            <a:endParaRPr sz="2400" b="1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συμβάλλει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στη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στήριξη</a:t>
            </a:r>
            <a:endParaRPr sz="2400" b="1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συμβάλλει</a:t>
            </a:r>
            <a:r>
              <a:rPr sz="2400" b="1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θρέψη</a:t>
            </a: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εγκεφάλου</a:t>
            </a:r>
            <a:r>
              <a:rPr sz="2400" b="1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και</a:t>
            </a: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νωτιαίου</a:t>
            </a:r>
            <a:r>
              <a:rPr sz="2400" b="1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μυελού</a:t>
            </a:r>
            <a:endParaRPr sz="2400" b="1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Calibri" panose="020F0502020204030204"/>
              <a:cs typeface="Calibri" panose="020F0502020204030204"/>
            </a:endParaRPr>
          </a:p>
          <a:p>
            <a:pPr marL="16510">
              <a:lnSpc>
                <a:spcPct val="100000"/>
              </a:lnSpc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εγκεφαλονωτιαίο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υγρό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κυκλοφορεί: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9095" marR="568325" indent="-36322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υπαραχνοειδή χώρο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ανάμεσα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εσωτερικές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μήνιγγες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651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κεντρικό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νευρικό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σωλήνα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νωτιαίου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μυελού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651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κοιλίες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εγκεφάλου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3210" marR="508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Αυτές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τέσσερις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κοιλότητες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μέσα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εγκέφαλο,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οποίες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παράγεται το εγκεφαλονωτιαίο υγρό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 οποίες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επικοινωνούν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κεντρικό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νευρικό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σωλήνα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νωτιαίου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μυελού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997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Εγκεφαλονωτιαίο</a:t>
            </a:r>
            <a:r>
              <a:rPr sz="3200" b="1" spc="-3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υγρό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243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ήμη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0259" y="845727"/>
            <a:ext cx="820928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μνήμη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απαραίτητη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προϋπόθεση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πραγματοποίηση: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των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ανώτερων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πνευματικών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λειτουργιών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όπως αυτή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μάθησης,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λογικής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αιτιολόγησης,</a:t>
            </a:r>
            <a:r>
              <a:rPr sz="24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λόγου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κ.ά.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295275" indent="-35814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προσαρμογές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συμπεριφοράς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ατόμου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άμεσες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ανάγκες.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700527" y="3087623"/>
            <a:ext cx="3671315" cy="367283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99001"/>
            <a:ext cx="8385809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μνήμη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δημιουργείται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στάδια: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5080" indent="-358140">
              <a:lnSpc>
                <a:spcPct val="100000"/>
              </a:lnSpc>
              <a:spcBef>
                <a:spcPts val="192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βραχυπρόθεσμη μνήμη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διατήρηση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πληροφοριών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εγκέφαλο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λίγα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μόνο λεπτά.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205" marR="248285" indent="-358140">
              <a:lnSpc>
                <a:spcPct val="100000"/>
              </a:lnSpc>
              <a:spcBef>
                <a:spcPts val="192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μακροπρόθεσμη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προκύπτει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βραχυπρόθεσμη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μνήμη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γίνουν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μόνιμες δομικές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λειτουργικές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αλλαγές στα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νευρικά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εγκεφάλου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54480" y="4168140"/>
            <a:ext cx="2776855" cy="565785"/>
            <a:chOff x="1554480" y="4168140"/>
            <a:chExt cx="2776855" cy="5657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95628" y="4187952"/>
              <a:ext cx="2735580" cy="4632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80" y="4168140"/>
              <a:ext cx="2525267" cy="5654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2872" y="4215384"/>
              <a:ext cx="2641091" cy="3688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42872" y="4215384"/>
            <a:ext cx="2641600" cy="368935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Είσοδος</a:t>
            </a:r>
            <a:r>
              <a:rPr sz="1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πληροφοριών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54480" y="4953000"/>
            <a:ext cx="2849880" cy="565785"/>
            <a:chOff x="1554480" y="4953000"/>
            <a:chExt cx="2849880" cy="5657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5628" y="4972811"/>
              <a:ext cx="2808731" cy="4648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480" y="4953000"/>
              <a:ext cx="2616707" cy="5654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2872" y="5000244"/>
              <a:ext cx="2714243" cy="37033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42872" y="5000244"/>
            <a:ext cx="2714625" cy="37084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Βραχυπρόθεσμη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μνήμη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50535" y="4953000"/>
            <a:ext cx="3069590" cy="565785"/>
            <a:chOff x="5050535" y="4953000"/>
            <a:chExt cx="3069590" cy="56578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1684" y="4972811"/>
              <a:ext cx="3028187" cy="4648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0535" y="4953000"/>
              <a:ext cx="2689859" cy="5654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38927" y="5000244"/>
              <a:ext cx="2933699" cy="37033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138928" y="5000244"/>
            <a:ext cx="2933700" cy="37084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Μακροπρόθεσμη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μνήμη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95627" y="5811011"/>
            <a:ext cx="6309360" cy="565785"/>
            <a:chOff x="1595627" y="5811011"/>
            <a:chExt cx="6309360" cy="56578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5627" y="5830823"/>
              <a:ext cx="6309359" cy="4632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1755" y="6227063"/>
              <a:ext cx="2738627" cy="1493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81755" y="5811011"/>
              <a:ext cx="2738627" cy="472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42872" y="5858255"/>
              <a:ext cx="6214871" cy="36880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642872" y="5858255"/>
            <a:ext cx="6215380" cy="368935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Ανάκληση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πληροφοριών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880141" y="4625340"/>
            <a:ext cx="3978275" cy="1180465"/>
            <a:chOff x="2880141" y="4625340"/>
            <a:chExt cx="3978275" cy="1180465"/>
          </a:xfrm>
        </p:grpSpPr>
        <p:sp>
          <p:nvSpPr>
            <p:cNvPr id="25" name="object 25"/>
            <p:cNvSpPr/>
            <p:nvPr/>
          </p:nvSpPr>
          <p:spPr>
            <a:xfrm>
              <a:off x="2965170" y="4644390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5" h="248285">
                  <a:moveTo>
                    <a:pt x="749" y="-19050"/>
                  </a:moveTo>
                  <a:lnTo>
                    <a:pt x="749" y="267080"/>
                  </a:lnTo>
                </a:path>
              </a:pathLst>
            </a:custGeom>
            <a:ln w="39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899191" y="4777718"/>
              <a:ext cx="133350" cy="114935"/>
            </a:xfrm>
            <a:custGeom>
              <a:avLst/>
              <a:gdLst/>
              <a:ahLst/>
              <a:cxnLst/>
              <a:rect l="l" t="t" r="r" b="b"/>
              <a:pathLst>
                <a:path w="133350" h="114935">
                  <a:moveTo>
                    <a:pt x="133350" y="812"/>
                  </a:moveTo>
                  <a:lnTo>
                    <a:pt x="65976" y="114706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65170" y="5500878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5" h="248285">
                  <a:moveTo>
                    <a:pt x="749" y="-19049"/>
                  </a:moveTo>
                  <a:lnTo>
                    <a:pt x="749" y="267081"/>
                  </a:lnTo>
                </a:path>
              </a:pathLst>
            </a:custGeom>
            <a:ln w="39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899191" y="5634206"/>
              <a:ext cx="133350" cy="114935"/>
            </a:xfrm>
            <a:custGeom>
              <a:avLst/>
              <a:gdLst/>
              <a:ahLst/>
              <a:cxnLst/>
              <a:rect l="l" t="t" r="r" b="b"/>
              <a:pathLst>
                <a:path w="133350" h="114935">
                  <a:moveTo>
                    <a:pt x="133350" y="812"/>
                  </a:moveTo>
                  <a:lnTo>
                    <a:pt x="65976" y="114706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461226" y="5500878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4" h="248285">
                  <a:moveTo>
                    <a:pt x="749" y="-19049"/>
                  </a:moveTo>
                  <a:lnTo>
                    <a:pt x="749" y="267081"/>
                  </a:lnTo>
                </a:path>
              </a:pathLst>
            </a:custGeom>
            <a:ln w="39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395247" y="5634206"/>
              <a:ext cx="133350" cy="114935"/>
            </a:xfrm>
            <a:custGeom>
              <a:avLst/>
              <a:gdLst/>
              <a:ahLst/>
              <a:cxnLst/>
              <a:rect l="l" t="t" r="r" b="b"/>
              <a:pathLst>
                <a:path w="133350" h="114935">
                  <a:moveTo>
                    <a:pt x="133350" y="812"/>
                  </a:moveTo>
                  <a:lnTo>
                    <a:pt x="65976" y="114706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501134" y="5216530"/>
              <a:ext cx="572770" cy="10160"/>
            </a:xfrm>
            <a:custGeom>
              <a:avLst/>
              <a:gdLst/>
              <a:ahLst/>
              <a:cxnLst/>
              <a:rect l="l" t="t" r="r" b="b"/>
              <a:pathLst>
                <a:path w="572770" h="10160">
                  <a:moveTo>
                    <a:pt x="0" y="9677"/>
                  </a:moveTo>
                  <a:lnTo>
                    <a:pt x="57257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958297" y="5151807"/>
              <a:ext cx="115570" cy="133350"/>
            </a:xfrm>
            <a:custGeom>
              <a:avLst/>
              <a:gdLst/>
              <a:ahLst/>
              <a:cxnLst/>
              <a:rect l="l" t="t" r="r" b="b"/>
              <a:pathLst>
                <a:path w="115570" h="133350">
                  <a:moveTo>
                    <a:pt x="2260" y="133324"/>
                  </a:moveTo>
                  <a:lnTo>
                    <a:pt x="115417" y="64719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198114" y="5538598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5" h="248285">
                  <a:moveTo>
                    <a:pt x="749" y="-19049"/>
                  </a:moveTo>
                  <a:lnTo>
                    <a:pt x="749" y="267081"/>
                  </a:lnTo>
                </a:path>
              </a:pathLst>
            </a:custGeom>
            <a:ln w="39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132241" y="5538593"/>
              <a:ext cx="133350" cy="114935"/>
            </a:xfrm>
            <a:custGeom>
              <a:avLst/>
              <a:gdLst/>
              <a:ahLst/>
              <a:cxnLst/>
              <a:rect l="l" t="t" r="r" b="b"/>
              <a:pathLst>
                <a:path w="133350" h="114935">
                  <a:moveTo>
                    <a:pt x="0" y="113893"/>
                  </a:moveTo>
                  <a:lnTo>
                    <a:pt x="67373" y="0"/>
                  </a:lnTo>
                  <a:lnTo>
                    <a:pt x="133350" y="11470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771894" y="5538598"/>
              <a:ext cx="1905" cy="248285"/>
            </a:xfrm>
            <a:custGeom>
              <a:avLst/>
              <a:gdLst/>
              <a:ahLst/>
              <a:cxnLst/>
              <a:rect l="l" t="t" r="r" b="b"/>
              <a:pathLst>
                <a:path w="1904" h="248285">
                  <a:moveTo>
                    <a:pt x="749" y="-19049"/>
                  </a:moveTo>
                  <a:lnTo>
                    <a:pt x="749" y="267081"/>
                  </a:lnTo>
                </a:path>
              </a:pathLst>
            </a:custGeom>
            <a:ln w="39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706021" y="5538593"/>
              <a:ext cx="133350" cy="114935"/>
            </a:xfrm>
            <a:custGeom>
              <a:avLst/>
              <a:gdLst/>
              <a:ahLst/>
              <a:cxnLst/>
              <a:rect l="l" t="t" r="r" b="b"/>
              <a:pathLst>
                <a:path w="133350" h="114935">
                  <a:moveTo>
                    <a:pt x="0" y="113893"/>
                  </a:moveTo>
                  <a:lnTo>
                    <a:pt x="67373" y="0"/>
                  </a:lnTo>
                  <a:lnTo>
                    <a:pt x="133350" y="11470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243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ήμη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99001"/>
            <a:ext cx="8291195" cy="391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759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Όταν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γίνεται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μετατροπή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βραχυπρόθεσμης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μνήμης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μακροπρόθεσμη: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205" marR="321945" indent="-35814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 </a:t>
            </a:r>
            <a:r>
              <a:rPr sz="2400" spc="-10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χρονικό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διάστημα που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απαιτείται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μετατροπή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αυτή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εξαρτάται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από: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980" indent="-358140">
              <a:lnSpc>
                <a:spcPct val="100000"/>
              </a:lnSpc>
              <a:buAutoNum type="romanUcPeriod"/>
              <a:tabLst>
                <a:tab pos="728345" algn="l"/>
                <a:tab pos="72898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είδος,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980" indent="-358140">
              <a:lnSpc>
                <a:spcPct val="100000"/>
              </a:lnSpc>
              <a:buAutoNum type="romanUcPeriod"/>
              <a:tabLst>
                <a:tab pos="728345" algn="l"/>
                <a:tab pos="728980" algn="l"/>
              </a:tabLst>
            </a:pP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ένταση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980" indent="-358140">
              <a:lnSpc>
                <a:spcPct val="100000"/>
              </a:lnSpc>
              <a:buAutoNum type="romanUcPeriod"/>
              <a:tabLst>
                <a:tab pos="72898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συχνότητα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ερεθίσματος.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ευκολία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αποθήκευσης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αυξάνεται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τα ερεθίσματα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980" indent="-358140">
              <a:lnSpc>
                <a:spcPct val="100000"/>
              </a:lnSpc>
              <a:buAutoNum type="romanUcPeriod"/>
              <a:tabLst>
                <a:tab pos="728345" algn="l"/>
                <a:tab pos="72898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πολύ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έντονα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επαναλαμβανόμενα,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28980" indent="-358140">
              <a:lnSpc>
                <a:spcPct val="100000"/>
              </a:lnSpc>
              <a:buAutoNum type="romanUcPeriod"/>
              <a:tabLst>
                <a:tab pos="728345" algn="l"/>
                <a:tab pos="72898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υπερβολικά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ευχάριστα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δυσάρεστα.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243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ήμη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99001"/>
            <a:ext cx="809434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410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Μερικές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πληροφορίες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αποθηκεύονται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μακροπρόθεσμη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μνήμη: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εξασθενούν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χρόνο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τελικά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διαγράφονται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5080" indent="-35814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παραμένουν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πάντα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ως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τμήμα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συνείδησής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μας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π.χ.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όνομά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μας.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243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ήμη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131820" y="2913888"/>
            <a:ext cx="2871215" cy="382676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921927"/>
            <a:ext cx="839343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7150" indent="-3556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67665" algn="l"/>
                <a:tab pos="3683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μακροπρόθεσμη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μνήμη περιλαμβάνει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πολυάριθμα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κυκλώματα νευρώνων,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διάφορες περιοχές του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εγκεφάλου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Π.χ.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τμήματα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ινιακού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του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κροταφικού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λοβού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σχετίζονται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μνήμη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προσώπων,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λέξεων,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εικόνων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ήχων.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67665" marR="647700" indent="-3556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67665" algn="l"/>
                <a:tab pos="3683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ανάκληση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μνήμη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ενός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γεγονότος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αντικειμένου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απαιτεί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ανάκληση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συνδυασμό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πληροφοριών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αποθηκευμένων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διάφορες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περιοχές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εγκεφάλου.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67665" marR="5080" indent="-3556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67665" algn="l"/>
                <a:tab pos="3683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ικανότητα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εγκεφάλου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αποθηκεύει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πληροφορίες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απεριόριστη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243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ήμη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49970" y="1484376"/>
            <a:ext cx="6020311" cy="50163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243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ήμη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0259" y="775812"/>
            <a:ext cx="79159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ανάκλαση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τη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μνήμη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έννοιας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άνθος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απαιτείται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συνδυασμός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αριθμού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πληροφοριών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όπως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αυτές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αφορούν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369" y="2290122"/>
            <a:ext cx="907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1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σχήμα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302" y="3712243"/>
            <a:ext cx="106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χρώ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ου 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άνθους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5433" y="4989202"/>
            <a:ext cx="1404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1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άρωμα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1800" b="1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αναδύει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751" y="5881656"/>
            <a:ext cx="1656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ταυτοποίηση </a:t>
            </a:r>
            <a:r>
              <a:rPr sz="1800" b="1" spc="-4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συνδυασμού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γραμμάτων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9568" y="6450185"/>
            <a:ext cx="2060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με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τη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λέξη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άνθος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κ.ά.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1594103"/>
            <a:ext cx="2964180" cy="1403985"/>
          </a:xfrm>
          <a:custGeom>
            <a:avLst/>
            <a:gdLst/>
            <a:ahLst/>
            <a:cxnLst/>
            <a:rect l="l" t="t" r="r" b="b"/>
            <a:pathLst>
              <a:path w="2964179" h="1403985">
                <a:moveTo>
                  <a:pt x="2964179" y="0"/>
                </a:moveTo>
                <a:lnTo>
                  <a:pt x="0" y="0"/>
                </a:lnTo>
                <a:lnTo>
                  <a:pt x="0" y="1403603"/>
                </a:lnTo>
                <a:lnTo>
                  <a:pt x="2964179" y="1403603"/>
                </a:lnTo>
                <a:lnTo>
                  <a:pt x="2964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00386" y="1749961"/>
            <a:ext cx="2601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πληροφορίες αυτές είναι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αποθηκευμένες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σε 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διαφορετικές</a:t>
            </a:r>
            <a:r>
              <a:rPr sz="1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περιοχές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1800" b="1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εγκεφάλου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64636" y="1484376"/>
            <a:ext cx="5579363" cy="42732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59" y="921927"/>
            <a:ext cx="401002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μνησία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δηλαδή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απώλεια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μνήμης,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παρατηρηθεί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περιπτώσεις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τραυματισμού του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εγκεφάλου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λόγω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διάφορων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ασθενειών.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marR="224155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Ανάλογα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τμήμα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εγκεφάλου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βλάφτηκε,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χάνεται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συγκεκριμένος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τύπος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μνήμης.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παράδειγμα,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τραυματισμός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κροταφικού λοβού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προκαλεί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απώλεια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μνήμη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ήχων.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243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ήμη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507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Μάθηση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212336" y="2028444"/>
            <a:ext cx="4668011" cy="46862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5080">
              <a:lnSpc>
                <a:spcPct val="100000"/>
              </a:lnSpc>
              <a:spcBef>
                <a:spcPts val="100"/>
              </a:spcBef>
              <a:tabLst>
                <a:tab pos="1406525" algn="l"/>
                <a:tab pos="2265680" algn="l"/>
                <a:tab pos="2679065" algn="l"/>
                <a:tab pos="4304665" algn="l"/>
                <a:tab pos="5925185" algn="l"/>
                <a:tab pos="6744970" algn="l"/>
                <a:tab pos="8007350" algn="l"/>
              </a:tabLst>
            </a:pPr>
            <a:r>
              <a:rPr b="1" dirty="0">
                <a:latin typeface="Calibri" panose="020F0502020204030204"/>
                <a:cs typeface="Calibri" panose="020F0502020204030204"/>
              </a:rPr>
              <a:t>Μ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ά</a:t>
            </a:r>
            <a:r>
              <a:rPr b="1" dirty="0">
                <a:latin typeface="Calibri" panose="020F0502020204030204"/>
                <a:cs typeface="Calibri" panose="020F0502020204030204"/>
              </a:rPr>
              <a:t>θηση	</a:t>
            </a:r>
            <a:r>
              <a:rPr spc="-15" dirty="0"/>
              <a:t>ε</a:t>
            </a:r>
            <a:r>
              <a:rPr spc="-35" dirty="0"/>
              <a:t>ί</a:t>
            </a:r>
            <a:r>
              <a:rPr dirty="0"/>
              <a:t>ν</a:t>
            </a:r>
            <a:r>
              <a:rPr spc="-10" dirty="0"/>
              <a:t>α</a:t>
            </a:r>
            <a:r>
              <a:rPr dirty="0"/>
              <a:t>ι	η	δ</a:t>
            </a:r>
            <a:r>
              <a:rPr spc="10" dirty="0"/>
              <a:t>ι</a:t>
            </a:r>
            <a:r>
              <a:rPr spc="-30" dirty="0"/>
              <a:t>α</a:t>
            </a:r>
            <a:r>
              <a:rPr dirty="0"/>
              <a:t>δι</a:t>
            </a:r>
            <a:r>
              <a:rPr spc="-75" dirty="0"/>
              <a:t>κ</a:t>
            </a:r>
            <a:r>
              <a:rPr spc="-30" dirty="0"/>
              <a:t>α</a:t>
            </a:r>
            <a:r>
              <a:rPr spc="-10" dirty="0"/>
              <a:t>σ</a:t>
            </a:r>
            <a:r>
              <a:rPr dirty="0"/>
              <a:t>ία	</a:t>
            </a:r>
            <a:r>
              <a:rPr spc="-10" dirty="0"/>
              <a:t>α</a:t>
            </a:r>
            <a:r>
              <a:rPr dirty="0"/>
              <a:t>π</a:t>
            </a:r>
            <a:r>
              <a:rPr spc="-10" dirty="0"/>
              <a:t>ό</a:t>
            </a:r>
            <a:r>
              <a:rPr spc="-5" dirty="0"/>
              <a:t>κ</a:t>
            </a:r>
            <a:r>
              <a:rPr spc="-10" dirty="0"/>
              <a:t>τηση</a:t>
            </a:r>
            <a:r>
              <a:rPr dirty="0"/>
              <a:t>ς	ν</a:t>
            </a:r>
            <a:r>
              <a:rPr spc="-30" dirty="0"/>
              <a:t>έ</a:t>
            </a:r>
            <a:r>
              <a:rPr spc="-5" dirty="0"/>
              <a:t>α</a:t>
            </a:r>
            <a:r>
              <a:rPr dirty="0"/>
              <a:t>ς	</a:t>
            </a:r>
            <a:r>
              <a:rPr spc="5" dirty="0"/>
              <a:t>γ</a:t>
            </a:r>
            <a:r>
              <a:rPr spc="-15" dirty="0"/>
              <a:t>ν</a:t>
            </a:r>
            <a:r>
              <a:rPr spc="5" dirty="0"/>
              <a:t>ώ</a:t>
            </a:r>
            <a:r>
              <a:rPr spc="-10" dirty="0"/>
              <a:t>ση</a:t>
            </a:r>
            <a:r>
              <a:rPr spc="10" dirty="0"/>
              <a:t>ς</a:t>
            </a:r>
            <a:r>
              <a:rPr dirty="0"/>
              <a:t>,	</a:t>
            </a:r>
            <a:r>
              <a:rPr spc="5" dirty="0"/>
              <a:t>π</a:t>
            </a:r>
            <a:r>
              <a:rPr spc="-10" dirty="0"/>
              <a:t>ου  </a:t>
            </a:r>
            <a:r>
              <a:rPr spc="-5" dirty="0"/>
              <a:t>συμβάλλει</a:t>
            </a:r>
            <a:r>
              <a:rPr spc="10" dirty="0"/>
              <a:t> </a:t>
            </a:r>
            <a:r>
              <a:rPr dirty="0"/>
              <a:t>στη </a:t>
            </a:r>
            <a:r>
              <a:rPr spc="-10" dirty="0"/>
              <a:t>προσαρμογή</a:t>
            </a:r>
            <a:r>
              <a:rPr spc="10" dirty="0"/>
              <a:t> </a:t>
            </a:r>
            <a:r>
              <a:rPr spc="-10" dirty="0"/>
              <a:t>της</a:t>
            </a:r>
            <a:r>
              <a:rPr spc="5" dirty="0"/>
              <a:t> </a:t>
            </a:r>
            <a:r>
              <a:rPr spc="-5" dirty="0"/>
              <a:t>συμπεριφοράς</a:t>
            </a:r>
            <a:r>
              <a:rPr spc="10" dirty="0"/>
              <a:t> </a:t>
            </a:r>
            <a:r>
              <a:rPr spc="-15" dirty="0"/>
              <a:t>του</a:t>
            </a:r>
            <a:r>
              <a:rPr spc="5" dirty="0"/>
              <a:t> </a:t>
            </a:r>
            <a:r>
              <a:rPr spc="-15" dirty="0"/>
              <a:t>ατόμου.</a:t>
            </a:r>
            <a:endParaRPr spc="-15" dirty="0"/>
          </a:p>
          <a:p>
            <a:pPr marL="13335">
              <a:lnSpc>
                <a:spcPct val="100000"/>
              </a:lnSpc>
            </a:pPr>
          </a:p>
          <a:p>
            <a:pPr marL="13335">
              <a:lnSpc>
                <a:spcPct val="100000"/>
              </a:lnSpc>
              <a:spcBef>
                <a:spcPts val="55"/>
              </a:spcBef>
            </a:pPr>
            <a:endParaRPr sz="1800"/>
          </a:p>
          <a:p>
            <a:pPr marL="26035" marR="5398135">
              <a:lnSpc>
                <a:spcPct val="121000"/>
              </a:lnSpc>
            </a:pPr>
            <a:r>
              <a:rPr b="1" spc="-10" dirty="0">
                <a:latin typeface="Calibri" panose="020F0502020204030204"/>
                <a:cs typeface="Calibri" panose="020F0502020204030204"/>
              </a:rPr>
              <a:t>Υπάρχουν</a:t>
            </a:r>
            <a:r>
              <a:rPr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b="1" dirty="0">
                <a:latin typeface="Calibri" panose="020F0502020204030204"/>
                <a:cs typeface="Calibri" panose="020F0502020204030204"/>
              </a:rPr>
              <a:t>οι</a:t>
            </a:r>
            <a:r>
              <a:rPr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b="1" dirty="0">
                <a:latin typeface="Calibri" panose="020F0502020204030204"/>
                <a:cs typeface="Calibri" panose="020F0502020204030204"/>
              </a:rPr>
              <a:t>εξής</a:t>
            </a:r>
            <a:r>
              <a:rPr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b="1" dirty="0">
                <a:latin typeface="Calibri" panose="020F0502020204030204"/>
                <a:cs typeface="Calibri" panose="020F0502020204030204"/>
              </a:rPr>
              <a:t>τύποι: </a:t>
            </a:r>
            <a:r>
              <a:rPr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dirty="0"/>
              <a:t>η</a:t>
            </a:r>
            <a:r>
              <a:rPr spc="-15" dirty="0"/>
              <a:t> </a:t>
            </a:r>
            <a:r>
              <a:rPr spc="-10" dirty="0"/>
              <a:t>εξοικείωση,</a:t>
            </a:r>
            <a:endParaRPr spc="-10" dirty="0"/>
          </a:p>
          <a:p>
            <a:pPr marL="26035" marR="5430520">
              <a:lnSpc>
                <a:spcPct val="142000"/>
              </a:lnSpc>
            </a:pPr>
            <a:r>
              <a:rPr b="1" spc="-5" dirty="0">
                <a:latin typeface="Calibri" panose="020F0502020204030204"/>
                <a:cs typeface="Calibri" panose="020F0502020204030204"/>
              </a:rPr>
              <a:t>β. </a:t>
            </a:r>
            <a:r>
              <a:rPr dirty="0"/>
              <a:t>η </a:t>
            </a:r>
            <a:r>
              <a:rPr spc="-10" dirty="0"/>
              <a:t>ευαισθητοποίηση, </a:t>
            </a:r>
            <a:r>
              <a:rPr spc="-5" dirty="0"/>
              <a:t>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γ. </a:t>
            </a:r>
            <a:r>
              <a:rPr dirty="0"/>
              <a:t>η </a:t>
            </a:r>
            <a:r>
              <a:rPr spc="-5" dirty="0"/>
              <a:t>συνειρμική </a:t>
            </a:r>
            <a:r>
              <a:rPr spc="-15" dirty="0"/>
              <a:t>μάθηση, </a:t>
            </a:r>
            <a:r>
              <a:rPr spc="-530" dirty="0"/>
              <a:t> </a:t>
            </a:r>
            <a:r>
              <a:rPr b="1" dirty="0">
                <a:latin typeface="Calibri" panose="020F0502020204030204"/>
                <a:cs typeface="Calibri" panose="020F0502020204030204"/>
              </a:rPr>
              <a:t>δ.</a:t>
            </a:r>
            <a:r>
              <a:rPr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dirty="0"/>
              <a:t>η</a:t>
            </a:r>
            <a:r>
              <a:rPr spc="-15" dirty="0"/>
              <a:t> </a:t>
            </a:r>
            <a:r>
              <a:rPr spc="-5" dirty="0"/>
              <a:t>αντίληψη</a:t>
            </a:r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60" y="849919"/>
            <a:ext cx="4483100" cy="545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287655" indent="-358140">
              <a:lnSpc>
                <a:spcPct val="100000"/>
              </a:lnSpc>
              <a:spcBef>
                <a:spcPts val="100"/>
              </a:spcBef>
              <a:tabLst>
                <a:tab pos="199263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Εξοικείωση.	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Προκύπτει</a:t>
            </a:r>
            <a:r>
              <a:rPr sz="24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όταν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οργανισμός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μαθαίνει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μην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αντιδρά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σε ένα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ερέθισμα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όταν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αναγνωρίζει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ως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μη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σημαντικό.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παράδειγμα,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επαναλαμβανόμενος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ήχος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έπειτα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λίγο παύει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προκαλεί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αντίδρασή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οργανισμού.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Calibri" panose="020F0502020204030204"/>
              <a:cs typeface="Calibri" panose="020F0502020204030204"/>
            </a:endParaRPr>
          </a:p>
          <a:p>
            <a:pPr marL="532765" marR="5080" indent="-358140">
              <a:lnSpc>
                <a:spcPct val="100000"/>
              </a:lnSpc>
              <a:tabLst>
                <a:tab pos="365379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 Ευαισθητοποίηση.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Προκύπτει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όταν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οργανισμός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αναπτύσσει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ταχύτερη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αντίδραση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	ένα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επαναλαμβανόμενο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επώδυνο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ερέθισμα.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507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Μάθηση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4643628" y="1050036"/>
            <a:ext cx="4249420" cy="3030220"/>
            <a:chOff x="4643628" y="1050036"/>
            <a:chExt cx="4249420" cy="303022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42688" y="1050036"/>
              <a:ext cx="4149851" cy="1874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628" y="2465832"/>
              <a:ext cx="1638299" cy="161391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444" y="4504944"/>
            <a:ext cx="3817757" cy="187314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507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Μάθηση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762500" y="922020"/>
            <a:ext cx="4160520" cy="2574290"/>
            <a:chOff x="4762500" y="922020"/>
            <a:chExt cx="4160520" cy="257429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875019" y="922020"/>
              <a:ext cx="3047987" cy="25740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00" y="1822704"/>
              <a:ext cx="2223515" cy="167335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9223" y="3855720"/>
            <a:ext cx="4463795" cy="25206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8201" y="1065943"/>
            <a:ext cx="4312920" cy="502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135" marR="5080" indent="-26416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γ.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Συνειρμική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μάθηση.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Προκύπτει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όταν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οργανισμός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μπορεί να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συσχετίσει δύο ή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περισσότερα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ερεθίσματα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Π.χ.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ότι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λάμψη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αστραπής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αναμένεται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ήχος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βροντής.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588645" indent="-358140">
              <a:lnSpc>
                <a:spcPct val="100000"/>
              </a:lnSpc>
              <a:spcBef>
                <a:spcPts val="187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δ. Αντίληψη.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Αφορά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δυνατότητα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ανάκλησης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μνήμη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προηγούμενων</a:t>
            </a:r>
            <a:r>
              <a:rPr sz="2400" b="1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εμπειριών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χρήση τους για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λύση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προβλημάτων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2145" y="263652"/>
            <a:ext cx="2197100" cy="618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32180" algn="ctr">
              <a:lnSpc>
                <a:spcPts val="1690"/>
              </a:lnSpc>
            </a:pPr>
            <a:r>
              <a:rPr sz="1900" spc="-15" dirty="0">
                <a:latin typeface="Calibri" panose="020F0502020204030204"/>
                <a:cs typeface="Calibri" panose="020F0502020204030204"/>
              </a:rPr>
              <a:t>Cerebral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R="932180" algn="ctr">
              <a:lnSpc>
                <a:spcPts val="2165"/>
              </a:lnSpc>
            </a:pPr>
            <a:r>
              <a:rPr sz="1900" spc="-10" dirty="0">
                <a:latin typeface="Calibri" panose="020F0502020204030204"/>
                <a:cs typeface="Calibri" panose="020F0502020204030204"/>
              </a:rPr>
              <a:t>h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mi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s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ph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e</a:t>
            </a:r>
            <a:r>
              <a:rPr sz="1900" spc="-35" dirty="0">
                <a:latin typeface="Calibri" panose="020F0502020204030204"/>
                <a:cs typeface="Calibri" panose="020F0502020204030204"/>
              </a:rPr>
              <a:t>r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es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 marL="422910">
              <a:lnSpc>
                <a:spcPts val="1940"/>
              </a:lnSpc>
              <a:spcBef>
                <a:spcPts val="1500"/>
              </a:spcBef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Ventricular system, </a:t>
            </a:r>
            <a:r>
              <a:rPr sz="1800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lateral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view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7179" y="522756"/>
            <a:ext cx="8535920" cy="57612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7276" y="4549952"/>
            <a:ext cx="1769110" cy="11957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927100" algn="r">
              <a:lnSpc>
                <a:spcPct val="132000"/>
              </a:lnSpc>
              <a:spcBef>
                <a:spcPts val="255"/>
              </a:spcBef>
            </a:pPr>
            <a:r>
              <a:rPr sz="1900" spc="-10" dirty="0">
                <a:latin typeface="Calibri" panose="020F0502020204030204"/>
                <a:cs typeface="Calibri" panose="020F0502020204030204"/>
              </a:rPr>
              <a:t>γέφυρα </a:t>
            </a:r>
            <a:r>
              <a:rPr sz="1900" spc="-41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προμήκης</a:t>
            </a:r>
            <a:r>
              <a:rPr sz="19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μυελός </a:t>
            </a:r>
            <a:r>
              <a:rPr sz="1900" spc="-41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νωτιαίο</a:t>
            </a:r>
            <a:r>
              <a:rPr sz="19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μυελός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1817" y="5448829"/>
            <a:ext cx="28028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Calibri" panose="020F0502020204030204"/>
                <a:cs typeface="Calibri" panose="020F0502020204030204"/>
              </a:rPr>
              <a:t>κεντρικός νευρικός</a:t>
            </a:r>
            <a:r>
              <a:rPr sz="19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σωλήνας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2585" y="4445449"/>
            <a:ext cx="14643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 panose="020F0502020204030204"/>
                <a:cs typeface="Calibri" panose="020F0502020204030204"/>
              </a:rPr>
              <a:t>τέταρτη</a:t>
            </a:r>
            <a:r>
              <a:rPr sz="19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κοιλία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2785" y="593788"/>
            <a:ext cx="1666875" cy="24898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02260" marR="45085" indent="-30480">
              <a:lnSpc>
                <a:spcPts val="2110"/>
              </a:lnSpc>
              <a:spcBef>
                <a:spcPts val="605"/>
              </a:spcBef>
            </a:pPr>
            <a:r>
              <a:rPr sz="2200" b="1" spc="-15" dirty="0">
                <a:latin typeface="Calibri" panose="020F0502020204030204"/>
                <a:cs typeface="Calibri" panose="020F0502020204030204"/>
              </a:rPr>
              <a:t>Κοιλίες του </a:t>
            </a:r>
            <a:r>
              <a:rPr sz="2200" b="1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2200" b="1" spc="-30" dirty="0">
                <a:latin typeface="Calibri" panose="020F0502020204030204"/>
                <a:cs typeface="Calibri" panose="020F0502020204030204"/>
              </a:rPr>
              <a:t>κε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φ</a:t>
            </a:r>
            <a:r>
              <a:rPr sz="2200" b="1" spc="5" dirty="0">
                <a:latin typeface="Calibri" panose="020F0502020204030204"/>
                <a:cs typeface="Calibri" panose="020F0502020204030204"/>
              </a:rPr>
              <a:t>ά</a:t>
            </a:r>
            <a:r>
              <a:rPr sz="2200" b="1" spc="-30" dirty="0">
                <a:latin typeface="Calibri" panose="020F0502020204030204"/>
                <a:cs typeface="Calibri" panose="020F0502020204030204"/>
              </a:rPr>
              <a:t>λ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ο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υ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22580" marR="5080" indent="-310515">
              <a:lnSpc>
                <a:spcPts val="4360"/>
              </a:lnSpc>
              <a:spcBef>
                <a:spcPts val="450"/>
              </a:spcBef>
            </a:pPr>
            <a:r>
              <a:rPr sz="1900" spc="-10" dirty="0">
                <a:latin typeface="Calibri" panose="020F0502020204030204"/>
                <a:cs typeface="Calibri" panose="020F0502020204030204"/>
              </a:rPr>
              <a:t>πλάγιες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κοιλίες 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900" spc="-30" dirty="0">
                <a:latin typeface="Calibri" panose="020F0502020204030204"/>
                <a:cs typeface="Calibri" panose="020F0502020204030204"/>
              </a:rPr>
              <a:t>ε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σο</a:t>
            </a:r>
            <a:r>
              <a:rPr sz="1900" spc="-65" dirty="0">
                <a:latin typeface="Calibri" panose="020F0502020204030204"/>
                <a:cs typeface="Calibri" panose="020F0502020204030204"/>
              </a:rPr>
              <a:t>κ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1900" dirty="0">
                <a:latin typeface="Calibri" panose="020F0502020204030204"/>
                <a:cs typeface="Calibri" panose="020F0502020204030204"/>
              </a:rPr>
              <a:t>ι</a:t>
            </a:r>
            <a:r>
              <a:rPr sz="1900" spc="-20" dirty="0">
                <a:latin typeface="Calibri" panose="020F0502020204030204"/>
                <a:cs typeface="Calibri" panose="020F0502020204030204"/>
              </a:rPr>
              <a:t>λ</a:t>
            </a:r>
            <a:r>
              <a:rPr sz="1900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900" spc="-65" dirty="0">
                <a:latin typeface="Calibri" panose="020F0502020204030204"/>
                <a:cs typeface="Calibri" panose="020F0502020204030204"/>
              </a:rPr>
              <a:t>κ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ό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367030" algn="ctr">
              <a:lnSpc>
                <a:spcPts val="1560"/>
              </a:lnSpc>
            </a:pPr>
            <a:r>
              <a:rPr sz="1900" spc="-10" dirty="0">
                <a:latin typeface="Calibri" panose="020F0502020204030204"/>
                <a:cs typeface="Calibri" panose="020F0502020204030204"/>
              </a:rPr>
              <a:t>τρήμα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418465" algn="ctr">
              <a:lnSpc>
                <a:spcPct val="100000"/>
              </a:lnSpc>
              <a:spcBef>
                <a:spcPts val="1665"/>
              </a:spcBef>
            </a:pPr>
            <a:r>
              <a:rPr sz="1900" spc="-15" dirty="0">
                <a:latin typeface="Calibri" panose="020F0502020204030204"/>
                <a:cs typeface="Calibri" panose="020F0502020204030204"/>
              </a:rPr>
              <a:t>τρίτη</a:t>
            </a:r>
            <a:r>
              <a:rPr sz="19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20" dirty="0">
                <a:latin typeface="Calibri" panose="020F0502020204030204"/>
                <a:cs typeface="Calibri" panose="020F0502020204030204"/>
              </a:rPr>
              <a:t>κοιλία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0455" y="438912"/>
            <a:ext cx="6073140" cy="5212080"/>
            <a:chOff x="600455" y="438912"/>
            <a:chExt cx="6073140" cy="5212080"/>
          </a:xfrm>
        </p:grpSpPr>
        <p:sp>
          <p:nvSpPr>
            <p:cNvPr id="9" name="object 9"/>
            <p:cNvSpPr/>
            <p:nvPr/>
          </p:nvSpPr>
          <p:spPr>
            <a:xfrm>
              <a:off x="2078736" y="842772"/>
              <a:ext cx="67310" cy="719455"/>
            </a:xfrm>
            <a:custGeom>
              <a:avLst/>
              <a:gdLst/>
              <a:ahLst/>
              <a:cxnLst/>
              <a:rect l="l" t="t" r="r" b="b"/>
              <a:pathLst>
                <a:path w="67310" h="719455">
                  <a:moveTo>
                    <a:pt x="0" y="0"/>
                  </a:moveTo>
                  <a:lnTo>
                    <a:pt x="67056" y="71932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078736" y="838200"/>
              <a:ext cx="177165" cy="373380"/>
            </a:xfrm>
            <a:custGeom>
              <a:avLst/>
              <a:gdLst/>
              <a:ahLst/>
              <a:cxnLst/>
              <a:rect l="l" t="t" r="r" b="b"/>
              <a:pathLst>
                <a:path w="177164" h="373380">
                  <a:moveTo>
                    <a:pt x="0" y="0"/>
                  </a:moveTo>
                  <a:lnTo>
                    <a:pt x="176784" y="37338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16707" y="1616964"/>
              <a:ext cx="3525520" cy="771525"/>
            </a:xfrm>
            <a:custGeom>
              <a:avLst/>
              <a:gdLst/>
              <a:ahLst/>
              <a:cxnLst/>
              <a:rect l="l" t="t" r="r" b="b"/>
              <a:pathLst>
                <a:path w="3525520" h="771525">
                  <a:moveTo>
                    <a:pt x="0" y="771143"/>
                  </a:moveTo>
                  <a:lnTo>
                    <a:pt x="35250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50007" y="1612392"/>
              <a:ext cx="3789045" cy="428625"/>
            </a:xfrm>
            <a:custGeom>
              <a:avLst/>
              <a:gdLst/>
              <a:ahLst/>
              <a:cxnLst/>
              <a:rect l="l" t="t" r="r" b="b"/>
              <a:pathLst>
                <a:path w="3789045" h="428625">
                  <a:moveTo>
                    <a:pt x="0" y="428243"/>
                  </a:moveTo>
                  <a:lnTo>
                    <a:pt x="378866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140196" y="1612392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>
                  <a:moveTo>
                    <a:pt x="0" y="0"/>
                  </a:moveTo>
                  <a:lnTo>
                    <a:pt x="4008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82011" y="2197607"/>
              <a:ext cx="3854450" cy="622300"/>
            </a:xfrm>
            <a:custGeom>
              <a:avLst/>
              <a:gdLst/>
              <a:ahLst/>
              <a:cxnLst/>
              <a:rect l="l" t="t" r="r" b="b"/>
              <a:pathLst>
                <a:path w="3854450" h="622300">
                  <a:moveTo>
                    <a:pt x="0" y="621791"/>
                  </a:moveTo>
                  <a:lnTo>
                    <a:pt x="38541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236208" y="2197607"/>
              <a:ext cx="387350" cy="0"/>
            </a:xfrm>
            <a:custGeom>
              <a:avLst/>
              <a:gdLst/>
              <a:ahLst/>
              <a:cxnLst/>
              <a:rect l="l" t="t" r="r" b="b"/>
              <a:pathLst>
                <a:path w="387350">
                  <a:moveTo>
                    <a:pt x="0" y="0"/>
                  </a:moveTo>
                  <a:lnTo>
                    <a:pt x="3870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73907" y="2971800"/>
              <a:ext cx="3599815" cy="0"/>
            </a:xfrm>
            <a:custGeom>
              <a:avLst/>
              <a:gdLst/>
              <a:ahLst/>
              <a:cxnLst/>
              <a:rect l="l" t="t" r="r" b="b"/>
              <a:pathLst>
                <a:path w="3599815">
                  <a:moveTo>
                    <a:pt x="0" y="0"/>
                  </a:moveTo>
                  <a:lnTo>
                    <a:pt x="35996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38600" y="4654296"/>
              <a:ext cx="2603500" cy="0"/>
            </a:xfrm>
            <a:custGeom>
              <a:avLst/>
              <a:gdLst/>
              <a:ahLst/>
              <a:cxnLst/>
              <a:rect l="l" t="t" r="r" b="b"/>
              <a:pathLst>
                <a:path w="2603500">
                  <a:moveTo>
                    <a:pt x="0" y="0"/>
                  </a:moveTo>
                  <a:lnTo>
                    <a:pt x="26029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660904" y="484479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51404" y="4425696"/>
              <a:ext cx="457200" cy="419100"/>
            </a:xfrm>
            <a:custGeom>
              <a:avLst/>
              <a:gdLst/>
              <a:ahLst/>
              <a:cxnLst/>
              <a:rect l="l" t="t" r="r" b="b"/>
              <a:pathLst>
                <a:path w="457200" h="419100">
                  <a:moveTo>
                    <a:pt x="0" y="419099"/>
                  </a:moveTo>
                  <a:lnTo>
                    <a:pt x="4572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660904" y="5263896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0" y="0"/>
                  </a:moveTo>
                  <a:lnTo>
                    <a:pt x="6096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258311" y="4794503"/>
              <a:ext cx="508000" cy="475615"/>
            </a:xfrm>
            <a:custGeom>
              <a:avLst/>
              <a:gdLst/>
              <a:ahLst/>
              <a:cxnLst/>
              <a:rect l="l" t="t" r="r" b="b"/>
              <a:pathLst>
                <a:path w="508000" h="475614">
                  <a:moveTo>
                    <a:pt x="0" y="475488"/>
                  </a:moveTo>
                  <a:lnTo>
                    <a:pt x="5074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660904" y="5606796"/>
              <a:ext cx="1534795" cy="0"/>
            </a:xfrm>
            <a:custGeom>
              <a:avLst/>
              <a:gdLst/>
              <a:ahLst/>
              <a:cxnLst/>
              <a:rect l="l" t="t" r="r" b="b"/>
              <a:pathLst>
                <a:path w="1534795">
                  <a:moveTo>
                    <a:pt x="0" y="0"/>
                  </a:moveTo>
                  <a:lnTo>
                    <a:pt x="15346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363211" y="5644896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00455" y="438912"/>
              <a:ext cx="3131820" cy="323215"/>
            </a:xfrm>
            <a:custGeom>
              <a:avLst/>
              <a:gdLst/>
              <a:ahLst/>
              <a:cxnLst/>
              <a:rect l="l" t="t" r="r" b="b"/>
              <a:pathLst>
                <a:path w="3131820" h="323215">
                  <a:moveTo>
                    <a:pt x="313182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3131820" y="323088"/>
                  </a:lnTo>
                  <a:lnTo>
                    <a:pt x="3131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εγκεφαλικά</a:t>
            </a:r>
            <a:r>
              <a:rPr spc="-100" dirty="0"/>
              <a:t> </a:t>
            </a:r>
            <a:r>
              <a:rPr spc="-5" dirty="0"/>
              <a:t>ημισφαίρια</a:t>
            </a:r>
            <a:endParaRPr spc="-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60" y="919745"/>
            <a:ext cx="753427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379095" indent="-3556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67665" algn="l"/>
                <a:tab pos="368300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υμπεριφορά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ονομάζεται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απαντήσεων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δίνει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οργανισμός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μεταβολές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περιβάλλοντος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67665" indent="-3556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67665" algn="l"/>
                <a:tab pos="3683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H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συμπεριφορά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διαμορφώνεται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αλληλεπίδραση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>
              <a:lnSpc>
                <a:spcPct val="100000"/>
              </a:lnSpc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γενετικών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περιβαλλοντικών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παραγόντων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43583" y="3380232"/>
            <a:ext cx="1803400" cy="565785"/>
            <a:chOff x="1243583" y="3380232"/>
            <a:chExt cx="1803400" cy="5657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84731" y="3400044"/>
              <a:ext cx="1735835" cy="464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583" y="3380232"/>
              <a:ext cx="1802891" cy="5654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975" y="3427476"/>
              <a:ext cx="1641347" cy="37033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31975" y="3427476"/>
            <a:ext cx="1641475" cy="37084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ΠΕΡΙΒΑΛΛΟΝ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1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43583" y="4309871"/>
            <a:ext cx="1803400" cy="565785"/>
            <a:chOff x="1243583" y="4309871"/>
            <a:chExt cx="1803400" cy="5657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731" y="4329683"/>
              <a:ext cx="1735835" cy="4632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583" y="4309871"/>
              <a:ext cx="1802891" cy="5654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1975" y="4357115"/>
              <a:ext cx="1641347" cy="36880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31975" y="4357115"/>
            <a:ext cx="1641475" cy="368935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ΠΕΡΙΒΑΛΛΟΝ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2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43583" y="5094732"/>
            <a:ext cx="1803400" cy="565785"/>
            <a:chOff x="1243583" y="5094732"/>
            <a:chExt cx="1803400" cy="565785"/>
          </a:xfrm>
        </p:grpSpPr>
        <p:pic>
          <p:nvPicPr>
            <p:cNvPr id="14" name="object 1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84731" y="5114544"/>
              <a:ext cx="1735835" cy="4648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583" y="5094732"/>
              <a:ext cx="1802891" cy="5654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1975" y="5141975"/>
              <a:ext cx="1641347" cy="37033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331975" y="5141976"/>
            <a:ext cx="1641475" cy="365125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ΠΕΡΙΒΑΛΛΟΝ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3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99103" y="3258312"/>
            <a:ext cx="1736089" cy="2679700"/>
            <a:chOff x="3499103" y="3258312"/>
            <a:chExt cx="1736089" cy="267970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9103" y="3258312"/>
              <a:ext cx="1735835" cy="26791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6347" y="3285744"/>
              <a:ext cx="1641347" cy="258470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46347" y="3285744"/>
              <a:ext cx="1641475" cy="2585085"/>
            </a:xfrm>
            <a:custGeom>
              <a:avLst/>
              <a:gdLst/>
              <a:ahLst/>
              <a:cxnLst/>
              <a:rect l="l" t="t" r="r" b="b"/>
              <a:pathLst>
                <a:path w="1641475" h="2585085">
                  <a:moveTo>
                    <a:pt x="0" y="0"/>
                  </a:moveTo>
                  <a:lnTo>
                    <a:pt x="1641348" y="0"/>
                  </a:lnTo>
                  <a:lnTo>
                    <a:pt x="1641348" y="2584704"/>
                  </a:lnTo>
                  <a:lnTo>
                    <a:pt x="0" y="258470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4276544" y="3577083"/>
            <a:ext cx="18034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84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Γ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Ο  Ν  Ι 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Ι 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00572" y="3451859"/>
            <a:ext cx="1975485" cy="565785"/>
            <a:chOff x="6100572" y="3451859"/>
            <a:chExt cx="1975485" cy="56578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1720" y="3471671"/>
              <a:ext cx="1909571" cy="4632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00572" y="3451859"/>
              <a:ext cx="1975103" cy="5654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88964" y="3499103"/>
              <a:ext cx="1815083" cy="36880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188964" y="3499103"/>
            <a:ext cx="1815464" cy="36893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ΣΥΜΠΕΡΙΦΟΡΑ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1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00572" y="4381500"/>
            <a:ext cx="1975485" cy="565785"/>
            <a:chOff x="6100572" y="4381500"/>
            <a:chExt cx="1975485" cy="56578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1720" y="4401311"/>
              <a:ext cx="1909571" cy="4632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00572" y="4381500"/>
              <a:ext cx="1975103" cy="5654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88964" y="4428744"/>
              <a:ext cx="1815083" cy="368807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188964" y="4428744"/>
            <a:ext cx="1815464" cy="368935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ΣΥΜΠΕΡΙΦΟΡΑ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2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172200" y="5237988"/>
            <a:ext cx="1975485" cy="565785"/>
            <a:chOff x="6172200" y="5237988"/>
            <a:chExt cx="1975485" cy="565785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3348" y="5257800"/>
              <a:ext cx="1909571" cy="4632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72200" y="5237988"/>
              <a:ext cx="1975103" cy="5654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60592" y="5285232"/>
              <a:ext cx="1815083" cy="36880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260591" y="5285232"/>
            <a:ext cx="1815464" cy="368935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ΣΥΜΠΕΡΙΦΟΡΑ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3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75610" y="3558737"/>
            <a:ext cx="3053080" cy="2029460"/>
            <a:chOff x="2975610" y="3558737"/>
            <a:chExt cx="3053080" cy="2029460"/>
          </a:xfrm>
        </p:grpSpPr>
        <p:sp>
          <p:nvSpPr>
            <p:cNvPr id="39" name="object 39"/>
            <p:cNvSpPr/>
            <p:nvPr/>
          </p:nvSpPr>
          <p:spPr>
            <a:xfrm>
              <a:off x="2975610" y="3643122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975610" y="4571238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975610" y="5357622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975098" y="3643122"/>
              <a:ext cx="962660" cy="1905"/>
            </a:xfrm>
            <a:custGeom>
              <a:avLst/>
              <a:gdLst/>
              <a:ahLst/>
              <a:cxnLst/>
              <a:rect l="l" t="t" r="r" b="b"/>
              <a:pathLst>
                <a:path w="962660" h="1904">
                  <a:moveTo>
                    <a:pt x="0" y="0"/>
                  </a:moveTo>
                  <a:lnTo>
                    <a:pt x="962418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823103" y="3577787"/>
              <a:ext cx="114935" cy="133350"/>
            </a:xfrm>
            <a:custGeom>
              <a:avLst/>
              <a:gdLst/>
              <a:ahLst/>
              <a:cxnLst/>
              <a:rect l="l" t="t" r="r" b="b"/>
              <a:pathLst>
                <a:path w="114935" h="133350">
                  <a:moveTo>
                    <a:pt x="215" y="0"/>
                  </a:moveTo>
                  <a:lnTo>
                    <a:pt x="114401" y="6686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046726" y="4571238"/>
              <a:ext cx="962660" cy="1905"/>
            </a:xfrm>
            <a:custGeom>
              <a:avLst/>
              <a:gdLst/>
              <a:ahLst/>
              <a:cxnLst/>
              <a:rect l="l" t="t" r="r" b="b"/>
              <a:pathLst>
                <a:path w="962660" h="1904">
                  <a:moveTo>
                    <a:pt x="0" y="0"/>
                  </a:moveTo>
                  <a:lnTo>
                    <a:pt x="962418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894733" y="4505903"/>
              <a:ext cx="114935" cy="133350"/>
            </a:xfrm>
            <a:custGeom>
              <a:avLst/>
              <a:gdLst/>
              <a:ahLst/>
              <a:cxnLst/>
              <a:rect l="l" t="t" r="r" b="b"/>
              <a:pathLst>
                <a:path w="114935" h="133350">
                  <a:moveTo>
                    <a:pt x="215" y="0"/>
                  </a:moveTo>
                  <a:lnTo>
                    <a:pt x="114401" y="6686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046726" y="5500878"/>
              <a:ext cx="962660" cy="1905"/>
            </a:xfrm>
            <a:custGeom>
              <a:avLst/>
              <a:gdLst/>
              <a:ahLst/>
              <a:cxnLst/>
              <a:rect l="l" t="t" r="r" b="b"/>
              <a:pathLst>
                <a:path w="962660" h="1904">
                  <a:moveTo>
                    <a:pt x="0" y="0"/>
                  </a:moveTo>
                  <a:lnTo>
                    <a:pt x="962418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894733" y="5435543"/>
              <a:ext cx="114935" cy="133350"/>
            </a:xfrm>
            <a:custGeom>
              <a:avLst/>
              <a:gdLst/>
              <a:ahLst/>
              <a:cxnLst/>
              <a:rect l="l" t="t" r="r" b="b"/>
              <a:pathLst>
                <a:path w="114935" h="133350">
                  <a:moveTo>
                    <a:pt x="215" y="0"/>
                  </a:moveTo>
                  <a:lnTo>
                    <a:pt x="114401" y="6686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47110" y="3643122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>
                  <a:moveTo>
                    <a:pt x="0" y="0"/>
                  </a:moveTo>
                  <a:lnTo>
                    <a:pt x="428625" y="0"/>
                  </a:lnTo>
                </a:path>
              </a:pathLst>
            </a:custGeom>
            <a:ln w="381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547110" y="4571238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>
                  <a:moveTo>
                    <a:pt x="0" y="0"/>
                  </a:moveTo>
                  <a:lnTo>
                    <a:pt x="428625" y="0"/>
                  </a:lnTo>
                </a:path>
              </a:pathLst>
            </a:custGeom>
            <a:ln w="381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547110" y="5357622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>
                  <a:moveTo>
                    <a:pt x="0" y="0"/>
                  </a:moveTo>
                  <a:lnTo>
                    <a:pt x="428625" y="0"/>
                  </a:lnTo>
                </a:path>
              </a:pathLst>
            </a:custGeom>
            <a:ln w="381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383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Συμ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3200" b="1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φ</a:t>
            </a:r>
            <a:r>
              <a:rPr sz="3200" b="1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ρά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672083"/>
            <a:ext cx="8641080" cy="3537585"/>
            <a:chOff x="251459" y="672083"/>
            <a:chExt cx="8641080" cy="353758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553200" y="765047"/>
              <a:ext cx="2318003" cy="34442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1459" y="701039"/>
              <a:ext cx="8641080" cy="0"/>
            </a:xfrm>
            <a:custGeom>
              <a:avLst/>
              <a:gdLst/>
              <a:ahLst/>
              <a:cxnLst/>
              <a:rect l="l" t="t" r="r" b="b"/>
              <a:pathLst>
                <a:path w="8641080">
                  <a:moveTo>
                    <a:pt x="0" y="0"/>
                  </a:moveTo>
                  <a:lnTo>
                    <a:pt x="8641080" y="0"/>
                  </a:lnTo>
                </a:path>
              </a:pathLst>
            </a:custGeom>
            <a:ln w="5791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30259" y="777911"/>
            <a:ext cx="5762625" cy="564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Συνήθως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διακρίνεται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α.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ενστικτώδης</a:t>
            </a:r>
            <a:r>
              <a:rPr sz="2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συμπεριφορά.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70840" marR="5080">
              <a:lnSpc>
                <a:spcPct val="100000"/>
              </a:lnSpc>
              <a:tabLst>
                <a:tab pos="95631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Καθορίζεται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άμεσα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γενετικό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υλικό 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δεν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τροποποιείται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περιβάλλον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Περιλαμβάνει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στερεότυπες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απαντήσεις,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π.χ.	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αντανακλαστικά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εκφράσεις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προσώπου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όπως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χαμόγελο,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έκφραση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φόβου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κ.α.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Calibri" panose="020F0502020204030204"/>
              <a:cs typeface="Calibri" panose="020F0502020204030204"/>
            </a:endParaRPr>
          </a:p>
          <a:p>
            <a:pPr marL="442595" marR="112395" indent="-35814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β.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συμπεριφορά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τροποποιείται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μάθηση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βοηθά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προσαρμογή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ατόμου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αλλαγές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περιβάλλοντος.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Απλούστερη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μορφή αποτελούν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εξοικείωση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ευαισθητοποίηση.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383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Συμ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3200" b="1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32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φ</a:t>
            </a:r>
            <a:r>
              <a:rPr sz="3200" b="1" spc="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ρά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4338828"/>
            <a:ext cx="2337951" cy="23596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12875" y="286511"/>
            <a:ext cx="7316723" cy="58596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80242" y="2565544"/>
            <a:ext cx="11887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Calibri" panose="020F0502020204030204"/>
                <a:cs typeface="Calibri" panose="020F0502020204030204"/>
              </a:rPr>
              <a:t>τρίτη</a:t>
            </a:r>
            <a:r>
              <a:rPr sz="19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20" dirty="0">
                <a:latin typeface="Calibri" panose="020F0502020204030204"/>
                <a:cs typeface="Calibri" panose="020F0502020204030204"/>
              </a:rPr>
              <a:t>κοιλία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1687" y="4241938"/>
            <a:ext cx="14643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 panose="020F0502020204030204"/>
                <a:cs typeface="Calibri" panose="020F0502020204030204"/>
              </a:rPr>
              <a:t>τέταρτη</a:t>
            </a:r>
            <a:r>
              <a:rPr sz="19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κοιλία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1887" y="390588"/>
            <a:ext cx="1626235" cy="11734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02260" marR="5080" indent="-30480">
              <a:lnSpc>
                <a:spcPts val="2110"/>
              </a:lnSpc>
              <a:spcBef>
                <a:spcPts val="605"/>
              </a:spcBef>
            </a:pPr>
            <a:r>
              <a:rPr sz="2200" b="1" spc="-15" dirty="0">
                <a:latin typeface="Calibri" panose="020F0502020204030204"/>
                <a:cs typeface="Calibri" panose="020F0502020204030204"/>
              </a:rPr>
              <a:t>Κοιλίες του </a:t>
            </a:r>
            <a:r>
              <a:rPr sz="2200" b="1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2200" b="1" spc="-30" dirty="0">
                <a:latin typeface="Calibri" panose="020F0502020204030204"/>
                <a:cs typeface="Calibri" panose="020F0502020204030204"/>
              </a:rPr>
              <a:t>κε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φ</a:t>
            </a:r>
            <a:r>
              <a:rPr sz="2200" b="1" spc="5" dirty="0">
                <a:latin typeface="Calibri" panose="020F0502020204030204"/>
                <a:cs typeface="Calibri" panose="020F0502020204030204"/>
              </a:rPr>
              <a:t>ά</a:t>
            </a:r>
            <a:r>
              <a:rPr sz="2200" b="1" spc="-30" dirty="0">
                <a:latin typeface="Calibri" panose="020F0502020204030204"/>
                <a:cs typeface="Calibri" panose="020F0502020204030204"/>
              </a:rPr>
              <a:t>λ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ο</a:t>
            </a:r>
            <a:r>
              <a:rPr sz="2200" b="1" spc="-5" dirty="0">
                <a:latin typeface="Calibri" panose="020F0502020204030204"/>
                <a:cs typeface="Calibri" panose="020F0502020204030204"/>
              </a:rPr>
              <a:t>υ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 panose="020F0502020204030204"/>
                <a:cs typeface="Calibri" panose="020F0502020204030204"/>
              </a:rPr>
              <a:t>πλάγιες</a:t>
            </a:r>
            <a:r>
              <a:rPr sz="19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κοιλίες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11700" y="286004"/>
            <a:ext cx="23571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solidFill>
                  <a:srgbClr val="000000"/>
                </a:solidFill>
              </a:rPr>
              <a:t>εγκεφαλικά</a:t>
            </a:r>
            <a:r>
              <a:rPr sz="1900" spc="-50" dirty="0">
                <a:solidFill>
                  <a:srgbClr val="000000"/>
                </a:solidFill>
              </a:rPr>
              <a:t> </a:t>
            </a:r>
            <a:r>
              <a:rPr sz="1900" spc="-10" dirty="0">
                <a:solidFill>
                  <a:srgbClr val="000000"/>
                </a:solidFill>
              </a:rPr>
              <a:t>ημισφαίρια</a:t>
            </a:r>
            <a:endParaRPr sz="1900"/>
          </a:p>
        </p:txBody>
      </p:sp>
      <p:sp>
        <p:nvSpPr>
          <p:cNvPr id="7" name="object 7"/>
          <p:cNvSpPr txBox="1"/>
          <p:nvPr/>
        </p:nvSpPr>
        <p:spPr>
          <a:xfrm>
            <a:off x="2481966" y="5197679"/>
            <a:ext cx="28028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Calibri" panose="020F0502020204030204"/>
                <a:cs typeface="Calibri" panose="020F0502020204030204"/>
              </a:rPr>
              <a:t>κεντρικός νευρικός</a:t>
            </a:r>
            <a:r>
              <a:rPr sz="19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900" spc="-15" dirty="0">
                <a:latin typeface="Calibri" panose="020F0502020204030204"/>
                <a:cs typeface="Calibri" panose="020F0502020204030204"/>
              </a:rPr>
              <a:t>σωλήνας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6945" y="5213571"/>
            <a:ext cx="15786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Calibri" panose="020F0502020204030204"/>
                <a:cs typeface="Calibri" panose="020F0502020204030204"/>
              </a:rPr>
              <a:t>παρεγκεφαλίδα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19627" y="637031"/>
            <a:ext cx="3968750" cy="4758055"/>
            <a:chOff x="3119627" y="637031"/>
            <a:chExt cx="3968750" cy="4758055"/>
          </a:xfrm>
        </p:grpSpPr>
        <p:sp>
          <p:nvSpPr>
            <p:cNvPr id="10" name="object 10"/>
            <p:cNvSpPr/>
            <p:nvPr/>
          </p:nvSpPr>
          <p:spPr>
            <a:xfrm>
              <a:off x="3221735" y="1402080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598163" y="1397508"/>
              <a:ext cx="2895600" cy="325120"/>
            </a:xfrm>
            <a:custGeom>
              <a:avLst/>
              <a:gdLst/>
              <a:ahLst/>
              <a:cxnLst/>
              <a:rect l="l" t="t" r="r" b="b"/>
              <a:pathLst>
                <a:path w="2895600" h="325119">
                  <a:moveTo>
                    <a:pt x="0" y="0"/>
                  </a:moveTo>
                  <a:lnTo>
                    <a:pt x="2895600" y="32461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589019" y="1397508"/>
              <a:ext cx="1828800" cy="495300"/>
            </a:xfrm>
            <a:custGeom>
              <a:avLst/>
              <a:gdLst/>
              <a:ahLst/>
              <a:cxnLst/>
              <a:rect l="l" t="t" r="r" b="b"/>
              <a:pathLst>
                <a:path w="1828800" h="495300">
                  <a:moveTo>
                    <a:pt x="0" y="0"/>
                  </a:moveTo>
                  <a:lnTo>
                    <a:pt x="1828800" y="4953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748527" y="643127"/>
              <a:ext cx="245745" cy="355600"/>
            </a:xfrm>
            <a:custGeom>
              <a:avLst/>
              <a:gdLst/>
              <a:ahLst/>
              <a:cxnLst/>
              <a:rect l="l" t="t" r="r" b="b"/>
              <a:pathLst>
                <a:path w="245745" h="355600">
                  <a:moveTo>
                    <a:pt x="245363" y="0"/>
                  </a:moveTo>
                  <a:lnTo>
                    <a:pt x="0" y="3550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89320" y="643127"/>
              <a:ext cx="251460" cy="326390"/>
            </a:xfrm>
            <a:custGeom>
              <a:avLst/>
              <a:gdLst/>
              <a:ahLst/>
              <a:cxnLst/>
              <a:rect l="l" t="t" r="r" b="b"/>
              <a:pathLst>
                <a:path w="251460" h="326390">
                  <a:moveTo>
                    <a:pt x="0" y="0"/>
                  </a:moveTo>
                  <a:lnTo>
                    <a:pt x="251460" y="32613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19627" y="2735580"/>
              <a:ext cx="2849880" cy="0"/>
            </a:xfrm>
            <a:custGeom>
              <a:avLst/>
              <a:gdLst/>
              <a:ahLst/>
              <a:cxnLst/>
              <a:rect l="l" t="t" r="r" b="b"/>
              <a:pathLst>
                <a:path w="2849879">
                  <a:moveTo>
                    <a:pt x="0" y="0"/>
                  </a:moveTo>
                  <a:lnTo>
                    <a:pt x="28498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124199" y="4424172"/>
              <a:ext cx="2929255" cy="0"/>
            </a:xfrm>
            <a:custGeom>
              <a:avLst/>
              <a:gdLst/>
              <a:ahLst/>
              <a:cxnLst/>
              <a:rect l="l" t="t" r="r" b="b"/>
              <a:pathLst>
                <a:path w="2929254">
                  <a:moveTo>
                    <a:pt x="0" y="0"/>
                  </a:moveTo>
                  <a:lnTo>
                    <a:pt x="29291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364479" y="5388864"/>
              <a:ext cx="688975" cy="0"/>
            </a:xfrm>
            <a:custGeom>
              <a:avLst/>
              <a:gdLst/>
              <a:ahLst/>
              <a:cxnLst/>
              <a:rect l="l" t="t" r="r" b="b"/>
              <a:pathLst>
                <a:path w="688975">
                  <a:moveTo>
                    <a:pt x="0" y="0"/>
                  </a:moveTo>
                  <a:lnTo>
                    <a:pt x="6888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082027" y="4655820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607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40454" y="708660"/>
            <a:ext cx="2503805" cy="6003290"/>
            <a:chOff x="5640454" y="708660"/>
            <a:chExt cx="2503805" cy="600329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640454" y="708660"/>
              <a:ext cx="2503378" cy="60030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82610" y="993647"/>
              <a:ext cx="70485" cy="929640"/>
            </a:xfrm>
            <a:custGeom>
              <a:avLst/>
              <a:gdLst/>
              <a:ahLst/>
              <a:cxnLst/>
              <a:rect l="l" t="t" r="r" b="b"/>
              <a:pathLst>
                <a:path w="70484" h="929639">
                  <a:moveTo>
                    <a:pt x="3187" y="0"/>
                  </a:moveTo>
                  <a:lnTo>
                    <a:pt x="70103" y="0"/>
                  </a:lnTo>
                  <a:lnTo>
                    <a:pt x="70103" y="929640"/>
                  </a:lnTo>
                  <a:lnTo>
                    <a:pt x="0" y="929640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48144" y="1463801"/>
              <a:ext cx="79375" cy="1521460"/>
            </a:xfrm>
            <a:custGeom>
              <a:avLst/>
              <a:gdLst/>
              <a:ahLst/>
              <a:cxnLst/>
              <a:rect l="l" t="t" r="r" b="b"/>
              <a:pathLst>
                <a:path w="79375" h="1521460">
                  <a:moveTo>
                    <a:pt x="0" y="0"/>
                  </a:moveTo>
                  <a:lnTo>
                    <a:pt x="79248" y="0"/>
                  </a:lnTo>
                </a:path>
                <a:path w="79375" h="1521460">
                  <a:moveTo>
                    <a:pt x="0" y="1520952"/>
                  </a:moveTo>
                  <a:lnTo>
                    <a:pt x="79248" y="1520952"/>
                  </a:lnTo>
                </a:path>
              </a:pathLst>
            </a:custGeom>
            <a:ln w="1066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82610" y="3883151"/>
              <a:ext cx="70485" cy="1061085"/>
            </a:xfrm>
            <a:custGeom>
              <a:avLst/>
              <a:gdLst/>
              <a:ahLst/>
              <a:cxnLst/>
              <a:rect l="l" t="t" r="r" b="b"/>
              <a:pathLst>
                <a:path w="70484" h="1061085">
                  <a:moveTo>
                    <a:pt x="3187" y="0"/>
                  </a:moveTo>
                  <a:lnTo>
                    <a:pt x="70103" y="0"/>
                  </a:lnTo>
                  <a:lnTo>
                    <a:pt x="70103" y="1060704"/>
                  </a:lnTo>
                  <a:lnTo>
                    <a:pt x="0" y="1060704"/>
                  </a:lnTo>
                </a:path>
              </a:pathLst>
            </a:custGeom>
            <a:ln w="9143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182610" y="5033771"/>
              <a:ext cx="70485" cy="672465"/>
            </a:xfrm>
            <a:custGeom>
              <a:avLst/>
              <a:gdLst/>
              <a:ahLst/>
              <a:cxnLst/>
              <a:rect l="l" t="t" r="r" b="b"/>
              <a:pathLst>
                <a:path w="70484" h="672464">
                  <a:moveTo>
                    <a:pt x="3187" y="0"/>
                  </a:moveTo>
                  <a:lnTo>
                    <a:pt x="70103" y="0"/>
                  </a:lnTo>
                  <a:lnTo>
                    <a:pt x="70103" y="672084"/>
                  </a:lnTo>
                  <a:lnTo>
                    <a:pt x="0" y="672084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252716" y="4439411"/>
              <a:ext cx="70485" cy="1905"/>
            </a:xfrm>
            <a:custGeom>
              <a:avLst/>
              <a:gdLst/>
              <a:ahLst/>
              <a:cxnLst/>
              <a:rect l="l" t="t" r="r" b="b"/>
              <a:pathLst>
                <a:path w="70484" h="1904">
                  <a:moveTo>
                    <a:pt x="-4572" y="762"/>
                  </a:moveTo>
                  <a:lnTo>
                    <a:pt x="74675" y="762"/>
                  </a:lnTo>
                </a:path>
              </a:pathLst>
            </a:custGeom>
            <a:ln w="1066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52716" y="5373623"/>
              <a:ext cx="62865" cy="1905"/>
            </a:xfrm>
            <a:custGeom>
              <a:avLst/>
              <a:gdLst/>
              <a:ahLst/>
              <a:cxnLst/>
              <a:rect l="l" t="t" r="r" b="b"/>
              <a:pathLst>
                <a:path w="62865" h="1904">
                  <a:moveTo>
                    <a:pt x="-4572" y="762"/>
                  </a:moveTo>
                  <a:lnTo>
                    <a:pt x="67055" y="762"/>
                  </a:lnTo>
                </a:path>
              </a:pathLst>
            </a:custGeom>
            <a:ln w="1066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182610" y="1973580"/>
              <a:ext cx="70485" cy="1876425"/>
            </a:xfrm>
            <a:custGeom>
              <a:avLst/>
              <a:gdLst/>
              <a:ahLst/>
              <a:cxnLst/>
              <a:rect l="l" t="t" r="r" b="b"/>
              <a:pathLst>
                <a:path w="70484" h="1876425">
                  <a:moveTo>
                    <a:pt x="3187" y="0"/>
                  </a:moveTo>
                  <a:lnTo>
                    <a:pt x="70103" y="0"/>
                  </a:lnTo>
                  <a:lnTo>
                    <a:pt x="70103" y="1876044"/>
                  </a:lnTo>
                  <a:lnTo>
                    <a:pt x="0" y="1876044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00572" y="1706880"/>
              <a:ext cx="745490" cy="1905"/>
            </a:xfrm>
            <a:custGeom>
              <a:avLst/>
              <a:gdLst/>
              <a:ahLst/>
              <a:cxnLst/>
              <a:rect l="l" t="t" r="r" b="b"/>
              <a:pathLst>
                <a:path w="745490" h="1905">
                  <a:moveTo>
                    <a:pt x="0" y="0"/>
                  </a:moveTo>
                  <a:lnTo>
                    <a:pt x="745236" y="1524"/>
                  </a:lnTo>
                </a:path>
              </a:pathLst>
            </a:custGeom>
            <a:ln w="9144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258498" y="1566576"/>
            <a:ext cx="805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Αυ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χ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ν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κή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8498" y="1810415"/>
            <a:ext cx="852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διόγκωση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8498" y="3490529"/>
            <a:ext cx="791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σφ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ϊ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κή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8498" y="3734367"/>
            <a:ext cx="852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 panose="020F0502020204030204"/>
                <a:cs typeface="Calibri" panose="020F0502020204030204"/>
              </a:rPr>
              <a:t>διόγκωση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31834" y="1318887"/>
            <a:ext cx="808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Αυ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χ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εν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 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νεύρα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31834" y="4293797"/>
            <a:ext cx="794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σφ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ϊ</a:t>
            </a:r>
            <a:r>
              <a:rPr sz="1600" b="1" spc="-5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 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νεύρα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25551" y="5227194"/>
            <a:ext cx="554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Ιερά 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νεύ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31834" y="2845968"/>
            <a:ext cx="901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Θ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ρα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ά 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νεύρα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3738" y="733212"/>
            <a:ext cx="624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Ινια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ό 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ρή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1459" y="672083"/>
            <a:ext cx="8641080" cy="3445510"/>
            <a:chOff x="251459" y="672083"/>
            <a:chExt cx="8641080" cy="3445510"/>
          </a:xfrm>
        </p:grpSpPr>
        <p:sp>
          <p:nvSpPr>
            <p:cNvPr id="22" name="object 22"/>
            <p:cNvSpPr/>
            <p:nvPr/>
          </p:nvSpPr>
          <p:spPr>
            <a:xfrm>
              <a:off x="5852159" y="935735"/>
              <a:ext cx="826135" cy="112395"/>
            </a:xfrm>
            <a:custGeom>
              <a:avLst/>
              <a:gdLst/>
              <a:ahLst/>
              <a:cxnLst/>
              <a:rect l="l" t="t" r="r" b="b"/>
              <a:pathLst>
                <a:path w="826134" h="112394">
                  <a:moveTo>
                    <a:pt x="0" y="0"/>
                  </a:moveTo>
                  <a:lnTo>
                    <a:pt x="825576" y="11210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660023" y="1008376"/>
              <a:ext cx="80645" cy="75565"/>
            </a:xfrm>
            <a:custGeom>
              <a:avLst/>
              <a:gdLst/>
              <a:ahLst/>
              <a:cxnLst/>
              <a:rect l="l" t="t" r="r" b="b"/>
              <a:pathLst>
                <a:path w="80645" h="75565">
                  <a:moveTo>
                    <a:pt x="10261" y="0"/>
                  </a:moveTo>
                  <a:lnTo>
                    <a:pt x="0" y="75501"/>
                  </a:lnTo>
                  <a:lnTo>
                    <a:pt x="80644" y="48006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029818" y="3983736"/>
              <a:ext cx="320675" cy="101600"/>
            </a:xfrm>
            <a:custGeom>
              <a:avLst/>
              <a:gdLst/>
              <a:ahLst/>
              <a:cxnLst/>
              <a:rect l="l" t="t" r="r" b="b"/>
              <a:pathLst>
                <a:path w="320675" h="101600">
                  <a:moveTo>
                    <a:pt x="320433" y="0"/>
                  </a:moveTo>
                  <a:lnTo>
                    <a:pt x="0" y="10104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969250" y="4044617"/>
              <a:ext cx="84455" cy="73025"/>
            </a:xfrm>
            <a:custGeom>
              <a:avLst/>
              <a:gdLst/>
              <a:ahLst/>
              <a:cxnLst/>
              <a:rect l="l" t="t" r="r" b="b"/>
              <a:pathLst>
                <a:path w="84454" h="73025">
                  <a:moveTo>
                    <a:pt x="61214" y="0"/>
                  </a:moveTo>
                  <a:lnTo>
                    <a:pt x="0" y="59258"/>
                  </a:lnTo>
                  <a:lnTo>
                    <a:pt x="84137" y="72669"/>
                  </a:lnTo>
                  <a:lnTo>
                    <a:pt x="61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1459" y="701039"/>
              <a:ext cx="8641080" cy="0"/>
            </a:xfrm>
            <a:custGeom>
              <a:avLst/>
              <a:gdLst/>
              <a:ahLst/>
              <a:cxnLst/>
              <a:rect l="l" t="t" r="r" b="b"/>
              <a:pathLst>
                <a:path w="8641080">
                  <a:moveTo>
                    <a:pt x="0" y="0"/>
                  </a:moveTo>
                  <a:lnTo>
                    <a:pt x="8641080" y="0"/>
                  </a:lnTo>
                </a:path>
              </a:pathLst>
            </a:custGeom>
            <a:ln w="5791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7404165" y="3826605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2</a:t>
            </a:r>
            <a:r>
              <a:rPr sz="1800" spc="-37" baseline="2500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ος</a:t>
            </a:r>
            <a:r>
              <a:rPr sz="1800" spc="195" baseline="25000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Microsoft Sans Serif" panose="020B0604020202020204"/>
                <a:cs typeface="Microsoft Sans Serif" panose="020B0604020202020204"/>
              </a:rPr>
              <a:t>οσφυϊκός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96712" y="5765515"/>
            <a:ext cx="8966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γι</a:t>
            </a:r>
            <a:r>
              <a:rPr sz="1600" b="1" spc="-4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 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νεύρο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6664" y="848275"/>
            <a:ext cx="2005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Ο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νωτιαίος</a:t>
            </a:r>
            <a:r>
              <a:rPr sz="20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μυελός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57391" y="3286775"/>
            <a:ext cx="777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3905" algn="l"/>
              </a:tabLst>
            </a:pPr>
            <a:r>
              <a:rPr sz="2000" u="sng" dirty="0">
                <a:uFill>
                  <a:solidFill>
                    <a:srgbClr val="221F1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uFill>
                  <a:solidFill>
                    <a:srgbClr val="221F1F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6664" y="1229275"/>
            <a:ext cx="4449445" cy="532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62915" indent="-343535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000" dirty="0">
                <a:latin typeface="Calibri" panose="020F0502020204030204"/>
                <a:cs typeface="Calibri" panose="020F0502020204030204"/>
              </a:rPr>
              <a:t>μία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λεπτή,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σχεδόν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κυλινδρική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στήλη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νευρικού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ιστού,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4965" marR="741045" indent="-3429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Βρίσκεται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μέσα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σπονδυλικό </a:t>
            </a:r>
            <a:r>
              <a:rPr sz="2000" b="1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σωλήνα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αποτελεί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u="sng" spc="-5" dirty="0">
                <a:latin typeface="Calibri" panose="020F0502020204030204"/>
                <a:cs typeface="Calibri" panose="020F0502020204030204"/>
              </a:rPr>
              <a:t>συνέχεια</a:t>
            </a:r>
            <a:r>
              <a:rPr sz="2000" u="sng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u="sng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000" u="sng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u="sng" spc="-10" dirty="0">
                <a:latin typeface="Calibri" panose="020F0502020204030204"/>
                <a:cs typeface="Calibri" panose="020F0502020204030204"/>
              </a:rPr>
              <a:t>εγκεφάλου</a:t>
            </a:r>
            <a:endParaRPr sz="2000" u="sng">
              <a:latin typeface="Calibri" panose="020F0502020204030204"/>
              <a:cs typeface="Calibri" panose="020F0502020204030204"/>
            </a:endParaRPr>
          </a:p>
          <a:p>
            <a:pPr marL="355600" marR="85725" indent="-3429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 panose="020F0502020204030204"/>
                <a:cs typeface="Calibri" panose="020F0502020204030204"/>
              </a:rPr>
              <a:t>αρχίζει </a:t>
            </a:r>
            <a:r>
              <a:rPr sz="2000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το ύψος του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ινιακού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τρήματος</a:t>
            </a:r>
            <a:r>
              <a:rPr sz="20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καταλήγει 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ύψος</a:t>
            </a:r>
            <a:r>
              <a:rPr sz="20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000" b="1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δεύτερου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οσφυϊκού σπονδύλου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περίπου</a:t>
            </a:r>
            <a:r>
              <a:rPr sz="2000" dirty="0">
                <a:latin typeface="Calibri" panose="020F0502020204030204"/>
                <a:cs typeface="Calibri" panose="020F0502020204030204"/>
              </a:rPr>
              <a:t>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4965" marR="316230" indent="-342900">
              <a:lnSpc>
                <a:spcPct val="100000"/>
              </a:lnSpc>
              <a:spcBef>
                <a:spcPts val="5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το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νωτιαίο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μυελό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εκφύονται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31 </a:t>
            </a:r>
            <a:r>
              <a:rPr sz="2000" b="1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ζεύγη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νωτιαίων νεύρων.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περιοχή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του αυχένα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0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οσφυϊκή περιοχή </a:t>
            </a:r>
            <a:r>
              <a:rPr sz="2000" dirty="0">
                <a:latin typeface="Calibri" panose="020F0502020204030204"/>
                <a:cs typeface="Calibri" panose="020F0502020204030204"/>
              </a:rPr>
              <a:t>ο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νωτιαίος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μυελός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διογκώνεται </a:t>
            </a:r>
            <a:r>
              <a:rPr sz="2000" dirty="0">
                <a:latin typeface="Calibri" panose="020F0502020204030204"/>
                <a:cs typeface="Calibri" panose="020F0502020204030204"/>
              </a:rPr>
              <a:t>. </a:t>
            </a:r>
            <a:r>
              <a:rPr sz="2000" u="sng" dirty="0">
                <a:latin typeface="Calibri" panose="020F0502020204030204"/>
                <a:cs typeface="Calibri" panose="020F0502020204030204"/>
              </a:rPr>
              <a:t>Από τις </a:t>
            </a:r>
            <a:r>
              <a:rPr sz="2000" u="sng" spc="-5" dirty="0">
                <a:latin typeface="Calibri" panose="020F0502020204030204"/>
                <a:cs typeface="Calibri" panose="020F0502020204030204"/>
              </a:rPr>
              <a:t>περιοχές αυτές </a:t>
            </a:r>
            <a:r>
              <a:rPr sz="2000" u="sng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u="sng" spc="-10" dirty="0">
                <a:latin typeface="Calibri" panose="020F0502020204030204"/>
                <a:cs typeface="Calibri" panose="020F0502020204030204"/>
              </a:rPr>
              <a:t>εκφύονται </a:t>
            </a:r>
            <a:r>
              <a:rPr sz="2000" u="sng" spc="-5" dirty="0">
                <a:latin typeface="Calibri" panose="020F0502020204030204"/>
                <a:cs typeface="Calibri" panose="020F0502020204030204"/>
              </a:rPr>
              <a:t>τα </a:t>
            </a:r>
            <a:r>
              <a:rPr sz="2000" u="sng" dirty="0">
                <a:latin typeface="Calibri" panose="020F0502020204030204"/>
                <a:cs typeface="Calibri" panose="020F0502020204030204"/>
              </a:rPr>
              <a:t>νεύρα </a:t>
            </a:r>
            <a:r>
              <a:rPr sz="2000" u="sng" spc="-5" dirty="0">
                <a:latin typeface="Calibri" panose="020F0502020204030204"/>
                <a:cs typeface="Calibri" panose="020F0502020204030204"/>
              </a:rPr>
              <a:t>που νευρώνουν </a:t>
            </a:r>
            <a:r>
              <a:rPr sz="2000" u="sng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000" u="sng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u="sng" spc="-5" dirty="0">
                <a:latin typeface="Calibri" panose="020F0502020204030204"/>
                <a:cs typeface="Calibri" panose="020F0502020204030204"/>
              </a:rPr>
              <a:t>άνω</a:t>
            </a:r>
            <a:r>
              <a:rPr sz="2000" u="sng" spc="-20" dirty="0">
                <a:latin typeface="Calibri" panose="020F0502020204030204"/>
                <a:cs typeface="Calibri" panose="020F0502020204030204"/>
              </a:rPr>
              <a:t> και</a:t>
            </a:r>
            <a:r>
              <a:rPr sz="2000" u="sng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u="sng" spc="-20" dirty="0">
                <a:latin typeface="Calibri" panose="020F0502020204030204"/>
                <a:cs typeface="Calibri" panose="020F0502020204030204"/>
              </a:rPr>
              <a:t>κάτω</a:t>
            </a:r>
            <a:r>
              <a:rPr sz="2000" u="sng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u="sng" spc="-5" dirty="0">
                <a:latin typeface="Calibri" panose="020F0502020204030204"/>
                <a:cs typeface="Calibri" panose="020F0502020204030204"/>
              </a:rPr>
              <a:t>άκρα αντίστοιχα.</a:t>
            </a:r>
            <a:endParaRPr sz="2000" u="sng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07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Νωτιαίος</a:t>
            </a:r>
            <a:r>
              <a:rPr sz="3200" b="1" spc="-7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μυελός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5726" y="3831082"/>
            <a:ext cx="4535805" cy="3027045"/>
            <a:chOff x="2125726" y="3831082"/>
            <a:chExt cx="4535805" cy="302704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05456" y="4631436"/>
              <a:ext cx="4156030" cy="22265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32076" y="5190744"/>
              <a:ext cx="1515110" cy="198120"/>
            </a:xfrm>
            <a:custGeom>
              <a:avLst/>
              <a:gdLst/>
              <a:ahLst/>
              <a:cxnLst/>
              <a:rect l="l" t="t" r="r" b="b"/>
              <a:pathLst>
                <a:path w="1515110" h="198120">
                  <a:moveTo>
                    <a:pt x="0" y="0"/>
                  </a:moveTo>
                  <a:lnTo>
                    <a:pt x="1175639" y="0"/>
                  </a:lnTo>
                  <a:lnTo>
                    <a:pt x="1514856" y="198119"/>
                  </a:lnTo>
                </a:path>
              </a:pathLst>
            </a:custGeom>
            <a:ln w="1219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76472" y="3837432"/>
              <a:ext cx="688975" cy="974090"/>
            </a:xfrm>
            <a:custGeom>
              <a:avLst/>
              <a:gdLst/>
              <a:ahLst/>
              <a:cxnLst/>
              <a:rect l="l" t="t" r="r" b="b"/>
              <a:pathLst>
                <a:path w="688975" h="974089">
                  <a:moveTo>
                    <a:pt x="0" y="0"/>
                  </a:moveTo>
                  <a:lnTo>
                    <a:pt x="253555" y="0"/>
                  </a:lnTo>
                  <a:lnTo>
                    <a:pt x="688848" y="973836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98164" y="4116324"/>
              <a:ext cx="707390" cy="757555"/>
            </a:xfrm>
            <a:custGeom>
              <a:avLst/>
              <a:gdLst/>
              <a:ahLst/>
              <a:cxnLst/>
              <a:rect l="l" t="t" r="r" b="b"/>
              <a:pathLst>
                <a:path w="707389" h="757554">
                  <a:moveTo>
                    <a:pt x="0" y="0"/>
                  </a:moveTo>
                  <a:lnTo>
                    <a:pt x="205663" y="0"/>
                  </a:lnTo>
                  <a:lnTo>
                    <a:pt x="707136" y="757428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03676" y="4364736"/>
              <a:ext cx="544195" cy="1183005"/>
            </a:xfrm>
            <a:custGeom>
              <a:avLst/>
              <a:gdLst/>
              <a:ahLst/>
              <a:cxnLst/>
              <a:rect l="l" t="t" r="r" b="b"/>
              <a:pathLst>
                <a:path w="544195" h="1183004">
                  <a:moveTo>
                    <a:pt x="0" y="0"/>
                  </a:moveTo>
                  <a:lnTo>
                    <a:pt x="215595" y="0"/>
                  </a:lnTo>
                  <a:lnTo>
                    <a:pt x="544068" y="1182624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71672" y="4757928"/>
              <a:ext cx="421005" cy="646430"/>
            </a:xfrm>
            <a:custGeom>
              <a:avLst/>
              <a:gdLst/>
              <a:ahLst/>
              <a:cxnLst/>
              <a:rect l="l" t="t" r="r" b="b"/>
              <a:pathLst>
                <a:path w="421004" h="646429">
                  <a:moveTo>
                    <a:pt x="0" y="0"/>
                  </a:moveTo>
                  <a:lnTo>
                    <a:pt x="179908" y="0"/>
                  </a:lnTo>
                  <a:lnTo>
                    <a:pt x="420623" y="646176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22264" y="4241292"/>
              <a:ext cx="177165" cy="1306195"/>
            </a:xfrm>
            <a:custGeom>
              <a:avLst/>
              <a:gdLst/>
              <a:ahLst/>
              <a:cxnLst/>
              <a:rect l="l" t="t" r="r" b="b"/>
              <a:pathLst>
                <a:path w="177164" h="1306195">
                  <a:moveTo>
                    <a:pt x="176784" y="0"/>
                  </a:moveTo>
                  <a:lnTo>
                    <a:pt x="148272" y="0"/>
                  </a:lnTo>
                  <a:lnTo>
                    <a:pt x="0" y="1306067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66772" y="5516880"/>
              <a:ext cx="1021080" cy="387350"/>
            </a:xfrm>
            <a:custGeom>
              <a:avLst/>
              <a:gdLst/>
              <a:ahLst/>
              <a:cxnLst/>
              <a:rect l="l" t="t" r="r" b="b"/>
              <a:pathLst>
                <a:path w="1021079" h="387350">
                  <a:moveTo>
                    <a:pt x="0" y="387096"/>
                  </a:moveTo>
                  <a:lnTo>
                    <a:pt x="92278" y="387096"/>
                  </a:lnTo>
                  <a:lnTo>
                    <a:pt x="1021080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341032" y="3636896"/>
            <a:ext cx="2395855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0" marR="5080" indent="335915">
              <a:lnSpc>
                <a:spcPct val="118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Φαιά</a:t>
            </a:r>
            <a:r>
              <a:rPr sz="16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ουσία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34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Λευκή</a:t>
            </a:r>
            <a:r>
              <a:rPr sz="16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ουσία</a:t>
            </a:r>
            <a:endParaRPr sz="160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  <a:p>
            <a:pPr marR="244475" algn="r">
              <a:lnSpc>
                <a:spcPct val="100000"/>
              </a:lnSpc>
              <a:spcBef>
                <a:spcPts val="205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Κινητικό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νωτιαίο</a:t>
            </a:r>
            <a:r>
              <a:rPr sz="1600" b="1" spc="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νεύρο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245110" algn="r"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Αισθητικό</a:t>
            </a:r>
            <a:r>
              <a:rPr sz="1600" b="1" spc="3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νωτιαίο</a:t>
            </a:r>
            <a:r>
              <a:rPr sz="16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νεύρο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9362" y="4117073"/>
            <a:ext cx="7289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ίο 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νεύρο 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(μεικτό)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8939" y="5035471"/>
            <a:ext cx="1036319" cy="1191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24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ίο  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γάγγλιο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alibri" panose="020F0502020204030204"/>
              <a:cs typeface="Calibri" panose="020F0502020204030204"/>
            </a:endParaRPr>
          </a:p>
          <a:p>
            <a:pPr marL="320040" marR="508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16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ω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τι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ίο 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νεύρο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4423" y="3747768"/>
            <a:ext cx="8566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Κε</a:t>
            </a:r>
            <a:r>
              <a:rPr sz="1600" b="1" spc="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1600" b="1" spc="-2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4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6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ς 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νευρικός </a:t>
            </a:r>
            <a:r>
              <a:rPr sz="16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σωλήνας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17720" y="3878579"/>
            <a:ext cx="273050" cy="974090"/>
          </a:xfrm>
          <a:custGeom>
            <a:avLst/>
            <a:gdLst/>
            <a:ahLst/>
            <a:cxnLst/>
            <a:rect l="l" t="t" r="r" b="b"/>
            <a:pathLst>
              <a:path w="273050" h="974089">
                <a:moveTo>
                  <a:pt x="272796" y="0"/>
                </a:moveTo>
                <a:lnTo>
                  <a:pt x="172389" y="0"/>
                </a:lnTo>
                <a:lnTo>
                  <a:pt x="0" y="973836"/>
                </a:lnTo>
              </a:path>
            </a:pathLst>
          </a:custGeom>
          <a:ln w="12192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07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Νωτιαίος</a:t>
            </a:r>
            <a:r>
              <a:rPr sz="3200" b="1" spc="-7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μυελός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0259" y="857628"/>
            <a:ext cx="8290559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8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κεντρική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περιοχή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διατομή,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σχήμα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πεταλούδας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ανοικτά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φτερά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αποτελείται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φαιά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ουσία.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Αυτή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περιβάλλεται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λευκή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ουσία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 algn="just">
              <a:lnSpc>
                <a:spcPct val="100000"/>
              </a:lnSpc>
              <a:spcBef>
                <a:spcPts val="1440"/>
              </a:spcBef>
              <a:buClr>
                <a:srgbClr val="C00000"/>
              </a:buClr>
              <a:buFont typeface="Microsoft Sans Serif" panose="020B0604020202020204"/>
              <a:buChar char="•"/>
              <a:tabLst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φαιά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ουσία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αποτελείται κυρίως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κυτταρικά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σώματα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ενώ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4965" marR="5080" indent="-342900" algn="just">
              <a:lnSpc>
                <a:spcPct val="100000"/>
              </a:lnSpc>
              <a:buClr>
                <a:srgbClr val="C00000"/>
              </a:buClr>
              <a:buFont typeface="Microsoft Sans Serif" panose="020B0604020202020204"/>
              <a:buChar char="•"/>
              <a:tabLst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λευκή ουσία,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μακριούς νευράξονες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. Αυτοί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συνδέουν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εγκέφαλο,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μέσω των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νωτιαίων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νεύρων,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διάφορα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τμήματα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σώματος.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20657" y="2845362"/>
            <a:ext cx="8397092" cy="25979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32627" y="2875106"/>
            <a:ext cx="1263015" cy="83311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σθ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ό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ύρ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662940" marR="9525" indent="-35560">
              <a:lnSpc>
                <a:spcPct val="100000"/>
              </a:lnSpc>
              <a:spcBef>
                <a:spcPts val="66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ωτ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ίο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ά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γ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8264" y="3812294"/>
            <a:ext cx="75374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-1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4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ός  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νευρικός 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σωλήνας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920" y="4639464"/>
            <a:ext cx="6426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κό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νευρο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7485" y="3237785"/>
            <a:ext cx="978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Λευκή</a:t>
            </a:r>
            <a:r>
              <a:rPr sz="1400" b="1" spc="-6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ουσία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9529" y="3691223"/>
            <a:ext cx="47180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Φαιά </a:t>
            </a:r>
            <a:r>
              <a:rPr sz="1400" b="1" spc="-30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υ</a:t>
            </a:r>
            <a:r>
              <a:rPr sz="1400" b="1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ία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09744" y="3051048"/>
            <a:ext cx="1940560" cy="1590040"/>
            <a:chOff x="4809744" y="3051048"/>
            <a:chExt cx="1940560" cy="1590040"/>
          </a:xfrm>
        </p:grpSpPr>
        <p:sp>
          <p:nvSpPr>
            <p:cNvPr id="9" name="object 9"/>
            <p:cNvSpPr/>
            <p:nvPr/>
          </p:nvSpPr>
          <p:spPr>
            <a:xfrm>
              <a:off x="4815840" y="3057144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6949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18404" y="3061716"/>
              <a:ext cx="160020" cy="190500"/>
            </a:xfrm>
            <a:custGeom>
              <a:avLst/>
              <a:gdLst/>
              <a:ahLst/>
              <a:cxnLst/>
              <a:rect l="l" t="t" r="r" b="b"/>
              <a:pathLst>
                <a:path w="160020" h="190500">
                  <a:moveTo>
                    <a:pt x="0" y="0"/>
                  </a:moveTo>
                  <a:lnTo>
                    <a:pt x="160020" y="1905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26508" y="3357372"/>
              <a:ext cx="3733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09744" y="3941064"/>
              <a:ext cx="1940560" cy="0"/>
            </a:xfrm>
            <a:custGeom>
              <a:avLst/>
              <a:gdLst/>
              <a:ahLst/>
              <a:cxnLst/>
              <a:rect l="l" t="t" r="r" b="b"/>
              <a:pathLst>
                <a:path w="1940559">
                  <a:moveTo>
                    <a:pt x="0" y="0"/>
                  </a:moveTo>
                  <a:lnTo>
                    <a:pt x="19400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266944" y="4509516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0"/>
                  </a:moveTo>
                  <a:lnTo>
                    <a:pt x="0" y="13106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32346" y="989972"/>
            <a:ext cx="69037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νωτιαίος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μυελός: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  <a:tab pos="6504305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ρι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χ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έ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ν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ν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ανα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λ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spc="25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ώ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ν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ε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υ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ρ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γ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ώ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ν	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dirty="0">
                <a:latin typeface="Calibri" panose="020F0502020204030204"/>
                <a:cs typeface="Calibri" panose="020F0502020204030204"/>
              </a:rPr>
              <a:t>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συνδέει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εγκέφαλο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νωτιαία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νεύρα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907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Νωτιαίος</a:t>
            </a:r>
            <a:r>
              <a:rPr sz="3200" b="1" spc="-7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μυελός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18234</Words>
  <Application>WPS Presentation</Application>
  <PresentationFormat>On-screen Show (4:3)</PresentationFormat>
  <Paragraphs>757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2" baseType="lpstr">
      <vt:lpstr>Arial</vt:lpstr>
      <vt:lpstr>SimSun</vt:lpstr>
      <vt:lpstr>Wingdings</vt:lpstr>
      <vt:lpstr>Calibri</vt:lpstr>
      <vt:lpstr>Arial</vt:lpstr>
      <vt:lpstr>Wingdings</vt:lpstr>
      <vt:lpstr>Microsoft Sans Serif</vt:lpstr>
      <vt:lpstr>Times New Roman</vt:lpstr>
      <vt:lpstr>Microsoft YaHei</vt:lpstr>
      <vt:lpstr>Arial Unicode MS</vt:lpstr>
      <vt:lpstr>Office Theme</vt:lpstr>
      <vt:lpstr>9</vt:lpstr>
      <vt:lpstr>Κεντρικό νευρικό σύστημα</vt:lpstr>
      <vt:lpstr>Κεντρικό νευρικό σύστημα</vt:lpstr>
      <vt:lpstr>Εγκεφαλονωτιαίο υγρό</vt:lpstr>
      <vt:lpstr>εγκεφαλικά ημισφαίρια</vt:lpstr>
      <vt:lpstr>εγκεφαλικά ημισφαίρια</vt:lpstr>
      <vt:lpstr>Νωτιαίος μυελός</vt:lpstr>
      <vt:lpstr>Νωτιαίος μυελός</vt:lpstr>
      <vt:lpstr>Νωτιαίος μυελός</vt:lpstr>
      <vt:lpstr>Εγκέφαλος</vt:lpstr>
      <vt:lpstr>Εγκέφαλος</vt:lpstr>
      <vt:lpstr>Εγκέφαλος</vt:lpstr>
      <vt:lpstr>Μηνιγγίτιδα</vt:lpstr>
      <vt:lpstr>Μηνιγγίτιδα</vt:lpstr>
      <vt:lpstr>Εγκεφαλικά ημισφαίρια</vt:lpstr>
      <vt:lpstr>Εγκεφαλικά ημισφαίρια</vt:lpstr>
      <vt:lpstr>Εγκεφαλικά ημισφαίρια</vt:lpstr>
      <vt:lpstr>Εγκεφαλικά ημισφαίρια</vt:lpstr>
      <vt:lpstr>Λειτουργικές περιοχές του εγκεφάλου</vt:lpstr>
      <vt:lpstr>Λειτουργικές περιοχές του εγκεφάλου</vt:lpstr>
      <vt:lpstr>Λειτουργικές περιοχές του εγκεφάλου</vt:lpstr>
      <vt:lpstr>Λειτουργικές περιοχές του εγκεφάλου</vt:lpstr>
      <vt:lpstr>Λειτουργικές περιοχές του εγκεφάλου</vt:lpstr>
      <vt:lpstr>PowerPoint 演示文稿</vt:lpstr>
      <vt:lpstr>Λειτουργικές περιοχές του εγκεφάλου</vt:lpstr>
      <vt:lpstr>Λειτουργικές περιοχές του εγκεφάλου</vt:lpstr>
      <vt:lpstr>Νόσος Alzheimer</vt:lpstr>
      <vt:lpstr>Νόσος Alzheimer</vt:lpstr>
      <vt:lpstr>Νόσος Alzheimer</vt:lpstr>
      <vt:lpstr>Στέλεχος του εγκεφάλου</vt:lpstr>
      <vt:lpstr>Στέλεχος του εγκεφάλου</vt:lpstr>
      <vt:lpstr>Στέλεχος του εγκεφάλου</vt:lpstr>
      <vt:lpstr>Στέλεχος του εγκεφάλου</vt:lpstr>
      <vt:lpstr>Παρεγκεφαλίδα</vt:lpstr>
      <vt:lpstr>Παρεγκεφαλίδα</vt:lpstr>
      <vt:lpstr>Παρεγκεφαλίδα</vt:lpstr>
      <vt:lpstr>PowerPoint 演示文稿</vt:lpstr>
      <vt:lpstr>Ανώτερες πνευματικές λειτουργίες</vt:lpstr>
      <vt:lpstr>Μνήμη</vt:lpstr>
      <vt:lpstr>Μνήμη</vt:lpstr>
      <vt:lpstr>Μνήμη</vt:lpstr>
      <vt:lpstr>Μνήμη</vt:lpstr>
      <vt:lpstr>Μνήμη</vt:lpstr>
      <vt:lpstr>Μνήμη</vt:lpstr>
      <vt:lpstr>Μνήμη</vt:lpstr>
      <vt:lpstr>Μνήμη</vt:lpstr>
      <vt:lpstr>Μάθηση</vt:lpstr>
      <vt:lpstr>Μάθηση</vt:lpstr>
      <vt:lpstr>Μάθηση</vt:lpstr>
      <vt:lpstr>Συμπεριφορά</vt:lpstr>
      <vt:lpstr>Συμπεριφορά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takis</dc:creator>
  <cp:lastModifiedBy>stkol</cp:lastModifiedBy>
  <cp:revision>3</cp:revision>
  <dcterms:created xsi:type="dcterms:W3CDTF">2023-01-22T21:38:00Z</dcterms:created>
  <dcterms:modified xsi:type="dcterms:W3CDTF">2023-01-22T21:59:58Z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2019-08-19T04:00:00Z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2023-01-22T04:00:00Z</vt:filetime>
  </property>
  <property fmtid="{D5CDD505-2E9C-101B-9397-08002B2CF9AE}" pid="5" name="ICV">
    <vt:lpwstr>EFAFE9CF22794801A225EA392E51BFEA</vt:lpwstr>
  </property>
  <property fmtid="{D5CDD505-2E9C-101B-9397-08002B2CF9AE}" pid="6" name="KSOProductBuildVer">
    <vt:lpwstr>1033-11.2.0.11440</vt:lpwstr>
  </property>
</Properties>
</file>