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2854" y="1137951"/>
            <a:ext cx="3162935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243" y="1277371"/>
            <a:ext cx="4657214" cy="5379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129" y="188976"/>
            <a:ext cx="7707221" cy="63470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018" y="129839"/>
            <a:ext cx="8641963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18" y="1142505"/>
            <a:ext cx="8545195" cy="341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369050"/>
            <a:chOff x="-4572" y="0"/>
            <a:chExt cx="9153525" cy="63690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64963" y="472440"/>
              <a:ext cx="4479036" cy="58916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517" y="738265"/>
            <a:ext cx="2887980" cy="25628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000" dirty="0">
                <a:solidFill>
                  <a:srgbClr val="1E77BB"/>
                </a:solidFill>
              </a:rPr>
              <a:t>3</a:t>
            </a:r>
            <a:endParaRPr sz="8000"/>
          </a:p>
          <a:p>
            <a:pPr marL="12700" marR="5080">
              <a:lnSpc>
                <a:spcPct val="100000"/>
              </a:lnSpc>
              <a:spcBef>
                <a:spcPts val="260"/>
              </a:spcBef>
            </a:pPr>
            <a:r>
              <a:rPr sz="4000" spc="-10" dirty="0">
                <a:solidFill>
                  <a:srgbClr val="1E77BB"/>
                </a:solidFill>
              </a:rPr>
              <a:t>Κ</a:t>
            </a:r>
            <a:r>
              <a:rPr sz="4000" dirty="0">
                <a:solidFill>
                  <a:srgbClr val="1E77BB"/>
                </a:solidFill>
              </a:rPr>
              <a:t>υ</a:t>
            </a:r>
            <a:r>
              <a:rPr sz="4000" spc="5" dirty="0">
                <a:solidFill>
                  <a:srgbClr val="1E77BB"/>
                </a:solidFill>
              </a:rPr>
              <a:t>κ</a:t>
            </a:r>
            <a:r>
              <a:rPr sz="4000" spc="-45" dirty="0">
                <a:solidFill>
                  <a:srgbClr val="1E77BB"/>
                </a:solidFill>
              </a:rPr>
              <a:t>λ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spc="-5" dirty="0">
                <a:solidFill>
                  <a:srgbClr val="1E77BB"/>
                </a:solidFill>
              </a:rPr>
              <a:t>φ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dirty="0">
                <a:solidFill>
                  <a:srgbClr val="1E77BB"/>
                </a:solidFill>
              </a:rPr>
              <a:t>ρ</a:t>
            </a:r>
            <a:r>
              <a:rPr sz="4000" spc="-10" dirty="0">
                <a:solidFill>
                  <a:srgbClr val="1E77BB"/>
                </a:solidFill>
              </a:rPr>
              <a:t>ι</a:t>
            </a:r>
            <a:r>
              <a:rPr sz="4000" spc="-114" dirty="0">
                <a:solidFill>
                  <a:srgbClr val="1E77BB"/>
                </a:solidFill>
              </a:rPr>
              <a:t>κ</a:t>
            </a:r>
            <a:r>
              <a:rPr sz="4000" spc="-5" dirty="0">
                <a:solidFill>
                  <a:srgbClr val="1E77BB"/>
                </a:solidFill>
              </a:rPr>
              <a:t>ό  </a:t>
            </a:r>
            <a:r>
              <a:rPr sz="4000" spc="-5" dirty="0">
                <a:solidFill>
                  <a:srgbClr val="1E77BB"/>
                </a:solidFill>
              </a:rPr>
              <a:t>Σύστημα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313517" y="4153143"/>
            <a:ext cx="960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Αί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060" y="6382711"/>
            <a:ext cx="5590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ιμ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έλε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ια: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Κα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ωπ</a:t>
            </a:r>
            <a:r>
              <a:rPr sz="2000" dirty="0">
                <a:latin typeface="Calibri" panose="020F0502020204030204"/>
                <a:cs typeface="Calibri" panose="020F0502020204030204"/>
              </a:rPr>
              <a:t>ό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2000" dirty="0">
                <a:latin typeface="Calibri" panose="020F0502020204030204"/>
                <a:cs typeface="Calibri" panose="020F0502020204030204"/>
              </a:rPr>
              <a:t>ης,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N.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ό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ιας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Μαρ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όπο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ος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218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λευκοκύτταρα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59" y="1215679"/>
            <a:ext cx="484759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εμπύρηνα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1303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ρόλο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άμυνα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οργανισμού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939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πολύ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λιγότερα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ερυθροκύτταρα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φυσιολογικά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κυμαίνεται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5.000-10.000 ανά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mm</a:t>
            </a:r>
            <a:r>
              <a:rPr sz="2400" spc="-7" baseline="24000" dirty="0">
                <a:latin typeface="Calibri" panose="020F0502020204030204"/>
                <a:cs typeface="Calibri" panose="020F0502020204030204"/>
              </a:rPr>
              <a:t>3</a:t>
            </a:r>
            <a:r>
              <a:rPr sz="2400" spc="225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44831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παράγονται στον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ερυθρό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μυελό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οστών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9685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ζουν 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λίγες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ημέρες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μέχρι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λίγες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εβδομάδες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111250" indent="-3429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8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αριθμός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αυξάνεται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περιπτώσεις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μολύνσεων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4277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Λευκά</a:t>
            </a:r>
            <a:r>
              <a:rPr sz="3200" spc="-70" dirty="0"/>
              <a:t> </a:t>
            </a:r>
            <a:r>
              <a:rPr sz="3200" spc="-5" dirty="0"/>
              <a:t>αιμοσφαίρια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07735" y="1726861"/>
            <a:ext cx="3321761" cy="30408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95404" y="2621506"/>
            <a:ext cx="986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5404" y="4681870"/>
            <a:ext cx="1256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ουδετερόφιλα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6569" y="4556606"/>
            <a:ext cx="1170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μονοκύτταρα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9825" y="2482459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λεμφοκύτταρα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9268" y="3616926"/>
            <a:ext cx="1068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ηωσινόφιλα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7833" y="1361775"/>
            <a:ext cx="3105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λευκοκύτταρα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Λευκά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)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768" y="3544823"/>
            <a:ext cx="1129283" cy="10744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4876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λευκά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διακρίνονται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ομάδες: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59" y="1581439"/>
            <a:ext cx="494665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302260" indent="-4572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κοκκιώδη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(περιέχουν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κοκκία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κυτταρόπλασμά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τους)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υποδιαιρούνται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βασεόφιλα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ηωσινόφιλα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ουδετερόφιλα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πολυμορφοπύρηνα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  <a:tab pos="380809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κοκκιώδη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υποδιαιρούνται 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λεμφοκύτταρα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μεγάλα μονοκύτταρα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διαφοροποιούνται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μακροφάγα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κοκκιώδη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λευκά </a:t>
            </a:r>
            <a:r>
              <a:rPr sz="2400" spc="-5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μεταναστεύουν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άλλα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(π.χ.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λεμφαδένες,	σπλήνα)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4277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Λευκά</a:t>
            </a:r>
            <a:r>
              <a:rPr sz="3200" spc="-70" dirty="0"/>
              <a:t> </a:t>
            </a:r>
            <a:r>
              <a:rPr sz="3200" spc="-5" dirty="0"/>
              <a:t>αιμοσφαίρια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07735" y="2232829"/>
            <a:ext cx="3321761" cy="30408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95404" y="3127392"/>
            <a:ext cx="986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5404" y="5187756"/>
            <a:ext cx="1256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ουδετερόφιλα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6569" y="5062493"/>
            <a:ext cx="1170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μονοκύτταρα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9825" y="2988346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λεμφοκύτταρα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9268" y="4122813"/>
            <a:ext cx="1068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ηωσινόφιλα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7833" y="1867661"/>
            <a:ext cx="3105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λευκοκύτταρα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Λευκά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)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7535" y="4023359"/>
            <a:ext cx="1124711" cy="10698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87" y="849919"/>
            <a:ext cx="83477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ουδετερόφιλα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μονοκύτταρα,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ικανότητα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διαπερνούν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τοιχώματα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τριχοειδών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(διαπίδυση),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κατευθύνονται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σημείο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μόλυνση.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044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Ουδετερόφιλα</a:t>
            </a:r>
            <a:r>
              <a:rPr sz="3200" spc="-40" dirty="0"/>
              <a:t> </a:t>
            </a:r>
            <a:r>
              <a:rPr sz="3200" spc="-35" dirty="0"/>
              <a:t>και</a:t>
            </a:r>
            <a:r>
              <a:rPr sz="3200" spc="-30" dirty="0"/>
              <a:t> </a:t>
            </a:r>
            <a:r>
              <a:rPr sz="3200" spc="-15" dirty="0"/>
              <a:t>τα</a:t>
            </a:r>
            <a:r>
              <a:rPr sz="3200" spc="-10" dirty="0"/>
              <a:t> </a:t>
            </a:r>
            <a:r>
              <a:rPr sz="3200" spc="-5" dirty="0"/>
              <a:t>μονοκύτταρα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627" y="1929384"/>
            <a:ext cx="8712707" cy="49286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75484" y="2637063"/>
            <a:ext cx="198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Αιμοφόρο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τριχοειδές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7366" y="3249483"/>
            <a:ext cx="1368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ευ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ύ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αρ</a:t>
            </a:r>
            <a:r>
              <a:rPr sz="1800" dirty="0">
                <a:latin typeface="Calibri" panose="020F0502020204030204"/>
                <a:cs typeface="Calibri" panose="020F0502020204030204"/>
              </a:rPr>
              <a:t>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911" y="2941787"/>
            <a:ext cx="158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Συνδετικός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ιστός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4597" y="989075"/>
            <a:ext cx="3249295" cy="5539105"/>
            <a:chOff x="1294597" y="989075"/>
            <a:chExt cx="3249295" cy="55391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94597" y="989075"/>
              <a:ext cx="3249186" cy="5538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067" y="3029711"/>
              <a:ext cx="876300" cy="140335"/>
            </a:xfrm>
            <a:custGeom>
              <a:avLst/>
              <a:gdLst/>
              <a:ahLst/>
              <a:cxnLst/>
              <a:rect l="l" t="t" r="r" b="b"/>
              <a:pathLst>
                <a:path w="876300" h="140335">
                  <a:moveTo>
                    <a:pt x="0" y="0"/>
                  </a:moveTo>
                  <a:lnTo>
                    <a:pt x="876300" y="140208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5792" y="1264932"/>
              <a:ext cx="1755775" cy="4872355"/>
            </a:xfrm>
            <a:custGeom>
              <a:avLst/>
              <a:gdLst/>
              <a:ahLst/>
              <a:cxnLst/>
              <a:rect l="l" t="t" r="r" b="b"/>
              <a:pathLst>
                <a:path w="1755775" h="4872355">
                  <a:moveTo>
                    <a:pt x="64008" y="796963"/>
                  </a:moveTo>
                  <a:lnTo>
                    <a:pt x="60807" y="787336"/>
                  </a:lnTo>
                  <a:lnTo>
                    <a:pt x="54406" y="777709"/>
                  </a:lnTo>
                  <a:lnTo>
                    <a:pt x="44805" y="771296"/>
                  </a:lnTo>
                  <a:lnTo>
                    <a:pt x="32004" y="768083"/>
                  </a:lnTo>
                  <a:lnTo>
                    <a:pt x="19202" y="771296"/>
                  </a:lnTo>
                  <a:lnTo>
                    <a:pt x="9601" y="777709"/>
                  </a:lnTo>
                  <a:lnTo>
                    <a:pt x="3200" y="787336"/>
                  </a:lnTo>
                  <a:lnTo>
                    <a:pt x="3200" y="796963"/>
                  </a:lnTo>
                  <a:lnTo>
                    <a:pt x="0" y="796963"/>
                  </a:lnTo>
                  <a:lnTo>
                    <a:pt x="3200" y="809802"/>
                  </a:lnTo>
                  <a:lnTo>
                    <a:pt x="9601" y="819416"/>
                  </a:lnTo>
                  <a:lnTo>
                    <a:pt x="19202" y="825842"/>
                  </a:lnTo>
                  <a:lnTo>
                    <a:pt x="32004" y="829043"/>
                  </a:lnTo>
                  <a:lnTo>
                    <a:pt x="44805" y="825842"/>
                  </a:lnTo>
                  <a:lnTo>
                    <a:pt x="54406" y="819416"/>
                  </a:lnTo>
                  <a:lnTo>
                    <a:pt x="60807" y="809802"/>
                  </a:lnTo>
                  <a:lnTo>
                    <a:pt x="64008" y="796963"/>
                  </a:lnTo>
                  <a:close/>
                </a:path>
                <a:path w="1755775" h="4872355">
                  <a:moveTo>
                    <a:pt x="929640" y="4844072"/>
                  </a:moveTo>
                  <a:lnTo>
                    <a:pt x="926515" y="4831562"/>
                  </a:lnTo>
                  <a:lnTo>
                    <a:pt x="920254" y="4822177"/>
                  </a:lnTo>
                  <a:lnTo>
                    <a:pt x="910869" y="4815916"/>
                  </a:lnTo>
                  <a:lnTo>
                    <a:pt x="901484" y="4812792"/>
                  </a:lnTo>
                  <a:lnTo>
                    <a:pt x="888974" y="4815916"/>
                  </a:lnTo>
                  <a:lnTo>
                    <a:pt x="879589" y="4822177"/>
                  </a:lnTo>
                  <a:lnTo>
                    <a:pt x="873328" y="4831562"/>
                  </a:lnTo>
                  <a:lnTo>
                    <a:pt x="873328" y="4844072"/>
                  </a:lnTo>
                  <a:lnTo>
                    <a:pt x="870204" y="4844072"/>
                  </a:lnTo>
                  <a:lnTo>
                    <a:pt x="873328" y="4853457"/>
                  </a:lnTo>
                  <a:lnTo>
                    <a:pt x="879589" y="4862842"/>
                  </a:lnTo>
                  <a:lnTo>
                    <a:pt x="888974" y="4869104"/>
                  </a:lnTo>
                  <a:lnTo>
                    <a:pt x="901484" y="4872228"/>
                  </a:lnTo>
                  <a:lnTo>
                    <a:pt x="910869" y="4869104"/>
                  </a:lnTo>
                  <a:lnTo>
                    <a:pt x="920254" y="4862842"/>
                  </a:lnTo>
                  <a:lnTo>
                    <a:pt x="926515" y="4853457"/>
                  </a:lnTo>
                  <a:lnTo>
                    <a:pt x="929640" y="4844072"/>
                  </a:lnTo>
                  <a:close/>
                </a:path>
                <a:path w="1755775" h="4872355">
                  <a:moveTo>
                    <a:pt x="1324356" y="2575547"/>
                  </a:moveTo>
                  <a:lnTo>
                    <a:pt x="1321142" y="2562745"/>
                  </a:lnTo>
                  <a:lnTo>
                    <a:pt x="1314729" y="2553144"/>
                  </a:lnTo>
                  <a:lnTo>
                    <a:pt x="1305102" y="2546743"/>
                  </a:lnTo>
                  <a:lnTo>
                    <a:pt x="1295476" y="2543543"/>
                  </a:lnTo>
                  <a:lnTo>
                    <a:pt x="1282649" y="2546743"/>
                  </a:lnTo>
                  <a:lnTo>
                    <a:pt x="1273022" y="2553144"/>
                  </a:lnTo>
                  <a:lnTo>
                    <a:pt x="1266609" y="2562745"/>
                  </a:lnTo>
                  <a:lnTo>
                    <a:pt x="1266609" y="2575547"/>
                  </a:lnTo>
                  <a:lnTo>
                    <a:pt x="1263396" y="2575547"/>
                  </a:lnTo>
                  <a:lnTo>
                    <a:pt x="1266609" y="2588349"/>
                  </a:lnTo>
                  <a:lnTo>
                    <a:pt x="1273022" y="2597950"/>
                  </a:lnTo>
                  <a:lnTo>
                    <a:pt x="1282649" y="2604351"/>
                  </a:lnTo>
                  <a:lnTo>
                    <a:pt x="1295476" y="2607551"/>
                  </a:lnTo>
                  <a:lnTo>
                    <a:pt x="1305102" y="2604351"/>
                  </a:lnTo>
                  <a:lnTo>
                    <a:pt x="1314729" y="2597950"/>
                  </a:lnTo>
                  <a:lnTo>
                    <a:pt x="1321142" y="2588349"/>
                  </a:lnTo>
                  <a:lnTo>
                    <a:pt x="1324356" y="2575547"/>
                  </a:lnTo>
                  <a:close/>
                </a:path>
                <a:path w="1755775" h="4872355">
                  <a:moveTo>
                    <a:pt x="1453896" y="32080"/>
                  </a:moveTo>
                  <a:lnTo>
                    <a:pt x="1450771" y="19240"/>
                  </a:lnTo>
                  <a:lnTo>
                    <a:pt x="1444510" y="9626"/>
                  </a:lnTo>
                  <a:lnTo>
                    <a:pt x="1435125" y="3200"/>
                  </a:lnTo>
                  <a:lnTo>
                    <a:pt x="1422615" y="0"/>
                  </a:lnTo>
                  <a:lnTo>
                    <a:pt x="1413230" y="3200"/>
                  </a:lnTo>
                  <a:lnTo>
                    <a:pt x="1400721" y="9626"/>
                  </a:lnTo>
                  <a:lnTo>
                    <a:pt x="1394460" y="19240"/>
                  </a:lnTo>
                  <a:lnTo>
                    <a:pt x="1394460" y="32080"/>
                  </a:lnTo>
                  <a:lnTo>
                    <a:pt x="1394460" y="44919"/>
                  </a:lnTo>
                  <a:lnTo>
                    <a:pt x="1400721" y="54533"/>
                  </a:lnTo>
                  <a:lnTo>
                    <a:pt x="1413230" y="60960"/>
                  </a:lnTo>
                  <a:lnTo>
                    <a:pt x="1435125" y="60960"/>
                  </a:lnTo>
                  <a:lnTo>
                    <a:pt x="1444510" y="54533"/>
                  </a:lnTo>
                  <a:lnTo>
                    <a:pt x="1450771" y="44919"/>
                  </a:lnTo>
                  <a:lnTo>
                    <a:pt x="1453896" y="32080"/>
                  </a:lnTo>
                  <a:close/>
                </a:path>
                <a:path w="1755775" h="4872355">
                  <a:moveTo>
                    <a:pt x="1755648" y="3687991"/>
                  </a:moveTo>
                  <a:lnTo>
                    <a:pt x="1752434" y="3678364"/>
                  </a:lnTo>
                  <a:lnTo>
                    <a:pt x="1746021" y="3668738"/>
                  </a:lnTo>
                  <a:lnTo>
                    <a:pt x="1736394" y="3662324"/>
                  </a:lnTo>
                  <a:lnTo>
                    <a:pt x="1723567" y="3659111"/>
                  </a:lnTo>
                  <a:lnTo>
                    <a:pt x="1710728" y="3662324"/>
                  </a:lnTo>
                  <a:lnTo>
                    <a:pt x="1701101" y="3668738"/>
                  </a:lnTo>
                  <a:lnTo>
                    <a:pt x="1694688" y="3678364"/>
                  </a:lnTo>
                  <a:lnTo>
                    <a:pt x="1694688" y="3687991"/>
                  </a:lnTo>
                  <a:lnTo>
                    <a:pt x="1694688" y="3700830"/>
                  </a:lnTo>
                  <a:lnTo>
                    <a:pt x="1701101" y="3710444"/>
                  </a:lnTo>
                  <a:lnTo>
                    <a:pt x="1710728" y="3716871"/>
                  </a:lnTo>
                  <a:lnTo>
                    <a:pt x="1723567" y="3720071"/>
                  </a:lnTo>
                  <a:lnTo>
                    <a:pt x="1736394" y="3716871"/>
                  </a:lnTo>
                  <a:lnTo>
                    <a:pt x="1746021" y="3710444"/>
                  </a:lnTo>
                  <a:lnTo>
                    <a:pt x="1752434" y="3700830"/>
                  </a:lnTo>
                  <a:lnTo>
                    <a:pt x="1755648" y="3687991"/>
                  </a:lnTo>
                  <a:close/>
                </a:path>
              </a:pathLst>
            </a:custGeom>
            <a:solidFill>
              <a:srgbClr val="0092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1895" y="2842496"/>
            <a:ext cx="908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5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σό</a:t>
            </a:r>
            <a:r>
              <a:rPr sz="15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σω</a:t>
            </a:r>
            <a:r>
              <a:rPr sz="15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5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855" y="6116048"/>
            <a:ext cx="1362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15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γο</a:t>
            </a:r>
            <a:r>
              <a:rPr sz="15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5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500" b="1" spc="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5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5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5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5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0" y="1859283"/>
            <a:ext cx="243839" cy="2438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520" y="3163820"/>
            <a:ext cx="243839" cy="2438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5258" rIns="0" bIns="0" rtlCol="0">
            <a:spAutoFit/>
          </a:bodyPr>
          <a:lstStyle/>
          <a:p>
            <a:pPr marL="4605655" marR="41973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 panose="020F0502020204030204"/>
                <a:cs typeface="Calibri" panose="020F0502020204030204"/>
              </a:rPr>
              <a:t>Εκεί απομονώνουν 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μολυσματικό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παράγοντα,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 καταστρέφουν</a:t>
            </a:r>
            <a:r>
              <a:rPr b="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στη</a:t>
            </a:r>
            <a:endParaRPr b="0" spc="-5" dirty="0">
              <a:latin typeface="Calibri" panose="020F0502020204030204"/>
              <a:cs typeface="Calibri" panose="020F0502020204030204"/>
            </a:endParaRPr>
          </a:p>
          <a:p>
            <a:pPr marL="4605655" marR="5080">
              <a:lnSpc>
                <a:spcPct val="100000"/>
              </a:lnSpc>
            </a:pPr>
            <a:r>
              <a:rPr b="0" spc="-10" dirty="0">
                <a:latin typeface="Calibri" panose="020F0502020204030204"/>
                <a:cs typeface="Calibri" panose="020F0502020204030204"/>
              </a:rPr>
              <a:t>συνέχεια εξουδετερώνουν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b="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τοξικές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ουσίες που πιθανόν </a:t>
            </a:r>
            <a:r>
              <a:rPr b="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αυτός</a:t>
            </a:r>
            <a:r>
              <a:rPr b="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b="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απελευθερώσει</a:t>
            </a:r>
            <a:endParaRPr b="0" spc="-5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2520" y="4416552"/>
            <a:ext cx="243839" cy="2468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044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Ουδετερόφιλα</a:t>
            </a:r>
            <a:r>
              <a:rPr sz="3200" spc="-40" dirty="0"/>
              <a:t> </a:t>
            </a:r>
            <a:r>
              <a:rPr sz="3200" spc="-35" dirty="0"/>
              <a:t>και</a:t>
            </a:r>
            <a:r>
              <a:rPr sz="3200" spc="-30" dirty="0"/>
              <a:t> </a:t>
            </a:r>
            <a:r>
              <a:rPr sz="3200" spc="-15" dirty="0"/>
              <a:t>τα</a:t>
            </a:r>
            <a:r>
              <a:rPr sz="3200" spc="-10" dirty="0"/>
              <a:t> </a:t>
            </a:r>
            <a:r>
              <a:rPr sz="3200" spc="-5" dirty="0"/>
              <a:t>μονοκύτταρα</a:t>
            </a:r>
            <a:endParaRPr sz="3200"/>
          </a:p>
        </p:txBody>
      </p:sp>
      <p:sp>
        <p:nvSpPr>
          <p:cNvPr id="13" name="object 1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53571" y="1557060"/>
            <a:ext cx="7797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βακτήρια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53183" y="1725167"/>
            <a:ext cx="373380" cy="189230"/>
          </a:xfrm>
          <a:custGeom>
            <a:avLst/>
            <a:gdLst/>
            <a:ahLst/>
            <a:cxnLst/>
            <a:rect l="l" t="t" r="r" b="b"/>
            <a:pathLst>
              <a:path w="373380" h="189230">
                <a:moveTo>
                  <a:pt x="0" y="0"/>
                </a:moveTo>
                <a:lnTo>
                  <a:pt x="373380" y="188976"/>
                </a:lnTo>
              </a:path>
            </a:pathLst>
          </a:custGeom>
          <a:ln w="15239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9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Β-λεμφοκύτταρα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6274" y="921927"/>
            <a:ext cx="82334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ομάδα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λεμφοκυττάρων,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Β-λεμφοκύτταρα,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υπεύθυνα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αντισωμάτων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7532" y="1988820"/>
            <a:ext cx="7270597" cy="45168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11949" y="2270726"/>
            <a:ext cx="120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αντισώματα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7753" y="2398514"/>
            <a:ext cx="120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αντισώματα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3960" y="3787315"/>
            <a:ext cx="19773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B</a:t>
            </a:r>
            <a:r>
              <a:rPr sz="2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λεμφοκύτταρο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598" y="5213580"/>
            <a:ext cx="885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αντιγόνο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3960" y="6118579"/>
            <a:ext cx="2519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Παθογόνος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μικροοργανισμός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81683" y="2439923"/>
            <a:ext cx="4217035" cy="3489960"/>
            <a:chOff x="1281683" y="2439923"/>
            <a:chExt cx="4217035" cy="3489960"/>
          </a:xfrm>
        </p:grpSpPr>
        <p:sp>
          <p:nvSpPr>
            <p:cNvPr id="12" name="object 12"/>
            <p:cNvSpPr/>
            <p:nvPr/>
          </p:nvSpPr>
          <p:spPr>
            <a:xfrm>
              <a:off x="2476500" y="2625851"/>
              <a:ext cx="454659" cy="520065"/>
            </a:xfrm>
            <a:custGeom>
              <a:avLst/>
              <a:gdLst/>
              <a:ahLst/>
              <a:cxnLst/>
              <a:rect l="l" t="t" r="r" b="b"/>
              <a:pathLst>
                <a:path w="454660" h="520064">
                  <a:moveTo>
                    <a:pt x="0" y="0"/>
                  </a:moveTo>
                  <a:lnTo>
                    <a:pt x="454152" y="51968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87779" y="5504688"/>
              <a:ext cx="417830" cy="419100"/>
            </a:xfrm>
            <a:custGeom>
              <a:avLst/>
              <a:gdLst/>
              <a:ahLst/>
              <a:cxnLst/>
              <a:rect l="l" t="t" r="r" b="b"/>
              <a:pathLst>
                <a:path w="417830" h="419100">
                  <a:moveTo>
                    <a:pt x="0" y="0"/>
                  </a:moveTo>
                  <a:lnTo>
                    <a:pt x="417576" y="4191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15483" y="2446019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5">
                  <a:moveTo>
                    <a:pt x="48310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69" y="974396"/>
          <a:ext cx="8660130" cy="543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505"/>
                <a:gridCol w="3251199"/>
                <a:gridCol w="3761739"/>
              </a:tblGrid>
              <a:tr h="27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6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ερυθρά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αιμοσφαίρια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160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λευκά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αιμοσφαίρια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230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Όγκος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στo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αίμα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Περίπου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το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45%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(αποτελεί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τον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αιματοκρίτη)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Περίπου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 το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%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01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Κύριο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συστατικό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Αιμοσφαιρίνη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Αντισώματα,</a:t>
                      </a:r>
                      <a:r>
                        <a:rPr sz="13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ουσίες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με αμυντική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δράση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82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Παραγωγή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Στον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ερυθρό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μυελό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των οστών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3975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Στον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ερυθρό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μυελό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των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οστών,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τελική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μορφή</a:t>
                      </a:r>
                      <a:r>
                        <a:rPr sz="13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σε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άλλα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 όργανα,</a:t>
                      </a:r>
                      <a:r>
                        <a:rPr sz="13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π.χ.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θύμος,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λεμφαδένες,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σπλήνας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66360">
                <a:tc>
                  <a:txBody>
                    <a:bodyPr/>
                    <a:lstStyle/>
                    <a:p>
                      <a:pPr marL="107950" marR="4953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Σημασία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της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απόκλισης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στο </a:t>
                      </a:r>
                      <a:r>
                        <a:rPr sz="1300" b="1" spc="-27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πλήθος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τους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8915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Πολύ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χαμηλός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αριθμός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ερυθρών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αιμοσφαιρίων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προκαλεί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αναιμία.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5975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Πολύ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υψηλός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αριθμός</a:t>
                      </a:r>
                      <a:r>
                        <a:rPr sz="13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λευκών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αιμοσφαιρίων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δηλώνει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μόλυνση.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8241">
                <a:tc>
                  <a:txBody>
                    <a:bodyPr/>
                    <a:lstStyle/>
                    <a:p>
                      <a:pPr marL="107950" marR="527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ορ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φ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γ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ά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γνωρίσματα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Σχήμα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αμφίκοιλου</a:t>
                      </a:r>
                      <a:r>
                        <a:rPr sz="13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δίσκου,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έλλειψη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πυρήνα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Ακανόνιστο</a:t>
                      </a:r>
                      <a:r>
                        <a:rPr sz="13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σχήμα,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διαθέτουν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πυρήνα.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682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Διάρκεια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ζωής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120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 ημέρες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070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Από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λίγες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ημέρες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αλλά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έως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χρόνια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μέσα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ένα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υγιές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σώμα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66360">
                <a:tc>
                  <a:txBody>
                    <a:bodyPr/>
                    <a:lstStyle/>
                    <a:p>
                      <a:pPr marL="107950" marR="4146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Τύποι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(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υ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δ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ιαι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ρ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έ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ις)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Μόνο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ένας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84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Διάφοροι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τύποι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με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διακριτές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λειτουργίες: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ουδετερόφιλα,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λεμφοκύτταρα,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μονοκύτταρα,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ηωσινόφιλα,</a:t>
                      </a:r>
                      <a:r>
                        <a:rPr sz="13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βασεόφιλα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66361">
                <a:tc>
                  <a:txBody>
                    <a:bodyPr/>
                    <a:lstStyle/>
                    <a:p>
                      <a:pPr marL="107950" marR="50419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Σύστημα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όπου </a:t>
                      </a:r>
                      <a:r>
                        <a:rPr sz="1300" b="1" spc="-28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κυκλοφορούν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Καρδιαγγειακό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σύστημα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(αιμοφόρα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αγγεία)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212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Καρδιαγγειακό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λεμφικό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σύστημα,</a:t>
                      </a:r>
                      <a:r>
                        <a:rPr sz="13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αλλά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έξω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από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αυτά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για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να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βρεθούν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ένα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σημείο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που 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υπάρχει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βλάβη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(π.χ.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μόλυνση).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16181">
                <a:tc>
                  <a:txBody>
                    <a:bodyPr/>
                    <a:lstStyle/>
                    <a:p>
                      <a:pPr marL="107950" marR="1758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Πλήθος ανά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κυβικό </a:t>
                      </a:r>
                      <a:r>
                        <a:rPr sz="1300" b="1" spc="-28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χιλιοστό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αίματος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έως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6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 εκατομμύρια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5.000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έως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10.000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66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7315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Λειτουργίες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1936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Παρέχουν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οξυγόνο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διάφορα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μέρη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του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σώματος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μεταφέρουν</a:t>
                      </a:r>
                      <a:r>
                        <a:rPr sz="13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διοξείδιο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του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άνθρακα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άλλα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προϊόντα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προς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αποβολή.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2597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Επίθεση</a:t>
                      </a:r>
                      <a:r>
                        <a:rPr sz="1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κατά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παθογόνων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παραγόντων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20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13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παραγωγή</a:t>
                      </a:r>
                      <a:r>
                        <a:rPr sz="13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αντισωμάτων</a:t>
                      </a:r>
                      <a:r>
                        <a:rPr sz="13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για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να</a:t>
                      </a:r>
                      <a:r>
                        <a:rPr sz="13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επιτευχθεί</a:t>
                      </a:r>
                      <a:r>
                        <a:rPr sz="13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ανοσία </a:t>
                      </a:r>
                      <a:r>
                        <a:rPr sz="1300" spc="-2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έναντι</a:t>
                      </a:r>
                      <a:r>
                        <a:rPr sz="13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spc="-5" dirty="0">
                          <a:latin typeface="Calibri" panose="020F0502020204030204"/>
                          <a:cs typeface="Calibri" panose="020F0502020204030204"/>
                        </a:rPr>
                        <a:t>των </a:t>
                      </a:r>
                      <a:r>
                        <a:rPr sz="1300" spc="-10" dirty="0">
                          <a:latin typeface="Calibri" panose="020F0502020204030204"/>
                          <a:cs typeface="Calibri" panose="020F0502020204030204"/>
                        </a:rPr>
                        <a:t>λοιμώξεων.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797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Σύγκριση</a:t>
            </a:r>
            <a:r>
              <a:rPr sz="3200" spc="-20" dirty="0"/>
              <a:t> </a:t>
            </a:r>
            <a:r>
              <a:rPr sz="3200" spc="-5" dirty="0"/>
              <a:t>ερυθρών</a:t>
            </a:r>
            <a:r>
              <a:rPr sz="3200" spc="-10" dirty="0"/>
              <a:t> </a:t>
            </a:r>
            <a:r>
              <a:rPr sz="3200" spc="-35" dirty="0"/>
              <a:t>και</a:t>
            </a:r>
            <a:r>
              <a:rPr sz="3200" spc="-5" dirty="0"/>
              <a:t> </a:t>
            </a:r>
            <a:r>
              <a:rPr sz="3200" spc="-15" dirty="0"/>
              <a:t>λευκών</a:t>
            </a:r>
            <a:r>
              <a:rPr sz="3200" dirty="0"/>
              <a:t> </a:t>
            </a:r>
            <a:r>
              <a:rPr sz="3200" spc="-5" dirty="0"/>
              <a:t>αιμοσφαιρίων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443705" y="5029638"/>
            <a:ext cx="3977421" cy="15163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7451" y="993936"/>
            <a:ext cx="867219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αιμοπετάλια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θραύσματα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κυττάρων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διάμετρο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2-4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μm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ερυθρό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μυελό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οστών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ζουν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5-9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ημέρες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marR="685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κυμαίνεται</a:t>
            </a:r>
            <a:r>
              <a:rPr sz="2400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250.000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έως</a:t>
            </a:r>
            <a:r>
              <a:rPr sz="2400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400.000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</a:t>
            </a:r>
            <a:r>
              <a:rPr sz="2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mm</a:t>
            </a:r>
            <a:r>
              <a:rPr sz="2400" spc="-7" baseline="24000" dirty="0">
                <a:latin typeface="Calibri" panose="020F0502020204030204"/>
                <a:cs typeface="Calibri" panose="020F0502020204030204"/>
              </a:rPr>
              <a:t>3 </a:t>
            </a:r>
            <a:r>
              <a:rPr sz="2400" spc="-517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ακανόνιστο,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στερούνται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πυρήνα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άχρωμα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5765" marR="7239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05765" algn="l"/>
                <a:tab pos="406400" algn="l"/>
                <a:tab pos="1553845" algn="l"/>
                <a:tab pos="2339975" algn="l"/>
                <a:tab pos="3790950" algn="l"/>
                <a:tab pos="4558665" algn="l"/>
                <a:tab pos="5162550" algn="l"/>
                <a:tab pos="6695440" algn="l"/>
                <a:tab pos="7258050" algn="l"/>
                <a:tab pos="8150225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ζ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ν	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dirty="0">
                <a:latin typeface="Calibri" panose="020F0502020204030204"/>
                <a:cs typeface="Calibri" panose="020F0502020204030204"/>
              </a:rPr>
              <a:t>ύ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dirty="0">
                <a:latin typeface="Calibri" panose="020F0502020204030204"/>
                <a:cs typeface="Calibri" panose="020F0502020204030204"/>
              </a:rPr>
              <a:t>ό	ρ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dirty="0">
                <a:latin typeface="Calibri" panose="020F0502020204030204"/>
                <a:cs typeface="Calibri" panose="020F0502020204030204"/>
              </a:rPr>
              <a:t>ο	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dirty="0">
                <a:latin typeface="Calibri" panose="020F0502020204030204"/>
                <a:cs typeface="Calibri" panose="020F0502020204030204"/>
              </a:rPr>
              <a:t>η	δ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δι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dirty="0">
                <a:latin typeface="Calibri" panose="020F0502020204030204"/>
                <a:cs typeface="Calibri" panose="020F0502020204030204"/>
              </a:rPr>
              <a:t>α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ς	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ξ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dirty="0">
                <a:latin typeface="Calibri" panose="020F0502020204030204"/>
                <a:cs typeface="Calibri" panose="020F0502020204030204"/>
              </a:rPr>
              <a:t>ς	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υ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205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Αιμοπετάλια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36264" y="908304"/>
            <a:ext cx="5059284" cy="5760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73884" y="1024279"/>
            <a:ext cx="11817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" dirty="0">
                <a:latin typeface="Calibri" panose="020F0502020204030204"/>
                <a:cs typeface="Calibri" panose="020F0502020204030204"/>
              </a:rPr>
              <a:t>Π</a:t>
            </a:r>
            <a:r>
              <a:rPr sz="1700" b="1" spc="-15" dirty="0">
                <a:latin typeface="Calibri" panose="020F0502020204030204"/>
                <a:cs typeface="Calibri" panose="020F0502020204030204"/>
              </a:rPr>
              <a:t>λά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σ</a:t>
            </a:r>
            <a:r>
              <a:rPr sz="17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7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55%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286" y="1467049"/>
            <a:ext cx="7950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Calibri" panose="020F0502020204030204"/>
                <a:cs typeface="Calibri" panose="020F0502020204030204"/>
              </a:rPr>
              <a:t>Περιέχει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8523" y="1944445"/>
            <a:ext cx="23895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Calibri" panose="020F0502020204030204"/>
                <a:cs typeface="Calibri" panose="020F0502020204030204"/>
              </a:rPr>
              <a:t>Νερό</a:t>
            </a:r>
            <a:r>
              <a:rPr sz="17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(90%</a:t>
            </a:r>
            <a:r>
              <a:rPr sz="17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7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5" dirty="0">
                <a:latin typeface="Calibri" panose="020F0502020204030204"/>
                <a:cs typeface="Calibri" panose="020F0502020204030204"/>
              </a:rPr>
              <a:t>όγκου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 του)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8269" y="2653195"/>
            <a:ext cx="10204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Πρωτεΐνες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8378" y="2904145"/>
            <a:ext cx="1591945" cy="13182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Αλβουμίνες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Σφαιρίνες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ινωδογόνο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Συμπλήρωμα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4196" y="4606353"/>
            <a:ext cx="338455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θρεπτικές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ουσίες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γλυκόζη,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ts val="1945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ορμόνες,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78765" marR="685165" indent="-266700">
              <a:lnSpc>
                <a:spcPts val="1940"/>
              </a:lnSpc>
              <a:spcBef>
                <a:spcPts val="1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ουσίες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που πρέπει να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αποβληθούν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ουρία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6115" y="5948464"/>
            <a:ext cx="165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ανόργανα</a:t>
            </a:r>
            <a:r>
              <a:rPr sz="1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άλατα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401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Π</a:t>
            </a:r>
            <a:r>
              <a:rPr sz="3200" spc="-35" dirty="0"/>
              <a:t>λ</a:t>
            </a:r>
            <a:r>
              <a:rPr sz="3200" spc="-25" dirty="0"/>
              <a:t>ά</a:t>
            </a:r>
            <a:r>
              <a:rPr sz="3200" spc="-5" dirty="0"/>
              <a:t>σ</a:t>
            </a:r>
            <a:r>
              <a:rPr sz="3200" spc="-20" dirty="0"/>
              <a:t>μ</a:t>
            </a:r>
            <a:r>
              <a:rPr sz="3200" dirty="0"/>
              <a:t>α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0259" y="993936"/>
            <a:ext cx="2781300" cy="266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6040" indent="-2870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υγρό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μέρος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σωστή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αναλογία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νερού,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αλάτων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άλλων ουσιών είναι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πολύ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σημαντική για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93936"/>
            <a:ext cx="8354695" cy="502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πρωτεΐνες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πλάσματος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4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κατηγορίες: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Αλβουμίνες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lvl="1" indent="-343535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10565" algn="l"/>
                <a:tab pos="7112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καθιστούν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κολλώδες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θολό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marR="5080" lvl="1" indent="-34290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10565" algn="l"/>
                <a:tab pos="7112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συμβάλλουν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διατήρηση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σταθερής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ωσμωτικής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πίεσης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9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Σφαιρίνες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lvl="1" indent="-36449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31520" algn="l"/>
                <a:tab pos="73215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ήπαρ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marR="1920240" lvl="1" indent="-36449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31520" algn="l"/>
                <a:tab pos="73215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προορίζονται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κυρίως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καταστροφή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μικροοργανισμών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μεταφορά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ουσιών,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lvl="1" indent="-36449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31520" algn="l"/>
                <a:tab pos="73215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ενζυμική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δράση,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marR="58420" lvl="1" indent="-36449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31520" algn="l"/>
                <a:tab pos="73215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ορισμένες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συμμετέχουν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διαδικασία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πήξης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469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Πρωτεΐνες</a:t>
            </a:r>
            <a:r>
              <a:rPr sz="3200" spc="-35" dirty="0"/>
              <a:t> </a:t>
            </a:r>
            <a:r>
              <a:rPr sz="3200" spc="-5" dirty="0"/>
              <a:t>του</a:t>
            </a:r>
            <a:r>
              <a:rPr sz="3200" spc="-40" dirty="0"/>
              <a:t> </a:t>
            </a:r>
            <a:r>
              <a:rPr sz="3200" spc="-10" dirty="0"/>
              <a:t>πλάσματος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93936"/>
            <a:ext cx="8345805" cy="321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νωδογόνο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3225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σημαντικό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ρόλο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διαδικασία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πήξης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91567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πλάσμα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αφαιρεθεί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ινωδογόνο,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υγρό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παραμένει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ορός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4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Συμπλήρωμα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5080">
              <a:lnSpc>
                <a:spcPct val="100000"/>
              </a:lnSpc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Πρόκειται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20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πρωτεϊνών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καταστρέφουν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παθογόνους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μικροοργανισμούς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διάφορους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τρόπους.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469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Πρωτεΐνες</a:t>
            </a:r>
            <a:r>
              <a:rPr sz="3200" spc="-35" dirty="0"/>
              <a:t> </a:t>
            </a:r>
            <a:r>
              <a:rPr sz="3200" spc="-5" dirty="0"/>
              <a:t>του</a:t>
            </a:r>
            <a:r>
              <a:rPr sz="3200" spc="-40" dirty="0"/>
              <a:t> </a:t>
            </a:r>
            <a:r>
              <a:rPr sz="3200" spc="-10" dirty="0"/>
              <a:t>πλάσματος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772" y="3350388"/>
            <a:ext cx="1461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Α</a:t>
            </a:r>
            <a:r>
              <a:rPr sz="4800" dirty="0"/>
              <a:t>ΙΜΑ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80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Λειτουργίες</a:t>
            </a:r>
            <a:r>
              <a:rPr sz="3200" spc="-65" dirty="0"/>
              <a:t> </a:t>
            </a:r>
            <a:r>
              <a:rPr sz="3200" spc="-5" dirty="0"/>
              <a:t>του</a:t>
            </a:r>
            <a:r>
              <a:rPr sz="3200" spc="-50" dirty="0"/>
              <a:t> </a:t>
            </a:r>
            <a:r>
              <a:rPr sz="3200" spc="-5" dirty="0"/>
              <a:t>αίματος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921927"/>
            <a:ext cx="8482330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πιο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σημαντικές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λειτουργίες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15595" indent="-303530">
              <a:lnSpc>
                <a:spcPct val="100000"/>
              </a:lnSpc>
              <a:buAutoNum type="arabicPeriod"/>
              <a:tabLst>
                <a:tab pos="31623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Μεταφορά: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82650" marR="5715" lvl="1" indent="-515620">
              <a:lnSpc>
                <a:spcPct val="100000"/>
              </a:lnSpc>
              <a:buAutoNum type="romanLcPeriod"/>
              <a:tabLst>
                <a:tab pos="882650" algn="l"/>
                <a:tab pos="88328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οξυγόνου</a:t>
            </a:r>
            <a:r>
              <a:rPr sz="2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πνεύμονες</a:t>
            </a:r>
            <a:r>
              <a:rPr sz="2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ιστούς</a:t>
            </a:r>
            <a:r>
              <a:rPr sz="2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διοξειδίου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άνθρακα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ιστούς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πνεύμονες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82650" lvl="1" indent="-515620">
              <a:lnSpc>
                <a:spcPct val="100000"/>
              </a:lnSpc>
              <a:buAutoNum type="romanLcPeriod"/>
              <a:tabLst>
                <a:tab pos="882650" algn="l"/>
                <a:tab pos="88328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θρεπτικών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συστατικών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λεπτό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έντερο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όλο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82650" marR="6350" lvl="1" indent="-515620">
              <a:lnSpc>
                <a:spcPct val="100000"/>
              </a:lnSpc>
              <a:buAutoNum type="romanLcPeriod"/>
              <a:tabLst>
                <a:tab pos="882650" algn="l"/>
                <a:tab pos="8832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ουσιών</a:t>
            </a:r>
            <a:r>
              <a:rPr sz="2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ν'</a:t>
            </a:r>
            <a:r>
              <a:rPr sz="2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απομακρυνθούν</a:t>
            </a:r>
            <a:r>
              <a:rPr sz="2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σώμα</a:t>
            </a:r>
            <a:r>
              <a:rPr sz="2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νεφρούς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82650" lvl="1" indent="-515620">
              <a:lnSpc>
                <a:spcPct val="100000"/>
              </a:lnSpc>
              <a:buAutoNum type="romanLcPeriod"/>
              <a:tabLst>
                <a:tab pos="882650" algn="l"/>
                <a:tab pos="8832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Ορμονών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αντισωμάτων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8796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623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Προστασία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καθώς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πήξη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μικροτραυματισμούς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εμποδίζει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απώλεια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υγρών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είσοδο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μικροοργανισμών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9243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Συμβάλλει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ρύθμιση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ποσότητας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νερού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διάφορων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χημικών συστατικών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στους ιστούς,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καθώς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διατήρηση της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θερμοκρασίας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30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Πήξη</a:t>
            </a:r>
            <a:r>
              <a:rPr sz="3200" spc="-40" dirty="0"/>
              <a:t> </a:t>
            </a:r>
            <a:r>
              <a:rPr sz="3200" spc="-5" dirty="0"/>
              <a:t>του</a:t>
            </a:r>
            <a:r>
              <a:rPr sz="3200" spc="-50" dirty="0"/>
              <a:t> </a:t>
            </a:r>
            <a:r>
              <a:rPr sz="3200" spc="-5" dirty="0"/>
              <a:t>αίματος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849919"/>
            <a:ext cx="8391525" cy="296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 μικρό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τραυματισμό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σύντομα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πήζει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αιμορραγία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σταματά.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πήξη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πολύ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σημαντική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διαδικασία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διότι: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εμποδίζει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απώλεια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αίματος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εισβολή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μικροοργανισμών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πρώτο βήμα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επούλωση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τραύματος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30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Πήξη</a:t>
            </a:r>
            <a:r>
              <a:rPr sz="3200" spc="-40" dirty="0"/>
              <a:t> </a:t>
            </a:r>
            <a:r>
              <a:rPr sz="3200" spc="-5" dirty="0"/>
              <a:t>του</a:t>
            </a:r>
            <a:r>
              <a:rPr sz="3200" spc="-50" dirty="0"/>
              <a:t> </a:t>
            </a:r>
            <a:r>
              <a:rPr sz="3200" spc="-5" dirty="0"/>
              <a:t>αίματος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267" y="651799"/>
            <a:ext cx="8417560" cy="570992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καταστρέφεται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ιστός: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85090" indent="-342900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αρχίζει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σειρά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αντιδράσεων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καταλήγει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μετατροπή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ινωδογόνου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ινώδες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(ένα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διαλυτό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πρωτεϊνικό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πλέγμα)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βοήθεια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θρομβίνης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(ένζυμο)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60706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σχηματισμό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θρομβίνης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απαραίτητοι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πολλοί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ασβέστιο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βιταμίνη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Κ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αιμοπετάλια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193040" indent="-45720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ίνες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δικτύου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σχηματίζει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ινώδες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εγκλωβίζονται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ερυθρά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έτσι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σχηματίζεται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θρόμβος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σταματά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αιμορραγία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8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διαδικασία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πήξης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ενεργοποιεί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άλλον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98757" y="833056"/>
            <a:ext cx="5057780" cy="50525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9742" y="5962487"/>
            <a:ext cx="840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7485" marR="5080" indent="-27254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σχηματισμός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πλέγματος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ινώδους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αποτελεί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τελικό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στάδιο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σχηματισμού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θρόμβου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672083"/>
            <a:ext cx="8641080" cy="5344795"/>
            <a:chOff x="251459" y="672083"/>
            <a:chExt cx="8641080" cy="5344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268" y="771144"/>
              <a:ext cx="2511551" cy="5245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30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Πήξη</a:t>
            </a:r>
            <a:r>
              <a:rPr sz="3200" spc="-35" dirty="0"/>
              <a:t> </a:t>
            </a:r>
            <a:r>
              <a:rPr sz="3200" spc="-5" dirty="0"/>
              <a:t>του</a:t>
            </a:r>
            <a:r>
              <a:rPr sz="3200" spc="-50" dirty="0"/>
              <a:t> </a:t>
            </a:r>
            <a:r>
              <a:rPr sz="3200" spc="-5" dirty="0"/>
              <a:t>αίματος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957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Διαταραχές</a:t>
            </a:r>
            <a:r>
              <a:rPr sz="3200" spc="-35" dirty="0"/>
              <a:t> </a:t>
            </a:r>
            <a:r>
              <a:rPr sz="3200" spc="-5" dirty="0"/>
              <a:t>στην</a:t>
            </a:r>
            <a:r>
              <a:rPr sz="3200" spc="-45" dirty="0"/>
              <a:t> </a:t>
            </a:r>
            <a:r>
              <a:rPr sz="3200" dirty="0"/>
              <a:t>πήξη</a:t>
            </a:r>
            <a:r>
              <a:rPr sz="3200" spc="-40" dirty="0"/>
              <a:t> </a:t>
            </a:r>
            <a:r>
              <a:rPr sz="3200" spc="-5" dirty="0"/>
              <a:t>του</a:t>
            </a:r>
            <a:r>
              <a:rPr sz="3200" spc="-35" dirty="0"/>
              <a:t> </a:t>
            </a:r>
            <a:r>
              <a:rPr sz="3200" spc="-5" dirty="0"/>
              <a:t>αίματος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267" y="849919"/>
            <a:ext cx="5730875" cy="581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17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Διαταραχές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πήξη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αίματος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παρατηρούνται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εξαιτίας: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42545" indent="-3556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του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καπνίσματος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καπνός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τσιγάρου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περιέχει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τουλάχιστον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ουσίες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οποίες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παρεμποδίζουν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σχηματισμό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ινώδους.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αιμορροφιλία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αιμοφιλία.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Πρόκειται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κληρονομική ασθένεια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πάσχουν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όσοι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άνθρωποι γεννιούνται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χωρίς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διαθέτουν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κάποιον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παράγοντες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πήξης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αίματος,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διαδικασία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πήξης 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καθυστερεί σημαντικά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γεγονός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 συνέπεια τη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μεγάλη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απώλεια αίματος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περιπτώσεις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τραυματισμού.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6603" y="1658111"/>
            <a:ext cx="2525267" cy="16824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072" y="3860291"/>
            <a:ext cx="2590799" cy="25923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33074" y="2164079"/>
            <a:ext cx="6546689" cy="44455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165" y="3204315"/>
            <a:ext cx="173482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270" algn="ctr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Αντιγόνα στα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379" y="4812473"/>
            <a:ext cx="137985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52070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Αντισώματα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πλάσματος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ς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29" y="6028017"/>
            <a:ext cx="184150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Συχνότητες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ομάδων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αίματος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Ελλάδα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6325" y="5729857"/>
            <a:ext cx="565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αντί-A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5237" y="5725398"/>
            <a:ext cx="662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Κανένα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8677" y="2335268"/>
            <a:ext cx="1470660" cy="94170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1550"/>
              </a:spcBef>
            </a:pP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Ο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Κανένα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αντιγόνο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1670" y="2360566"/>
            <a:ext cx="1555115" cy="899794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758825">
              <a:lnSpc>
                <a:spcPct val="100000"/>
              </a:lnSpc>
              <a:spcBef>
                <a:spcPts val="1350"/>
              </a:spcBef>
            </a:pP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b="1" spc="-20" dirty="0">
                <a:latin typeface="Arial" panose="020B0604020202020204"/>
                <a:cs typeface="Arial" panose="020B0604020202020204"/>
              </a:rPr>
              <a:t>Αντιγόνα</a:t>
            </a:r>
            <a:r>
              <a:rPr sz="1600" b="1" spc="4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και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B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4042" y="2327343"/>
            <a:ext cx="1056640" cy="95504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1615"/>
              </a:spcBef>
            </a:pP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b="1" spc="-105" dirty="0">
                <a:latin typeface="Arial" panose="020B0604020202020204"/>
                <a:cs typeface="Arial" panose="020B0604020202020204"/>
              </a:rPr>
              <a:t>Α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ν</a:t>
            </a:r>
            <a:r>
              <a:rPr sz="1600" b="1" dirty="0">
                <a:latin typeface="Arial" panose="020B0604020202020204"/>
                <a:cs typeface="Arial" panose="020B0604020202020204"/>
              </a:rPr>
              <a:t>τ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ιγ</a:t>
            </a:r>
            <a:r>
              <a:rPr sz="1600" b="1" dirty="0">
                <a:latin typeface="Arial" panose="020B0604020202020204"/>
                <a:cs typeface="Arial" panose="020B0604020202020204"/>
              </a:rPr>
              <a:t>ό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ν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ο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B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1687" y="2345632"/>
            <a:ext cx="959485" cy="92456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470"/>
              </a:spcBef>
            </a:pP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Αντιγόνο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A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92195" y="3236976"/>
            <a:ext cx="1590040" cy="283845"/>
            <a:chOff x="3092195" y="3236976"/>
            <a:chExt cx="1590040" cy="283845"/>
          </a:xfrm>
        </p:grpSpPr>
        <p:sp>
          <p:nvSpPr>
            <p:cNvPr id="13" name="object 13"/>
            <p:cNvSpPr/>
            <p:nvPr/>
          </p:nvSpPr>
          <p:spPr>
            <a:xfrm>
              <a:off x="4675631" y="323697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98291" y="3253740"/>
              <a:ext cx="9525" cy="260985"/>
            </a:xfrm>
            <a:custGeom>
              <a:avLst/>
              <a:gdLst/>
              <a:ahLst/>
              <a:cxnLst/>
              <a:rect l="l" t="t" r="r" b="b"/>
              <a:pathLst>
                <a:path w="9525" h="260985">
                  <a:moveTo>
                    <a:pt x="9143" y="0"/>
                  </a:moveTo>
                  <a:lnTo>
                    <a:pt x="0" y="2606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943371" y="5767526"/>
            <a:ext cx="633095" cy="6483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63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-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B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37,93%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6452" y="6146624"/>
            <a:ext cx="530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4,75%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1671" y="6146624"/>
            <a:ext cx="633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12,93%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6786" y="5699826"/>
            <a:ext cx="1460500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5080" indent="-340995">
              <a:lnSpc>
                <a:spcPct val="142000"/>
              </a:lnSpc>
              <a:spcBef>
                <a:spcPts val="10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αντί-A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αντί-B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44,39%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7962" y="743122"/>
            <a:ext cx="8401685" cy="1856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ομάδες αίματος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καθορίζονται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παρουσία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μη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ειδικών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αντιγόνων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(συγκολλητινογόνα)</a:t>
            </a:r>
            <a:r>
              <a:rPr sz="2200" b="1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επιφάνεια</a:t>
            </a:r>
            <a:r>
              <a:rPr sz="2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ερυθροκυττάρων.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81915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πλάσμα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ατόμων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αντίστοιχα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εντοπίζονται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συγκεκριμένα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αντισώματα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ονομάζονται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συγκολλητίνες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175760">
              <a:lnSpc>
                <a:spcPct val="100000"/>
              </a:lnSpc>
              <a:spcBef>
                <a:spcPts val="980"/>
              </a:spcBef>
            </a:pP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ΟΜΑΔΑ</a:t>
            </a:r>
            <a:r>
              <a:rPr sz="24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ΑΙΜΑΤΟΣ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491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Ομάδες</a:t>
            </a:r>
            <a:r>
              <a:rPr sz="3200" spc="-55" dirty="0"/>
              <a:t> </a:t>
            </a:r>
            <a:r>
              <a:rPr sz="3200" spc="-5" dirty="0"/>
              <a:t>αίματος</a:t>
            </a:r>
            <a:r>
              <a:rPr sz="3200" spc="-45" dirty="0"/>
              <a:t> </a:t>
            </a:r>
            <a:r>
              <a:rPr sz="3200" dirty="0"/>
              <a:t>(σύστημα</a:t>
            </a:r>
            <a:r>
              <a:rPr sz="3200" spc="-20" dirty="0"/>
              <a:t> </a:t>
            </a:r>
            <a:r>
              <a:rPr sz="3200" dirty="0"/>
              <a:t>ΑΒΟ)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0" y="3350642"/>
          <a:ext cx="8660130" cy="315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/>
                <a:gridCol w="2880360"/>
                <a:gridCol w="2304415"/>
                <a:gridCol w="1872615"/>
              </a:tblGrid>
              <a:tr h="1066799">
                <a:tc>
                  <a:txBody>
                    <a:bodyPr/>
                    <a:lstStyle/>
                    <a:p>
                      <a:pPr marL="76200" marR="6432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Ομάδα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ος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6508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Αντιγόνα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ερυθροκυττάρων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(συγκολλητινογόνα)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52006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Αντίσωμα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πλάσματος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(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υ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γ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η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ί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ν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2311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Γονότυπος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του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ατόμου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400" spc="-37" baseline="240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24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 baseline="24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r>
                        <a:rPr sz="2400" spc="-15" baseline="240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24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2400" spc="-7" baseline="240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 baseline="24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Α,Β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Κανένα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5"/>
                        </a:lnSpc>
                      </a:pPr>
                      <a:r>
                        <a:rPr sz="3600" spc="-7" baseline="-16000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3600" spc="-7" baseline="-16000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Κανένα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αντί-Α,</a:t>
                      </a:r>
                      <a:r>
                        <a:rPr sz="2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5"/>
                        </a:lnSpc>
                      </a:pPr>
                      <a:r>
                        <a:rPr sz="3600" spc="-15" baseline="-16000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3600" spc="-15" baseline="-16000" dirty="0">
                          <a:latin typeface="Calibri" panose="020F0502020204030204"/>
                          <a:cs typeface="Calibri" panose="020F0502020204030204"/>
                        </a:rPr>
                        <a:t>Ι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491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Ομάδες</a:t>
            </a:r>
            <a:r>
              <a:rPr sz="3200" spc="-55" dirty="0"/>
              <a:t> </a:t>
            </a:r>
            <a:r>
              <a:rPr sz="3200" spc="-5" dirty="0"/>
              <a:t>αίματος</a:t>
            </a:r>
            <a:r>
              <a:rPr sz="3200" spc="-45" dirty="0"/>
              <a:t> </a:t>
            </a:r>
            <a:r>
              <a:rPr sz="3200" dirty="0"/>
              <a:t>(σύστημα</a:t>
            </a:r>
            <a:r>
              <a:rPr sz="3200" spc="-20" dirty="0"/>
              <a:t> </a:t>
            </a:r>
            <a:r>
              <a:rPr sz="3200" dirty="0"/>
              <a:t>ΑΒΟ)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4859" y="849919"/>
            <a:ext cx="85223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241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ομάδες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καθορίζονται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τρία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αλληλόμορφα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γονίδια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Απ'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υπεύθυνο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ομάδα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υπολειπόμενο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270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270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υπεύθυνα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σύνθεση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αντιγόνων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αντίστοιχα,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ισοεπικρατή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μεταξύ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επικρατή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έναντι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γονιδίου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5267"/>
            <a:ext cx="8621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Έλεγχοι που</a:t>
            </a:r>
            <a:r>
              <a:rPr sz="3000" dirty="0"/>
              <a:t> </a:t>
            </a:r>
            <a:r>
              <a:rPr sz="3000" spc="-10" dirty="0"/>
              <a:t>γίνονται</a:t>
            </a:r>
            <a:r>
              <a:rPr sz="3000" spc="-15" dirty="0"/>
              <a:t> </a:t>
            </a:r>
            <a:r>
              <a:rPr sz="3000" spc="-10" dirty="0"/>
              <a:t>πριν</a:t>
            </a:r>
            <a:r>
              <a:rPr sz="3000" spc="-20" dirty="0"/>
              <a:t> </a:t>
            </a:r>
            <a:r>
              <a:rPr sz="3000" dirty="0"/>
              <a:t>από μια</a:t>
            </a:r>
            <a:r>
              <a:rPr sz="3000" spc="-10" dirty="0"/>
              <a:t> μετάγγιση αίματος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4276" y="3517391"/>
            <a:ext cx="4600955" cy="33406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59" y="794320"/>
            <a:ext cx="8406130" cy="299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ταυτόχρονη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παρουσία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αντιγόνου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αντίστοιχο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αντίσωμα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(π.χ.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συγκολλητινογόνου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συγκολλητίνης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αντί-Α),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 μπορούσε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συμβεί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διάρκεια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επιτρεπτών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μεταγγίσεων,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συγκόλληση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ερυθροκυττάρων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σταματά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ακολουθεί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αιμόλυση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συνεπάγεται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θάνατο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ατόμου.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663575">
              <a:lnSpc>
                <a:spcPct val="100000"/>
              </a:lnSpc>
              <a:spcBef>
                <a:spcPts val="105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ομάδας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(δότης)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8295" y="3689603"/>
            <a:ext cx="2432685" cy="2885440"/>
            <a:chOff x="2368295" y="3689603"/>
            <a:chExt cx="2432685" cy="2885440"/>
          </a:xfrm>
        </p:grpSpPr>
        <p:sp>
          <p:nvSpPr>
            <p:cNvPr id="7" name="object 7"/>
            <p:cNvSpPr/>
            <p:nvPr/>
          </p:nvSpPr>
          <p:spPr>
            <a:xfrm>
              <a:off x="3417569" y="3697985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>
                  <a:moveTo>
                    <a:pt x="0" y="0"/>
                  </a:moveTo>
                  <a:lnTo>
                    <a:pt x="445008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93869" y="4904993"/>
              <a:ext cx="498475" cy="676910"/>
            </a:xfrm>
            <a:custGeom>
              <a:avLst/>
              <a:gdLst/>
              <a:ahLst/>
              <a:cxnLst/>
              <a:rect l="l" t="t" r="r" b="b"/>
              <a:pathLst>
                <a:path w="498475" h="676910">
                  <a:moveTo>
                    <a:pt x="498348" y="676655"/>
                  </a:moveTo>
                  <a:lnTo>
                    <a:pt x="142151" y="676655"/>
                  </a:lnTo>
                  <a:lnTo>
                    <a:pt x="0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76677" y="5264657"/>
              <a:ext cx="1597660" cy="767080"/>
            </a:xfrm>
            <a:custGeom>
              <a:avLst/>
              <a:gdLst/>
              <a:ahLst/>
              <a:cxnLst/>
              <a:rect l="l" t="t" r="r" b="b"/>
              <a:pathLst>
                <a:path w="1597660" h="767079">
                  <a:moveTo>
                    <a:pt x="1597152" y="766571"/>
                  </a:moveTo>
                  <a:lnTo>
                    <a:pt x="1374813" y="766571"/>
                  </a:lnTo>
                  <a:lnTo>
                    <a:pt x="0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00121" y="5851397"/>
              <a:ext cx="2158365" cy="715010"/>
            </a:xfrm>
            <a:custGeom>
              <a:avLst/>
              <a:gdLst/>
              <a:ahLst/>
              <a:cxnLst/>
              <a:rect l="l" t="t" r="r" b="b"/>
              <a:pathLst>
                <a:path w="2158365" h="715009">
                  <a:moveTo>
                    <a:pt x="2157984" y="714755"/>
                  </a:moveTo>
                  <a:lnTo>
                    <a:pt x="1800504" y="714755"/>
                  </a:lnTo>
                  <a:lnTo>
                    <a:pt x="0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52340" y="5279843"/>
            <a:ext cx="4223385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8515">
              <a:lnSpc>
                <a:spcPct val="148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Αίμα ομάδας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Β (δέκτης)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συγκόλληση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ερυθροκυττάρων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δότη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681990">
              <a:lnSpc>
                <a:spcPct val="10000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σταματά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αίματος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0311" y="2205228"/>
            <a:ext cx="8755110" cy="25203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950" y="4248630"/>
            <a:ext cx="190436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Αντιγόνα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 στα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ρυ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θ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ύ</a:t>
            </a:r>
            <a:r>
              <a:rPr sz="1400" b="1" spc="20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ου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ότη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9768" y="4273058"/>
            <a:ext cx="16878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Αντισώματα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αντί-Α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στο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πλάσμα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δέκτη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3576" y="4370035"/>
            <a:ext cx="1845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Αιμοσυγκόλληση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8136" y="4382506"/>
            <a:ext cx="1068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ό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ση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480" y="2230396"/>
            <a:ext cx="222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ομάδας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(Δότης)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5093" y="2230396"/>
            <a:ext cx="145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ομάδας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Β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(Δέκτης)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251" y="125267"/>
            <a:ext cx="8621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Έλεγχοι που</a:t>
            </a:r>
            <a:r>
              <a:rPr sz="3000" dirty="0"/>
              <a:t> </a:t>
            </a:r>
            <a:r>
              <a:rPr sz="3000" spc="-10" dirty="0"/>
              <a:t>γίνονται</a:t>
            </a:r>
            <a:r>
              <a:rPr sz="3000" spc="-15" dirty="0"/>
              <a:t> </a:t>
            </a:r>
            <a:r>
              <a:rPr sz="3000" spc="-10" dirty="0"/>
              <a:t>πριν</a:t>
            </a:r>
            <a:r>
              <a:rPr sz="3000" spc="-20" dirty="0"/>
              <a:t> </a:t>
            </a:r>
            <a:r>
              <a:rPr sz="3000" dirty="0"/>
              <a:t>από μια</a:t>
            </a:r>
            <a:r>
              <a:rPr sz="3000" spc="-15" dirty="0"/>
              <a:t> </a:t>
            </a:r>
            <a:r>
              <a:rPr sz="3000" spc="-10" dirty="0"/>
              <a:t>μετάγγιση αίματος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93936"/>
            <a:ext cx="414337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ια 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μη συμβεί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αιμοσυγκόλληση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πριν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μετάγγιση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ελέγχεται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 του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δότη,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ώστε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περιέχει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συγκολλητινογόνα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αντίστοιχα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συγκολλητίνες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δέκτη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4965" marR="2413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Επιπλέον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ελέγχεται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δότη, </a:t>
            </a:r>
            <a:r>
              <a:rPr sz="2400" dirty="0">
                <a:latin typeface="Calibri" panose="020F0502020204030204"/>
                <a:cs typeface="Calibri" panose="020F0502020204030204"/>
              </a:rPr>
              <a:t>ώστε 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μη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περιέχει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μολυσματικούς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παραγόντες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ιοί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προκαλούν 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AIDS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ηπατίτιδα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5267"/>
            <a:ext cx="8621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Έλεγχοι που</a:t>
            </a:r>
            <a:r>
              <a:rPr sz="3000" dirty="0"/>
              <a:t> </a:t>
            </a:r>
            <a:r>
              <a:rPr sz="3000" spc="-10" dirty="0"/>
              <a:t>γίνονται</a:t>
            </a:r>
            <a:r>
              <a:rPr sz="3000" spc="-15" dirty="0"/>
              <a:t> </a:t>
            </a:r>
            <a:r>
              <a:rPr sz="3000" spc="-10" dirty="0"/>
              <a:t>πριν</a:t>
            </a:r>
            <a:r>
              <a:rPr sz="3000" spc="-20" dirty="0"/>
              <a:t> </a:t>
            </a:r>
            <a:r>
              <a:rPr sz="3000" dirty="0"/>
              <a:t>από μια</a:t>
            </a:r>
            <a:r>
              <a:rPr sz="3000" spc="-15" dirty="0"/>
              <a:t> </a:t>
            </a:r>
            <a:r>
              <a:rPr sz="3000" spc="-10" dirty="0"/>
              <a:t>μετάγγιση αίματος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15255" y="1484376"/>
            <a:ext cx="4117847" cy="4373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465" y="795934"/>
            <a:ext cx="8336280" cy="576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πρόκειται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πολύ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εξειδικευμένο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ιστό,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πολλά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είδη κυττάρων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αιωρούνται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σ'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υγρό,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πλάσμα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6035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κύτταρα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του</a:t>
            </a: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αίματος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68935" indent="-343535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68935" algn="l"/>
                <a:tab pos="36957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έμμορφα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συστατικά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αίματος,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893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8935" algn="l"/>
                <a:tab pos="369570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καταλαμβάνουν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45% 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όγκου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893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8935" algn="l"/>
                <a:tab pos="36957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ερυθρό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οστών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893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8935" algn="l"/>
                <a:tab pos="36957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διακρίνονται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41045" lvl="1" indent="-352425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ερυθρά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ερυθροκύτταρα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41045" lvl="1" indent="-352425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sz="2400" b="1" spc="-20" dirty="0">
                <a:latin typeface="Calibri" panose="020F0502020204030204"/>
                <a:cs typeface="Calibri" panose="020F0502020204030204"/>
              </a:rPr>
              <a:t>λευκά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λευκοκύτταρα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41045" lvl="1" indent="-352425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αιμοπετάλια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2385" marR="5080">
              <a:lnSpc>
                <a:spcPct val="100000"/>
              </a:lnSpc>
              <a:spcBef>
                <a:spcPts val="685"/>
              </a:spcBef>
            </a:pPr>
            <a:r>
              <a:rPr sz="2800" b="1" spc="-1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</a:t>
            </a:r>
            <a:r>
              <a:rPr sz="28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πλάσμα</a:t>
            </a:r>
            <a:r>
              <a:rPr sz="2800" b="1" spc="-9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νερό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(90%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όγκου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του),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διαλυμένα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ανόργανα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άλατα,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ορμόνες, πρωτεΐνες,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θρεπτικές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ουσίες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2385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ενήλικα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όρο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5,5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λίτρα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853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Α</a:t>
            </a:r>
            <a:r>
              <a:rPr sz="3200" spc="-5" dirty="0"/>
              <a:t>ί</a:t>
            </a:r>
            <a:r>
              <a:rPr sz="3200" spc="-20" dirty="0"/>
              <a:t>μα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4172" y="2414537"/>
          <a:ext cx="8660130" cy="315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615"/>
                <a:gridCol w="2304415"/>
                <a:gridCol w="1944370"/>
                <a:gridCol w="1512570"/>
                <a:gridCol w="1643379"/>
              </a:tblGrid>
              <a:tr h="1066800">
                <a:tc>
                  <a:txBody>
                    <a:bodyPr/>
                    <a:lstStyle/>
                    <a:p>
                      <a:pPr marL="76200" marR="2965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Ομάδα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ος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429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Αντιγόνα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ερυθροκυττάρων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(συγκολλητινογόνα)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593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Αντίσωμα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πλάσματος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(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υ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γ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η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ί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ν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ε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210820" algn="just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Μπορεί να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δώσει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αίμα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342900" algn="just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Μπορεί να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λάβει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αίμα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από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4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</a:t>
                      </a:r>
                      <a:r>
                        <a:rPr sz="24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r>
                        <a:rPr sz="24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Β</a:t>
                      </a:r>
                      <a:r>
                        <a:rPr sz="24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Α,Β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Κανένα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ΑΒ,</a:t>
                      </a:r>
                      <a:r>
                        <a:rPr sz="24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Α,</a:t>
                      </a:r>
                      <a:r>
                        <a:rPr sz="24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Β,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Κανένα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αντί-Α,</a:t>
                      </a:r>
                      <a:r>
                        <a:rPr sz="2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αντί-Β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ΑΒ,</a:t>
                      </a:r>
                      <a:r>
                        <a:rPr sz="24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Α,</a:t>
                      </a:r>
                      <a:r>
                        <a:rPr sz="24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Β,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834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Πίνακας</a:t>
            </a:r>
            <a:r>
              <a:rPr sz="3200" spc="-10" dirty="0"/>
              <a:t> συμβατότητας</a:t>
            </a:r>
            <a:r>
              <a:rPr sz="3200" spc="-15" dirty="0"/>
              <a:t> </a:t>
            </a:r>
            <a:r>
              <a:rPr sz="3200" spc="-10" dirty="0"/>
              <a:t>ερυθροκυτάρων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88976" y="1056132"/>
            <a:ext cx="8766175" cy="1091565"/>
            <a:chOff x="188976" y="1056132"/>
            <a:chExt cx="8766175" cy="109156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8976" y="1083564"/>
              <a:ext cx="8766047" cy="954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1056132"/>
              <a:ext cx="8534399" cy="693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1956041"/>
              <a:ext cx="8534399" cy="1912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0697" y="1125474"/>
            <a:ext cx="8642985" cy="830580"/>
          </a:xfrm>
          <a:prstGeom prst="rect">
            <a:avLst/>
          </a:prstGeom>
          <a:solidFill>
            <a:srgbClr val="C0504D"/>
          </a:solidFill>
          <a:ln w="38100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822450" marR="307340" indent="-1508760">
              <a:lnSpc>
                <a:spcPct val="100000"/>
              </a:lnSpc>
              <a:spcBef>
                <a:spcPts val="195"/>
              </a:spcBef>
            </a:pPr>
            <a:r>
              <a:rPr sz="2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ΠΡΟΣΟΧΗ: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ΜΗΝ</a:t>
            </a:r>
            <a:r>
              <a:rPr sz="24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ΣΥΓΚΟΛΛΗΘΟΥΝ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ΤΑ</a:t>
            </a:r>
            <a:r>
              <a:rPr sz="2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ΕΡΥΘΡΑ</a:t>
            </a:r>
            <a:r>
              <a:rPr sz="2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ΑΙΜΟΣΦΑΙΡΙΑ </a:t>
            </a:r>
            <a:r>
              <a:rPr sz="2400" b="1" spc="-5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ΔΟΤΗ</a:t>
            </a:r>
            <a:r>
              <a:rPr sz="24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ΜΕΣΑ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ΣΤΟ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ΣΩΜΑ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ΔΕΚΤΗ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99076" y="1772411"/>
            <a:ext cx="4032503" cy="388924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002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Πίνακας</a:t>
            </a:r>
            <a:r>
              <a:rPr sz="3200" spc="-5" dirty="0"/>
              <a:t> </a:t>
            </a:r>
            <a:r>
              <a:rPr sz="3200" spc="-10" dirty="0"/>
              <a:t>συμβατότητας</a:t>
            </a:r>
            <a:r>
              <a:rPr sz="3200" spc="-15" dirty="0"/>
              <a:t> </a:t>
            </a:r>
            <a:r>
              <a:rPr sz="3200" spc="-5" dirty="0"/>
              <a:t>ερυθροκυττάρων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13493" y="1065943"/>
            <a:ext cx="377761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ομάδα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πανδότης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συγκολλητινογόνα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 μπορούν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συγκολληθούν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απ’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συγκολλητίνες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πλάσματος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οποιουδήποτε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δέκτη.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ομάδα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ΑΒ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πανδέκτης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ορός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συγκολλητίνες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έτσι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δεχτεί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οποιασδήποτε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ομάδας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συγκολλήσει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μεταγγιζόμενου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218" y="776745"/>
            <a:ext cx="332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  <a:tab pos="741045" algn="l"/>
                <a:tab pos="24384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	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γ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ς	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h</a:t>
            </a:r>
            <a:r>
              <a:rPr sz="2400" dirty="0">
                <a:latin typeface="Calibri" panose="020F0502020204030204"/>
                <a:cs typeface="Calibri" panose="020F0502020204030204"/>
              </a:rPr>
              <a:t>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sus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7653" y="776745"/>
            <a:ext cx="491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1417320" algn="l"/>
                <a:tab pos="2807335" algn="l"/>
                <a:tab pos="3496945" algn="l"/>
                <a:tab pos="458152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ι	μία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ω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τε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ΐ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	π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	μ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ί	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97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Σύστημα</a:t>
            </a:r>
            <a:r>
              <a:rPr sz="3200" spc="-80" dirty="0"/>
              <a:t> </a:t>
            </a:r>
            <a:r>
              <a:rPr sz="3200" spc="-5" dirty="0"/>
              <a:t>Rhesus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424298" y="4053454"/>
            <a:ext cx="5196323" cy="25159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52663" y="5012592"/>
            <a:ext cx="73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Rh</a:t>
            </a:r>
            <a:r>
              <a:rPr sz="3600" b="1" baseline="25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+</a:t>
            </a:r>
            <a:endParaRPr sz="3600" baseline="2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010" y="4987719"/>
            <a:ext cx="67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Rh</a:t>
            </a:r>
            <a:r>
              <a:rPr sz="3600" b="1" baseline="25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endParaRPr sz="3600" baseline="2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80645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υπάρχει</a:t>
            </a:r>
            <a:r>
              <a:rPr spc="-5" dirty="0"/>
              <a:t> </a:t>
            </a:r>
            <a:r>
              <a:rPr dirty="0"/>
              <a:t>ή</a:t>
            </a:r>
            <a:r>
              <a:rPr spc="5" dirty="0"/>
              <a:t> </a:t>
            </a:r>
            <a:r>
              <a:rPr dirty="0"/>
              <a:t>όχι</a:t>
            </a:r>
            <a:r>
              <a:rPr spc="5" dirty="0"/>
              <a:t> </a:t>
            </a:r>
            <a:r>
              <a:rPr spc="-5" dirty="0"/>
              <a:t>στην</a:t>
            </a:r>
            <a:r>
              <a:rPr dirty="0"/>
              <a:t> </a:t>
            </a:r>
            <a:r>
              <a:rPr spc="-5" dirty="0"/>
              <a:t>επιφάνεια</a:t>
            </a:r>
            <a:r>
              <a:rPr dirty="0"/>
              <a:t> </a:t>
            </a:r>
            <a:r>
              <a:rPr spc="-10" dirty="0"/>
              <a:t>των</a:t>
            </a:r>
            <a:r>
              <a:rPr spc="-5" dirty="0"/>
              <a:t> ερυθροκυττάρων</a:t>
            </a:r>
            <a:r>
              <a:rPr dirty="0"/>
              <a:t>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ενός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ατόμου.</a:t>
            </a:r>
            <a:endParaRPr b="0" spc="-15" dirty="0">
              <a:latin typeface="Calibri" panose="020F0502020204030204"/>
              <a:cs typeface="Calibri" panose="020F0502020204030204"/>
            </a:endParaRPr>
          </a:p>
          <a:p>
            <a:pPr marL="419100" marR="81280" indent="-342900" algn="just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19100" algn="l"/>
              </a:tabLst>
            </a:pPr>
            <a:r>
              <a:rPr b="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άτομα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pc="-5" dirty="0"/>
              <a:t>έχουν αυτή </a:t>
            </a:r>
            <a:r>
              <a:rPr spc="-15" dirty="0"/>
              <a:t>την </a:t>
            </a:r>
            <a:r>
              <a:rPr spc="-10" dirty="0"/>
              <a:t>πρωτεΐνη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χαρακτηρίζονται </a:t>
            </a:r>
            <a:r>
              <a:rPr b="0" spc="5" dirty="0">
                <a:latin typeface="Calibri" panose="020F0502020204030204"/>
                <a:cs typeface="Calibri" panose="020F0502020204030204"/>
              </a:rPr>
              <a:t>ως </a:t>
            </a:r>
            <a:r>
              <a:rPr b="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Rhesus 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θετικά </a:t>
            </a:r>
            <a:r>
              <a:rPr spc="-5" dirty="0"/>
              <a:t>(Rh</a:t>
            </a:r>
            <a:r>
              <a:rPr sz="2400" spc="-7" baseline="24000" dirty="0"/>
              <a:t>+</a:t>
            </a:r>
            <a:r>
              <a:rPr sz="2400" spc="-5" dirty="0"/>
              <a:t>), </a:t>
            </a:r>
            <a:r>
              <a:rPr sz="2400" b="0" spc="-10" dirty="0">
                <a:latin typeface="Calibri" panose="020F0502020204030204"/>
                <a:cs typeface="Calibri" panose="020F0502020204030204"/>
              </a:rPr>
              <a:t>ενώ </a:t>
            </a:r>
            <a:r>
              <a:rPr sz="2400" b="0" spc="-15" dirty="0">
                <a:latin typeface="Calibri" panose="020F0502020204030204"/>
                <a:cs typeface="Calibri" panose="020F0502020204030204"/>
              </a:rPr>
              <a:t>εκείνα 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" dirty="0"/>
              <a:t>δεν </a:t>
            </a:r>
            <a:r>
              <a:rPr sz="2400" spc="-15" dirty="0"/>
              <a:t>την </a:t>
            </a:r>
            <a:r>
              <a:rPr sz="2400" spc="-10" dirty="0"/>
              <a:t>έχουν 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ως Rhesus </a:t>
            </a:r>
            <a:r>
              <a:rPr sz="2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20" dirty="0">
                <a:latin typeface="Calibri" panose="020F0502020204030204"/>
                <a:cs typeface="Calibri" panose="020F0502020204030204"/>
              </a:rPr>
              <a:t>αρνητικά</a:t>
            </a:r>
            <a:r>
              <a:rPr sz="2400"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/>
              <a:t>(Rh</a:t>
            </a:r>
            <a:r>
              <a:rPr sz="2400" spc="-7" baseline="24000" dirty="0"/>
              <a:t>-</a:t>
            </a:r>
            <a:r>
              <a:rPr sz="2400" spc="-5" dirty="0"/>
              <a:t>)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19100" indent="-342900" algn="just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19100" algn="l"/>
              </a:tabLst>
            </a:pPr>
            <a:r>
              <a:rPr b="0" spc="-10" dirty="0">
                <a:latin typeface="Calibri" panose="020F0502020204030204"/>
                <a:cs typeface="Calibri" panose="020F0502020204030204"/>
              </a:rPr>
              <a:t>Εκτιμάται</a:t>
            </a:r>
            <a:r>
              <a:rPr b="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ότι</a:t>
            </a:r>
            <a:r>
              <a:rPr b="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0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b="0" spc="472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b="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dirty="0">
                <a:latin typeface="Calibri" panose="020F0502020204030204"/>
                <a:cs typeface="Calibri" panose="020F0502020204030204"/>
              </a:rPr>
              <a:t>περίπου</a:t>
            </a:r>
            <a:r>
              <a:rPr sz="2400" b="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dirty="0">
                <a:latin typeface="Calibri" panose="020F0502020204030204"/>
                <a:cs typeface="Calibri" panose="020F0502020204030204"/>
              </a:rPr>
              <a:t>85%</a:t>
            </a:r>
            <a:r>
              <a:rPr sz="2400" b="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πληθυσμού,</a:t>
            </a:r>
            <a:r>
              <a:rPr sz="2400" b="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ενώ</a:t>
            </a:r>
            <a:r>
              <a:rPr sz="2400" b="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0" spc="-7" baseline="24000" dirty="0">
                <a:latin typeface="Calibri" panose="020F0502020204030204"/>
                <a:cs typeface="Calibri" panose="020F0502020204030204"/>
              </a:rPr>
              <a:t>-</a:t>
            </a:r>
            <a:endParaRPr sz="2400" baseline="24000">
              <a:latin typeface="Calibri" panose="020F0502020204030204"/>
              <a:cs typeface="Calibri" panose="020F0502020204030204"/>
            </a:endParaRPr>
          </a:p>
          <a:p>
            <a:pPr marL="419100" algn="just">
              <a:lnSpc>
                <a:spcPct val="100000"/>
              </a:lnSpc>
            </a:pPr>
            <a:r>
              <a:rPr b="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b="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15%.</a:t>
            </a:r>
            <a:endParaRPr b="0" spc="-5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 panose="020F0502020204030204"/>
              <a:cs typeface="Calibri" panose="020F0502020204030204"/>
            </a:endParaRPr>
          </a:p>
          <a:p>
            <a:pPr marL="932815">
              <a:lnSpc>
                <a:spcPct val="100000"/>
              </a:lnSpc>
            </a:pPr>
            <a:r>
              <a:rPr sz="1800" spc="-5" dirty="0"/>
              <a:t>Rh</a:t>
            </a:r>
            <a:r>
              <a:rPr sz="1800" spc="-30" dirty="0"/>
              <a:t> </a:t>
            </a:r>
            <a:r>
              <a:rPr sz="1800" spc="-5" dirty="0"/>
              <a:t>αντιγόνο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2484882" y="442188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spc="5" dirty="0"/>
              <a:t> </a:t>
            </a:r>
            <a:r>
              <a:rPr spc="-10" dirty="0"/>
              <a:t>δημιουργήσει</a:t>
            </a:r>
            <a:r>
              <a:rPr spc="40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66759" y="900358"/>
            <a:ext cx="8286115" cy="449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72580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18465" algn="l"/>
                <a:tab pos="4191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έρθει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επαφή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(π.χ.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με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ένεση)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πρωτεΐνη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Rhesus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παράγει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αντισώματα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αντί-Rh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19100" marR="25273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18465" algn="l"/>
                <a:tab pos="4191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b="1" spc="262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πάρει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ίδιας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σε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μερικές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περιπτώσεις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Ρέζους-Αρνητικό.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191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18465" algn="l"/>
                <a:tab pos="4191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247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δεχθεί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78510" marR="822325" lvl="1" indent="-342900">
              <a:lnSpc>
                <a:spcPct val="100000"/>
              </a:lnSpc>
              <a:spcBef>
                <a:spcPts val="1075"/>
              </a:spcBef>
              <a:buClr>
                <a:srgbClr val="C00000"/>
              </a:buClr>
              <a:buFont typeface="Arial MT"/>
              <a:buChar char="•"/>
              <a:tabLst>
                <a:tab pos="778510" algn="l"/>
                <a:tab pos="77914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Εάν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247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δεχθεί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μετάγγιση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b="1" spc="7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σχηματίζονται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αντί-Rh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αντισώματα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78510" marR="68580" lvl="1" indent="-34290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778510" algn="l"/>
                <a:tab pos="779145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Επακόλουθες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μεταγγίσεις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αίμα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αποτέλεσμα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αντί-Rh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δέκτη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καταστρέψουν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δότη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(συγκόλληση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αιμόλυση)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κίνδυνο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ζωή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αυτού.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1304" y="877824"/>
            <a:ext cx="6598920" cy="5836920"/>
            <a:chOff x="2051304" y="877824"/>
            <a:chExt cx="6598920" cy="58369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51304" y="4148328"/>
              <a:ext cx="3916679" cy="2566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236" y="877824"/>
              <a:ext cx="2951987" cy="345795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spc="5" dirty="0"/>
              <a:t> </a:t>
            </a:r>
            <a:r>
              <a:rPr spc="-10" dirty="0"/>
              <a:t>δημιουργήσει</a:t>
            </a:r>
            <a:r>
              <a:rPr spc="40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962257" y="2540012"/>
            <a:ext cx="6445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Rh</a:t>
            </a:r>
            <a:r>
              <a:rPr sz="1350" b="1" spc="7" baseline="25000" dirty="0">
                <a:latin typeface="Calibri" panose="020F0502020204030204"/>
                <a:cs typeface="Calibri" panose="020F0502020204030204"/>
              </a:rPr>
              <a:t>+</a:t>
            </a:r>
            <a:endParaRPr sz="1350" baseline="25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έμβρυο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8236" y="729360"/>
            <a:ext cx="116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1800" b="1" spc="-7" baseline="250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b="1" spc="135" baseline="250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μητέρα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110" y="879902"/>
            <a:ext cx="481457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44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Rh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δημιουργήσει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προβλήματα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περίπτωση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μητέρα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- </a:t>
            </a:r>
            <a:r>
              <a:rPr sz="2400" b="1" spc="-525" baseline="24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σύζυγος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100" marR="30480" algn="just">
              <a:lnSpc>
                <a:spcPct val="100000"/>
              </a:lnSpc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περίπτωση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παιδί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θα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γεννηθεί 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κληρονομήσει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Rh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πατέρα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γίνει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4183" y="6137385"/>
            <a:ext cx="755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βρ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5598" y="5424382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πλακούντας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79008" y="5180076"/>
            <a:ext cx="410209" cy="725805"/>
            <a:chOff x="5779008" y="5180076"/>
            <a:chExt cx="410209" cy="725805"/>
          </a:xfrm>
        </p:grpSpPr>
        <p:sp>
          <p:nvSpPr>
            <p:cNvPr id="13" name="object 13"/>
            <p:cNvSpPr/>
            <p:nvPr/>
          </p:nvSpPr>
          <p:spPr>
            <a:xfrm>
              <a:off x="5804916" y="5186172"/>
              <a:ext cx="378460" cy="353695"/>
            </a:xfrm>
            <a:custGeom>
              <a:avLst/>
              <a:gdLst/>
              <a:ahLst/>
              <a:cxnLst/>
              <a:rect l="l" t="t" r="r" b="b"/>
              <a:pathLst>
                <a:path w="378460" h="353695">
                  <a:moveTo>
                    <a:pt x="0" y="0"/>
                  </a:moveTo>
                  <a:lnTo>
                    <a:pt x="377952" y="3535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785104" y="5539740"/>
              <a:ext cx="398145" cy="360045"/>
            </a:xfrm>
            <a:custGeom>
              <a:avLst/>
              <a:gdLst/>
              <a:ahLst/>
              <a:cxnLst/>
              <a:rect l="l" t="t" r="r" b="b"/>
              <a:pathLst>
                <a:path w="398145" h="360045">
                  <a:moveTo>
                    <a:pt x="0" y="359664"/>
                  </a:moveTo>
                  <a:lnTo>
                    <a:pt x="39776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202468" y="4105840"/>
            <a:ext cx="1980564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Πρώτη</a:t>
            </a:r>
            <a:r>
              <a:rPr sz="18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εγκυμοσύνη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63015">
              <a:lnSpc>
                <a:spcPct val="100000"/>
              </a:lnSpc>
              <a:spcBef>
                <a:spcPts val="1360"/>
              </a:spcBef>
            </a:pP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τέρα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56" y="973836"/>
            <a:ext cx="656843" cy="6461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spc="5" dirty="0"/>
              <a:t> </a:t>
            </a:r>
            <a:r>
              <a:rPr spc="-10" dirty="0"/>
              <a:t>δημιουργήσει</a:t>
            </a:r>
            <a:r>
              <a:rPr spc="40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Η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μητέρα </a:t>
            </a:r>
            <a:r>
              <a:rPr spc="-10" dirty="0"/>
              <a:t>έχει αρκετές </a:t>
            </a:r>
            <a:r>
              <a:rPr spc="-5" dirty="0"/>
              <a:t> </a:t>
            </a:r>
            <a:r>
              <a:rPr spc="-10" dirty="0"/>
              <a:t>πιθανότητες </a:t>
            </a:r>
            <a:r>
              <a:rPr dirty="0"/>
              <a:t>να </a:t>
            </a:r>
            <a:r>
              <a:rPr spc="5" dirty="0"/>
              <a:t> </a:t>
            </a:r>
            <a:r>
              <a:rPr spc="-10" dirty="0"/>
              <a:t>αναπτύξει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αντισώματα </a:t>
            </a:r>
            <a:r>
              <a:rPr b="1" dirty="0">
                <a:latin typeface="Calibri" panose="020F0502020204030204"/>
                <a:cs typeface="Calibri" panose="020F0502020204030204"/>
              </a:rPr>
              <a:t> έναντι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παράγοντα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 Rh</a:t>
            </a:r>
            <a:r>
              <a:rPr spc="-5" dirty="0"/>
              <a:t>, αν </a:t>
            </a:r>
            <a:r>
              <a:rPr spc="-30" dirty="0"/>
              <a:t>κατά </a:t>
            </a:r>
            <a:r>
              <a:rPr spc="-5" dirty="0"/>
              <a:t>τη </a:t>
            </a:r>
            <a:r>
              <a:rPr spc="-10" dirty="0"/>
              <a:t>διάρκεια </a:t>
            </a:r>
            <a:r>
              <a:rPr spc="-5" dirty="0"/>
              <a:t> </a:t>
            </a:r>
            <a:r>
              <a:rPr spc="-15" dirty="0"/>
              <a:t>του</a:t>
            </a:r>
            <a:r>
              <a:rPr spc="-10" dirty="0"/>
              <a:t> </a:t>
            </a:r>
            <a:r>
              <a:rPr spc="-20" dirty="0"/>
              <a:t>τοκετού</a:t>
            </a:r>
            <a:r>
              <a:rPr spc="-10" dirty="0"/>
              <a:t> </a:t>
            </a:r>
            <a:r>
              <a:rPr dirty="0"/>
              <a:t>ή</a:t>
            </a:r>
            <a:r>
              <a:rPr spc="-20" dirty="0"/>
              <a:t> </a:t>
            </a:r>
            <a:r>
              <a:rPr spc="-15" dirty="0"/>
              <a:t>λίγο</a:t>
            </a:r>
            <a:r>
              <a:rPr spc="-10" dirty="0"/>
              <a:t> πριν </a:t>
            </a:r>
            <a:r>
              <a:rPr spc="-5" dirty="0"/>
              <a:t> </a:t>
            </a:r>
            <a:r>
              <a:rPr spc="-10" dirty="0"/>
              <a:t>σπάσει </a:t>
            </a:r>
            <a:r>
              <a:rPr dirty="0"/>
              <a:t>ο </a:t>
            </a:r>
            <a:r>
              <a:rPr spc="-15" dirty="0"/>
              <a:t>πλακούντας, </a:t>
            </a:r>
            <a:r>
              <a:rPr spc="-10" dirty="0"/>
              <a:t> οπότε τα κύτταρα </a:t>
            </a:r>
            <a:r>
              <a:rPr spc="-20" dirty="0"/>
              <a:t>του </a:t>
            </a:r>
            <a:r>
              <a:rPr spc="-15" dirty="0"/>
              <a:t> ανοσοποιητικού </a:t>
            </a:r>
            <a:r>
              <a:rPr spc="-10" dirty="0"/>
              <a:t> </a:t>
            </a:r>
            <a:r>
              <a:rPr spc="-15" dirty="0"/>
              <a:t>μηχανισμού </a:t>
            </a:r>
            <a:r>
              <a:rPr spc="-10" dirty="0"/>
              <a:t>της </a:t>
            </a:r>
            <a:r>
              <a:rPr spc="-15" dirty="0"/>
              <a:t>μητέρας </a:t>
            </a:r>
            <a:r>
              <a:rPr spc="-10" dirty="0"/>
              <a:t> έρχονται </a:t>
            </a:r>
            <a:r>
              <a:rPr spc="-5" dirty="0"/>
              <a:t>σε </a:t>
            </a:r>
            <a:r>
              <a:rPr spc="-10" dirty="0"/>
              <a:t>επαφή </a:t>
            </a:r>
            <a:r>
              <a:rPr dirty="0"/>
              <a:t>με </a:t>
            </a:r>
            <a:r>
              <a:rPr spc="-10" dirty="0"/>
              <a:t>τα </a:t>
            </a:r>
            <a:r>
              <a:rPr spc="-530" dirty="0"/>
              <a:t> </a:t>
            </a:r>
            <a:r>
              <a:rPr spc="-5" dirty="0"/>
              <a:t>ερυθρά</a:t>
            </a:r>
            <a:r>
              <a:rPr spc="-20" dirty="0"/>
              <a:t> </a:t>
            </a:r>
            <a:r>
              <a:rPr spc="-10" dirty="0"/>
              <a:t>αιμοσφαίρια</a:t>
            </a:r>
            <a:r>
              <a:rPr spc="5" dirty="0"/>
              <a:t> </a:t>
            </a:r>
            <a:r>
              <a:rPr spc="-20" dirty="0"/>
              <a:t>του </a:t>
            </a:r>
            <a:r>
              <a:rPr spc="-530" dirty="0"/>
              <a:t> </a:t>
            </a:r>
            <a:r>
              <a:rPr spc="-10" dirty="0"/>
              <a:t>παιδιού.</a:t>
            </a:r>
            <a:endParaRPr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4407408" y="1124711"/>
            <a:ext cx="4513580" cy="3202305"/>
            <a:chOff x="4407408" y="1124711"/>
            <a:chExt cx="4513580" cy="320230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407408" y="1124711"/>
              <a:ext cx="4513178" cy="30007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59395" y="3529583"/>
              <a:ext cx="576580" cy="791210"/>
            </a:xfrm>
            <a:custGeom>
              <a:avLst/>
              <a:gdLst/>
              <a:ahLst/>
              <a:cxnLst/>
              <a:rect l="l" t="t" r="r" b="b"/>
              <a:pathLst>
                <a:path w="576579" h="791210">
                  <a:moveTo>
                    <a:pt x="0" y="790956"/>
                  </a:moveTo>
                  <a:lnTo>
                    <a:pt x="5760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169822" y="3501225"/>
            <a:ext cx="2467610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έμβρυο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 panose="020F0502020204030204"/>
              <a:cs typeface="Calibri" panose="020F0502020204030204"/>
            </a:endParaRPr>
          </a:p>
          <a:p>
            <a:pPr marL="181610" marR="5080">
              <a:lnSpc>
                <a:spcPct val="100000"/>
              </a:lnSpc>
            </a:pP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Αντιγόνο</a:t>
            </a:r>
            <a:r>
              <a:rPr sz="1600" b="1" spc="-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Rh</a:t>
            </a:r>
            <a:r>
              <a:rPr sz="1600" b="1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σε</a:t>
            </a:r>
            <a:r>
              <a:rPr sz="1600" b="1" spc="1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ερυθρά </a:t>
            </a:r>
            <a:r>
              <a:rPr sz="1600" b="1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1600" b="1" spc="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1600" b="1" spc="-4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εμβρύου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0642" y="1036151"/>
            <a:ext cx="2730500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5080" indent="-951865">
              <a:lnSpc>
                <a:spcPct val="149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Αιμορραγία</a:t>
            </a:r>
            <a:r>
              <a:rPr sz="1800" b="1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κατά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τον</a:t>
            </a:r>
            <a:r>
              <a:rPr sz="1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τοκετό </a:t>
            </a:r>
            <a:r>
              <a:rPr sz="1800" b="1" spc="-39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μητέρα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1251204"/>
            <a:ext cx="565403" cy="4968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spc="5" dirty="0"/>
              <a:t> </a:t>
            </a:r>
            <a:r>
              <a:rPr spc="-10" dirty="0"/>
              <a:t>δημιουργήσει</a:t>
            </a:r>
            <a:r>
              <a:rPr spc="40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16769" y="1824283"/>
            <a:ext cx="29940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Αρχίζει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τότε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διαδικασία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παραγωγής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αντισωμάτων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αντί-Rh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αντισώματα αυτά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δε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2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επηρεάσουν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παιδί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οποίο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γεννιέται.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1459" y="1949196"/>
            <a:ext cx="539495" cy="4907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1772411"/>
            <a:ext cx="4632315" cy="19409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49664" y="1797009"/>
            <a:ext cx="337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Παραγωγή</a:t>
            </a:r>
            <a:r>
              <a:rPr sz="1800" b="1" spc="-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μητρικών</a:t>
            </a:r>
            <a:r>
              <a:rPr sz="18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αντισωμάτων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1337" y="2291928"/>
            <a:ext cx="72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τέρα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2427" y="797051"/>
            <a:ext cx="6646545" cy="5996940"/>
            <a:chOff x="2002427" y="797051"/>
            <a:chExt cx="6646545" cy="59969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02427" y="4148328"/>
              <a:ext cx="3917768" cy="2645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6712" y="797051"/>
              <a:ext cx="2951987" cy="34594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19186" y="902069"/>
            <a:ext cx="50609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επόμενη όμως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εγκυμοσύνη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αφού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μητέρα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ήδη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ευαισθητοποιημένη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(έχει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αντισώματα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έναντι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Rh),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έμβρυο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πάλι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2400" b="1" spc="-7" baseline="24000" dirty="0">
                <a:latin typeface="Calibri" panose="020F0502020204030204"/>
                <a:cs typeface="Calibri" panose="020F0502020204030204"/>
              </a:rPr>
              <a:t>+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θα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πεθάνει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ερυθροκύτταρά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καταστραφούν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αντισώματα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μητέρας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διοχετεύονται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μέσω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πλακούντα.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51" y="5775981"/>
            <a:ext cx="14986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Αιμόλυση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εμβρυϊκών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25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άρ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5232" y="5945123"/>
            <a:ext cx="1297305" cy="143510"/>
          </a:xfrm>
          <a:custGeom>
            <a:avLst/>
            <a:gdLst/>
            <a:ahLst/>
            <a:cxnLst/>
            <a:rect l="l" t="t" r="r" b="b"/>
            <a:pathLst>
              <a:path w="1297305" h="143510">
                <a:moveTo>
                  <a:pt x="1296924" y="14325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" y="1053083"/>
            <a:ext cx="539495" cy="5760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02468" y="4105840"/>
            <a:ext cx="2086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Επόμενη</a:t>
            </a:r>
            <a:r>
              <a:rPr sz="1800" b="1" spc="-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εγκυμοσύνη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dirty="0"/>
              <a:t> </a:t>
            </a:r>
            <a:r>
              <a:rPr spc="-10" dirty="0"/>
              <a:t>δημιουργήσει</a:t>
            </a:r>
            <a:r>
              <a:rPr spc="45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6890249" y="2540012"/>
            <a:ext cx="6445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Rh</a:t>
            </a:r>
            <a:r>
              <a:rPr sz="1350" b="1" spc="7" baseline="25000" dirty="0">
                <a:latin typeface="Calibri" panose="020F0502020204030204"/>
                <a:cs typeface="Calibri" panose="020F0502020204030204"/>
              </a:rPr>
              <a:t>+</a:t>
            </a:r>
            <a:endParaRPr sz="1350" baseline="25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έμβρυο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6226" y="729360"/>
            <a:ext cx="116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1800" b="1" spc="-7" baseline="250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b="1" spc="135" baseline="250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μητέρα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5465" y="5492013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πλακούντας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79008" y="5247132"/>
            <a:ext cx="410209" cy="727075"/>
            <a:chOff x="5779008" y="5247132"/>
            <a:chExt cx="410209" cy="727075"/>
          </a:xfrm>
        </p:grpSpPr>
        <p:sp>
          <p:nvSpPr>
            <p:cNvPr id="16" name="object 16"/>
            <p:cNvSpPr/>
            <p:nvPr/>
          </p:nvSpPr>
          <p:spPr>
            <a:xfrm>
              <a:off x="5804916" y="5253228"/>
              <a:ext cx="378460" cy="353695"/>
            </a:xfrm>
            <a:custGeom>
              <a:avLst/>
              <a:gdLst/>
              <a:ahLst/>
              <a:cxnLst/>
              <a:rect l="l" t="t" r="r" b="b"/>
              <a:pathLst>
                <a:path w="378460" h="353695">
                  <a:moveTo>
                    <a:pt x="0" y="0"/>
                  </a:moveTo>
                  <a:lnTo>
                    <a:pt x="377952" y="3535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785104" y="5606796"/>
              <a:ext cx="398145" cy="361315"/>
            </a:xfrm>
            <a:custGeom>
              <a:avLst/>
              <a:gdLst/>
              <a:ahLst/>
              <a:cxnLst/>
              <a:rect l="l" t="t" r="r" b="b"/>
              <a:pathLst>
                <a:path w="398145" h="361314">
                  <a:moveTo>
                    <a:pt x="0" y="361187"/>
                  </a:moveTo>
                  <a:lnTo>
                    <a:pt x="3977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Προβλήματα</a:t>
            </a:r>
            <a:r>
              <a:rPr spc="35" dirty="0"/>
              <a:t> </a:t>
            </a:r>
            <a:r>
              <a:rPr spc="-10" dirty="0"/>
              <a:t>που</a:t>
            </a:r>
            <a:r>
              <a:rPr spc="20" dirty="0"/>
              <a:t> </a:t>
            </a:r>
            <a:r>
              <a:rPr spc="-10" dirty="0"/>
              <a:t>μπορεί</a:t>
            </a:r>
            <a:r>
              <a:rPr spc="40" dirty="0"/>
              <a:t> </a:t>
            </a:r>
            <a:r>
              <a:rPr spc="-5" dirty="0"/>
              <a:t>να</a:t>
            </a:r>
            <a:r>
              <a:rPr spc="5" dirty="0"/>
              <a:t> </a:t>
            </a:r>
            <a:r>
              <a:rPr spc="-10" dirty="0"/>
              <a:t>δημιουργήσει</a:t>
            </a:r>
            <a:r>
              <a:rPr spc="40" dirty="0"/>
              <a:t> </a:t>
            </a:r>
            <a:r>
              <a:rPr spc="-5" dirty="0"/>
              <a:t>ο</a:t>
            </a:r>
            <a:r>
              <a:rPr spc="10" dirty="0"/>
              <a:t> </a:t>
            </a:r>
            <a:r>
              <a:rPr spc="-10" dirty="0"/>
              <a:t>παράγοντας</a:t>
            </a:r>
            <a:r>
              <a:rPr spc="5" dirty="0"/>
              <a:t> </a:t>
            </a:r>
            <a:r>
              <a:rPr spc="-5" dirty="0"/>
              <a:t>Rhesus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02194" y="738174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μητέρα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1800" b="1" spc="-7" baseline="25000" dirty="0">
                <a:latin typeface="Calibri" panose="020F0502020204030204"/>
                <a:cs typeface="Calibri" panose="020F0502020204030204"/>
              </a:rPr>
              <a:t>-</a:t>
            </a:r>
            <a:endParaRPr sz="1800" baseline="25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5404" y="1022603"/>
            <a:ext cx="7400543" cy="38999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2722" y="3330781"/>
            <a:ext cx="1059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1575" b="1" spc="-7" baseline="26000" dirty="0">
                <a:latin typeface="Calibri" panose="020F0502020204030204"/>
                <a:cs typeface="Calibri" panose="020F0502020204030204"/>
              </a:rPr>
              <a:t>+</a:t>
            </a:r>
            <a:endParaRPr sz="1575" baseline="26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801" y="2092270"/>
            <a:ext cx="666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αντί-Rh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6474" y="3234439"/>
            <a:ext cx="1056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αντιγόνο</a:t>
            </a:r>
            <a:r>
              <a:rPr sz="1600" b="1" spc="-6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Rh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56561" y="2244598"/>
            <a:ext cx="3082290" cy="1695450"/>
            <a:chOff x="1956561" y="2244598"/>
            <a:chExt cx="3082290" cy="1695450"/>
          </a:xfrm>
        </p:grpSpPr>
        <p:sp>
          <p:nvSpPr>
            <p:cNvPr id="10" name="object 10"/>
            <p:cNvSpPr/>
            <p:nvPr/>
          </p:nvSpPr>
          <p:spPr>
            <a:xfrm>
              <a:off x="4808219" y="2250948"/>
              <a:ext cx="224154" cy="242570"/>
            </a:xfrm>
            <a:custGeom>
              <a:avLst/>
              <a:gdLst/>
              <a:ahLst/>
              <a:cxnLst/>
              <a:rect l="l" t="t" r="r" b="b"/>
              <a:pathLst>
                <a:path w="224154" h="242569">
                  <a:moveTo>
                    <a:pt x="0" y="0"/>
                  </a:moveTo>
                  <a:lnTo>
                    <a:pt x="224028" y="2423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62911" y="3579876"/>
              <a:ext cx="192405" cy="353695"/>
            </a:xfrm>
            <a:custGeom>
              <a:avLst/>
              <a:gdLst/>
              <a:ahLst/>
              <a:cxnLst/>
              <a:rect l="l" t="t" r="r" b="b"/>
              <a:pathLst>
                <a:path w="192405" h="353695">
                  <a:moveTo>
                    <a:pt x="0" y="353568"/>
                  </a:moveTo>
                  <a:lnTo>
                    <a:pt x="1920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90741" y="4874082"/>
            <a:ext cx="67030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73680" algn="l"/>
                <a:tab pos="4860925" algn="l"/>
              </a:tabLst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(α)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πρώτη</a:t>
            </a:r>
            <a:r>
              <a:rPr sz="1400" b="1" spc="-2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εγκυμοσύνη	</a:t>
            </a:r>
            <a:r>
              <a:rPr sz="2100" b="1" spc="-7" baseline="8000" dirty="0">
                <a:latin typeface="Calibri" panose="020F0502020204030204"/>
                <a:cs typeface="Calibri" panose="020F0502020204030204"/>
              </a:rPr>
              <a:t>(β)</a:t>
            </a:r>
            <a:r>
              <a:rPr sz="2100" b="1" spc="494" baseline="80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5" baseline="8000" dirty="0">
                <a:latin typeface="Calibri" panose="020F0502020204030204"/>
                <a:cs typeface="Calibri" panose="020F0502020204030204"/>
              </a:rPr>
              <a:t>Μεταξύ</a:t>
            </a:r>
            <a:r>
              <a:rPr sz="2100" b="1" spc="-44" baseline="80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7" baseline="8000" dirty="0">
                <a:latin typeface="Calibri" panose="020F0502020204030204"/>
                <a:cs typeface="Calibri" panose="020F0502020204030204"/>
              </a:rPr>
              <a:t>εγκυμοσυνών	</a:t>
            </a:r>
            <a:r>
              <a:rPr sz="2100" b="1" spc="-7" baseline="4000" dirty="0">
                <a:latin typeface="Calibri" panose="020F0502020204030204"/>
                <a:cs typeface="Calibri" panose="020F0502020204030204"/>
              </a:rPr>
              <a:t>(γ)</a:t>
            </a:r>
            <a:r>
              <a:rPr sz="2100" b="1" spc="-44" baseline="40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b="1" baseline="4000" dirty="0">
                <a:latin typeface="Calibri" panose="020F0502020204030204"/>
                <a:cs typeface="Calibri" panose="020F0502020204030204"/>
              </a:rPr>
              <a:t>δεύτερη</a:t>
            </a:r>
            <a:r>
              <a:rPr sz="2100" b="1" spc="-89" baseline="40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7" baseline="400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εγκυμοσύνη</a:t>
            </a:r>
            <a:endParaRPr sz="2100" baseline="4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8048" y="3330781"/>
            <a:ext cx="1059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Rh</a:t>
            </a:r>
            <a:r>
              <a:rPr sz="1575" b="1" spc="-7" baseline="26000" dirty="0">
                <a:latin typeface="Calibri" panose="020F0502020204030204"/>
                <a:cs typeface="Calibri" panose="020F0502020204030204"/>
              </a:rPr>
              <a:t>+</a:t>
            </a:r>
            <a:endParaRPr sz="1575" baseline="26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59623" y="3596640"/>
            <a:ext cx="192405" cy="355600"/>
          </a:xfrm>
          <a:custGeom>
            <a:avLst/>
            <a:gdLst/>
            <a:ahLst/>
            <a:cxnLst/>
            <a:rect l="l" t="t" r="r" b="b"/>
            <a:pathLst>
              <a:path w="192404" h="355600">
                <a:moveTo>
                  <a:pt x="0" y="355092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1459" y="5318759"/>
            <a:ext cx="8641080" cy="1323340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 marR="257810">
              <a:lnSpc>
                <a:spcPct val="100000"/>
              </a:lnSpc>
              <a:spcBef>
                <a:spcPts val="23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δεύτερη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εγκυμοσύνη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για να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μη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πεθάνει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(Rh</a:t>
            </a:r>
            <a:r>
              <a:rPr sz="1950" baseline="26000" dirty="0">
                <a:latin typeface="Calibri" panose="020F0502020204030204"/>
                <a:cs typeface="Calibri" panose="020F0502020204030204"/>
              </a:rPr>
              <a:t>+</a:t>
            </a:r>
            <a:r>
              <a:rPr sz="2000" dirty="0">
                <a:latin typeface="Calibri" panose="020F0502020204030204"/>
                <a:cs typeface="Calibri" panose="020F0502020204030204"/>
              </a:rPr>
              <a:t>),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αμέσως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000" b="1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πρώτο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τοκετό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χορηγούνται</a:t>
            </a:r>
            <a:r>
              <a:rPr sz="20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1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μητέρα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αντί-Rh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αντισώματα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οποία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θα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εξουδετερώσουν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αντιγόνα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Rh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070" algn="l"/>
                <a:tab pos="43434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δε</a:t>
            </a:r>
            <a:r>
              <a:rPr sz="2000" dirty="0">
                <a:latin typeface="Calibri" panose="020F0502020204030204"/>
                <a:cs typeface="Calibri" panose="020F0502020204030204"/>
              </a:rPr>
              <a:t> θα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ευαισθητοποιηθεί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η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μητέρα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την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αντί-Rh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αντισωμάτων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4262" y="1840203"/>
          <a:ext cx="8253730" cy="36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035"/>
                <a:gridCol w="915035"/>
                <a:gridCol w="915034"/>
                <a:gridCol w="915035"/>
                <a:gridCol w="915035"/>
                <a:gridCol w="915035"/>
                <a:gridCol w="915035"/>
                <a:gridCol w="915034"/>
                <a:gridCol w="915034"/>
              </a:tblGrid>
              <a:tr h="3657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Δέκτης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Δότης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65761">
                <a:tc vMerge="1"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O−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O+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A−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A+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B−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B+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AB−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AB+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O−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O+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A−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A+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B−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B+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AB−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AB+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59" y="882396"/>
            <a:ext cx="8641080" cy="52324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800" spc="-20" dirty="0">
                <a:solidFill>
                  <a:srgbClr val="FFFFFF"/>
                </a:solidFill>
              </a:rPr>
              <a:t>Πίνακας</a:t>
            </a:r>
            <a:r>
              <a:rPr sz="2800" spc="-15" dirty="0">
                <a:solidFill>
                  <a:srgbClr val="FFFFFF"/>
                </a:solidFill>
              </a:rPr>
              <a:t> συμβατότητας</a:t>
            </a:r>
            <a:r>
              <a:rPr sz="2800" spc="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ερυθροκυττάρων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93008" y="3427476"/>
            <a:ext cx="141731" cy="143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7528" y="3080004"/>
            <a:ext cx="143255" cy="1630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0935" y="3095244"/>
            <a:ext cx="141731" cy="1615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0816" y="2732532"/>
            <a:ext cx="143255" cy="1615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2743200"/>
            <a:ext cx="143255" cy="1615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3623" y="2715767"/>
            <a:ext cx="143255" cy="1615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8436" y="3087623"/>
            <a:ext cx="143255" cy="1615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244" y="4157472"/>
            <a:ext cx="141731" cy="1615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93008" y="3762755"/>
            <a:ext cx="141731" cy="1432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91484" y="4870703"/>
            <a:ext cx="143255" cy="1417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08" y="4523232"/>
            <a:ext cx="141731" cy="16154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508" y="3456432"/>
            <a:ext cx="141731" cy="1615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3765804"/>
            <a:ext cx="141731" cy="1615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3623" y="3427476"/>
            <a:ext cx="143255" cy="1630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4171188"/>
            <a:ext cx="143255" cy="1630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984" y="4544567"/>
            <a:ext cx="143255" cy="16154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45508" y="5228844"/>
            <a:ext cx="141731" cy="1432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508" y="4861559"/>
            <a:ext cx="141731" cy="16306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37888" y="3834384"/>
            <a:ext cx="143255" cy="14173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7355" y="4835652"/>
            <a:ext cx="141731" cy="16154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797808"/>
            <a:ext cx="141731" cy="16154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152" y="3454908"/>
            <a:ext cx="143255" cy="16306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152" y="2660904"/>
            <a:ext cx="143255" cy="16306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8724" y="3044951"/>
            <a:ext cx="143255" cy="16154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74152" y="5256276"/>
            <a:ext cx="143255" cy="14173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2307" y="2734055"/>
            <a:ext cx="143255" cy="1432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3832" y="3048000"/>
            <a:ext cx="141731" cy="1432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50607" y="5257800"/>
            <a:ext cx="143255" cy="1432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9083" y="3823715"/>
            <a:ext cx="143255" cy="1630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2686811"/>
            <a:ext cx="143255" cy="16306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180" y="3436620"/>
            <a:ext cx="143255" cy="16153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272" y="3095244"/>
            <a:ext cx="143255" cy="16154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65847" y="4869179"/>
            <a:ext cx="141731" cy="14325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7064" y="3110483"/>
            <a:ext cx="143255" cy="16154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3176" y="4543044"/>
            <a:ext cx="143255" cy="16154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0060" y="4175759"/>
            <a:ext cx="143255" cy="16154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77355" y="4523232"/>
            <a:ext cx="141731" cy="14173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1583" y="4940808"/>
            <a:ext cx="143255" cy="16154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4535424"/>
            <a:ext cx="141731" cy="16154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4160520"/>
            <a:ext cx="143255" cy="16154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46876" y="5230367"/>
            <a:ext cx="143255" cy="14173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46191" y="5186171"/>
            <a:ext cx="143255" cy="14325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2115" y="3454908"/>
            <a:ext cx="141731" cy="16306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76" y="2753867"/>
            <a:ext cx="143255" cy="16154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67528" y="4160520"/>
            <a:ext cx="141731" cy="14325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79719" y="4547615"/>
            <a:ext cx="143255" cy="14325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76" y="3806952"/>
            <a:ext cx="143255" cy="1630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2115" y="4146804"/>
            <a:ext cx="141731" cy="16154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64479" y="4879847"/>
            <a:ext cx="141731" cy="14173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16" y="4885944"/>
            <a:ext cx="143255" cy="16306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6416" y="4536947"/>
            <a:ext cx="143255" cy="14325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939" y="4157472"/>
            <a:ext cx="141731" cy="16154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91483" y="5263895"/>
            <a:ext cx="143255" cy="14325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3418332"/>
            <a:ext cx="141731" cy="16154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6416" y="5233415"/>
            <a:ext cx="143255" cy="14325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272" y="2686811"/>
            <a:ext cx="143255" cy="16153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7939" y="3817620"/>
            <a:ext cx="141731" cy="14173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6416" y="3014471"/>
            <a:ext cx="143255" cy="14325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6879" y="5251703"/>
            <a:ext cx="141731" cy="14173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6879" y="4916423"/>
            <a:ext cx="141731" cy="14173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99260" y="4562855"/>
            <a:ext cx="141731" cy="14325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6879" y="4146803"/>
            <a:ext cx="141731" cy="14325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0783" y="3773423"/>
            <a:ext cx="143255" cy="14325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82495" y="3454908"/>
            <a:ext cx="141731" cy="143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769" y="2399901"/>
            <a:ext cx="9290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σεόφ</a:t>
            </a:r>
            <a:r>
              <a:rPr sz="1500" b="1" spc="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8769" y="4279564"/>
            <a:ext cx="12065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Ουδετερόφιλα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284" y="4154215"/>
            <a:ext cx="11557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Μο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ν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500" b="1" spc="-25" dirty="0">
                <a:latin typeface="Calibri" panose="020F0502020204030204"/>
                <a:cs typeface="Calibri" panose="020F0502020204030204"/>
              </a:rPr>
              <a:t>κ</a:t>
            </a:r>
            <a:r>
              <a:rPr sz="1500" b="1" spc="5" dirty="0">
                <a:latin typeface="Calibri" panose="020F0502020204030204"/>
                <a:cs typeface="Calibri" panose="020F0502020204030204"/>
              </a:rPr>
              <a:t>ύ</a:t>
            </a:r>
            <a:r>
              <a:rPr sz="1500" b="1" spc="20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ρα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7569" y="2272837"/>
            <a:ext cx="1236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Λεμφο</a:t>
            </a:r>
            <a:r>
              <a:rPr sz="1500" b="1" spc="-25" dirty="0">
                <a:latin typeface="Calibri" panose="020F0502020204030204"/>
                <a:cs typeface="Calibri" panose="020F0502020204030204"/>
              </a:rPr>
              <a:t>κ</a:t>
            </a:r>
            <a:r>
              <a:rPr sz="1500" b="1" spc="5" dirty="0">
                <a:latin typeface="Calibri" panose="020F0502020204030204"/>
                <a:cs typeface="Calibri" panose="020F0502020204030204"/>
              </a:rPr>
              <a:t>ύ</a:t>
            </a:r>
            <a:r>
              <a:rPr sz="1500" b="1" spc="20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ρα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1269" y="3307824"/>
            <a:ext cx="102361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 panose="020F0502020204030204"/>
                <a:cs typeface="Calibri" panose="020F0502020204030204"/>
              </a:rPr>
              <a:t>Ηω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σ</a:t>
            </a:r>
            <a:r>
              <a:rPr sz="1500" b="1" spc="-25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ν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όφ</a:t>
            </a:r>
            <a:r>
              <a:rPr sz="1500" b="1" spc="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5919" y="4658977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Αιμοπετάλια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0821" y="5482312"/>
            <a:ext cx="205422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1435" algn="r">
              <a:lnSpc>
                <a:spcPts val="1825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Ερυθρά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ή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825"/>
              </a:lnSpc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ερυθροκύτταρα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4569" y="5528863"/>
            <a:ext cx="1404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5–6</a:t>
            </a:r>
            <a:r>
              <a:rPr sz="15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εκατομμύρια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4569" y="4666851"/>
            <a:ext cx="137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250.000–400.000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1832" y="4666851"/>
            <a:ext cx="748665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Πήξη</a:t>
            </a:r>
            <a:r>
              <a:rPr sz="15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1500" b="1" spc="-32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αίματος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9568" y="5564487"/>
            <a:ext cx="129413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71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Μεταφορά</a:t>
            </a:r>
            <a:r>
              <a:rPr sz="15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O</a:t>
            </a:r>
            <a:r>
              <a:rPr sz="1575" b="1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575" baseline="-210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ts val="1710"/>
              </a:lnSpc>
            </a:pPr>
            <a:r>
              <a:rPr sz="1500" b="1" spc="-2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15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μέρους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CO</a:t>
            </a:r>
            <a:r>
              <a:rPr sz="1575" b="1" spc="-7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575" baseline="-2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1769" y="1250551"/>
            <a:ext cx="988060" cy="459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Άμυνα 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 ο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ανι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σ</a:t>
            </a:r>
            <a:r>
              <a:rPr sz="15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ού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7145" y="780587"/>
            <a:ext cx="496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Calibri" panose="020F0502020204030204"/>
                <a:cs typeface="Calibri" panose="020F0502020204030204"/>
              </a:rPr>
              <a:t>Ρό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ς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0247" y="779127"/>
            <a:ext cx="18313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αίματος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2513" y="298139"/>
            <a:ext cx="6083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καταλαμβάνουν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περίπου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45%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όγκου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6695" y="1248967"/>
            <a:ext cx="1932939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0" algn="r">
              <a:lnSpc>
                <a:spcPts val="1825"/>
              </a:lnSpc>
              <a:spcBef>
                <a:spcPts val="9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Λευκά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ή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825"/>
              </a:lnSpc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λευκοκύτταρα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52547" y="699625"/>
            <a:ext cx="1329055" cy="8051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7465" marR="30480" algn="ctr">
              <a:lnSpc>
                <a:spcPts val="1610"/>
              </a:lnSpc>
              <a:spcBef>
                <a:spcPts val="310"/>
              </a:spcBef>
            </a:pPr>
            <a:r>
              <a:rPr sz="1500" b="1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15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ανά</a:t>
            </a:r>
            <a:r>
              <a:rPr sz="15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5" dirty="0">
                <a:latin typeface="Symbol" panose="05050102010706020507"/>
                <a:cs typeface="Symbol" panose="05050102010706020507"/>
              </a:rPr>
              <a:t>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L </a:t>
            </a:r>
            <a:r>
              <a:rPr sz="1500" b="1" spc="-32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(mm</a:t>
            </a:r>
            <a:r>
              <a:rPr sz="1575" b="1" baseline="26000" dirty="0">
                <a:latin typeface="Calibri" panose="020F0502020204030204"/>
                <a:cs typeface="Calibri" panose="020F0502020204030204"/>
              </a:rPr>
              <a:t>3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)</a:t>
            </a:r>
            <a:r>
              <a:rPr sz="15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αίματος</a:t>
            </a:r>
            <a:endParaRPr sz="1500">
              <a:latin typeface="Calibri" panose="020F0502020204030204"/>
              <a:cs typeface="Calibri" panose="020F0502020204030204"/>
            </a:endParaRPr>
          </a:p>
          <a:p>
            <a:pPr marL="13970" algn="ctr">
              <a:lnSpc>
                <a:spcPct val="100000"/>
              </a:lnSpc>
              <a:spcBef>
                <a:spcPts val="905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5.000–10.000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0666" y="3510544"/>
            <a:ext cx="70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λά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43939" y="3717035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0"/>
                </a:moveTo>
                <a:lnTo>
                  <a:pt x="432054" y="216027"/>
                </a:lnTo>
              </a:path>
            </a:pathLst>
          </a:custGeom>
          <a:ln w="1219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16852" y="265885"/>
            <a:ext cx="1859280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Τα κύτταρα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(έμμορφα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συστατικά)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παράγονται</a:t>
            </a:r>
            <a:r>
              <a:rPr sz="20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000" b="1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ερυθρό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μυελό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των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οστών 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αιμοποίηση)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17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Αναιμίες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76244" y="3238500"/>
            <a:ext cx="5658611" cy="3619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2938" y="777911"/>
            <a:ext cx="8261350" cy="471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πάσχει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αναιμία,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όταν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μειωμένος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ερυθροκυττάρων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ερυθροκύτταρα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αρκετή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αιμοσφαιρίνη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94335" marR="5080" indent="-3429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94335" algn="l"/>
                <a:tab pos="39497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Αναιμία </a:t>
            </a:r>
            <a:r>
              <a:rPr sz="2400" dirty="0">
                <a:latin typeface="Symbol" panose="05050102010706020507"/>
                <a:cs typeface="Symbol" panose="05050102010706020507"/>
              </a:rPr>
              <a:t>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χαμηλός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αιματοκρίτης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(%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αναλογία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ερυθροκυττάρων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αίμα)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φυσιολογικές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διακυμάνσεις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άνδρες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40,7 </a:t>
            </a:r>
            <a:r>
              <a:rPr sz="2400" dirty="0">
                <a:latin typeface="Calibri" panose="020F0502020204030204"/>
                <a:cs typeface="Calibri" panose="020F0502020204030204"/>
              </a:rPr>
              <a:t>–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50,3%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γυναίκες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36,1–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44,3%.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3300">
              <a:latin typeface="Calibri" panose="020F0502020204030204"/>
              <a:cs typeface="Calibri" panose="020F0502020204030204"/>
            </a:endParaRPr>
          </a:p>
          <a:p>
            <a:pPr marL="12700" marR="4996815">
              <a:lnSpc>
                <a:spcPct val="100000"/>
              </a:lnSpc>
              <a:spcBef>
                <a:spcPts val="5"/>
              </a:spcBef>
              <a:tabLst>
                <a:tab pos="1343025" algn="l"/>
              </a:tabLst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άτομο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πάσχει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αναιμία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παρουσιάζει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αίσθημα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κούρασης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ατονίας.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241" y="921927"/>
            <a:ext cx="82099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475615" indent="-266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λόγω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έλλειψης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σιδήρου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(σιδηροπενία)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οπότε μειώνεται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αιμοσφαιρίνη.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78765" marR="50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αντιμετωπιστεί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τροφές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πλούσιες σε σίδηρο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συκώτι,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σταφίδες,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δημητριακά.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8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Μορφές</a:t>
            </a:r>
            <a:r>
              <a:rPr sz="3200" spc="-65" dirty="0"/>
              <a:t> </a:t>
            </a:r>
            <a:r>
              <a:rPr sz="3200" spc="-5" dirty="0"/>
              <a:t>αναιμίας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87196" y="2848356"/>
            <a:ext cx="6265162" cy="365754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8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Μορφές</a:t>
            </a:r>
            <a:r>
              <a:rPr sz="3200" spc="-75" dirty="0"/>
              <a:t> </a:t>
            </a:r>
            <a:r>
              <a:rPr sz="3200" spc="-5" dirty="0"/>
              <a:t>αναιμίας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28800" y="3645408"/>
            <a:ext cx="5219699" cy="31043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6867" y="849919"/>
            <a:ext cx="840930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30480" indent="-266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λόγω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αδυναμίας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οργανισμού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απορροφήσει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βιταμίνη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-7" baseline="-21000" dirty="0">
                <a:latin typeface="Calibri" panose="020F0502020204030204"/>
                <a:cs typeface="Calibri" panose="020F0502020204030204"/>
              </a:rPr>
              <a:t>12</a:t>
            </a:r>
            <a:r>
              <a:rPr sz="2400" b="1" spc="292" baseline="-210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έντερο.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04800" marR="7683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βιταμίνη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 είναι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απαραίτητη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ωρίμανση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ερυθροκυττάρων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περίπτωση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έλλειψής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έχουμε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συσσώρευση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ανώριμων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ερυθροκυττάρων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μυελό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οστών.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αντιμετωπιστεί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τροφές όπως 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ψάρια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αβγά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γαλακτοκομικά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πουλερικά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καθώς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χορήγηση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βιταμίνης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Β12.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241" y="921927"/>
            <a:ext cx="7382509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	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αιμολυτική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χαρακτηρίζεται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αυξημένο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ρυθμό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καταστροφής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ερυθροκυττάρων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αιμόλυση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οφείλεται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710565" algn="l"/>
                <a:tab pos="7112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κληρονομικούς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710565" algn="l"/>
                <a:tab pos="7112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τοξίνες,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710565" algn="l"/>
                <a:tab pos="7112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παράσιτα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710565" algn="l"/>
                <a:tab pos="7112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μετάγγιση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συμβατού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8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Μορφές</a:t>
            </a:r>
            <a:r>
              <a:rPr sz="3200" spc="-65" dirty="0"/>
              <a:t> </a:t>
            </a:r>
            <a:r>
              <a:rPr sz="3200" spc="-5" dirty="0"/>
              <a:t>αναιμίας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96083" y="3793236"/>
            <a:ext cx="3814117" cy="276764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45854"/>
            <a:ext cx="516128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δ.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δρεπανοκυτταρική αναιμία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κληρονομική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χαρακτηρίζεται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μη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φυσιολογικής αιμοσφαιρίνης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ερυθροκύτταρα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εμφανίζουν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χαρακτηριστικό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δρεπανοειδές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σχήμα.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72083"/>
            <a:ext cx="8641080" cy="1498600"/>
            <a:chOff x="251459" y="672083"/>
            <a:chExt cx="8641080" cy="1498600"/>
          </a:xfrm>
        </p:grpSpPr>
        <p:sp>
          <p:nvSpPr>
            <p:cNvPr id="4" name="object 4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46063" y="763523"/>
              <a:ext cx="1571429" cy="14066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8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Μορφές</a:t>
            </a:r>
            <a:r>
              <a:rPr sz="3200" spc="-65" dirty="0"/>
              <a:t> </a:t>
            </a:r>
            <a:r>
              <a:rPr sz="3200" spc="-5" dirty="0"/>
              <a:t>αναιμίας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318" y="2289048"/>
            <a:ext cx="1754765" cy="138834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28934" y="1743523"/>
            <a:ext cx="1324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φυσιολογική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αι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dirty="0">
                <a:latin typeface="Calibri" panose="020F0502020204030204"/>
                <a:cs typeface="Calibri" panose="020F0502020204030204"/>
              </a:rPr>
              <a:t>σφ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αιρ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800" dirty="0">
                <a:latin typeface="Calibri" panose="020F0502020204030204"/>
                <a:cs typeface="Calibri" panose="020F0502020204030204"/>
              </a:rPr>
              <a:t>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0695" y="3153756"/>
            <a:ext cx="1516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μη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φυσιολογική </a:t>
            </a:r>
            <a:r>
              <a:rPr sz="1800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αιμοσφαιρίνη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439" y="3537203"/>
            <a:ext cx="4709159" cy="25130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1995" y="5319932"/>
            <a:ext cx="43846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ερυθροκύτταρα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λόγω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σχήματος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προκαλούν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συχνά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απόφραξη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αγγείων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50" y="5599978"/>
            <a:ext cx="303466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εμφανίζουν</a:t>
            </a:r>
            <a:r>
              <a:rPr sz="20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χαρακτηριστικό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δρεπανοειδές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σχήμα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031" y="889693"/>
            <a:ext cx="80105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464185" indent="-266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ε.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μεσογειακή αναιμία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κληρονομική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εμφανίζεται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μεγάλη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συχνότητα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χώρα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μας.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78765" marR="87693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Οφείλεται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μειωμένη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αλυσίδας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αιμοσφαιρίνης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78765" marR="50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Θεραπεία δεν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αντιμετωπίζεται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μεταγγίσεις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τακτά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χρονικά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διαστήματα.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8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Μορφές</a:t>
            </a:r>
            <a:r>
              <a:rPr sz="3200" spc="-65" dirty="0"/>
              <a:t> </a:t>
            </a:r>
            <a:r>
              <a:rPr sz="3200" spc="-5" dirty="0"/>
              <a:t>αναιμίας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24455" y="3361944"/>
            <a:ext cx="5186171" cy="3464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53911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 ερυθρά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πολυπληθή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σταγόνα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περιέχει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εκατομμύρια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ερυθροκυττάρων.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110744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ρόλος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μεταφορά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οξυγόνου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ιστούς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απομάκρυνση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αυτούς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διοξειδίου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άνθρακα.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35179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ώριμα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ερυθρά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αιμοσφαίρια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χαρακτηριστικό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σχήμα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αμφίκοιλου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δίσκου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παχύτερα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περιφέρεια απ'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ό,τι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κέντρο.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οφείλεται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απουσία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πυρήνα.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67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Ερυθρά</a:t>
            </a:r>
            <a:r>
              <a:rPr sz="3200" spc="-70" dirty="0"/>
              <a:t> </a:t>
            </a:r>
            <a:r>
              <a:rPr sz="3200" spc="-5" dirty="0"/>
              <a:t>αιμοσφαίρια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61278" y="3204972"/>
            <a:ext cx="2315006" cy="32125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58235" y="4112515"/>
            <a:ext cx="6216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 panose="020B0604020202020204"/>
                <a:cs typeface="Arial" panose="020B0604020202020204"/>
              </a:rPr>
              <a:t>7.5</a:t>
            </a:r>
            <a:r>
              <a:rPr sz="150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µm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8296" y="5987416"/>
            <a:ext cx="99186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150" algn="l"/>
              </a:tabLst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	</a:t>
            </a:r>
            <a:r>
              <a:rPr sz="1500" b="1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2.0</a:t>
            </a:r>
            <a:r>
              <a:rPr sz="15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µm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0" y="3314700"/>
            <a:ext cx="299085" cy="1900555"/>
          </a:xfrm>
          <a:custGeom>
            <a:avLst/>
            <a:gdLst/>
            <a:ahLst/>
            <a:cxnLst/>
            <a:rect l="l" t="t" r="r" b="b"/>
            <a:pathLst>
              <a:path w="299084" h="1900554">
                <a:moveTo>
                  <a:pt x="0" y="0"/>
                </a:moveTo>
                <a:lnTo>
                  <a:pt x="289509" y="0"/>
                </a:lnTo>
                <a:lnTo>
                  <a:pt x="298704" y="1900427"/>
                </a:lnTo>
                <a:lnTo>
                  <a:pt x="0" y="190042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952" y="941832"/>
            <a:ext cx="2022132" cy="2192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425983"/>
            <a:ext cx="370840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χαρακτηριστικό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κόκκινο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χρώμα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ερυθρών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αιμοσφαιρίων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οφείλεται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αιμοσφαιρίνη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13398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αιμοσφαιρίνη 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εξειδικευμένη πρωτεΐνη,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υπεύθυνη για 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μεταφορά</a:t>
            </a:r>
            <a:r>
              <a:rPr sz="24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οξυγόνου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70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Αιμοσφαιρίνη</a:t>
            </a:r>
            <a:r>
              <a:rPr sz="3200" spc="-75" dirty="0"/>
              <a:t> </a:t>
            </a:r>
            <a:r>
              <a:rPr sz="3200" dirty="0"/>
              <a:t>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02608" y="1286255"/>
            <a:ext cx="4771017" cy="3848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3088" y="3380232"/>
            <a:ext cx="8535920" cy="32247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43542" y="5555410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αί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3641" y="5503028"/>
            <a:ext cx="378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632" y="5302966"/>
            <a:ext cx="9251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αλυσίδα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9074" y="5769776"/>
            <a:ext cx="35312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1380">
              <a:lnSpc>
                <a:spcPct val="100000"/>
              </a:lnSpc>
              <a:spcBef>
                <a:spcPts val="100"/>
              </a:spcBef>
              <a:tabLst>
                <a:tab pos="256095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4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αλυσίδα</a:t>
            </a:r>
            <a:r>
              <a:rPr sz="1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αιμοσφαιρίνη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7593" y="3656827"/>
            <a:ext cx="9251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αλυσίδα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454" y="4025211"/>
            <a:ext cx="932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αλυσίδα</a:t>
            </a:r>
            <a:r>
              <a:rPr sz="1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34411" y="3799332"/>
            <a:ext cx="3741420" cy="1871980"/>
            <a:chOff x="2534411" y="3799332"/>
            <a:chExt cx="3741420" cy="1871980"/>
          </a:xfrm>
        </p:grpSpPr>
        <p:sp>
          <p:nvSpPr>
            <p:cNvPr id="10" name="object 10"/>
            <p:cNvSpPr/>
            <p:nvPr/>
          </p:nvSpPr>
          <p:spPr>
            <a:xfrm>
              <a:off x="2534411" y="4137660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8656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63367" y="544068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4480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95188" y="3805428"/>
              <a:ext cx="574675" cy="10795"/>
            </a:xfrm>
            <a:custGeom>
              <a:avLst/>
              <a:gdLst/>
              <a:ahLst/>
              <a:cxnLst/>
              <a:rect l="l" t="t" r="r" b="b"/>
              <a:pathLst>
                <a:path w="574675" h="10795">
                  <a:moveTo>
                    <a:pt x="0" y="0"/>
                  </a:moveTo>
                  <a:lnTo>
                    <a:pt x="574548" y="106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0263" y="5664708"/>
              <a:ext cx="1109980" cy="0"/>
            </a:xfrm>
            <a:custGeom>
              <a:avLst/>
              <a:gdLst/>
              <a:ahLst/>
              <a:cxnLst/>
              <a:rect l="l" t="t" r="r" b="b"/>
              <a:pathLst>
                <a:path w="1109979">
                  <a:moveTo>
                    <a:pt x="0" y="0"/>
                  </a:moveTo>
                  <a:lnTo>
                    <a:pt x="11094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2297" y="752298"/>
            <a:ext cx="824039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32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κύριος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τύπος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αιμοσφαιρίνης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ενήλικες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αιμοσφαιρίνη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αιμοσφαιρίνη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αποτελείται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ζευγάρια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πολυπεπτιδικών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αλυσίδων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αλυσίδας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>
              <a:lnSpc>
                <a:spcPct val="100000"/>
              </a:lnSpc>
            </a:pP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αλυσίδας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(α2β2),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2794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  <a:tab pos="99377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από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4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ομάδες αίμης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οι οποίες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περιέχουν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σίδηρο. Κάθε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ομάδα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αίμης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συνδέεται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πολυπεπτιδική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αλυσίδα.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70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Αιμοσφαιρίνη</a:t>
            </a:r>
            <a:r>
              <a:rPr sz="3200" spc="-75" dirty="0"/>
              <a:t> </a:t>
            </a:r>
            <a:r>
              <a:rPr sz="3200" dirty="0"/>
              <a:t>Α</a:t>
            </a:r>
            <a:endParaRPr sz="3200"/>
          </a:p>
        </p:txBody>
      </p:sp>
      <p:sp>
        <p:nvSpPr>
          <p:cNvPr id="16" name="object 1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03051"/>
            <a:ext cx="8326120" cy="529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3248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ζουν περίπου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τέσσερις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μήνες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εγκαταλείπουν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κυκλοφορία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συγκεντρώνονται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ήπαρ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και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σπλήνα,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όπου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καταστρέφονται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488315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διατηρείται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όμως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σταθερός,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παράγονται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συγχρόνως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άλλα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τον ερυθρό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μυελό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οστών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ορισμένες περιπτώσεις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παράγονται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γρηγορότερο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ρυθμό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αποτέλεσμα να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αυξάνεται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αριθμός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τους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Αυτό συμβαίνει,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παράδειγμα,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ανθρώπους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ζουν 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μεγάλο υψόμετρο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όπου δεν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αρκετό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οξυγόνο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ατμόσφαιρα.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επιπλέον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ερυθροκύτταρα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βοηθούν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προσλαμβάνουν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οξυγόνο,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ανάγκες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ιστών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67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Ερυθρά</a:t>
            </a:r>
            <a:r>
              <a:rPr sz="3200" spc="-70" dirty="0"/>
              <a:t> </a:t>
            </a:r>
            <a:r>
              <a:rPr sz="3200" spc="-5" dirty="0"/>
              <a:t>αιμοσφαίρια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51" y="924976"/>
            <a:ext cx="848296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47625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Calibri" panose="020F0502020204030204"/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Ό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ταν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ερυθροκύτταρα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φτάσουν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πνεύμονες</a:t>
            </a:r>
            <a:r>
              <a:rPr sz="2200" b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κυκλοφορία,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προσλαμβάνουν</a:t>
            </a:r>
            <a:r>
              <a:rPr sz="22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οξυγόνο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.</a:t>
            </a:r>
            <a:r>
              <a:rPr sz="2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άτομο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σιδήρου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200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μόριο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αίμης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δεσμεύει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μόριο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οξυγόνου.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κατάσταση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αυτή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αιμοσφαιρίνη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οξυαιμοσφαιρίνη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 marR="1005205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0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οξυγόνο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μεταφέρεται</a:t>
            </a:r>
            <a:r>
              <a:rPr sz="22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έτσι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μέχρι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τα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όπου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αποδεσμεύεται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αιμοσφαιρίνη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διαχέεται</a:t>
            </a:r>
            <a:r>
              <a:rPr sz="22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κύτταρα.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Αφού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απελευθερωθεί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οξυγόνο,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δεσμεύεται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αιμοσφαιρίνη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μέρος</a:t>
            </a:r>
            <a:r>
              <a:rPr sz="22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διοξείδιο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άνθρακα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παραχθεί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μεταβολισμό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κυττάρων.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υπόλοιπο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διαλύεται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πλάσμα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τη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851" y="4488983"/>
            <a:ext cx="8469630" cy="115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5530" algn="ctr">
              <a:lnSpc>
                <a:spcPts val="1240"/>
              </a:lnSpc>
              <a:spcBef>
                <a:spcPts val="95"/>
              </a:spcBef>
            </a:pPr>
            <a:r>
              <a:rPr sz="1250" spc="-5" dirty="0">
                <a:latin typeface="Calibri" panose="020F0502020204030204"/>
                <a:cs typeface="Calibri" panose="020F0502020204030204"/>
              </a:rPr>
              <a:t>3</a:t>
            </a:r>
            <a:endParaRPr sz="125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ts val="2380"/>
              </a:lnSpc>
              <a:tabLst>
                <a:tab pos="494665" algn="l"/>
              </a:tabLst>
            </a:pPr>
            <a:r>
              <a:rPr sz="22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4.	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δεσμευμένο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διοξείδιο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άνθρακα</a:t>
            </a:r>
            <a:r>
              <a:rPr sz="2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διαλυμένο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94665" marR="242570">
              <a:lnSpc>
                <a:spcPct val="100000"/>
              </a:lnSpc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πλάσμα,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μεταφέρονται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2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πνεύμονες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όπου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αποβάλλονται </a:t>
            </a:r>
            <a:r>
              <a:rPr sz="2200" b="1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ως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CΟ</a:t>
            </a:r>
            <a:r>
              <a:rPr sz="2175" b="1" baseline="-21000" dirty="0">
                <a:latin typeface="Calibri" panose="020F0502020204030204"/>
                <a:cs typeface="Calibri" panose="020F0502020204030204"/>
              </a:rPr>
              <a:t>2</a:t>
            </a:r>
            <a:r>
              <a:rPr sz="2200" dirty="0"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051" y="4277619"/>
            <a:ext cx="53092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μορφή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όξινων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ανθρακικών</a:t>
            </a:r>
            <a:r>
              <a:rPr sz="2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ανιόντων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225" spc="15" baseline="-4000" dirty="0">
                <a:latin typeface="Calibri" panose="020F0502020204030204"/>
                <a:cs typeface="Calibri" panose="020F0502020204030204"/>
              </a:rPr>
              <a:t>HCO</a:t>
            </a:r>
            <a:r>
              <a:rPr sz="1875" spc="15" baseline="36000" dirty="0">
                <a:latin typeface="Symbol" panose="05050102010706020507"/>
                <a:cs typeface="Symbol" panose="05050102010706020507"/>
              </a:rPr>
              <a:t></a:t>
            </a:r>
            <a:r>
              <a:rPr sz="1875" spc="15" baseline="36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75" spc="442" baseline="36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).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968" y="5694981"/>
            <a:ext cx="85426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οξυαιμοσφαιρίνη</a:t>
            </a:r>
            <a:r>
              <a:rPr sz="2200" b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προσδίδει</a:t>
            </a:r>
            <a:r>
              <a:rPr sz="2200" b="1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λαμπερό</a:t>
            </a:r>
            <a:r>
              <a:rPr sz="22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κόκκινο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χρώμα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ενώ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η 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αιμοσφαιρίνη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δεσμεύσει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διοξείδιο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άνθρακα,</a:t>
            </a:r>
            <a:r>
              <a:rPr sz="2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σκούρο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κόκκινο.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8464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Μεταφορά</a:t>
            </a:r>
            <a:r>
              <a:rPr sz="3200" spc="-35" dirty="0"/>
              <a:t> </a:t>
            </a:r>
            <a:r>
              <a:rPr sz="3200" spc="-5" dirty="0"/>
              <a:t>οξυγόνου</a:t>
            </a:r>
            <a:r>
              <a:rPr sz="3200" spc="-35" dirty="0"/>
              <a:t> και</a:t>
            </a:r>
            <a:r>
              <a:rPr sz="3200" spc="-15" dirty="0"/>
              <a:t> </a:t>
            </a:r>
            <a:r>
              <a:rPr sz="3200" spc="-5" dirty="0"/>
              <a:t>διοξειδίου</a:t>
            </a:r>
            <a:r>
              <a:rPr sz="3200" spc="-35" dirty="0"/>
              <a:t> </a:t>
            </a:r>
            <a:r>
              <a:rPr sz="3200" spc="-5" dirty="0"/>
              <a:t>του</a:t>
            </a:r>
            <a:r>
              <a:rPr sz="3200" spc="-15" dirty="0"/>
              <a:t> άνθρακα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17473</Words>
  <Application>WPS Presentation</Application>
  <PresentationFormat>On-screen Show (4:3)</PresentationFormat>
  <Paragraphs>734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Arial</vt:lpstr>
      <vt:lpstr>SimSun</vt:lpstr>
      <vt:lpstr>Wingdings</vt:lpstr>
      <vt:lpstr>Calibri</vt:lpstr>
      <vt:lpstr>Wingdings</vt:lpstr>
      <vt:lpstr>Arial MT</vt:lpstr>
      <vt:lpstr>Symbol</vt:lpstr>
      <vt:lpstr>Arial</vt:lpstr>
      <vt:lpstr>Times New Roman</vt:lpstr>
      <vt:lpstr>Microsoft YaHei</vt:lpstr>
      <vt:lpstr>Arial Unicode MS</vt:lpstr>
      <vt:lpstr>Office Theme</vt:lpstr>
      <vt:lpstr>Κυκλοφορικό  Σύστημα</vt:lpstr>
      <vt:lpstr>ΑΙΜΑ</vt:lpstr>
      <vt:lpstr>Αίμα</vt:lpstr>
      <vt:lpstr>PowerPoint 演示文稿</vt:lpstr>
      <vt:lpstr>Ερυθρά αιμοσφαίρια</vt:lpstr>
      <vt:lpstr>Αιμοσφαιρίνη Α</vt:lpstr>
      <vt:lpstr>Αιμοσφαιρίνη Α</vt:lpstr>
      <vt:lpstr>Ερυθρά αιμοσφαίρια</vt:lpstr>
      <vt:lpstr>Μεταφορά οξυγόνου και διοξειδίου του άνθρακα</vt:lpstr>
      <vt:lpstr>Λευκά αιμοσφαίρια</vt:lpstr>
      <vt:lpstr>Λευκά αιμοσφαίρια</vt:lpstr>
      <vt:lpstr>Ουδετερόφιλα και τα μονοκύτταρα</vt:lpstr>
      <vt:lpstr>Ουδετερόφιλα και τα μονοκύτταρα</vt:lpstr>
      <vt:lpstr>Β-λεμφοκύτταρα</vt:lpstr>
      <vt:lpstr>Σύγκριση ερυθρών και λευκών αιμοσφαιρίων</vt:lpstr>
      <vt:lpstr>Αιμοπετάλια</vt:lpstr>
      <vt:lpstr>Πλάσμα</vt:lpstr>
      <vt:lpstr>Πρωτεΐνες του πλάσματος</vt:lpstr>
      <vt:lpstr>Πρωτεΐνες του πλάσματος</vt:lpstr>
      <vt:lpstr>Λειτουργίες του αίματος</vt:lpstr>
      <vt:lpstr>Πήξη του αίματος</vt:lpstr>
      <vt:lpstr>Πήξη του αίματος</vt:lpstr>
      <vt:lpstr>Πήξη του αίματος</vt:lpstr>
      <vt:lpstr>Διαταραχές στην πήξη του αίματος</vt:lpstr>
      <vt:lpstr>Ομάδες αίματος (σύστημα ΑΒΟ)</vt:lpstr>
      <vt:lpstr>Ομάδες αίματος (σύστημα ΑΒΟ)</vt:lpstr>
      <vt:lpstr>Έλεγχοι που γίνονται πριν από μια μετάγγιση αίματος</vt:lpstr>
      <vt:lpstr>Έλεγχοι που γίνονται πριν από μια μετάγγιση αίματος</vt:lpstr>
      <vt:lpstr>Έλεγχοι που γίνονται πριν από μια μετάγγιση αίματος</vt:lpstr>
      <vt:lpstr>Πίνακας συμβατότητας ερυθροκυτάρων</vt:lpstr>
      <vt:lpstr>Πίνακας συμβατότητας ερυθροκυττάρων</vt:lpstr>
      <vt:lpstr>Σύστημα Rhesus</vt:lpstr>
      <vt:lpstr>Προβλήματα που μπορεί να δημιουργήσει ο παράγοντας Rhesus</vt:lpstr>
      <vt:lpstr>Προβλήματα που μπορεί να δημιουργήσει ο παράγοντας Rhesus</vt:lpstr>
      <vt:lpstr>Προβλήματα που μπορεί να δημιουργήσει ο παράγοντας Rhesus</vt:lpstr>
      <vt:lpstr>Προβλήματα που μπορεί να δημιουργήσει ο παράγοντας Rhesus</vt:lpstr>
      <vt:lpstr>Προβλήματα που μπορεί να δημιουργήσει ο παράγοντας Rhesus</vt:lpstr>
      <vt:lpstr>Προβλήματα που μπορεί να δημιουργήσει ο παράγοντας Rhesus</vt:lpstr>
      <vt:lpstr>Πίνακας συμβατότητας ερυθροκυττάρων</vt:lpstr>
      <vt:lpstr>Αναιμίες</vt:lpstr>
      <vt:lpstr>Μορφές αναιμίας</vt:lpstr>
      <vt:lpstr>Μορφές αναιμίας</vt:lpstr>
      <vt:lpstr>Μορφές αναιμίας</vt:lpstr>
      <vt:lpstr>Μορφές αναιμίας</vt:lpstr>
      <vt:lpstr>Μορφές αναιμίας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Κυκλοφορικό  Σύστημα</dc:title>
  <dc:creator>ΠΑΝΑΓΙΩΤΗΣ ΜΑΡΚΟΠΟΥΛΟΣ</dc:creator>
  <cp:lastModifiedBy>Stavros Koliofoutis</cp:lastModifiedBy>
  <cp:revision>2</cp:revision>
  <dcterms:created xsi:type="dcterms:W3CDTF">2022-11-13T19:14:41Z</dcterms:created>
  <dcterms:modified xsi:type="dcterms:W3CDTF">2022-11-13T19:17:19Z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2019-08-19T02:00:00Z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2022-11-13T02:00:00Z</vt:filetime>
  </property>
  <property fmtid="{D5CDD505-2E9C-101B-9397-08002B2CF9AE}" pid="5" name="ICV">
    <vt:lpwstr>BEE599E81B6D4418BE110892BC91FEB3</vt:lpwstr>
  </property>
  <property fmtid="{D5CDD505-2E9C-101B-9397-08002B2CF9AE}" pid="6" name="KSOProductBuildVer">
    <vt:lpwstr>1033-11.2.0.11380</vt:lpwstr>
  </property>
</Properties>
</file>