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908"/>
        <p:guide pos="22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1709" y="673607"/>
            <a:ext cx="4032290" cy="27355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51459" y="701039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389376"/>
            <a:ext cx="9144000" cy="3468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8251" y="123743"/>
            <a:ext cx="8627496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8251" y="1353387"/>
            <a:ext cx="2803525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836676"/>
            <a:ext cx="7823199" cy="5689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51" y="123743"/>
            <a:ext cx="294132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59" y="1920528"/>
            <a:ext cx="8483480" cy="459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" y="0"/>
            <a:ext cx="9153525" cy="6209030"/>
            <a:chOff x="-4572" y="0"/>
            <a:chExt cx="9153525" cy="620903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88407" y="472440"/>
              <a:ext cx="4355592" cy="57316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5215"/>
              <a:ext cx="9144000" cy="701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852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585470"/>
            </a:xfrm>
            <a:custGeom>
              <a:avLst/>
              <a:gdLst/>
              <a:ahLst/>
              <a:cxnLst/>
              <a:rect l="l" t="t" r="r" b="b"/>
              <a:pathLst>
                <a:path w="9144000" h="585470">
                  <a:moveTo>
                    <a:pt x="0" y="0"/>
                  </a:moveTo>
                  <a:lnTo>
                    <a:pt x="9144000" y="0"/>
                  </a:lnTo>
                  <a:lnTo>
                    <a:pt x="9144000" y="585215"/>
                  </a:lnTo>
                  <a:lnTo>
                    <a:pt x="0" y="585215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3517" y="738265"/>
            <a:ext cx="2887980" cy="25628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8000" dirty="0">
                <a:solidFill>
                  <a:srgbClr val="1E77BB"/>
                </a:solidFill>
              </a:rPr>
              <a:t>3</a:t>
            </a:r>
            <a:endParaRPr sz="8000"/>
          </a:p>
          <a:p>
            <a:pPr marL="12700" marR="5080">
              <a:lnSpc>
                <a:spcPct val="100000"/>
              </a:lnSpc>
              <a:spcBef>
                <a:spcPts val="260"/>
              </a:spcBef>
            </a:pPr>
            <a:r>
              <a:rPr sz="4000" spc="-10" dirty="0">
                <a:solidFill>
                  <a:srgbClr val="1E77BB"/>
                </a:solidFill>
              </a:rPr>
              <a:t>Κ</a:t>
            </a:r>
            <a:r>
              <a:rPr sz="4000" dirty="0">
                <a:solidFill>
                  <a:srgbClr val="1E77BB"/>
                </a:solidFill>
              </a:rPr>
              <a:t>υ</a:t>
            </a:r>
            <a:r>
              <a:rPr sz="4000" spc="5" dirty="0">
                <a:solidFill>
                  <a:srgbClr val="1E77BB"/>
                </a:solidFill>
              </a:rPr>
              <a:t>κ</a:t>
            </a:r>
            <a:r>
              <a:rPr sz="4000" spc="-45" dirty="0">
                <a:solidFill>
                  <a:srgbClr val="1E77BB"/>
                </a:solidFill>
              </a:rPr>
              <a:t>λ</a:t>
            </a:r>
            <a:r>
              <a:rPr sz="4000" spc="-10" dirty="0">
                <a:solidFill>
                  <a:srgbClr val="1E77BB"/>
                </a:solidFill>
              </a:rPr>
              <a:t>ο</a:t>
            </a:r>
            <a:r>
              <a:rPr sz="4000" spc="-5" dirty="0">
                <a:solidFill>
                  <a:srgbClr val="1E77BB"/>
                </a:solidFill>
              </a:rPr>
              <a:t>φ</a:t>
            </a:r>
            <a:r>
              <a:rPr sz="4000" spc="-10" dirty="0">
                <a:solidFill>
                  <a:srgbClr val="1E77BB"/>
                </a:solidFill>
              </a:rPr>
              <a:t>ο</a:t>
            </a:r>
            <a:r>
              <a:rPr sz="4000" dirty="0">
                <a:solidFill>
                  <a:srgbClr val="1E77BB"/>
                </a:solidFill>
              </a:rPr>
              <a:t>ρ</a:t>
            </a:r>
            <a:r>
              <a:rPr sz="4000" spc="-10" dirty="0">
                <a:solidFill>
                  <a:srgbClr val="1E77BB"/>
                </a:solidFill>
              </a:rPr>
              <a:t>ι</a:t>
            </a:r>
            <a:r>
              <a:rPr sz="4000" spc="-114" dirty="0">
                <a:solidFill>
                  <a:srgbClr val="1E77BB"/>
                </a:solidFill>
              </a:rPr>
              <a:t>κ</a:t>
            </a:r>
            <a:r>
              <a:rPr sz="4000" spc="-5" dirty="0">
                <a:solidFill>
                  <a:srgbClr val="1E77BB"/>
                </a:solidFill>
              </a:rPr>
              <a:t>ό  </a:t>
            </a:r>
            <a:r>
              <a:rPr sz="4000" spc="-5" dirty="0">
                <a:solidFill>
                  <a:srgbClr val="1E77BB"/>
                </a:solidFill>
              </a:rPr>
              <a:t>Σύστημα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313517" y="4153143"/>
            <a:ext cx="34182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Αιμοφόρα</a:t>
            </a:r>
            <a:r>
              <a:rPr sz="3600" b="1" spc="-7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αγγεία</a:t>
            </a:r>
            <a:endParaRPr sz="3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5519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Αρτηρίες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268" y="990888"/>
            <a:ext cx="270954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125" dirty="0">
                <a:latin typeface="Calibri" panose="020F0502020204030204"/>
                <a:cs typeface="Calibri" panose="020F0502020204030204"/>
              </a:rPr>
              <a:t>Το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στις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αρτηρίες,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επειδή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κινείται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με</a:t>
            </a:r>
            <a:r>
              <a:rPr sz="2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μεγαλύτερη </a:t>
            </a:r>
            <a:r>
              <a:rPr sz="2800" b="1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ταχύτητα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,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εμφανίζει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μεγαλύτερη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πίεση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απ'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ό,τι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στις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φλέβες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366396" y="1037844"/>
            <a:ext cx="4313380" cy="42924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68901" y="1100267"/>
            <a:ext cx="893444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26060" marR="5080" indent="-213995">
              <a:lnSpc>
                <a:spcPts val="1730"/>
              </a:lnSpc>
              <a:spcBef>
                <a:spcPts val="310"/>
              </a:spcBef>
            </a:pPr>
            <a:r>
              <a:rPr sz="1600" b="1" spc="-15" dirty="0"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600" b="1" spc="10" dirty="0"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τ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ολ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κή 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πίεση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7099" y="1920156"/>
            <a:ext cx="98171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69875" marR="5080" indent="-25781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Δ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10" dirty="0"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τ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ολ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κή 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πίεση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7693" y="2905239"/>
            <a:ext cx="90995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65100" marR="5080" indent="-153035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μ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φ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όρα 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αγγεία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02670" y="1359268"/>
            <a:ext cx="447675" cy="7531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520"/>
              </a:lnSpc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Πίεση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ts val="1825"/>
              </a:lnSpc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(mm</a:t>
            </a:r>
            <a:r>
              <a:rPr sz="16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Hg)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01454" y="4236308"/>
            <a:ext cx="447675" cy="8115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z="1600" b="1" spc="-15" dirty="0">
                <a:latin typeface="Calibri" panose="020F0502020204030204"/>
                <a:cs typeface="Calibri" panose="020F0502020204030204"/>
              </a:rPr>
              <a:t>τ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α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χύ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τ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η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τ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α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44450">
              <a:lnSpc>
                <a:spcPts val="1825"/>
              </a:lnSpc>
            </a:pPr>
            <a:r>
              <a:rPr sz="1600" b="1" spc="-15" dirty="0">
                <a:latin typeface="Calibri" panose="020F0502020204030204"/>
                <a:cs typeface="Calibri" panose="020F0502020204030204"/>
              </a:rPr>
              <a:t>(cm/sec)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1723" y="5314218"/>
            <a:ext cx="228600" cy="5518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5"/>
              </a:lnSpc>
            </a:pPr>
            <a:r>
              <a:rPr sz="1600" b="1" spc="5" dirty="0">
                <a:latin typeface="Calibri" panose="020F0502020204030204"/>
                <a:cs typeface="Calibri" panose="020F0502020204030204"/>
              </a:rPr>
              <a:t>αο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τ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ή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9115" y="5320077"/>
            <a:ext cx="228600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5"/>
              </a:lnSpc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ί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ες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88412" y="5287114"/>
            <a:ext cx="868044" cy="14643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43180" algn="r">
              <a:lnSpc>
                <a:spcPts val="1615"/>
              </a:lnSpc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αρτηρίδια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ct val="100000"/>
              </a:lnSpc>
              <a:spcBef>
                <a:spcPts val="650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τριχοειδή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αγγεία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66675" algn="r">
              <a:lnSpc>
                <a:spcPct val="100000"/>
              </a:lnSpc>
              <a:spcBef>
                <a:spcPts val="54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φλεβίδια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36755" y="5342168"/>
            <a:ext cx="228600" cy="645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5"/>
              </a:lnSpc>
            </a:pPr>
            <a:r>
              <a:rPr sz="1600" b="1" spc="-15" dirty="0">
                <a:latin typeface="Calibri" panose="020F0502020204030204"/>
                <a:cs typeface="Calibri" panose="020F0502020204030204"/>
              </a:rPr>
              <a:t>φ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λέ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β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ες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61887" y="5310856"/>
            <a:ext cx="228600" cy="1227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5"/>
              </a:lnSpc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κοίλες</a:t>
            </a:r>
            <a:r>
              <a:rPr sz="16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φλέβες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21165" y="1067037"/>
            <a:ext cx="338455" cy="1459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9525" algn="r">
              <a:lnSpc>
                <a:spcPts val="1725"/>
              </a:lnSpc>
              <a:spcBef>
                <a:spcPts val="9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120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11430" algn="r">
              <a:lnSpc>
                <a:spcPts val="1575"/>
              </a:lnSpc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100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ts val="1570"/>
              </a:lnSpc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80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ts val="1575"/>
              </a:lnSpc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60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6350" algn="r">
              <a:lnSpc>
                <a:spcPts val="1585"/>
              </a:lnSpc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40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6350" algn="r">
              <a:lnSpc>
                <a:spcPts val="1535"/>
              </a:lnSpc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20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10160" algn="r">
              <a:lnSpc>
                <a:spcPts val="1725"/>
              </a:lnSpc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0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26970" y="3936953"/>
            <a:ext cx="231140" cy="142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ts val="1890"/>
              </a:lnSpc>
              <a:spcBef>
                <a:spcPts val="9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50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3335">
              <a:lnSpc>
                <a:spcPts val="1870"/>
              </a:lnSpc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40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3970">
              <a:lnSpc>
                <a:spcPts val="1840"/>
              </a:lnSpc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30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840"/>
              </a:lnSpc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20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780"/>
              </a:lnSpc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10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10490">
              <a:lnSpc>
                <a:spcPts val="1800"/>
              </a:lnSpc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0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330952" y="1231391"/>
            <a:ext cx="858519" cy="868680"/>
            <a:chOff x="5330952" y="1231391"/>
            <a:chExt cx="858519" cy="868680"/>
          </a:xfrm>
        </p:grpSpPr>
        <p:sp>
          <p:nvSpPr>
            <p:cNvPr id="19" name="object 19"/>
            <p:cNvSpPr/>
            <p:nvPr/>
          </p:nvSpPr>
          <p:spPr>
            <a:xfrm>
              <a:off x="5330952" y="1237487"/>
              <a:ext cx="858519" cy="0"/>
            </a:xfrm>
            <a:custGeom>
              <a:avLst/>
              <a:gdLst/>
              <a:ahLst/>
              <a:cxnLst/>
              <a:rect l="l" t="t" r="r" b="b"/>
              <a:pathLst>
                <a:path w="858520">
                  <a:moveTo>
                    <a:pt x="0" y="0"/>
                  </a:moveTo>
                  <a:lnTo>
                    <a:pt x="85801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591556" y="2093975"/>
              <a:ext cx="186055" cy="0"/>
            </a:xfrm>
            <a:custGeom>
              <a:avLst/>
              <a:gdLst/>
              <a:ahLst/>
              <a:cxnLst/>
              <a:rect l="l" t="t" r="r" b="b"/>
              <a:pathLst>
                <a:path w="186054">
                  <a:moveTo>
                    <a:pt x="0" y="0"/>
                  </a:moveTo>
                  <a:lnTo>
                    <a:pt x="1859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777484" y="1711451"/>
              <a:ext cx="0" cy="382905"/>
            </a:xfrm>
            <a:custGeom>
              <a:avLst/>
              <a:gdLst/>
              <a:ahLst/>
              <a:cxnLst/>
              <a:rect l="l" t="t" r="r" b="b"/>
              <a:pathLst>
                <a:path h="382905">
                  <a:moveTo>
                    <a:pt x="0" y="38252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7722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Αρτηρίδια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258251" y="1353387"/>
            <a:ext cx="2803525" cy="3890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b="1" spc="-10" dirty="0">
                <a:latin typeface="Calibri" panose="020F0502020204030204"/>
                <a:cs typeface="Calibri" panose="020F0502020204030204"/>
              </a:rPr>
              <a:t>Αρτηρίδια </a:t>
            </a:r>
            <a:r>
              <a:rPr spc="-15" dirty="0"/>
              <a:t>είναι </a:t>
            </a:r>
            <a:r>
              <a:rPr spc="-620" dirty="0"/>
              <a:t> </a:t>
            </a:r>
            <a:r>
              <a:rPr b="1" spc="-10" dirty="0">
                <a:latin typeface="Calibri" panose="020F0502020204030204"/>
                <a:cs typeface="Calibri" panose="020F0502020204030204"/>
              </a:rPr>
              <a:t>διακλαδώσεις </a:t>
            </a:r>
            <a:r>
              <a:rPr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b="1" spc="-20" dirty="0">
                <a:latin typeface="Calibri" panose="020F0502020204030204"/>
                <a:cs typeface="Calibri" panose="020F0502020204030204"/>
              </a:rPr>
              <a:t>των</a:t>
            </a:r>
            <a:r>
              <a:rPr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b="1" spc="-10" dirty="0">
                <a:latin typeface="Calibri" panose="020F0502020204030204"/>
                <a:cs typeface="Calibri" panose="020F0502020204030204"/>
              </a:rPr>
              <a:t>αρτηριών</a:t>
            </a:r>
            <a:r>
              <a:rPr spc="-10" dirty="0"/>
              <a:t>, </a:t>
            </a:r>
            <a:r>
              <a:rPr spc="-5" dirty="0"/>
              <a:t> </a:t>
            </a:r>
            <a:r>
              <a:rPr spc="-20" dirty="0"/>
              <a:t>μόλις </a:t>
            </a:r>
            <a:r>
              <a:rPr spc="-5" dirty="0"/>
              <a:t>ορατές </a:t>
            </a:r>
            <a:r>
              <a:rPr spc="-10" dirty="0"/>
              <a:t>με </a:t>
            </a:r>
            <a:r>
              <a:rPr spc="-620" dirty="0"/>
              <a:t> </a:t>
            </a:r>
            <a:r>
              <a:rPr spc="-5" dirty="0"/>
              <a:t>γυμνό </a:t>
            </a:r>
            <a:r>
              <a:rPr spc="-10" dirty="0"/>
              <a:t>μάτι. </a:t>
            </a:r>
            <a:r>
              <a:rPr spc="-5" dirty="0"/>
              <a:t> </a:t>
            </a:r>
            <a:r>
              <a:rPr spc="-10" dirty="0"/>
              <a:t>Μεταφέρουν </a:t>
            </a:r>
            <a:r>
              <a:rPr spc="-20" dirty="0"/>
              <a:t>το </a:t>
            </a:r>
            <a:r>
              <a:rPr spc="-620" dirty="0"/>
              <a:t> </a:t>
            </a:r>
            <a:r>
              <a:rPr spc="-10" dirty="0"/>
              <a:t>αίμα</a:t>
            </a:r>
            <a:r>
              <a:rPr spc="-15" dirty="0"/>
              <a:t> </a:t>
            </a:r>
            <a:r>
              <a:rPr b="1" spc="-5" dirty="0"/>
              <a:t>από</a:t>
            </a:r>
            <a:r>
              <a:rPr b="1" spc="5" dirty="0"/>
              <a:t> </a:t>
            </a:r>
            <a:r>
              <a:rPr b="1" spc="-5" dirty="0"/>
              <a:t>τις </a:t>
            </a:r>
            <a:r>
              <a:rPr b="1" dirty="0"/>
              <a:t> </a:t>
            </a:r>
            <a:r>
              <a:rPr b="1" spc="-10" dirty="0"/>
              <a:t>αρτηρίες</a:t>
            </a:r>
            <a:r>
              <a:rPr b="1" spc="-5" dirty="0"/>
              <a:t> </a:t>
            </a:r>
            <a:r>
              <a:rPr b="1" dirty="0"/>
              <a:t>στα </a:t>
            </a:r>
            <a:r>
              <a:rPr b="1" spc="5" dirty="0"/>
              <a:t> </a:t>
            </a:r>
            <a:r>
              <a:rPr b="1" spc="-15" dirty="0"/>
              <a:t>τριχοειδή</a:t>
            </a:r>
            <a:endParaRPr b="1" spc="-15" dirty="0"/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107179" y="1540133"/>
            <a:ext cx="4713731" cy="426978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52017" y="1403279"/>
            <a:ext cx="11029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ρ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τ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ρ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διο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75876" y="3149714"/>
            <a:ext cx="10414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 panose="020F0502020204030204"/>
                <a:cs typeface="Calibri" panose="020F0502020204030204"/>
              </a:rPr>
              <a:t>τ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ρ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ι</a:t>
            </a:r>
            <a:r>
              <a:rPr sz="2000" b="1" spc="-30" dirty="0">
                <a:latin typeface="Calibri" panose="020F0502020204030204"/>
                <a:cs typeface="Calibri" panose="020F0502020204030204"/>
              </a:rPr>
              <a:t>χ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ε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ι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δ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ή 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αγγεία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5548" y="5535981"/>
            <a:ext cx="26638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Μικρή</a:t>
            </a:r>
            <a:r>
              <a:rPr sz="20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φλέβα</a:t>
            </a:r>
            <a:r>
              <a:rPr sz="20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(φλεβίδιο)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53000" y="3375659"/>
            <a:ext cx="664845" cy="678180"/>
            <a:chOff x="4953000" y="3375659"/>
            <a:chExt cx="664845" cy="678180"/>
          </a:xfrm>
        </p:grpSpPr>
        <p:sp>
          <p:nvSpPr>
            <p:cNvPr id="10" name="object 10"/>
            <p:cNvSpPr/>
            <p:nvPr/>
          </p:nvSpPr>
          <p:spPr>
            <a:xfrm>
              <a:off x="4966716" y="3381755"/>
              <a:ext cx="437515" cy="147955"/>
            </a:xfrm>
            <a:custGeom>
              <a:avLst/>
              <a:gdLst/>
              <a:ahLst/>
              <a:cxnLst/>
              <a:rect l="l" t="t" r="r" b="b"/>
              <a:pathLst>
                <a:path w="437514" h="147954">
                  <a:moveTo>
                    <a:pt x="0" y="0"/>
                  </a:moveTo>
                  <a:lnTo>
                    <a:pt x="437388" y="147828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959095" y="3389375"/>
              <a:ext cx="652780" cy="658495"/>
            </a:xfrm>
            <a:custGeom>
              <a:avLst/>
              <a:gdLst/>
              <a:ahLst/>
              <a:cxnLst/>
              <a:rect l="l" t="t" r="r" b="b"/>
              <a:pathLst>
                <a:path w="652779" h="658495">
                  <a:moveTo>
                    <a:pt x="0" y="0"/>
                  </a:moveTo>
                  <a:lnTo>
                    <a:pt x="652272" y="65836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801762" y="1053083"/>
            <a:ext cx="3037273" cy="43187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0259" y="621854"/>
            <a:ext cx="5351145" cy="607441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Calibri" panose="020F0502020204030204"/>
                <a:cs typeface="Calibri" panose="020F0502020204030204"/>
              </a:rPr>
              <a:t>Δεν</a:t>
            </a:r>
            <a:r>
              <a:rPr sz="2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εμφανίζουν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 σφυγμό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265" marR="508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φλεβίδια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είναι μικρές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φλέβες,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οι οποίες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συνενούμενες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σε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μεγαλύτερα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στελέχη,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τις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φλέβες,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επαναφέρουν</a:t>
            </a:r>
            <a:r>
              <a:rPr sz="28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το</a:t>
            </a:r>
            <a:r>
              <a:rPr sz="28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καρδιά</a:t>
            </a:r>
            <a:endParaRPr sz="2800" b="1">
              <a:latin typeface="Calibri" panose="020F0502020204030204"/>
              <a:cs typeface="Calibri" panose="020F0502020204030204"/>
            </a:endParaRPr>
          </a:p>
          <a:p>
            <a:pPr marL="469265" marR="38989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Οι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φλέβες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περισσότερες </a:t>
            </a:r>
            <a:r>
              <a:rPr sz="2800" b="1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8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αρτηριών</a:t>
            </a:r>
            <a:r>
              <a:rPr sz="28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ανά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πάσα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στιγμή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περιέχουν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περισσότερο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8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2/3</a:t>
            </a:r>
            <a:r>
              <a:rPr sz="2800" b="1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συνολικής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ποσότητας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αίματος,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λειτουργώντας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ως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δεξαμενές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αίματος</a:t>
            </a:r>
            <a:endParaRPr sz="2800" b="1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3100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Φλ</a:t>
            </a:r>
            <a:r>
              <a:rPr spc="-5" dirty="0"/>
              <a:t>έ</a:t>
            </a:r>
            <a:r>
              <a:rPr spc="5" dirty="0"/>
              <a:t>β</a:t>
            </a:r>
            <a:r>
              <a:rPr spc="-5" dirty="0"/>
              <a:t>ες</a:t>
            </a:r>
            <a:endParaRPr spc="-5" dirty="0"/>
          </a:p>
        </p:txBody>
      </p:sp>
      <p:sp>
        <p:nvSpPr>
          <p:cNvPr id="5" name="object 5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453378" y="6093714"/>
            <a:ext cx="2087880" cy="52451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170" marR="364490" indent="-635">
              <a:lnSpc>
                <a:spcPct val="100000"/>
              </a:lnSpc>
              <a:spcBef>
                <a:spcPts val="265"/>
              </a:spcBef>
            </a:pPr>
            <a:r>
              <a:rPr sz="1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αίμα</a:t>
            </a:r>
            <a:r>
              <a:rPr sz="1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πλούσιο</a:t>
            </a:r>
            <a:r>
              <a:rPr sz="1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</a:t>
            </a:r>
            <a:r>
              <a:rPr sz="1350" b="1" spc="7" baseline="-220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350" b="1" spc="150" baseline="-220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&amp; </a:t>
            </a:r>
            <a:r>
              <a:rPr sz="1400" b="1" spc="-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φτωχό</a:t>
            </a:r>
            <a:r>
              <a:rPr sz="1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CO</a:t>
            </a:r>
            <a:r>
              <a:rPr sz="1350" b="1" baseline="-22000" dirty="0">
                <a:latin typeface="Calibri" panose="020F0502020204030204"/>
                <a:cs typeface="Calibri" panose="020F0502020204030204"/>
              </a:rPr>
              <a:t>2</a:t>
            </a:r>
            <a:endParaRPr sz="1350" baseline="-2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3378" y="5464302"/>
            <a:ext cx="2087880" cy="523240"/>
          </a:xfrm>
          <a:prstGeom prst="rect">
            <a:avLst/>
          </a:prstGeom>
          <a:ln w="38100">
            <a:solidFill>
              <a:srgbClr val="4F81BC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9535" marR="273050" indent="-635">
              <a:lnSpc>
                <a:spcPct val="100000"/>
              </a:lnSpc>
              <a:spcBef>
                <a:spcPts val="260"/>
              </a:spcBef>
            </a:pPr>
            <a:r>
              <a:rPr sz="1400" b="1" spc="-1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αίμα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πλούσιο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σε </a:t>
            </a:r>
            <a:r>
              <a:rPr sz="1400" b="1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CO</a:t>
            </a:r>
            <a:r>
              <a:rPr sz="1350" b="1" baseline="-220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2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&amp; </a:t>
            </a:r>
            <a:r>
              <a:rPr sz="1400" b="1" spc="-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φτωχό</a:t>
            </a:r>
            <a:r>
              <a:rPr sz="1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O</a:t>
            </a:r>
            <a:r>
              <a:rPr sz="1350" b="1" spc="7" baseline="-22000" dirty="0">
                <a:latin typeface="Calibri" panose="020F0502020204030204"/>
                <a:cs typeface="Calibri" panose="020F0502020204030204"/>
              </a:rPr>
              <a:t>2</a:t>
            </a:r>
            <a:endParaRPr sz="1350" baseline="-2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28800" y="2209800"/>
            <a:ext cx="4513284" cy="44952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15583" y="6179695"/>
            <a:ext cx="1834514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160020">
              <a:lnSpc>
                <a:spcPts val="1940"/>
              </a:lnSpc>
              <a:spcBef>
                <a:spcPts val="345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Βαλβίδα κλείνει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συστολή</a:t>
            </a:r>
            <a:r>
              <a:rPr sz="18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μυών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01239" y="2708148"/>
            <a:ext cx="676910" cy="1778635"/>
            <a:chOff x="2301239" y="2708148"/>
            <a:chExt cx="676910" cy="1778635"/>
          </a:xfrm>
        </p:grpSpPr>
        <p:sp>
          <p:nvSpPr>
            <p:cNvPr id="5" name="object 5"/>
            <p:cNvSpPr/>
            <p:nvPr/>
          </p:nvSpPr>
          <p:spPr>
            <a:xfrm>
              <a:off x="2301239" y="2714244"/>
              <a:ext cx="525780" cy="0"/>
            </a:xfrm>
            <a:custGeom>
              <a:avLst/>
              <a:gdLst/>
              <a:ahLst/>
              <a:cxnLst/>
              <a:rect l="l" t="t" r="r" b="b"/>
              <a:pathLst>
                <a:path w="525780">
                  <a:moveTo>
                    <a:pt x="0" y="0"/>
                  </a:moveTo>
                  <a:lnTo>
                    <a:pt x="5257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17063" y="4480560"/>
              <a:ext cx="561340" cy="0"/>
            </a:xfrm>
            <a:custGeom>
              <a:avLst/>
              <a:gdLst/>
              <a:ahLst/>
              <a:cxnLst/>
              <a:rect l="l" t="t" r="r" b="b"/>
              <a:pathLst>
                <a:path w="561339">
                  <a:moveTo>
                    <a:pt x="0" y="0"/>
                  </a:moveTo>
                  <a:lnTo>
                    <a:pt x="56083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30259" y="848395"/>
            <a:ext cx="7919084" cy="4036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εσωτερικό</a:t>
            </a:r>
            <a:r>
              <a:rPr sz="2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0" dirty="0">
                <a:latin typeface="Calibri" panose="020F0502020204030204"/>
                <a:cs typeface="Calibri" panose="020F0502020204030204"/>
              </a:rPr>
              <a:t>έχουν</a:t>
            </a:r>
            <a:r>
              <a:rPr sz="2600" b="1" spc="-5" dirty="0">
                <a:latin typeface="Calibri" panose="020F0502020204030204"/>
                <a:cs typeface="Calibri" panose="020F0502020204030204"/>
              </a:rPr>
              <a:t> βαλβίδες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επιτρέπουν 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0" dirty="0">
                <a:latin typeface="Calibri" panose="020F0502020204030204"/>
                <a:cs typeface="Calibri" panose="020F0502020204030204"/>
              </a:rPr>
              <a:t>μονόδρομη</a:t>
            </a:r>
            <a:r>
              <a:rPr sz="26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dirty="0">
                <a:latin typeface="Calibri" panose="020F0502020204030204"/>
                <a:cs typeface="Calibri" panose="020F0502020204030204"/>
              </a:rPr>
              <a:t>πορεία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6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αίμα,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ώστε</a:t>
            </a:r>
            <a:r>
              <a:rPr sz="2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να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οδεύει </a:t>
            </a:r>
            <a:r>
              <a:rPr sz="2600" spc="-20" dirty="0">
                <a:latin typeface="Calibri" panose="020F0502020204030204"/>
                <a:cs typeface="Calibri" panose="020F0502020204030204"/>
              </a:rPr>
              <a:t>αναγκαστικά </a:t>
            </a:r>
            <a:r>
              <a:rPr sz="2600" spc="-57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προς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20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καρδιά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00">
              <a:latin typeface="Calibri" panose="020F0502020204030204"/>
              <a:cs typeface="Calibri" panose="020F0502020204030204"/>
            </a:endParaRPr>
          </a:p>
          <a:p>
            <a:pPr marL="2550160" marR="4537710">
              <a:lnSpc>
                <a:spcPts val="1940"/>
              </a:lnSpc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1800" b="1" spc="15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λβ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ί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δα 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κλειστή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800">
              <a:latin typeface="Calibri" panose="020F0502020204030204"/>
              <a:cs typeface="Calibri" panose="020F0502020204030204"/>
            </a:endParaRPr>
          </a:p>
          <a:p>
            <a:pPr marL="4732655" marR="1369060" indent="-1270" algn="ctr">
              <a:lnSpc>
                <a:spcPts val="1940"/>
              </a:lnSpc>
              <a:spcBef>
                <a:spcPts val="122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Βαλβίδα ανοίγει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συστολή</a:t>
            </a:r>
            <a:r>
              <a:rPr sz="18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μυών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2665730" marR="4422140" algn="ctr">
              <a:lnSpc>
                <a:spcPts val="1940"/>
              </a:lnSpc>
              <a:spcBef>
                <a:spcPts val="465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1800" b="1" spc="15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λβ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ί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δα 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κλειστή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3100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Φλ</a:t>
            </a:r>
            <a:r>
              <a:rPr spc="-5" dirty="0"/>
              <a:t>έ</a:t>
            </a:r>
            <a:r>
              <a:rPr spc="5" dirty="0"/>
              <a:t>β</a:t>
            </a:r>
            <a:r>
              <a:rPr spc="-5" dirty="0"/>
              <a:t>ες</a:t>
            </a:r>
            <a:endParaRPr spc="-5" dirty="0"/>
          </a:p>
        </p:txBody>
      </p:sp>
      <p:sp>
        <p:nvSpPr>
          <p:cNvPr id="9" name="object 9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10 - Εικόνα" descr="arthries k fleves.png"/>
          <p:cNvPicPr>
            <a:picLocks noChangeAspect="1"/>
          </p:cNvPicPr>
          <p:nvPr>
            <p:ph sz="half" idx="2"/>
          </p:nvPr>
        </p:nvPicPr>
        <p:blipFill>
          <a:blip r:embed="rId2"/>
          <a:srcRect l="2576" t="6482" r="2103" b="4937"/>
          <a:stretch>
            <a:fillRect/>
          </a:stretch>
        </p:blipFill>
        <p:spPr>
          <a:xfrm>
            <a:off x="6624320" y="1981200"/>
            <a:ext cx="2308860" cy="13093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54273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Σύγκριση</a:t>
            </a:r>
            <a:r>
              <a:rPr spc="-25" dirty="0"/>
              <a:t> </a:t>
            </a:r>
            <a:r>
              <a:rPr spc="-5" dirty="0"/>
              <a:t>αρτηριών</a:t>
            </a:r>
            <a:r>
              <a:rPr spc="-20" dirty="0"/>
              <a:t> </a:t>
            </a:r>
            <a:r>
              <a:rPr spc="-35" dirty="0"/>
              <a:t>και</a:t>
            </a:r>
            <a:r>
              <a:rPr spc="-25" dirty="0"/>
              <a:t> </a:t>
            </a:r>
            <a:r>
              <a:rPr spc="-5" dirty="0"/>
              <a:t>φλεβών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9062" y="974397"/>
          <a:ext cx="8588375" cy="4732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4165"/>
                <a:gridCol w="2520315"/>
                <a:gridCol w="3204210"/>
              </a:tblGrid>
              <a:tr h="370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001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ΑΡΤΗΡΙΕΣ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ΦΛΕΒΕΣ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Αγγεία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Απαγωγά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Προσαγωγά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Αίμα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778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Πλούσιο</a:t>
                      </a:r>
                      <a:r>
                        <a:rPr sz="18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σε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οξυγόνο</a:t>
                      </a:r>
                      <a:r>
                        <a:rPr sz="18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25" dirty="0">
                          <a:latin typeface="Calibri" panose="020F0502020204030204"/>
                          <a:cs typeface="Calibri" panose="020F0502020204030204"/>
                        </a:rPr>
                        <a:t>και </a:t>
                      </a:r>
                      <a:r>
                        <a:rPr sz="1800" spc="-39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σε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θρεπτικές</a:t>
                      </a:r>
                      <a:r>
                        <a:rPr sz="1800" spc="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ουσίες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489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Πλούσιο</a:t>
                      </a:r>
                      <a:r>
                        <a:rPr sz="18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σε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άχρηστα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προϊόντα </a:t>
                      </a:r>
                      <a:r>
                        <a:rPr sz="1800" spc="-39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25" dirty="0">
                          <a:latin typeface="Calibri" panose="020F0502020204030204"/>
                          <a:cs typeface="Calibri" panose="020F0502020204030204"/>
                        </a:rPr>
                        <a:t>και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διοξείδιο</a:t>
                      </a:r>
                      <a:r>
                        <a:rPr sz="18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του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άνθρακα</a:t>
                      </a:r>
                      <a:r>
                        <a:rPr sz="18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(*)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25" dirty="0">
                          <a:latin typeface="Calibri" panose="020F0502020204030204"/>
                          <a:cs typeface="Calibri" panose="020F0502020204030204"/>
                        </a:rPr>
                        <a:t>Τοιχώματα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Παχύτερα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Λεπτότερα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84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spc="-10" dirty="0">
                          <a:latin typeface="Calibri" panose="020F0502020204030204"/>
                          <a:cs typeface="Calibri" panose="020F0502020204030204"/>
                        </a:rPr>
                        <a:t>Μυϊκός</a:t>
                      </a:r>
                      <a:r>
                        <a:rPr sz="1800" b="1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dirty="0">
                          <a:latin typeface="Calibri" panose="020F0502020204030204"/>
                          <a:cs typeface="Calibri" panose="020F0502020204030204"/>
                        </a:rPr>
                        <a:t>ιστός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Περισσότερος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Λιγότερος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dirty="0">
                          <a:latin typeface="Calibri" panose="020F0502020204030204"/>
                          <a:cs typeface="Calibri" panose="020F0502020204030204"/>
                        </a:rPr>
                        <a:t>Πλήθος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Μικρότερο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Μεγαλύτερο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Εσωτερική</a:t>
                      </a:r>
                      <a:r>
                        <a:rPr sz="1800" b="1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διάμετρος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Μικρότερη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Μεγαλύτερη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84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spc="-10" dirty="0">
                          <a:latin typeface="Calibri" panose="020F0502020204030204"/>
                          <a:cs typeface="Calibri" panose="020F0502020204030204"/>
                        </a:rPr>
                        <a:t>Χωρητικότητα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Μικρότερη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Μεγαλύτερη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Βαλβίδες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Όχι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Ναι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Σφυγμός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Ναι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Όχι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Πίεση</a:t>
                      </a:r>
                      <a:r>
                        <a:rPr sz="1800" b="1" spc="-5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αίματος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Μεγαλύτερη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Μικρότερη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84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spc="-10" dirty="0">
                          <a:latin typeface="Calibri" panose="020F0502020204030204"/>
                          <a:cs typeface="Calibri" panose="020F0502020204030204"/>
                        </a:rPr>
                        <a:t>Ταχύτητα</a:t>
                      </a:r>
                      <a:r>
                        <a:rPr sz="1800" b="1" spc="-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αίματος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Μεγαλύτερη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Μικρότερη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46035" y="5826092"/>
            <a:ext cx="841502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 panose="020F0502020204030204"/>
                <a:cs typeface="Calibri" panose="020F0502020204030204"/>
              </a:rPr>
              <a:t>(*)</a:t>
            </a:r>
            <a:r>
              <a:rPr sz="16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Τα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άχρηστα</a:t>
            </a:r>
            <a:r>
              <a:rPr sz="1600" b="1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προϊόντα</a:t>
            </a:r>
            <a:r>
              <a:rPr sz="16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κατόπιν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απομακρύνονται</a:t>
            </a:r>
            <a:r>
              <a:rPr sz="16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μέσω</a:t>
            </a:r>
            <a:r>
              <a:rPr sz="1600" b="1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16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νεφρών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,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16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οποίοι</a:t>
            </a:r>
            <a:r>
              <a:rPr sz="16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έχουν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ως</a:t>
            </a:r>
            <a:r>
              <a:rPr sz="1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αποστολή </a:t>
            </a:r>
            <a:r>
              <a:rPr sz="1600" spc="-3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τη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διήθηση</a:t>
            </a:r>
            <a:r>
              <a:rPr sz="16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(καθαρισμό)</a:t>
            </a:r>
            <a:r>
              <a:rPr sz="16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του</a:t>
            </a:r>
            <a:r>
              <a:rPr sz="1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αίματος,</a:t>
            </a:r>
            <a:r>
              <a:rPr sz="16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το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δε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διοξείδιο</a:t>
            </a:r>
            <a:r>
              <a:rPr sz="1600" b="1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του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άνθρακα</a:t>
            </a:r>
            <a:r>
              <a:rPr sz="16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απομακρύνεται</a:t>
            </a:r>
            <a:r>
              <a:rPr sz="16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από</a:t>
            </a:r>
            <a:r>
              <a:rPr sz="16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τους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πνεύμονες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με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την</a:t>
            </a:r>
            <a:r>
              <a:rPr sz="1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αναπνοή.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Τριχοειδή</a:t>
            </a:r>
            <a:r>
              <a:rPr spc="-85" dirty="0"/>
              <a:t> </a:t>
            </a:r>
            <a:r>
              <a:rPr spc="-10" dirty="0"/>
              <a:t>αγγεία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3589" y="628876"/>
            <a:ext cx="7921625" cy="245554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3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πιο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πολλά</a:t>
            </a:r>
            <a:r>
              <a:rPr sz="28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αιμοφόρα αγγεία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265" marR="5080" indent="-457200">
              <a:lnSpc>
                <a:spcPct val="100000"/>
              </a:lnSpc>
              <a:spcBef>
                <a:spcPts val="113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πιο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 λεπτά</a:t>
            </a:r>
            <a:r>
              <a:rPr sz="28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αιμοφόρα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αγγεία,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με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εσωτερική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διάμετρο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όση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περίπου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κι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ένα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ερυθρό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αιμοσφαίριο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(7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μm),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σημαίνει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ότι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μόνο</a:t>
            </a:r>
            <a:r>
              <a:rPr sz="28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ένα</a:t>
            </a:r>
            <a:r>
              <a:rPr sz="28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ερυθρό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αιμοσφαίριο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χωράει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περάσει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μέσα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απ'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αυτά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39495" y="3357371"/>
            <a:ext cx="7892097" cy="344398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85025" y="3887370"/>
            <a:ext cx="1672589" cy="82232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11455" marR="5080" indent="-199390">
              <a:lnSpc>
                <a:spcPct val="107000"/>
              </a:lnSpc>
              <a:spcBef>
                <a:spcPts val="230"/>
              </a:spcBef>
            </a:pPr>
            <a:r>
              <a:rPr sz="1600" b="1" spc="-10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τριχοειδής </a:t>
            </a:r>
            <a:r>
              <a:rPr sz="1600" b="1" spc="-5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κύτταρο </a:t>
            </a:r>
            <a:r>
              <a:rPr sz="1600" b="1" spc="-350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σχισμή</a:t>
            </a:r>
            <a:r>
              <a:rPr sz="1600" b="1" spc="25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μεταξύ </a:t>
            </a:r>
            <a:r>
              <a:rPr sz="1600" b="1" spc="-5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5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των</a:t>
            </a:r>
            <a:r>
              <a:rPr sz="1600" b="1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02020"/>
                </a:solidFill>
                <a:latin typeface="Calibri" panose="020F0502020204030204"/>
                <a:cs typeface="Calibri" panose="020F0502020204030204"/>
              </a:rPr>
              <a:t>κυττάρων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8666" y="5629508"/>
            <a:ext cx="1131570" cy="991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πυρήνας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Ερυθρό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μ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σφ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ιο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7304" y="4108703"/>
            <a:ext cx="7145020" cy="2762250"/>
            <a:chOff x="527304" y="4108703"/>
            <a:chExt cx="7145020" cy="2762250"/>
          </a:xfrm>
        </p:grpSpPr>
        <p:sp>
          <p:nvSpPr>
            <p:cNvPr id="9" name="object 9"/>
            <p:cNvSpPr/>
            <p:nvPr/>
          </p:nvSpPr>
          <p:spPr>
            <a:xfrm>
              <a:off x="6393180" y="4114799"/>
              <a:ext cx="594360" cy="492759"/>
            </a:xfrm>
            <a:custGeom>
              <a:avLst/>
              <a:gdLst/>
              <a:ahLst/>
              <a:cxnLst/>
              <a:rect l="l" t="t" r="r" b="b"/>
              <a:pathLst>
                <a:path w="594359" h="492760">
                  <a:moveTo>
                    <a:pt x="594360" y="0"/>
                  </a:moveTo>
                  <a:lnTo>
                    <a:pt x="0" y="49225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835139" y="4364735"/>
              <a:ext cx="288290" cy="242570"/>
            </a:xfrm>
            <a:custGeom>
              <a:avLst/>
              <a:gdLst/>
              <a:ahLst/>
              <a:cxnLst/>
              <a:rect l="l" t="t" r="r" b="b"/>
              <a:pathLst>
                <a:path w="288290" h="242570">
                  <a:moveTo>
                    <a:pt x="288035" y="0"/>
                  </a:moveTo>
                  <a:lnTo>
                    <a:pt x="0" y="24231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49795" y="5600699"/>
              <a:ext cx="373380" cy="203200"/>
            </a:xfrm>
            <a:custGeom>
              <a:avLst/>
              <a:gdLst/>
              <a:ahLst/>
              <a:cxnLst/>
              <a:rect l="l" t="t" r="r" b="b"/>
              <a:pathLst>
                <a:path w="373379" h="203200">
                  <a:moveTo>
                    <a:pt x="373379" y="0"/>
                  </a:moveTo>
                  <a:lnTo>
                    <a:pt x="0" y="20269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554724" y="6016751"/>
              <a:ext cx="1111250" cy="203200"/>
            </a:xfrm>
            <a:custGeom>
              <a:avLst/>
              <a:gdLst/>
              <a:ahLst/>
              <a:cxnLst/>
              <a:rect l="l" t="t" r="r" b="b"/>
              <a:pathLst>
                <a:path w="1111250" h="203200">
                  <a:moveTo>
                    <a:pt x="1110996" y="0"/>
                  </a:moveTo>
                  <a:lnTo>
                    <a:pt x="0" y="20269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40258" y="5741669"/>
              <a:ext cx="264160" cy="276225"/>
            </a:xfrm>
            <a:custGeom>
              <a:avLst/>
              <a:gdLst/>
              <a:ahLst/>
              <a:cxnLst/>
              <a:rect l="l" t="t" r="r" b="b"/>
              <a:pathLst>
                <a:path w="264159" h="276225">
                  <a:moveTo>
                    <a:pt x="263652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263652" y="275843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40258" y="5741669"/>
              <a:ext cx="264160" cy="276225"/>
            </a:xfrm>
            <a:custGeom>
              <a:avLst/>
              <a:gdLst/>
              <a:ahLst/>
              <a:cxnLst/>
              <a:rect l="l" t="t" r="r" b="b"/>
              <a:pathLst>
                <a:path w="264159" h="276225">
                  <a:moveTo>
                    <a:pt x="0" y="0"/>
                  </a:moveTo>
                  <a:lnTo>
                    <a:pt x="263652" y="0"/>
                  </a:lnTo>
                  <a:lnTo>
                    <a:pt x="263652" y="275843"/>
                  </a:lnTo>
                  <a:lnTo>
                    <a:pt x="0" y="27584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676905" y="6482333"/>
              <a:ext cx="264160" cy="276225"/>
            </a:xfrm>
            <a:custGeom>
              <a:avLst/>
              <a:gdLst/>
              <a:ahLst/>
              <a:cxnLst/>
              <a:rect l="l" t="t" r="r" b="b"/>
              <a:pathLst>
                <a:path w="264160" h="276225">
                  <a:moveTo>
                    <a:pt x="263651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263651" y="275843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676905" y="6482333"/>
              <a:ext cx="264160" cy="276225"/>
            </a:xfrm>
            <a:custGeom>
              <a:avLst/>
              <a:gdLst/>
              <a:ahLst/>
              <a:cxnLst/>
              <a:rect l="l" t="t" r="r" b="b"/>
              <a:pathLst>
                <a:path w="264160" h="276225">
                  <a:moveTo>
                    <a:pt x="0" y="0"/>
                  </a:moveTo>
                  <a:lnTo>
                    <a:pt x="263651" y="0"/>
                  </a:lnTo>
                  <a:lnTo>
                    <a:pt x="263651" y="275843"/>
                  </a:lnTo>
                  <a:lnTo>
                    <a:pt x="0" y="27584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872733" y="6637781"/>
              <a:ext cx="264160" cy="220345"/>
            </a:xfrm>
            <a:custGeom>
              <a:avLst/>
              <a:gdLst/>
              <a:ahLst/>
              <a:cxnLst/>
              <a:rect l="l" t="t" r="r" b="b"/>
              <a:pathLst>
                <a:path w="264160" h="220345">
                  <a:moveTo>
                    <a:pt x="263651" y="0"/>
                  </a:moveTo>
                  <a:lnTo>
                    <a:pt x="0" y="0"/>
                  </a:lnTo>
                  <a:lnTo>
                    <a:pt x="0" y="220218"/>
                  </a:lnTo>
                  <a:lnTo>
                    <a:pt x="263651" y="220218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872733" y="6637781"/>
              <a:ext cx="264160" cy="220345"/>
            </a:xfrm>
            <a:custGeom>
              <a:avLst/>
              <a:gdLst/>
              <a:ahLst/>
              <a:cxnLst/>
              <a:rect l="l" t="t" r="r" b="b"/>
              <a:pathLst>
                <a:path w="264160" h="220345">
                  <a:moveTo>
                    <a:pt x="0" y="0"/>
                  </a:moveTo>
                  <a:lnTo>
                    <a:pt x="263651" y="0"/>
                  </a:lnTo>
                  <a:lnTo>
                    <a:pt x="263651" y="220218"/>
                  </a:lnTo>
                </a:path>
                <a:path w="264160" h="220345">
                  <a:moveTo>
                    <a:pt x="0" y="22021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9413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Τριχοειδή</a:t>
            </a:r>
            <a:r>
              <a:rPr spc="-85" dirty="0"/>
              <a:t> </a:t>
            </a:r>
            <a:r>
              <a:rPr spc="-10" dirty="0"/>
              <a:t>αγγεία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4567" y="918879"/>
            <a:ext cx="4577715" cy="5443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 panose="020F0502020204030204"/>
                <a:cs typeface="Calibri" panose="020F0502020204030204"/>
              </a:rPr>
              <a:t>Τα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τριχοειδή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91160" marR="5080" indent="-3556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91160" algn="l"/>
                <a:tab pos="391795" algn="l"/>
              </a:tabLst>
            </a:pPr>
            <a:r>
              <a:rPr sz="2800" b="1" spc="-5" dirty="0">
                <a:latin typeface="Calibri" panose="020F0502020204030204"/>
                <a:cs typeface="Calibri" panose="020F0502020204030204"/>
              </a:rPr>
              <a:t>παρεμβάλλονται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μεταξύ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αρτηριών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φλεβών,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endParaRPr sz="2800" spc="20" dirty="0">
              <a:latin typeface="Calibri" panose="020F0502020204030204"/>
              <a:cs typeface="Calibri" panose="020F0502020204030204"/>
            </a:endParaRPr>
          </a:p>
          <a:p>
            <a:pPr marL="391160" marR="5080" indent="-3556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91160" algn="l"/>
                <a:tab pos="391795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έχουν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πολύ</a:t>
            </a:r>
            <a:r>
              <a:rPr sz="28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σημαντικό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ρόλο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λειτουργία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κυκλοφορικού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συστήματος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οργανισμού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γενικότερα.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67665" marR="763270" indent="-355600">
              <a:lnSpc>
                <a:spcPct val="100000"/>
              </a:lnSpc>
              <a:spcBef>
                <a:spcPts val="203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67665" algn="l"/>
                <a:tab pos="368300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Έχουν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τοίχωμα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από ένα </a:t>
            </a:r>
            <a:r>
              <a:rPr sz="2800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μονόστιβο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στρώμα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επιθηλιακών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κυττάρων,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το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ενδοθήλιο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586984" y="1213668"/>
            <a:ext cx="2994659" cy="27295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574252" y="975485"/>
            <a:ext cx="11029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ρ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τ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ρ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διο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8757" y="2220539"/>
            <a:ext cx="10414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 panose="020F0502020204030204"/>
                <a:cs typeface="Calibri" panose="020F0502020204030204"/>
              </a:rPr>
              <a:t>τ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ρ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ι</a:t>
            </a:r>
            <a:r>
              <a:rPr sz="2000" b="1" spc="-30" dirty="0">
                <a:latin typeface="Calibri" panose="020F0502020204030204"/>
                <a:cs typeface="Calibri" panose="020F0502020204030204"/>
              </a:rPr>
              <a:t>χ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ε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ι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δ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ή 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αγγεία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8250" y="3880694"/>
            <a:ext cx="26638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Μικρή</a:t>
            </a:r>
            <a:r>
              <a:rPr sz="20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φλέβα</a:t>
            </a:r>
            <a:r>
              <a:rPr sz="20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(φλεβίδιο)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121908" y="2385060"/>
            <a:ext cx="426720" cy="434340"/>
            <a:chOff x="6121908" y="2385060"/>
            <a:chExt cx="426720" cy="434340"/>
          </a:xfrm>
        </p:grpSpPr>
        <p:sp>
          <p:nvSpPr>
            <p:cNvPr id="10" name="object 10"/>
            <p:cNvSpPr/>
            <p:nvPr/>
          </p:nvSpPr>
          <p:spPr>
            <a:xfrm>
              <a:off x="6132576" y="2391156"/>
              <a:ext cx="279400" cy="93345"/>
            </a:xfrm>
            <a:custGeom>
              <a:avLst/>
              <a:gdLst/>
              <a:ahLst/>
              <a:cxnLst/>
              <a:rect l="l" t="t" r="r" b="b"/>
              <a:pathLst>
                <a:path w="279400" h="93344">
                  <a:moveTo>
                    <a:pt x="0" y="0"/>
                  </a:moveTo>
                  <a:lnTo>
                    <a:pt x="278892" y="9296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128004" y="2395728"/>
              <a:ext cx="414655" cy="417830"/>
            </a:xfrm>
            <a:custGeom>
              <a:avLst/>
              <a:gdLst/>
              <a:ahLst/>
              <a:cxnLst/>
              <a:rect l="l" t="t" r="r" b="b"/>
              <a:pathLst>
                <a:path w="414654" h="417830">
                  <a:moveTo>
                    <a:pt x="0" y="0"/>
                  </a:moveTo>
                  <a:lnTo>
                    <a:pt x="414528" y="41757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2694432" y="4957571"/>
            <a:ext cx="5120640" cy="1629410"/>
            <a:chOff x="2694432" y="4957571"/>
            <a:chExt cx="5120640" cy="162941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8755" y="4957571"/>
              <a:ext cx="1766303" cy="162915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700528" y="5879591"/>
              <a:ext cx="3663950" cy="213360"/>
            </a:xfrm>
            <a:custGeom>
              <a:avLst/>
              <a:gdLst/>
              <a:ahLst/>
              <a:cxnLst/>
              <a:rect l="l" t="t" r="r" b="b"/>
              <a:pathLst>
                <a:path w="3663950" h="213360">
                  <a:moveTo>
                    <a:pt x="0" y="213360"/>
                  </a:moveTo>
                  <a:lnTo>
                    <a:pt x="366369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9413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Τριχοειδή</a:t>
            </a:r>
            <a:r>
              <a:rPr spc="-85" dirty="0"/>
              <a:t> </a:t>
            </a:r>
            <a:r>
              <a:rPr spc="-10" dirty="0"/>
              <a:t>αγγεία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0259" y="1299390"/>
            <a:ext cx="317373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Μέσω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ενδοθηλίου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265" marR="5080" indent="-4572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  <a:tab pos="255143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γίνεται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ανταλλαγή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ουσιών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	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παθητική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διάχυση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οξυγόνου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διοξειδίου του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άνθρακα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ανάμεσα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αίμα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στους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ιστούς.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283964" y="1815083"/>
            <a:ext cx="4460747" cy="343448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88452" y="2230154"/>
            <a:ext cx="17265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 panose="020B0604020202020204"/>
                <a:cs typeface="Arial" panose="020B0604020202020204"/>
              </a:rPr>
              <a:t>Τριχοειδές</a:t>
            </a:r>
            <a:r>
              <a:rPr sz="1600" b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αγγείο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8187" y="2881201"/>
            <a:ext cx="478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5" dirty="0">
                <a:latin typeface="Arial" panose="020B0604020202020204"/>
                <a:cs typeface="Arial" panose="020B0604020202020204"/>
              </a:rPr>
              <a:t>ν</a:t>
            </a:r>
            <a:r>
              <a:rPr sz="1600" b="1" spc="-10" dirty="0">
                <a:latin typeface="Arial" panose="020B0604020202020204"/>
                <a:cs typeface="Arial" panose="020B0604020202020204"/>
              </a:rPr>
              <a:t>ερ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ό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1401" y="3840745"/>
            <a:ext cx="967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 panose="020B0604020202020204"/>
                <a:cs typeface="Arial" panose="020B0604020202020204"/>
              </a:rPr>
              <a:t>αρτηρίδιο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67106" y="3312934"/>
            <a:ext cx="1205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 panose="020B0604020202020204"/>
                <a:cs typeface="Arial" panose="020B0604020202020204"/>
              </a:rPr>
              <a:t>O</a:t>
            </a:r>
            <a:r>
              <a:rPr sz="1575" b="1" spc="-7" baseline="-21000" dirty="0">
                <a:latin typeface="Arial" panose="020B0604020202020204"/>
                <a:cs typeface="Arial" panose="020B0604020202020204"/>
              </a:rPr>
              <a:t>2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,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5" dirty="0">
                <a:latin typeface="Arial" panose="020B0604020202020204"/>
                <a:cs typeface="Arial" panose="020B0604020202020204"/>
              </a:rPr>
              <a:t>γλυκόζη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59592" y="3293393"/>
            <a:ext cx="154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 panose="020B0604020202020204"/>
                <a:cs typeface="Arial" panose="020B0604020202020204"/>
              </a:rPr>
              <a:t>CO</a:t>
            </a:r>
            <a:r>
              <a:rPr sz="1575" b="1" spc="-15" baseline="-21000" dirty="0">
                <a:latin typeface="Arial" panose="020B0604020202020204"/>
                <a:cs typeface="Arial" panose="020B0604020202020204"/>
              </a:rPr>
              <a:t>2</a:t>
            </a:r>
            <a:r>
              <a:rPr sz="1600" b="1" spc="-10" dirty="0">
                <a:latin typeface="Arial" panose="020B0604020202020204"/>
                <a:cs typeface="Arial" panose="020B0604020202020204"/>
              </a:rPr>
              <a:t>, </a:t>
            </a:r>
            <a:r>
              <a:rPr sz="1600" b="1" spc="-15" dirty="0">
                <a:latin typeface="Arial" panose="020B0604020202020204"/>
                <a:cs typeface="Arial" panose="020B0604020202020204"/>
              </a:rPr>
              <a:t>απόβλητα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15524" y="3817832"/>
            <a:ext cx="8578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5" dirty="0">
                <a:latin typeface="Arial" panose="020B0604020202020204"/>
                <a:cs typeface="Arial" panose="020B0604020202020204"/>
              </a:rPr>
              <a:t>φ</a:t>
            </a:r>
            <a:r>
              <a:rPr sz="1600" b="1" spc="-10" dirty="0">
                <a:latin typeface="Arial" panose="020B0604020202020204"/>
                <a:cs typeface="Arial" panose="020B0604020202020204"/>
              </a:rPr>
              <a:t>λεβ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ί</a:t>
            </a:r>
            <a:r>
              <a:rPr sz="1600" b="1" dirty="0">
                <a:latin typeface="Arial" panose="020B0604020202020204"/>
                <a:cs typeface="Arial" panose="020B0604020202020204"/>
              </a:rPr>
              <a:t>δ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ιο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84696" y="4940543"/>
            <a:ext cx="8026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 panose="020B0604020202020204"/>
                <a:cs typeface="Arial" panose="020B0604020202020204"/>
              </a:rPr>
              <a:t>κύτ</a:t>
            </a:r>
            <a:r>
              <a:rPr sz="1600" b="1" spc="-60" dirty="0">
                <a:latin typeface="Arial" panose="020B0604020202020204"/>
                <a:cs typeface="Arial" panose="020B0604020202020204"/>
              </a:rPr>
              <a:t>τ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α</a:t>
            </a:r>
            <a:r>
              <a:rPr sz="1600" b="1" spc="-10" dirty="0">
                <a:latin typeface="Arial" panose="020B0604020202020204"/>
                <a:cs typeface="Arial" panose="020B0604020202020204"/>
              </a:rPr>
              <a:t>ρο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69841" y="5727953"/>
            <a:ext cx="1728470" cy="52451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1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αίμα</a:t>
            </a:r>
            <a:r>
              <a:rPr sz="1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πλούσιο</a:t>
            </a:r>
            <a:r>
              <a:rPr sz="1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</a:t>
            </a:r>
            <a:r>
              <a:rPr sz="1350" b="1" spc="7" baseline="-220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1350" baseline="-22000">
              <a:latin typeface="Calibri" panose="020F0502020204030204"/>
              <a:cs typeface="Calibri" panose="020F0502020204030204"/>
            </a:endParaRPr>
          </a:p>
          <a:p>
            <a:pPr marL="90805">
              <a:lnSpc>
                <a:spcPct val="100000"/>
              </a:lnSpc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&amp;</a:t>
            </a:r>
            <a:r>
              <a:rPr sz="1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φτωχό</a:t>
            </a:r>
            <a:r>
              <a:rPr sz="1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CO</a:t>
            </a:r>
            <a:r>
              <a:rPr sz="1350" b="1" baseline="-22000" dirty="0">
                <a:latin typeface="Calibri" panose="020F0502020204030204"/>
                <a:cs typeface="Calibri" panose="020F0502020204030204"/>
              </a:rPr>
              <a:t>2</a:t>
            </a:r>
            <a:endParaRPr sz="1350" baseline="-2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04709" y="5727953"/>
            <a:ext cx="1649095" cy="524510"/>
          </a:xfrm>
          <a:prstGeom prst="rect">
            <a:avLst/>
          </a:prstGeom>
          <a:ln w="38100">
            <a:solidFill>
              <a:srgbClr val="4F81BC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5"/>
              </a:spcBef>
            </a:pPr>
            <a:r>
              <a:rPr sz="1400" b="1" spc="-1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αίμα</a:t>
            </a:r>
            <a:r>
              <a:rPr sz="1400" b="1" spc="-3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πλούσιο</a:t>
            </a:r>
            <a:r>
              <a:rPr sz="1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σε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90170">
              <a:lnSpc>
                <a:spcPct val="100000"/>
              </a:lnSpc>
            </a:pPr>
            <a:r>
              <a:rPr sz="1400" b="1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CO</a:t>
            </a:r>
            <a:r>
              <a:rPr sz="1350" b="1" baseline="-220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350" b="1" spc="127" baseline="-220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&amp;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φτωχό</a:t>
            </a:r>
            <a:r>
              <a:rPr sz="1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O</a:t>
            </a:r>
            <a:r>
              <a:rPr sz="1350" b="1" spc="7" baseline="-22000" dirty="0">
                <a:latin typeface="Calibri" panose="020F0502020204030204"/>
                <a:cs typeface="Calibri" panose="020F0502020204030204"/>
              </a:rPr>
              <a:t>2</a:t>
            </a:r>
            <a:endParaRPr sz="1350" baseline="-2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9413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Τριχοειδή</a:t>
            </a:r>
            <a:r>
              <a:rPr spc="-85" dirty="0"/>
              <a:t> </a:t>
            </a:r>
            <a:r>
              <a:rPr spc="-10" dirty="0"/>
              <a:t>αγγεία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54877" y="921927"/>
            <a:ext cx="759777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Μέσω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ενδοθηλίου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 marR="5080" indent="-457200" algn="just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69900" algn="l"/>
              </a:tabLst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Επιτρέπεται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στα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λευκοκύτταρα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διαπερνούν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φτάνουν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όπου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αυτά είναι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απαραίτητα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άμυνα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οργανισμού.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69217" y="2611796"/>
            <a:ext cx="7341101" cy="403284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44760" y="3062114"/>
            <a:ext cx="1985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Αιμοφόρο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τριχοειδές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0757" y="3582179"/>
            <a:ext cx="1368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Λ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ευ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κ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ο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ύ</a:t>
            </a:r>
            <a:r>
              <a:rPr sz="1800" spc="35" dirty="0">
                <a:latin typeface="Calibri" panose="020F0502020204030204"/>
                <a:cs typeface="Calibri" panose="020F0502020204030204"/>
              </a:rPr>
              <a:t>τ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τ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αρ</a:t>
            </a:r>
            <a:r>
              <a:rPr sz="1800" dirty="0">
                <a:latin typeface="Calibri" panose="020F0502020204030204"/>
                <a:cs typeface="Calibri" panose="020F0502020204030204"/>
              </a:rPr>
              <a:t>ο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229" y="3246823"/>
            <a:ext cx="1583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Συνδετικός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ιστός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9210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Αρτηριακή</a:t>
            </a:r>
            <a:r>
              <a:rPr spc="-90" dirty="0"/>
              <a:t> </a:t>
            </a:r>
            <a:r>
              <a:rPr spc="-10" dirty="0"/>
              <a:t>πίεση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3776" y="990888"/>
            <a:ext cx="8395335" cy="5609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481965" indent="-4572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Ο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όρος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i="1" spc="-10" dirty="0">
                <a:latin typeface="Calibri" panose="020F0502020204030204"/>
                <a:cs typeface="Calibri" panose="020F0502020204030204"/>
              </a:rPr>
              <a:t>«πίεση</a:t>
            </a:r>
            <a:r>
              <a:rPr sz="2800" i="1" spc="-15" dirty="0">
                <a:latin typeface="Calibri" panose="020F0502020204030204"/>
                <a:cs typeface="Calibri" panose="020F0502020204030204"/>
              </a:rPr>
              <a:t> του</a:t>
            </a:r>
            <a:r>
              <a:rPr sz="2800" i="1" spc="-10" dirty="0">
                <a:latin typeface="Calibri" panose="020F0502020204030204"/>
                <a:cs typeface="Calibri" panose="020F0502020204030204"/>
              </a:rPr>
              <a:t> αίματος»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εκφράζει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πίεση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που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ασκείται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το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τοίχωμα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ενός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αιμοφόρου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αγγείου.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endParaRPr sz="2800" spc="5" dirty="0">
              <a:latin typeface="Calibri" panose="020F0502020204030204"/>
              <a:cs typeface="Calibri" panose="020F0502020204030204"/>
            </a:endParaRPr>
          </a:p>
          <a:p>
            <a:pPr marL="469265" marR="481965" indent="-4572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Συνήθως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αναφερόμαστε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πίεση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τοιχωμάτων</a:t>
            </a:r>
            <a:r>
              <a:rPr sz="2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αρτηριών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buChar char=""/>
            </a:pPr>
            <a:endParaRPr sz="2750">
              <a:latin typeface="Calibri" panose="020F0502020204030204"/>
              <a:cs typeface="Calibri" panose="020F0502020204030204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κάθε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u="sng" spc="-10" dirty="0">
                <a:latin typeface="Calibri" panose="020F0502020204030204"/>
                <a:cs typeface="Calibri" panose="020F0502020204030204"/>
              </a:rPr>
              <a:t>συστολή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καρδιάς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η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πίεση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αίματος</a:t>
            </a:r>
            <a:r>
              <a:rPr sz="2800" dirty="0">
                <a:latin typeface="Calibri" panose="020F0502020204030204"/>
                <a:cs typeface="Calibri" panose="020F0502020204030204"/>
              </a:rPr>
              <a:t> στις </a:t>
            </a:r>
            <a:r>
              <a:rPr sz="2800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αρτηρίες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κυμαίνεται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110</a:t>
            </a:r>
            <a:r>
              <a:rPr sz="2800" b="1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έως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 150</a:t>
            </a:r>
            <a:r>
              <a:rPr sz="2800" b="1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mmHg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ονομάζεται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spc="-10" dirty="0">
                <a:latin typeface="Calibri" panose="020F0502020204030204"/>
                <a:cs typeface="Calibri" panose="020F0502020204030204"/>
              </a:rPr>
              <a:t>συστολική</a:t>
            </a:r>
            <a:r>
              <a:rPr sz="28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ή</a:t>
            </a:r>
            <a:r>
              <a:rPr sz="28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dirty="0">
                <a:latin typeface="Calibri" panose="020F0502020204030204"/>
                <a:cs typeface="Calibri" panose="020F0502020204030204"/>
              </a:rPr>
              <a:t>μέγιστη</a:t>
            </a:r>
            <a:r>
              <a:rPr sz="2800" b="1" u="sng" spc="-5" dirty="0">
                <a:latin typeface="Calibri" panose="020F0502020204030204"/>
                <a:cs typeface="Calibri" panose="020F0502020204030204"/>
              </a:rPr>
              <a:t> αρτηριακή</a:t>
            </a:r>
            <a:r>
              <a:rPr sz="2800" b="1" u="sng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spc="-10" dirty="0">
                <a:latin typeface="Calibri" panose="020F0502020204030204"/>
                <a:cs typeface="Calibri" panose="020F0502020204030204"/>
              </a:rPr>
              <a:t>πίεση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"/>
            </a:pPr>
            <a:endParaRPr sz="2700">
              <a:latin typeface="Calibri" panose="020F0502020204030204"/>
              <a:cs typeface="Calibri" panose="020F0502020204030204"/>
            </a:endParaRPr>
          </a:p>
          <a:p>
            <a:pPr marL="469900" marR="557530" indent="-457200" algn="just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90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Όταν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η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καρδιά </a:t>
            </a:r>
            <a:r>
              <a:rPr sz="2800" u="sng" spc="-15" dirty="0">
                <a:latin typeface="Calibri" panose="020F0502020204030204"/>
                <a:cs typeface="Calibri" panose="020F0502020204030204"/>
              </a:rPr>
              <a:t>χαλαρώνει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,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η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πίεση αυτή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γίνεται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80 </a:t>
            </a:r>
            <a:r>
              <a:rPr sz="2800" b="1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mmHg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τότε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ονομάζεται </a:t>
            </a:r>
            <a:r>
              <a:rPr sz="2800" b="1" u="sng" spc="-15" dirty="0">
                <a:latin typeface="Calibri" panose="020F0502020204030204"/>
                <a:cs typeface="Calibri" panose="020F0502020204030204"/>
              </a:rPr>
              <a:t>διαστολική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ή</a:t>
            </a:r>
            <a:r>
              <a:rPr sz="2800" b="1" u="sng" spc="-5" dirty="0">
                <a:latin typeface="Calibri" panose="020F0502020204030204"/>
                <a:cs typeface="Calibri" panose="020F0502020204030204"/>
              </a:rPr>
              <a:t> ελάχιστη </a:t>
            </a:r>
            <a:r>
              <a:rPr sz="2800" b="1" u="sng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spc="-5" dirty="0">
                <a:latin typeface="Calibri" panose="020F0502020204030204"/>
                <a:cs typeface="Calibri" panose="020F0502020204030204"/>
              </a:rPr>
              <a:t>αρτηριακή</a:t>
            </a:r>
            <a:r>
              <a:rPr sz="2800" b="1" u="sng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spc="-5" dirty="0">
                <a:latin typeface="Calibri" panose="020F0502020204030204"/>
                <a:cs typeface="Calibri" panose="020F0502020204030204"/>
              </a:rPr>
              <a:t>πίεση</a:t>
            </a:r>
            <a:endParaRPr sz="2800" u="sng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7994" y="249472"/>
            <a:ext cx="51149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Αιμοφόρα</a:t>
            </a:r>
            <a:r>
              <a:rPr sz="5400" spc="-90" dirty="0"/>
              <a:t> </a:t>
            </a:r>
            <a:r>
              <a:rPr sz="5400" spc="-15" dirty="0"/>
              <a:t>αγγεία</a:t>
            </a:r>
            <a:endParaRPr sz="5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97180" y="2026914"/>
            <a:ext cx="8439015" cy="36084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9825" y="1000118"/>
            <a:ext cx="4173220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Φυσιολογικές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τιμές της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αρτηριακής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πίεσης: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 marR="1990090">
              <a:lnSpc>
                <a:spcPts val="1940"/>
              </a:lnSpc>
              <a:spcBef>
                <a:spcPts val="14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Συστολική </a:t>
            </a:r>
            <a:r>
              <a:rPr sz="1800" dirty="0">
                <a:latin typeface="Calibri" panose="020F0502020204030204"/>
                <a:cs typeface="Calibri" panose="020F0502020204030204"/>
              </a:rPr>
              <a:t>&lt;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130mmHg </a:t>
            </a:r>
            <a:r>
              <a:rPr sz="1800" spc="-3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Διαστολική </a:t>
            </a:r>
            <a:r>
              <a:rPr sz="1800" dirty="0">
                <a:latin typeface="Calibri" panose="020F0502020204030204"/>
                <a:cs typeface="Calibri" panose="020F0502020204030204"/>
              </a:rPr>
              <a:t>&lt;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80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mmHg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2956" y="3220648"/>
            <a:ext cx="894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πιεσόμετρο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113" y="4860547"/>
            <a:ext cx="644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τη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345" y="4860547"/>
            <a:ext cx="79311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95885" marR="5080" indent="-83820">
              <a:lnSpc>
                <a:spcPts val="1510"/>
              </a:lnSpc>
              <a:spcBef>
                <a:spcPts val="295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τη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ία 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κλειστή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56220" y="3484188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7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0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58641" y="3352546"/>
            <a:ext cx="4587875" cy="282575"/>
            <a:chOff x="3358641" y="3352546"/>
            <a:chExt cx="4587875" cy="282575"/>
          </a:xfrm>
        </p:grpSpPr>
        <p:sp>
          <p:nvSpPr>
            <p:cNvPr id="9" name="object 9"/>
            <p:cNvSpPr/>
            <p:nvPr/>
          </p:nvSpPr>
          <p:spPr>
            <a:xfrm>
              <a:off x="3364991" y="3358896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79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516879" y="336042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685532" y="3628644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0" y="0"/>
                  </a:moveTo>
                  <a:lnTo>
                    <a:pt x="25450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598862" y="2538023"/>
            <a:ext cx="894080" cy="9302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Πίεση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στο 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σόμ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τρ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πάνω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110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36195">
              <a:lnSpc>
                <a:spcPct val="100000"/>
              </a:lnSpc>
              <a:spcBef>
                <a:spcPts val="71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110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76761" y="2536419"/>
            <a:ext cx="894080" cy="9321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Πίεση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στο 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σόμ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τρ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110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110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19978" y="2652319"/>
            <a:ext cx="89408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Πίεση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στο 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σόμ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τρ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70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13896" y="4381372"/>
            <a:ext cx="1111250" cy="8159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217805">
              <a:lnSpc>
                <a:spcPts val="1510"/>
              </a:lnSpc>
              <a:spcBef>
                <a:spcPts val="295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ύ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γο</a:t>
            </a:r>
            <a:r>
              <a:rPr sz="1400" b="1" spc="10" dirty="0">
                <a:latin typeface="Calibri" panose="020F0502020204030204"/>
                <a:cs typeface="Calibri" panose="020F0502020204030204"/>
              </a:rPr>
              <a:t>ν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ι 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κτύποι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1510"/>
              </a:lnSpc>
              <a:spcBef>
                <a:spcPts val="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(η αρτηρία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αν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400" b="1" spc="-3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γο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λ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3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)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07767" y="4528119"/>
            <a:ext cx="65595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αν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έ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νας 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κτύπος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35254" y="3905758"/>
            <a:ext cx="2763520" cy="1929764"/>
            <a:chOff x="635254" y="3905758"/>
            <a:chExt cx="2763520" cy="1929764"/>
          </a:xfrm>
        </p:grpSpPr>
        <p:sp>
          <p:nvSpPr>
            <p:cNvPr id="18" name="object 18"/>
            <p:cNvSpPr/>
            <p:nvPr/>
          </p:nvSpPr>
          <p:spPr>
            <a:xfrm>
              <a:off x="641604" y="3912108"/>
              <a:ext cx="0" cy="974090"/>
            </a:xfrm>
            <a:custGeom>
              <a:avLst/>
              <a:gdLst/>
              <a:ahLst/>
              <a:cxnLst/>
              <a:rect l="l" t="t" r="r" b="b"/>
              <a:pathLst>
                <a:path h="974089">
                  <a:moveTo>
                    <a:pt x="0" y="97383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810255" y="3912108"/>
              <a:ext cx="0" cy="974090"/>
            </a:xfrm>
            <a:custGeom>
              <a:avLst/>
              <a:gdLst/>
              <a:ahLst/>
              <a:cxnLst/>
              <a:rect l="l" t="t" r="r" b="b"/>
              <a:pathLst>
                <a:path h="974089">
                  <a:moveTo>
                    <a:pt x="0" y="97383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6015" y="5612892"/>
              <a:ext cx="222504" cy="22250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224212" y="5586023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9724" y="5611367"/>
            <a:ext cx="222503" cy="22250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887412" y="5584436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5252" y="5612891"/>
            <a:ext cx="222503" cy="22250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492750" y="5586023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7535" y="5611367"/>
            <a:ext cx="220979" cy="22250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764464" y="5584436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4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9210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Αρτηριακή</a:t>
            </a:r>
            <a:r>
              <a:rPr spc="-80" dirty="0"/>
              <a:t> </a:t>
            </a:r>
            <a:r>
              <a:rPr spc="-10" dirty="0"/>
              <a:t>πίεση</a:t>
            </a:r>
            <a:endParaRPr spc="-10" dirty="0"/>
          </a:p>
        </p:txBody>
      </p:sp>
      <p:sp>
        <p:nvSpPr>
          <p:cNvPr id="29" name="object 29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11877" y="1068324"/>
            <a:ext cx="3750546" cy="39676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61340" y="1124576"/>
            <a:ext cx="78740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96850" marR="5080" indent="-184785">
              <a:lnSpc>
                <a:spcPts val="1510"/>
              </a:lnSpc>
              <a:spcBef>
                <a:spcPts val="295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Σ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400" b="1" spc="15" dirty="0">
                <a:latin typeface="Calibri" panose="020F0502020204030204"/>
                <a:cs typeface="Calibri" panose="020F0502020204030204"/>
              </a:rPr>
              <a:t>σ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λι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ή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πίεση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1919" y="1882385"/>
            <a:ext cx="86360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5" dirty="0">
                <a:latin typeface="Calibri" panose="020F0502020204030204"/>
                <a:cs typeface="Calibri" panose="020F0502020204030204"/>
              </a:rPr>
              <a:t>Δ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15" dirty="0">
                <a:latin typeface="Calibri" panose="020F0502020204030204"/>
                <a:cs typeface="Calibri" panose="020F0502020204030204"/>
              </a:rPr>
              <a:t>σ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λι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ή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πίεση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465" y="2793004"/>
            <a:ext cx="80010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44780" marR="5080" indent="-132715">
              <a:lnSpc>
                <a:spcPts val="1510"/>
              </a:lnSpc>
              <a:spcBef>
                <a:spcPts val="295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μ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οφό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αγγεία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036" y="1382539"/>
            <a:ext cx="396240" cy="661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Πίεση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ts val="1595"/>
              </a:lnSpc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(mm</a:t>
            </a:r>
            <a:r>
              <a:rPr sz="14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Hg)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966" y="4041445"/>
            <a:ext cx="396240" cy="7169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50"/>
              </a:lnSpc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ταχύτητα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40005">
              <a:lnSpc>
                <a:spcPts val="1595"/>
              </a:lnSpc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(cm/sec)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7438" y="5044827"/>
            <a:ext cx="203835" cy="4870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τή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54845" y="5059553"/>
            <a:ext cx="203835" cy="6940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Αρτηρίες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06321" y="5068623"/>
            <a:ext cx="760095" cy="12814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890" algn="r">
              <a:lnSpc>
                <a:spcPts val="1435"/>
              </a:lnSpc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αρτηρίδια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ct val="100000"/>
              </a:lnSpc>
              <a:spcBef>
                <a:spcPts val="555"/>
              </a:spcBef>
            </a:pPr>
            <a:r>
              <a:rPr sz="1400" b="1" spc="-15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2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χ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οε</a:t>
            </a:r>
            <a:r>
              <a:rPr sz="1400" b="1" spc="-2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δ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ή</a:t>
            </a:r>
            <a:r>
              <a:rPr sz="1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γγε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R="26035" algn="r">
              <a:lnSpc>
                <a:spcPct val="100000"/>
              </a:lnSpc>
              <a:spcBef>
                <a:spcPts val="46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φλεβίδια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4889" y="5074756"/>
            <a:ext cx="203835" cy="5689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15" dirty="0">
                <a:latin typeface="Calibri" panose="020F0502020204030204"/>
                <a:cs typeface="Calibri" panose="020F0502020204030204"/>
              </a:rPr>
              <a:t>φ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λ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έ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β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2348" y="5075502"/>
            <a:ext cx="203835" cy="10775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κοίλες</a:t>
            </a:r>
            <a:r>
              <a:rPr sz="14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φλέβες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0069" y="1095408"/>
            <a:ext cx="299720" cy="1339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8255" algn="r">
              <a:lnSpc>
                <a:spcPts val="1550"/>
              </a:lnSpc>
              <a:spcBef>
                <a:spcPts val="10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120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R="9525" algn="r">
              <a:lnSpc>
                <a:spcPts val="1455"/>
              </a:lnSpc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100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ts val="1450"/>
              </a:lnSpc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80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ts val="1455"/>
              </a:lnSpc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60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R="5715" algn="r">
              <a:lnSpc>
                <a:spcPts val="1465"/>
              </a:lnSpc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40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R="5715" algn="r">
              <a:lnSpc>
                <a:spcPts val="1420"/>
              </a:lnSpc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20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R="10160" algn="r">
              <a:lnSpc>
                <a:spcPts val="1550"/>
              </a:lnSpc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0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2076" y="3748630"/>
            <a:ext cx="207010" cy="130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50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3335">
              <a:lnSpc>
                <a:spcPct val="100000"/>
              </a:lnSpc>
              <a:spcBef>
                <a:spcPts val="4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40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3335">
              <a:lnSpc>
                <a:spcPts val="1670"/>
              </a:lnSpc>
              <a:spcBef>
                <a:spcPts val="6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30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670"/>
              </a:lnSpc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20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615"/>
              </a:lnSpc>
              <a:spcBef>
                <a:spcPts val="5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10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97790">
              <a:lnSpc>
                <a:spcPts val="1615"/>
              </a:lnSpc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0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851660" y="1245108"/>
            <a:ext cx="745490" cy="805180"/>
            <a:chOff x="1851660" y="1245108"/>
            <a:chExt cx="745490" cy="805180"/>
          </a:xfrm>
        </p:grpSpPr>
        <p:sp>
          <p:nvSpPr>
            <p:cNvPr id="16" name="object 16"/>
            <p:cNvSpPr/>
            <p:nvPr/>
          </p:nvSpPr>
          <p:spPr>
            <a:xfrm>
              <a:off x="1851660" y="1251204"/>
              <a:ext cx="745490" cy="0"/>
            </a:xfrm>
            <a:custGeom>
              <a:avLst/>
              <a:gdLst/>
              <a:ahLst/>
              <a:cxnLst/>
              <a:rect l="l" t="t" r="r" b="b"/>
              <a:pathLst>
                <a:path w="745489">
                  <a:moveTo>
                    <a:pt x="0" y="0"/>
                  </a:moveTo>
                  <a:lnTo>
                    <a:pt x="74523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077212" y="2043684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4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238756" y="1690116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h="353694">
                  <a:moveTo>
                    <a:pt x="0" y="353567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5077675" y="796112"/>
            <a:ext cx="3750310" cy="6122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 panose="020F0502020204030204"/>
                <a:cs typeface="Calibri" panose="020F0502020204030204"/>
              </a:rPr>
              <a:t>Η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πίεση </a:t>
            </a:r>
            <a:r>
              <a:rPr sz="2000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ασκεί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το αίμα 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στα 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τοιχώματα των αγγείων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μειώνεται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000" spc="-4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καθώς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το αίμα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κινείται </a:t>
            </a:r>
            <a:r>
              <a:rPr sz="2000" dirty="0">
                <a:latin typeface="Calibri" panose="020F0502020204030204"/>
                <a:cs typeface="Calibri" panose="020F0502020204030204"/>
              </a:rPr>
              <a:t>από τις 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αρτηρίες </a:t>
            </a:r>
            <a:r>
              <a:rPr sz="2000" dirty="0">
                <a:latin typeface="Calibri" panose="020F0502020204030204"/>
                <a:cs typeface="Calibri" panose="020F0502020204030204"/>
              </a:rPr>
              <a:t>προς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τα αρτηρίδια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τριχοειδή. Στην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περιοχή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 φλεβών</a:t>
            </a:r>
            <a:r>
              <a:rPr sz="20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ελαχιστοποιείται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.</a:t>
            </a:r>
            <a:endParaRPr sz="2000" spc="-5" dirty="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748665">
              <a:lnSpc>
                <a:spcPct val="100000"/>
              </a:lnSpc>
            </a:pPr>
            <a:r>
              <a:rPr sz="2000" dirty="0">
                <a:latin typeface="Calibri" panose="020F0502020204030204"/>
                <a:cs typeface="Calibri" panose="020F0502020204030204"/>
              </a:rPr>
              <a:t>Η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πτώση αυτή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πίεσης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οφείλεται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τριβή</a:t>
            </a:r>
            <a:r>
              <a:rPr sz="20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μεταξύ </a:t>
            </a:r>
            <a:r>
              <a:rPr sz="2000" b="1" spc="-4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αίματος </a:t>
            </a:r>
            <a:r>
              <a:rPr sz="2000" b="1" spc="-2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τοιχωμάτων των </a:t>
            </a:r>
            <a:r>
              <a:rPr sz="2000" b="1" spc="-4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αγγείων.</a:t>
            </a:r>
            <a:endParaRPr sz="2000" b="1">
              <a:latin typeface="Calibri" panose="020F0502020204030204"/>
              <a:cs typeface="Calibri" panose="020F0502020204030204"/>
            </a:endParaRPr>
          </a:p>
          <a:p>
            <a:pPr marL="12700" marR="226060">
              <a:lnSpc>
                <a:spcPct val="100000"/>
              </a:lnSpc>
              <a:spcBef>
                <a:spcPts val="965"/>
              </a:spcBef>
            </a:pPr>
            <a:r>
              <a:rPr sz="2000" dirty="0">
                <a:latin typeface="Calibri" panose="020F0502020204030204"/>
                <a:cs typeface="Calibri" panose="020F0502020204030204"/>
              </a:rPr>
              <a:t>Η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πίεση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του αίματος </a:t>
            </a:r>
            <a:r>
              <a:rPr sz="2000" b="1" u="sng" spc="-5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000" b="1" u="sng" dirty="0">
                <a:latin typeface="Calibri" panose="020F0502020204030204"/>
                <a:cs typeface="Calibri" panose="020F0502020204030204"/>
              </a:rPr>
              <a:t> υπεύθυνη</a:t>
            </a:r>
            <a:r>
              <a:rPr sz="20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0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ταχύτητα</a:t>
            </a:r>
            <a:r>
              <a:rPr sz="20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ροής </a:t>
            </a:r>
            <a:r>
              <a:rPr sz="2000" b="1" spc="-434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0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αρτηριακού</a:t>
            </a:r>
            <a:r>
              <a:rPr sz="20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αίματος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64135">
              <a:lnSpc>
                <a:spcPct val="100000"/>
              </a:lnSpc>
              <a:spcBef>
                <a:spcPts val="965"/>
              </a:spcBef>
            </a:pPr>
            <a:r>
              <a:rPr sz="2000" dirty="0">
                <a:latin typeface="Calibri" panose="020F0502020204030204"/>
                <a:cs typeface="Calibri" panose="020F0502020204030204"/>
              </a:rPr>
              <a:t>Η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ταχύτητα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αυτή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ελαχιστοποιείται </a:t>
            </a:r>
            <a:r>
              <a:rPr sz="2000" b="1" spc="-4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στην περιοχή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τριχοειδών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,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highlight>
                  <a:srgbClr val="FFFF00"/>
                </a:highlight>
                <a:latin typeface="Calibri" panose="020F0502020204030204"/>
                <a:cs typeface="Calibri" panose="020F0502020204030204"/>
              </a:rPr>
              <a:t>διευκολύνεται </a:t>
            </a:r>
            <a:r>
              <a:rPr sz="2000" spc="-5" dirty="0">
                <a:highlight>
                  <a:srgbClr val="FFFF00"/>
                </a:highlight>
                <a:latin typeface="Calibri" panose="020F0502020204030204"/>
                <a:cs typeface="Calibri" panose="020F0502020204030204"/>
              </a:rPr>
              <a:t>έτσι </a:t>
            </a:r>
            <a:r>
              <a:rPr sz="2000" dirty="0">
                <a:highlight>
                  <a:srgbClr val="FFFF00"/>
                </a:highlight>
                <a:latin typeface="Calibri" panose="020F0502020204030204"/>
                <a:cs typeface="Calibri" panose="020F0502020204030204"/>
              </a:rPr>
              <a:t>η </a:t>
            </a:r>
            <a:r>
              <a:rPr sz="2000" spc="-5" dirty="0">
                <a:highlight>
                  <a:srgbClr val="FFFF00"/>
                </a:highlight>
                <a:latin typeface="Calibri" panose="020F0502020204030204"/>
                <a:cs typeface="Calibri" panose="020F0502020204030204"/>
              </a:rPr>
              <a:t>ανταλλαγή </a:t>
            </a:r>
            <a:r>
              <a:rPr sz="2000" dirty="0">
                <a:highlight>
                  <a:srgbClr val="FFFF00"/>
                </a:highlight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 panose="020F0502020204030204"/>
                <a:cs typeface="Calibri" panose="020F0502020204030204"/>
              </a:rPr>
              <a:t>ουσιών μεταξύ </a:t>
            </a:r>
            <a:r>
              <a:rPr sz="2000" spc="-10" dirty="0">
                <a:highlight>
                  <a:srgbClr val="FFFF00"/>
                </a:highlight>
                <a:latin typeface="Calibri" panose="020F0502020204030204"/>
                <a:cs typeface="Calibri" panose="020F0502020204030204"/>
              </a:rPr>
              <a:t>τριχοειδών </a:t>
            </a:r>
            <a:r>
              <a:rPr sz="2000" spc="-20" dirty="0">
                <a:highlight>
                  <a:srgbClr val="FFFF00"/>
                </a:highlight>
                <a:latin typeface="Calibri" panose="020F0502020204030204"/>
                <a:cs typeface="Calibri" panose="020F0502020204030204"/>
              </a:rPr>
              <a:t>και </a:t>
            </a:r>
            <a:r>
              <a:rPr sz="2000" spc="-10" dirty="0">
                <a:highlight>
                  <a:srgbClr val="FFFF00"/>
                </a:highlight>
                <a:latin typeface="Calibri" panose="020F0502020204030204"/>
                <a:cs typeface="Calibri" panose="020F0502020204030204"/>
              </a:rPr>
              <a:t>των </a:t>
            </a:r>
            <a:r>
              <a:rPr sz="2000" spc="-5" dirty="0">
                <a:highlight>
                  <a:srgbClr val="FFFF00"/>
                </a:highlight>
                <a:latin typeface="Calibri" panose="020F0502020204030204"/>
                <a:cs typeface="Calibri" panose="020F0502020204030204"/>
              </a:rPr>
              <a:t> κυττάρων</a:t>
            </a:r>
            <a:r>
              <a:rPr sz="2000" spc="-25" dirty="0">
                <a:highlight>
                  <a:srgbClr val="FFFF00"/>
                </a:highlight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highlight>
                  <a:srgbClr val="FFFF00"/>
                </a:highlight>
                <a:latin typeface="Calibri" panose="020F0502020204030204"/>
                <a:cs typeface="Calibri" panose="020F0502020204030204"/>
              </a:rPr>
              <a:t>των </a:t>
            </a:r>
            <a:r>
              <a:rPr sz="2000" dirty="0">
                <a:highlight>
                  <a:srgbClr val="FFFF00"/>
                </a:highlight>
                <a:latin typeface="Calibri" panose="020F0502020204030204"/>
                <a:cs typeface="Calibri" panose="020F0502020204030204"/>
              </a:rPr>
              <a:t>ιστών</a:t>
            </a:r>
            <a:endParaRPr sz="2000" dirty="0">
              <a:highlight>
                <a:srgbClr val="FFFF00"/>
              </a:highlight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9210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Αρτηριακή</a:t>
            </a:r>
            <a:r>
              <a:rPr spc="-80" dirty="0"/>
              <a:t> </a:t>
            </a:r>
            <a:r>
              <a:rPr spc="-10" dirty="0"/>
              <a:t>πίεση</a:t>
            </a:r>
            <a:endParaRPr spc="-10" dirty="0"/>
          </a:p>
        </p:txBody>
      </p:sp>
      <p:sp>
        <p:nvSpPr>
          <p:cNvPr id="21" name="object 21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256" y="993936"/>
            <a:ext cx="82346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συνέχεια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κίνηση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φλεβικού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αίματος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επιτυγχάνεται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συστολή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σκελετικών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μυών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9210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Αρτηριακή</a:t>
            </a:r>
            <a:r>
              <a:rPr spc="-80" dirty="0"/>
              <a:t> </a:t>
            </a:r>
            <a:r>
              <a:rPr spc="-10" dirty="0"/>
              <a:t>πίεση</a:t>
            </a:r>
            <a:endParaRPr spc="-10"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36420" y="1988820"/>
            <a:ext cx="3089619" cy="475980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56936" y="2605787"/>
            <a:ext cx="13608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Ροή</a:t>
            </a:r>
            <a:r>
              <a:rPr sz="1800" b="1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φλεβικού </a:t>
            </a:r>
            <a:r>
              <a:rPr sz="1800" b="1" spc="-3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αίματος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προς </a:t>
            </a:r>
            <a:r>
              <a:rPr sz="1800" b="1" spc="-3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την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καρδιά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2332" y="2862276"/>
            <a:ext cx="1647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Ανοιχτή</a:t>
            </a:r>
            <a:r>
              <a:rPr sz="1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βαλβίδα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9817" y="5342586"/>
            <a:ext cx="1645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Κλειστή</a:t>
            </a:r>
            <a:r>
              <a:rPr sz="18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βαλβίδα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47303" y="3886861"/>
            <a:ext cx="1511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Σκελετικοί</a:t>
            </a:r>
            <a:r>
              <a:rPr sz="18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μύες </a:t>
            </a:r>
            <a:r>
              <a:rPr sz="1800" b="1" spc="-39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συστολή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56432" y="2737104"/>
            <a:ext cx="1772920" cy="2752725"/>
            <a:chOff x="3456432" y="2737104"/>
            <a:chExt cx="1772920" cy="2752725"/>
          </a:xfrm>
        </p:grpSpPr>
        <p:sp>
          <p:nvSpPr>
            <p:cNvPr id="11" name="object 11"/>
            <p:cNvSpPr/>
            <p:nvPr/>
          </p:nvSpPr>
          <p:spPr>
            <a:xfrm>
              <a:off x="4233672" y="5483352"/>
              <a:ext cx="990600" cy="0"/>
            </a:xfrm>
            <a:custGeom>
              <a:avLst/>
              <a:gdLst/>
              <a:ahLst/>
              <a:cxnLst/>
              <a:rect l="l" t="t" r="r" b="b"/>
              <a:pathLst>
                <a:path w="990600">
                  <a:moveTo>
                    <a:pt x="0" y="0"/>
                  </a:moveTo>
                  <a:lnTo>
                    <a:pt x="9906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625340" y="4024884"/>
              <a:ext cx="603885" cy="0"/>
            </a:xfrm>
            <a:custGeom>
              <a:avLst/>
              <a:gdLst/>
              <a:ahLst/>
              <a:cxnLst/>
              <a:rect l="l" t="t" r="r" b="b"/>
              <a:pathLst>
                <a:path w="603885">
                  <a:moveTo>
                    <a:pt x="0" y="0"/>
                  </a:moveTo>
                  <a:lnTo>
                    <a:pt x="60350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323588" y="3006852"/>
              <a:ext cx="905510" cy="0"/>
            </a:xfrm>
            <a:custGeom>
              <a:avLst/>
              <a:gdLst/>
              <a:ahLst/>
              <a:cxnLst/>
              <a:rect l="l" t="t" r="r" b="b"/>
              <a:pathLst>
                <a:path w="905510">
                  <a:moveTo>
                    <a:pt x="0" y="0"/>
                  </a:moveTo>
                  <a:lnTo>
                    <a:pt x="90525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456432" y="2743200"/>
              <a:ext cx="713740" cy="0"/>
            </a:xfrm>
            <a:custGeom>
              <a:avLst/>
              <a:gdLst/>
              <a:ahLst/>
              <a:cxnLst/>
              <a:rect l="l" t="t" r="r" b="b"/>
              <a:pathLst>
                <a:path w="713739">
                  <a:moveTo>
                    <a:pt x="71323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336339" y="3318071"/>
            <a:ext cx="4254912" cy="34696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0259" y="849919"/>
            <a:ext cx="8455660" cy="240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πίεση του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αίματος είναι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ένας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δείκτης της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υγείας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ενός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ατόμου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συνήθως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αυξάνεται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πάροδο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ηλικίας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παθολογική: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αύξηση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αρτηριακής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πίεσης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ονομάζεται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αρτηριακή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ct val="100000"/>
              </a:lnSpc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υπέρταση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μείωση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αρτηριακής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πίεσης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ονομάζεται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αρτηριακή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υπόταση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9210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Αρτηριακή</a:t>
            </a:r>
            <a:r>
              <a:rPr spc="-80" dirty="0"/>
              <a:t> </a:t>
            </a:r>
            <a:r>
              <a:rPr spc="-10" dirty="0"/>
              <a:t>πίεση</a:t>
            </a:r>
            <a:endParaRPr spc="-10" dirty="0"/>
          </a:p>
        </p:txBody>
      </p:sp>
      <p:sp>
        <p:nvSpPr>
          <p:cNvPr id="5" name="object 5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7119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Υπέρταση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914692" y="1624583"/>
            <a:ext cx="1977846" cy="28803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0259" y="832177"/>
            <a:ext cx="8453755" cy="279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υπέρταση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θεωρείται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ένας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ύπουλος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εχθρός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υγεία,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διότι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τις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περισσότερες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φορές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αγνοούμε,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μέχρι τη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στιγμή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θα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συμβεί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κάποιο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καρδιακό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επεισόδιο.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665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Οι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κίνδυνοι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υπέρταση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αφορούν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λειτουργία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καρδιάς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εγκεφάλου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νεφρών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522" y="4594286"/>
            <a:ext cx="523494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λόγο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αυτό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σημαντικό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να: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3535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5600" algn="l"/>
                <a:tab pos="356235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πρέπει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ελέγχεται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πίεση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αίματος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marR="50292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5600" algn="l"/>
                <a:tab pos="356235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πρέπει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κάνουμε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υγιεινή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ζωή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καλή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διατροφή,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άσκηση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χωρίς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κάπνισμα.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9071" y="4724400"/>
            <a:ext cx="3614927" cy="19400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801762" y="908303"/>
            <a:ext cx="3037273" cy="43187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0435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Αιμοφόρα</a:t>
            </a:r>
            <a:r>
              <a:rPr spc="-75" dirty="0"/>
              <a:t> </a:t>
            </a:r>
            <a:r>
              <a:rPr spc="-10" dirty="0"/>
              <a:t>αγγεία</a:t>
            </a:r>
            <a:endParaRPr spc="-10"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0259" y="990888"/>
            <a:ext cx="47929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20" dirty="0">
                <a:latin typeface="Calibri" panose="020F0502020204030204"/>
                <a:cs typeface="Calibri" panose="020F0502020204030204"/>
              </a:rPr>
              <a:t>Το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κυκλοφορικό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σύστημα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περιλαμβάνει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lang="el-GR" sz="2800" b="1" spc="-5" dirty="0">
                <a:latin typeface="Calibri" panose="020F0502020204030204"/>
                <a:cs typeface="Calibri" panose="020F0502020204030204"/>
              </a:rPr>
              <a:t>3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είδη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αγγείων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59" y="1920528"/>
            <a:ext cx="5514975" cy="4628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165735" indent="-4572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Τις</a:t>
            </a:r>
            <a:r>
              <a:rPr sz="28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αρτηρίες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(και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αρτηρίδια),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που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μεταφέρουν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το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αίμα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800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καρδιά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προς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30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8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περιφέρεια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900" marR="175895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τις </a:t>
            </a:r>
            <a:r>
              <a:rPr sz="2800" b="1" spc="-10" dirty="0">
                <a:solidFill>
                  <a:srgbClr val="0070C0"/>
                </a:solidFill>
                <a:latin typeface="Calibri" panose="020F0502020204030204"/>
                <a:cs typeface="Calibri" panose="020F0502020204030204"/>
              </a:rPr>
              <a:t>φλέβες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(και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φλεβίδια), που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επαναφέρουν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το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καρδιά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265" marR="508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/>
                <a:cs typeface="Calibri" panose="020F0502020204030204"/>
              </a:rPr>
              <a:t>τριχοειδή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που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επιτρέπουν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ανταλλαγή</a:t>
            </a:r>
            <a:r>
              <a:rPr sz="2800" b="1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ουσιών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με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ιστούς,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παρεμβάλλονται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μεταξύ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αρτηριών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φλεβών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3378" y="6093714"/>
            <a:ext cx="2087880" cy="52451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170" marR="364490" indent="-635">
              <a:lnSpc>
                <a:spcPct val="100000"/>
              </a:lnSpc>
              <a:spcBef>
                <a:spcPts val="265"/>
              </a:spcBef>
            </a:pPr>
            <a:r>
              <a:rPr sz="1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αίμα</a:t>
            </a:r>
            <a:r>
              <a:rPr sz="1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πλούσιο</a:t>
            </a:r>
            <a:r>
              <a:rPr sz="1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</a:t>
            </a:r>
            <a:r>
              <a:rPr sz="1350" b="1" spc="7" baseline="-220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350" b="1" spc="150" baseline="-220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&amp; </a:t>
            </a:r>
            <a:r>
              <a:rPr sz="1400" b="1" spc="-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φτωχό</a:t>
            </a:r>
            <a:r>
              <a:rPr sz="1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CO</a:t>
            </a:r>
            <a:r>
              <a:rPr sz="1350" b="1" baseline="-22000" dirty="0">
                <a:latin typeface="Calibri" panose="020F0502020204030204"/>
                <a:cs typeface="Calibri" panose="020F0502020204030204"/>
              </a:rPr>
              <a:t>2</a:t>
            </a:r>
            <a:endParaRPr sz="1350" baseline="-2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3378" y="5464302"/>
            <a:ext cx="2087880" cy="523240"/>
          </a:xfrm>
          <a:prstGeom prst="rect">
            <a:avLst/>
          </a:prstGeom>
          <a:ln w="38100">
            <a:solidFill>
              <a:srgbClr val="4F81BC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9535" marR="273050" indent="-635">
              <a:lnSpc>
                <a:spcPct val="100000"/>
              </a:lnSpc>
              <a:spcBef>
                <a:spcPts val="260"/>
              </a:spcBef>
            </a:pPr>
            <a:r>
              <a:rPr sz="1400" b="1" spc="-1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αίμα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πλούσιο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σε </a:t>
            </a:r>
            <a:r>
              <a:rPr sz="1400" b="1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CO</a:t>
            </a:r>
            <a:r>
              <a:rPr sz="1350" b="1" baseline="-220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2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&amp; </a:t>
            </a:r>
            <a:r>
              <a:rPr sz="1400" b="1" spc="-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φτωχό</a:t>
            </a:r>
            <a:r>
              <a:rPr sz="1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O</a:t>
            </a:r>
            <a:r>
              <a:rPr sz="1350" b="1" spc="7" baseline="-22000" dirty="0">
                <a:latin typeface="Calibri" panose="020F0502020204030204"/>
                <a:cs typeface="Calibri" panose="020F0502020204030204"/>
              </a:rPr>
              <a:t>2</a:t>
            </a:r>
            <a:endParaRPr sz="1350" baseline="-2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75232" y="2090144"/>
            <a:ext cx="5786290" cy="46624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59417" y="2469544"/>
            <a:ext cx="1038860" cy="128397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Ενδοθήλιο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54305" marR="236220">
              <a:lnSpc>
                <a:spcPts val="1940"/>
              </a:lnSpc>
              <a:spcBef>
                <a:spcPts val="1095"/>
              </a:spcBef>
            </a:pPr>
            <a:r>
              <a:rPr sz="18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Calibri" panose="020F0502020204030204"/>
              </a:rPr>
              <a:t>Λείος </a:t>
            </a:r>
            <a:r>
              <a:rPr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8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Calibri" panose="020F0502020204030204"/>
              </a:rPr>
              <a:t>ϊ</a:t>
            </a:r>
            <a:r>
              <a:rPr sz="18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Calibri" panose="020F0502020204030204"/>
              </a:rPr>
              <a:t>ός  ιστός</a:t>
            </a:r>
            <a:endParaRPr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1" y="2805586"/>
            <a:ext cx="1414780" cy="163766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Ενδοθήλιο</a:t>
            </a:r>
            <a:endParaRPr sz="1800">
              <a:solidFill>
                <a:schemeClr val="tx1"/>
              </a:solidFill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050"/>
              </a:lnSpc>
              <a:spcBef>
                <a:spcPts val="155"/>
              </a:spcBef>
              <a:tabLst>
                <a:tab pos="273050" algn="l"/>
              </a:tabLst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180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cs typeface="Calibri" panose="020F0502020204030204"/>
              </a:rPr>
              <a:t>Λείος</a:t>
            </a:r>
            <a:endParaRPr sz="18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pPr marL="320040" marR="445770">
              <a:lnSpc>
                <a:spcPts val="1940"/>
              </a:lnSpc>
              <a:spcBef>
                <a:spcPts val="140"/>
              </a:spcBef>
            </a:pPr>
            <a:r>
              <a:rPr sz="1800" b="1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8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cs typeface="Calibri" panose="020F0502020204030204"/>
              </a:rPr>
              <a:t>ϊ</a:t>
            </a:r>
            <a:r>
              <a:rPr sz="18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cs typeface="Calibri" panose="020F0502020204030204"/>
              </a:rPr>
              <a:t>ός  ιστός</a:t>
            </a:r>
            <a:endParaRPr sz="18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pPr marL="358775" marR="5080">
              <a:lnSpc>
                <a:spcPts val="1940"/>
              </a:lnSpc>
              <a:spcBef>
                <a:spcPts val="300"/>
              </a:spcBef>
            </a:pP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800" b="1" spc="-5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Calibri" panose="020F0502020204030204"/>
              </a:rPr>
              <a:t>νδετι</a:t>
            </a:r>
            <a:r>
              <a:rPr sz="1800" b="1" spc="-5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Calibri" panose="020F0502020204030204"/>
              </a:rPr>
              <a:t>ός  ιστός</a:t>
            </a:r>
            <a:endParaRPr sz="1800" b="1" dirty="0">
              <a:solidFill>
                <a:schemeClr val="bg1">
                  <a:lumMod val="50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6819" y="3903323"/>
            <a:ext cx="106807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spc="-1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800" b="1" spc="-5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Calibri" panose="020F0502020204030204"/>
              </a:rPr>
              <a:t>νδετι</a:t>
            </a:r>
            <a:r>
              <a:rPr sz="1800" b="1" spc="-5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Calibri" panose="020F0502020204030204"/>
              </a:rPr>
              <a:t>ός  ιστός</a:t>
            </a:r>
            <a:endParaRPr sz="1800" b="1" dirty="0">
              <a:solidFill>
                <a:schemeClr val="bg1">
                  <a:lumMod val="50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9789" y="4163698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ρ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τ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ηρ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ία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32472" y="5744924"/>
            <a:ext cx="99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Αρτηρίδιο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9073" y="5744924"/>
            <a:ext cx="924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Φλεβίδιο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5447" y="4253310"/>
            <a:ext cx="685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Φ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λέβα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18493" y="2505434"/>
            <a:ext cx="848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Βαλβίδα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50592" y="2260092"/>
            <a:ext cx="4369435" cy="3546475"/>
            <a:chOff x="2450592" y="2260092"/>
            <a:chExt cx="4369435" cy="3546475"/>
          </a:xfrm>
        </p:grpSpPr>
        <p:sp>
          <p:nvSpPr>
            <p:cNvPr id="12" name="object 12"/>
            <p:cNvSpPr/>
            <p:nvPr/>
          </p:nvSpPr>
          <p:spPr>
            <a:xfrm>
              <a:off x="2450592" y="2964180"/>
              <a:ext cx="186055" cy="0"/>
            </a:xfrm>
            <a:custGeom>
              <a:avLst/>
              <a:gdLst/>
              <a:ahLst/>
              <a:cxnLst/>
              <a:rect l="l" t="t" r="r" b="b"/>
              <a:pathLst>
                <a:path w="186055">
                  <a:moveTo>
                    <a:pt x="0" y="0"/>
                  </a:moveTo>
                  <a:lnTo>
                    <a:pt x="1859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677668" y="3909060"/>
              <a:ext cx="239395" cy="144780"/>
            </a:xfrm>
            <a:custGeom>
              <a:avLst/>
              <a:gdLst/>
              <a:ahLst/>
              <a:cxnLst/>
              <a:rect l="l" t="t" r="r" b="b"/>
              <a:pathLst>
                <a:path w="239394" h="144779">
                  <a:moveTo>
                    <a:pt x="0" y="0"/>
                  </a:moveTo>
                  <a:lnTo>
                    <a:pt x="239268" y="14478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825496" y="5526024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h="269875">
                  <a:moveTo>
                    <a:pt x="0" y="269747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334256" y="2266188"/>
              <a:ext cx="271780" cy="645160"/>
            </a:xfrm>
            <a:custGeom>
              <a:avLst/>
              <a:gdLst/>
              <a:ahLst/>
              <a:cxnLst/>
              <a:rect l="l" t="t" r="r" b="b"/>
              <a:pathLst>
                <a:path w="271779" h="645160">
                  <a:moveTo>
                    <a:pt x="0" y="644651"/>
                  </a:moveTo>
                  <a:lnTo>
                    <a:pt x="27127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948172" y="2859024"/>
              <a:ext cx="198120" cy="105410"/>
            </a:xfrm>
            <a:custGeom>
              <a:avLst/>
              <a:gdLst/>
              <a:ahLst/>
              <a:cxnLst/>
              <a:rect l="l" t="t" r="r" b="b"/>
              <a:pathLst>
                <a:path w="198120" h="105410">
                  <a:moveTo>
                    <a:pt x="0" y="0"/>
                  </a:moveTo>
                  <a:lnTo>
                    <a:pt x="198120" y="10515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614160" y="2660904"/>
              <a:ext cx="200025" cy="334010"/>
            </a:xfrm>
            <a:custGeom>
              <a:avLst/>
              <a:gdLst/>
              <a:ahLst/>
              <a:cxnLst/>
              <a:rect l="l" t="t" r="r" b="b"/>
              <a:pathLst>
                <a:path w="200025" h="334010">
                  <a:moveTo>
                    <a:pt x="0" y="333756"/>
                  </a:moveTo>
                  <a:lnTo>
                    <a:pt x="19964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875020" y="3360420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0" y="0"/>
                  </a:moveTo>
                  <a:lnTo>
                    <a:pt x="18745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687568" y="3796284"/>
              <a:ext cx="291465" cy="178435"/>
            </a:xfrm>
            <a:custGeom>
              <a:avLst/>
              <a:gdLst/>
              <a:ahLst/>
              <a:cxnLst/>
              <a:rect l="l" t="t" r="r" b="b"/>
              <a:pathLst>
                <a:path w="291464" h="178435">
                  <a:moveTo>
                    <a:pt x="0" y="178307"/>
                  </a:moveTo>
                  <a:lnTo>
                    <a:pt x="29108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896356" y="5358384"/>
              <a:ext cx="0" cy="448309"/>
            </a:xfrm>
            <a:custGeom>
              <a:avLst/>
              <a:gdLst/>
              <a:ahLst/>
              <a:cxnLst/>
              <a:rect l="l" t="t" r="r" b="b"/>
              <a:pathLst>
                <a:path h="448310">
                  <a:moveTo>
                    <a:pt x="0" y="448055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307599" y="820286"/>
            <a:ext cx="8148320" cy="1779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 panose="020F0502020204030204"/>
                <a:cs typeface="Calibri" panose="020F0502020204030204"/>
              </a:rPr>
              <a:t>Οι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αρτηρίες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έχουν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5" dirty="0">
                <a:latin typeface="Calibri" panose="020F0502020204030204"/>
                <a:cs typeface="Calibri" panose="020F0502020204030204"/>
              </a:rPr>
              <a:t>παχύτερα</a:t>
            </a:r>
            <a:r>
              <a:rPr sz="2600" b="1" spc="-15" dirty="0">
                <a:latin typeface="Calibri" panose="020F0502020204030204"/>
                <a:cs typeface="Calibri" panose="020F0502020204030204"/>
              </a:rPr>
              <a:t> τοιχώματα</a:t>
            </a:r>
            <a:r>
              <a:rPr sz="26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25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0" dirty="0">
                <a:latin typeface="Calibri" panose="020F0502020204030204"/>
                <a:cs typeface="Calibri" panose="020F0502020204030204"/>
              </a:rPr>
              <a:t>μικρότερη </a:t>
            </a:r>
            <a:r>
              <a:rPr sz="26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0" dirty="0">
                <a:latin typeface="Calibri" panose="020F0502020204030204"/>
                <a:cs typeface="Calibri" panose="020F0502020204030204"/>
              </a:rPr>
              <a:t>εσωτερική</a:t>
            </a:r>
            <a:r>
              <a:rPr sz="26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5" dirty="0">
                <a:latin typeface="Calibri" panose="020F0502020204030204"/>
                <a:cs typeface="Calibri" panose="020F0502020204030204"/>
              </a:rPr>
              <a:t>διάμετρο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600" dirty="0">
                <a:latin typeface="Calibri" panose="020F0502020204030204"/>
                <a:cs typeface="Calibri" panose="020F0502020204030204"/>
              </a:rPr>
              <a:t> τις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φλέβες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5" dirty="0">
                <a:latin typeface="Calibri" panose="020F0502020204030204"/>
                <a:cs typeface="Calibri" panose="020F0502020204030204"/>
              </a:rPr>
              <a:t>περισσότερο</a:t>
            </a:r>
            <a:r>
              <a:rPr sz="26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20" dirty="0">
                <a:latin typeface="Calibri" panose="020F0502020204030204"/>
                <a:cs typeface="Calibri" panose="020F0502020204030204"/>
              </a:rPr>
              <a:t>μυϊκό </a:t>
            </a:r>
            <a:r>
              <a:rPr sz="2600" b="1" spc="-57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dirty="0">
                <a:latin typeface="Calibri" panose="020F0502020204030204"/>
                <a:cs typeface="Calibri" panose="020F0502020204030204"/>
              </a:rPr>
              <a:t>ιστό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514350" algn="ctr">
              <a:lnSpc>
                <a:spcPct val="100000"/>
              </a:lnSpc>
              <a:spcBef>
                <a:spcPts val="15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Ενδοθήλιο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1630045" algn="ctr">
              <a:lnSpc>
                <a:spcPct val="100000"/>
              </a:lnSpc>
              <a:spcBef>
                <a:spcPts val="110"/>
              </a:spcBef>
            </a:pPr>
            <a:r>
              <a:rPr sz="1800" b="1" spc="-1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/>
                <a:cs typeface="Calibri" panose="020F0502020204030204"/>
              </a:rPr>
              <a:t>Τριχοειδές</a:t>
            </a:r>
            <a:endParaRPr sz="1800" b="1" spc="-1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5519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Αρτηρίες</a:t>
            </a:r>
            <a:endParaRPr spc="-5" dirty="0"/>
          </a:p>
        </p:txBody>
      </p:sp>
      <p:sp>
        <p:nvSpPr>
          <p:cNvPr id="23" name="object 2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val 23"/>
          <p:cNvSpPr/>
          <p:nvPr/>
        </p:nvSpPr>
        <p:spPr>
          <a:xfrm>
            <a:off x="6781800" y="2438400"/>
            <a:ext cx="914400" cy="457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705856" y="1752346"/>
            <a:ext cx="3186683" cy="44333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Αρτηρίες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096208" y="4876521"/>
            <a:ext cx="9124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τομή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 α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ρ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τ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ηρ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ίας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5554" y="2431924"/>
            <a:ext cx="754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τομή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φ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λέβας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21"/>
          <p:cNvSpPr txBox="1"/>
          <p:nvPr/>
        </p:nvSpPr>
        <p:spPr>
          <a:xfrm>
            <a:off x="307340" y="820420"/>
            <a:ext cx="4460875" cy="2890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 panose="020F0502020204030204"/>
                <a:cs typeface="Calibri" panose="020F0502020204030204"/>
              </a:rPr>
              <a:t>Οι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αρτηρίες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έχουν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endParaRPr sz="2000" spc="-5" dirty="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sz="2000" spc="-5" dirty="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l-GR" sz="2000" b="1" spc="-5" dirty="0">
                <a:latin typeface="Calibri" panose="020F0502020204030204"/>
                <a:cs typeface="Calibri" panose="020F0502020204030204"/>
              </a:rPr>
              <a:t>1)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παχύτερα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 τοιχώματα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 </a:t>
            </a:r>
            <a:endParaRPr sz="2000" b="1" spc="-5" dirty="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sz="2000" spc="-10" dirty="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l-GR" sz="2000" b="1" spc="-10" dirty="0">
                <a:latin typeface="Calibri" panose="020F0502020204030204"/>
                <a:cs typeface="Calibri" panose="020F0502020204030204"/>
              </a:rPr>
              <a:t>2)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μικρότερη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εσωτερική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διάμετρο </a:t>
            </a:r>
            <a:endParaRPr sz="2000" b="1" spc="-5" dirty="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sz="2000" b="1" spc="-5" dirty="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l-GR" sz="2000" b="1" spc="-5" dirty="0">
                <a:latin typeface="Calibri" panose="020F0502020204030204"/>
                <a:cs typeface="Calibri" panose="020F0502020204030204"/>
              </a:rPr>
              <a:t>3)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περισσότερο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0" dirty="0">
                <a:latin typeface="Calibri" panose="020F0502020204030204"/>
                <a:cs typeface="Calibri" panose="020F0502020204030204"/>
              </a:rPr>
              <a:t>μυϊκό </a:t>
            </a:r>
            <a:r>
              <a:rPr sz="2000" b="1" spc="-5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ιστό</a:t>
            </a:r>
            <a:endParaRPr sz="2000" b="1" dirty="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sz="2000" b="1" spc="-5" dirty="0">
              <a:latin typeface="Calibri" panose="020F0502020204030204"/>
              <a:cs typeface="Calibri" panose="020F0502020204030204"/>
              <a:sym typeface="+mn-ea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 panose="020F0502020204030204"/>
                <a:cs typeface="Calibri" panose="020F0502020204030204"/>
                <a:sym typeface="+mn-ea"/>
              </a:rPr>
              <a:t>από</a:t>
            </a:r>
            <a:r>
              <a:rPr sz="2000" dirty="0">
                <a:latin typeface="Calibri" panose="020F0502020204030204"/>
                <a:cs typeface="Calibri" panose="020F0502020204030204"/>
                <a:sym typeface="+mn-ea"/>
              </a:rPr>
              <a:t> τις </a:t>
            </a:r>
            <a:r>
              <a:rPr sz="2000" spc="-5" dirty="0">
                <a:latin typeface="Calibri" panose="020F0502020204030204"/>
                <a:cs typeface="Calibri" panose="020F0502020204030204"/>
                <a:sym typeface="+mn-ea"/>
              </a:rPr>
              <a:t>φλέβες</a:t>
            </a:r>
            <a:r>
              <a:rPr sz="2000" spc="-10" dirty="0">
                <a:latin typeface="Calibri" panose="020F0502020204030204"/>
                <a:cs typeface="Calibri" panose="020F0502020204030204"/>
                <a:sym typeface="+mn-ea"/>
              </a:rPr>
              <a:t> </a:t>
            </a:r>
            <a:endParaRPr sz="2000" b="1" spc="-1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9" name="10 - Εικόνα" descr="arthries k fleves.png"/>
          <p:cNvPicPr>
            <a:picLocks noChangeAspect="1"/>
          </p:cNvPicPr>
          <p:nvPr>
            <p:ph sz="half" idx="2"/>
          </p:nvPr>
        </p:nvPicPr>
        <p:blipFill>
          <a:blip r:embed="rId2"/>
          <a:srcRect l="2576" t="6482" r="2103" b="4937"/>
          <a:stretch>
            <a:fillRect/>
          </a:stretch>
        </p:blipFill>
        <p:spPr>
          <a:xfrm>
            <a:off x="151130" y="3773170"/>
            <a:ext cx="4481195" cy="25406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5519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Αρτηρίες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23349" y="918879"/>
            <a:ext cx="8321040" cy="5168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77470" indent="-4572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125" dirty="0">
                <a:latin typeface="Calibri" panose="020F0502020204030204"/>
                <a:cs typeface="Calibri" panose="020F0502020204030204"/>
              </a:rPr>
              <a:t>Το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αίμα διοχετεύεται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στις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αρτηρίες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με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κάθε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συστολή </a:t>
            </a:r>
            <a:r>
              <a:rPr sz="2800" b="1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8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κοιλιών</a:t>
            </a:r>
            <a:r>
              <a:rPr sz="2800" b="1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καρδιάς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</a:pPr>
            <a:endParaRPr sz="2750">
              <a:latin typeface="Calibri" panose="020F0502020204030204"/>
              <a:cs typeface="Calibri" panose="020F0502020204030204"/>
            </a:endParaRPr>
          </a:p>
          <a:p>
            <a:pPr marL="469900" marR="80010" indent="-45720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Κάθε φορά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διοχετεύεται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μία</a:t>
            </a:r>
            <a:r>
              <a:rPr sz="28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ποσότητα</a:t>
            </a:r>
            <a:r>
              <a:rPr sz="2800" b="1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αίματος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στις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αρτηρίες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τα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τοιχώματά</a:t>
            </a:r>
            <a:r>
              <a:rPr sz="2800" b="1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8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διευρύνονται</a:t>
            </a:r>
            <a:r>
              <a:rPr sz="28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πίεση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εισερχόμενου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αίματος</a:t>
            </a:r>
            <a:r>
              <a:rPr lang="el-GR" sz="2800" spc="-10" dirty="0">
                <a:latin typeface="Calibri" panose="020F0502020204030204"/>
                <a:cs typeface="Calibri" panose="020F0502020204030204"/>
              </a:rPr>
              <a:t>.</a:t>
            </a:r>
            <a:endParaRPr lang="el-GR" sz="2800" spc="-10" dirty="0">
              <a:latin typeface="Calibri" panose="020F0502020204030204"/>
              <a:cs typeface="Calibri" panose="020F0502020204030204"/>
            </a:endParaRPr>
          </a:p>
          <a:p>
            <a:pPr marL="12700" marR="80010" indent="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 panose="05000000000000000000"/>
              <a:buNone/>
              <a:tabLst>
                <a:tab pos="469265" algn="l"/>
                <a:tab pos="469900" algn="l"/>
              </a:tabLst>
            </a:pPr>
            <a:r>
              <a:rPr lang="el-GR" sz="2800" spc="5" dirty="0">
                <a:latin typeface="Calibri" panose="020F0502020204030204"/>
                <a:cs typeface="Calibri" panose="020F0502020204030204"/>
              </a:rPr>
              <a:t>      </a:t>
            </a:r>
            <a:endParaRPr lang="el-GR" sz="2800" spc="5" dirty="0">
              <a:latin typeface="Calibri" panose="020F0502020204030204"/>
              <a:cs typeface="Calibri" panose="020F0502020204030204"/>
            </a:endParaRPr>
          </a:p>
          <a:p>
            <a:pPr marL="12700" marR="80010" indent="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 panose="05000000000000000000"/>
              <a:buNone/>
              <a:tabLst>
                <a:tab pos="469265" algn="l"/>
                <a:tab pos="469900" algn="l"/>
              </a:tabLst>
            </a:pPr>
            <a:r>
              <a:rPr lang="el-GR" sz="2800" spc="5" dirty="0">
                <a:latin typeface="Calibri" panose="020F0502020204030204"/>
                <a:cs typeface="Calibri" panose="020F0502020204030204"/>
              </a:rPr>
              <a:t>      Η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διεύρυνση </a:t>
            </a:r>
            <a:r>
              <a:rPr sz="2800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αυτή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ονομάζεται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σφυγμός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</a:pPr>
            <a:endParaRPr sz="2750">
              <a:latin typeface="Calibri" panose="020F0502020204030204"/>
              <a:cs typeface="Calibri" panose="020F0502020204030204"/>
            </a:endParaRPr>
          </a:p>
          <a:p>
            <a:pPr marL="469900" marR="5080" indent="-4572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Calibri" panose="020F0502020204030204"/>
                <a:cs typeface="Calibri" panose="020F0502020204030204"/>
              </a:rPr>
              <a:t>Κάθε</a:t>
            </a:r>
            <a:r>
              <a:rPr sz="28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παλμός</a:t>
            </a:r>
            <a:r>
              <a:rPr sz="28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καρδιάς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προκαλεί</a:t>
            </a:r>
            <a:r>
              <a:rPr sz="28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ένα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σφυγμό</a:t>
            </a:r>
            <a:r>
              <a:rPr sz="28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στις </a:t>
            </a:r>
            <a:r>
              <a:rPr sz="2800" b="1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αρτηρίες,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με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αποτέλεσμα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έχουν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τον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ίδιο ρυθμό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οι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σφυγμοί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αρτηριών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παλμοί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καρδιάς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51" y="123743"/>
            <a:ext cx="15519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Αρτηρίες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7492" y="1142799"/>
            <a:ext cx="46507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Ο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σφυγμός</a:t>
            </a:r>
            <a:r>
              <a:rPr sz="28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ανιχνεύεται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στον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καρπό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χεριού,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καθώς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σε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άλλα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σημεία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σώματος.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5519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Αρτηρίες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8251" y="937593"/>
            <a:ext cx="8122284" cy="29051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b="1" spc="-120" dirty="0">
                <a:latin typeface="Calibri" panose="020F0502020204030204"/>
                <a:cs typeface="Calibri" panose="020F0502020204030204"/>
              </a:rPr>
              <a:t>Το</a:t>
            </a:r>
            <a:r>
              <a:rPr sz="28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κινείται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8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εσωτερικό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800" b="1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αρτηριών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εξαιτίας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πίεσης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έχει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μετά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έξοδο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τις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κοιλίες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καρδιάς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265" marR="285115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με τις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συσπάσεις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800" b="1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τοιχωμάτων</a:t>
            </a:r>
            <a:r>
              <a:rPr sz="2800" b="1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συντελούνται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με τη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βοήθεια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μυϊκού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ιστού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800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περιέχουν.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5519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Αρτηρίες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908757" y="2493264"/>
            <a:ext cx="3206182" cy="42402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19976" y="3517263"/>
            <a:ext cx="128270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985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 panose="020F0502020204030204"/>
                <a:cs typeface="Calibri" panose="020F0502020204030204"/>
              </a:rPr>
              <a:t>Δεξιά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πν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ε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υ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μ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ονι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κ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ή 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αρτηρία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268" y="990888"/>
            <a:ext cx="8312784" cy="2444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Δύο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u="sng" spc="-10" dirty="0">
                <a:latin typeface="Calibri" panose="020F0502020204030204"/>
                <a:cs typeface="Calibri" panose="020F0502020204030204"/>
              </a:rPr>
              <a:t>μεγαλύτερες</a:t>
            </a:r>
            <a:r>
              <a:rPr sz="2800" u="sng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u="sng" spc="-10" dirty="0">
                <a:latin typeface="Calibri" panose="020F0502020204030204"/>
                <a:cs typeface="Calibri" panose="020F0502020204030204"/>
              </a:rPr>
              <a:t>αρτηρίες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σώματος,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η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πνευμονική</a:t>
            </a:r>
            <a:r>
              <a:rPr sz="28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αρτηρία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η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αορτή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.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Όλες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άλλες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800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διακλαδώσεις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παραπάνω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αρτηριών.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478780" marR="1830070" indent="66675">
              <a:lnSpc>
                <a:spcPct val="141000"/>
              </a:lnSpc>
              <a:spcBef>
                <a:spcPts val="2130"/>
              </a:spcBef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Αορτή 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ρ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ι</a:t>
            </a:r>
            <a:r>
              <a:rPr sz="2000" b="1" spc="25" dirty="0">
                <a:latin typeface="Calibri" panose="020F0502020204030204"/>
                <a:cs typeface="Calibri" panose="020F0502020204030204"/>
              </a:rPr>
              <a:t>σ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τ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ε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ρή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37471" y="3402226"/>
            <a:ext cx="12827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5425" marR="5080" indent="-2133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πν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ε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υ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μ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ονι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κ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ή 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αρτηρία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33244" y="2846832"/>
            <a:ext cx="3613785" cy="876300"/>
            <a:chOff x="2333244" y="2846832"/>
            <a:chExt cx="3613785" cy="876300"/>
          </a:xfrm>
        </p:grpSpPr>
        <p:sp>
          <p:nvSpPr>
            <p:cNvPr id="9" name="object 9"/>
            <p:cNvSpPr/>
            <p:nvPr/>
          </p:nvSpPr>
          <p:spPr>
            <a:xfrm>
              <a:off x="4491227" y="2852928"/>
              <a:ext cx="1449705" cy="196850"/>
            </a:xfrm>
            <a:custGeom>
              <a:avLst/>
              <a:gdLst/>
              <a:ahLst/>
              <a:cxnLst/>
              <a:rect l="l" t="t" r="r" b="b"/>
              <a:pathLst>
                <a:path w="1449704" h="196850">
                  <a:moveTo>
                    <a:pt x="0" y="196596"/>
                  </a:moveTo>
                  <a:lnTo>
                    <a:pt x="144932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241036" y="3311652"/>
              <a:ext cx="528955" cy="38100"/>
            </a:xfrm>
            <a:custGeom>
              <a:avLst/>
              <a:gdLst/>
              <a:ahLst/>
              <a:cxnLst/>
              <a:rect l="l" t="t" r="r" b="b"/>
              <a:pathLst>
                <a:path w="528954" h="38100">
                  <a:moveTo>
                    <a:pt x="0" y="38100"/>
                  </a:moveTo>
                  <a:lnTo>
                    <a:pt x="5288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39340" y="3674364"/>
              <a:ext cx="889000" cy="43180"/>
            </a:xfrm>
            <a:custGeom>
              <a:avLst/>
              <a:gdLst/>
              <a:ahLst/>
              <a:cxnLst/>
              <a:rect l="l" t="t" r="r" b="b"/>
              <a:pathLst>
                <a:path w="889000" h="43179">
                  <a:moveTo>
                    <a:pt x="888492" y="0"/>
                  </a:moveTo>
                  <a:lnTo>
                    <a:pt x="0" y="4267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6941</Words>
  <Application>WPS Presentation</Application>
  <PresentationFormat>On-screen Show (4:3)</PresentationFormat>
  <Paragraphs>422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SimSun</vt:lpstr>
      <vt:lpstr>Wingdings</vt:lpstr>
      <vt:lpstr>Calibri</vt:lpstr>
      <vt:lpstr>Wingdings</vt:lpstr>
      <vt:lpstr>Times New Roman</vt:lpstr>
      <vt:lpstr>Microsoft YaHei</vt:lpstr>
      <vt:lpstr>Arial Unicode MS</vt:lpstr>
      <vt:lpstr>Arial</vt:lpstr>
      <vt:lpstr>Calibri</vt:lpstr>
      <vt:lpstr>Office Theme</vt:lpstr>
      <vt:lpstr>Κυκλοφορικό  Σύστημα</vt:lpstr>
      <vt:lpstr>Αιμοφόρα αγγεία</vt:lpstr>
      <vt:lpstr>Αιμοφόρα αγγεία</vt:lpstr>
      <vt:lpstr>Αρτηρίες</vt:lpstr>
      <vt:lpstr>Αρτηρίες</vt:lpstr>
      <vt:lpstr>Αρτηρίες</vt:lpstr>
      <vt:lpstr>PowerPoint 演示文稿</vt:lpstr>
      <vt:lpstr>Αρτηρίες</vt:lpstr>
      <vt:lpstr>Αρτηρίες</vt:lpstr>
      <vt:lpstr>Αρτηρίες</vt:lpstr>
      <vt:lpstr>Αρτηρίδια</vt:lpstr>
      <vt:lpstr>Φλέβες</vt:lpstr>
      <vt:lpstr>Φλέβες</vt:lpstr>
      <vt:lpstr>Σύγκριση αρτηριών και φλεβών</vt:lpstr>
      <vt:lpstr>Τριχοειδή αγγεία</vt:lpstr>
      <vt:lpstr>Τριχοειδή αγγεία</vt:lpstr>
      <vt:lpstr>Τριχοειδή αγγεία</vt:lpstr>
      <vt:lpstr>Τριχοειδή αγγεία</vt:lpstr>
      <vt:lpstr>Αρτηριακή πίεση</vt:lpstr>
      <vt:lpstr>Αρτηριακή πίεση</vt:lpstr>
      <vt:lpstr>Αρτηριακή πίεση</vt:lpstr>
      <vt:lpstr>Αρτηριακή πίεση</vt:lpstr>
      <vt:lpstr>Αρτηριακή πίεση</vt:lpstr>
      <vt:lpstr>Υπέρταση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Κυκλοφορικό  Σύστημα</dc:title>
  <dc:creator>ΠΑΝΑΓΙΩΤΗΣ ΜΑΡΚΟΠΟΥΛΟΣ</dc:creator>
  <cp:lastModifiedBy>stkol</cp:lastModifiedBy>
  <cp:revision>3</cp:revision>
  <dcterms:created xsi:type="dcterms:W3CDTF">2022-11-02T00:45:00Z</dcterms:created>
  <dcterms:modified xsi:type="dcterms:W3CDTF">2022-11-06T20:24:00Z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2019-08-19T04:00:00Z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2022-11-02T04:00:00Z</vt:filetime>
  </property>
  <property fmtid="{D5CDD505-2E9C-101B-9397-08002B2CF9AE}" pid="5" name="ICV">
    <vt:lpwstr>AA3C245D6D274D24805B8459CEFA8F12</vt:lpwstr>
  </property>
  <property fmtid="{D5CDD505-2E9C-101B-9397-08002B2CF9AE}" pid="6" name="KSOProductBuildVer">
    <vt:lpwstr>1033-11.2.0.11380</vt:lpwstr>
  </property>
</Properties>
</file>