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335" y="117060"/>
            <a:ext cx="863932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465" y="3110937"/>
            <a:ext cx="3795395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312535"/>
            <a:chOff x="-4572" y="0"/>
            <a:chExt cx="9153525" cy="631253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09160" y="472440"/>
              <a:ext cx="4434840" cy="58352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517" y="738265"/>
            <a:ext cx="2887980" cy="25628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000" dirty="0">
                <a:solidFill>
                  <a:srgbClr val="1E77BB"/>
                </a:solidFill>
              </a:rPr>
              <a:t>3</a:t>
            </a:r>
            <a:endParaRPr sz="8000"/>
          </a:p>
          <a:p>
            <a:pPr marL="12700" marR="5080">
              <a:lnSpc>
                <a:spcPct val="100000"/>
              </a:lnSpc>
              <a:spcBef>
                <a:spcPts val="260"/>
              </a:spcBef>
            </a:pPr>
            <a:r>
              <a:rPr sz="4000" spc="-10" dirty="0">
                <a:solidFill>
                  <a:srgbClr val="1E77BB"/>
                </a:solidFill>
              </a:rPr>
              <a:t>Κ</a:t>
            </a:r>
            <a:r>
              <a:rPr sz="4000" dirty="0">
                <a:solidFill>
                  <a:srgbClr val="1E77BB"/>
                </a:solidFill>
              </a:rPr>
              <a:t>υ</a:t>
            </a:r>
            <a:r>
              <a:rPr sz="4000" spc="5" dirty="0">
                <a:solidFill>
                  <a:srgbClr val="1E77BB"/>
                </a:solidFill>
              </a:rPr>
              <a:t>κ</a:t>
            </a:r>
            <a:r>
              <a:rPr sz="4000" spc="-45" dirty="0">
                <a:solidFill>
                  <a:srgbClr val="1E77BB"/>
                </a:solidFill>
              </a:rPr>
              <a:t>λ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spc="-5" dirty="0">
                <a:solidFill>
                  <a:srgbClr val="1E77BB"/>
                </a:solidFill>
              </a:rPr>
              <a:t>φ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dirty="0">
                <a:solidFill>
                  <a:srgbClr val="1E77BB"/>
                </a:solidFill>
              </a:rPr>
              <a:t>ρ</a:t>
            </a:r>
            <a:r>
              <a:rPr sz="4000" spc="-10" dirty="0">
                <a:solidFill>
                  <a:srgbClr val="1E77BB"/>
                </a:solidFill>
              </a:rPr>
              <a:t>ι</a:t>
            </a:r>
            <a:r>
              <a:rPr sz="4000" spc="-114" dirty="0">
                <a:solidFill>
                  <a:srgbClr val="1E77BB"/>
                </a:solidFill>
              </a:rPr>
              <a:t>κ</a:t>
            </a:r>
            <a:r>
              <a:rPr sz="4000" spc="-5" dirty="0">
                <a:solidFill>
                  <a:srgbClr val="1E77BB"/>
                </a:solidFill>
              </a:rPr>
              <a:t>ό  </a:t>
            </a:r>
            <a:r>
              <a:rPr sz="4000" spc="-5" dirty="0">
                <a:solidFill>
                  <a:srgbClr val="1E77BB"/>
                </a:solidFill>
              </a:rPr>
              <a:t>Σύστημα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313517" y="4153143"/>
            <a:ext cx="3550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Η</a:t>
            </a:r>
            <a:r>
              <a:rPr sz="3600" b="1" spc="-4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3600" b="1" spc="-4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του </a:t>
            </a:r>
            <a:r>
              <a:rPr sz="3600" b="1" spc="-80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6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αίματος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0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Μεγάλη</a:t>
            </a:r>
            <a:r>
              <a:rPr spc="-55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3047" y="2163973"/>
            <a:ext cx="3495675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526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ηπατική αρτηρία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οξυγόνο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πυλαία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φλέβα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πλούσιο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ουσίες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στομάχι,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έντερο, τη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σπλήνα,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πάγκρεας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χοληδόχο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κύστη. Στη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συνέχεια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 ουσίες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αυτές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διοχετεύονται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κυκλοφορία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μέσω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ηπατικής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φλέβας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047" y="813709"/>
            <a:ext cx="7395209" cy="137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παρεμβάλλονται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σώματος,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νεφροί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ήπαρ.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2400" b="1" spc="-10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ήπαρ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δέχεται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από: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79264" y="1723644"/>
            <a:ext cx="3127140" cy="466181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05197" y="2261661"/>
            <a:ext cx="487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13043" y="3182800"/>
            <a:ext cx="424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ρ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1985" y="3634454"/>
            <a:ext cx="1100455" cy="142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217805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κή  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ηπατική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3355" marR="125730" algn="ctr">
              <a:lnSpc>
                <a:spcPct val="100000"/>
              </a:lnSpc>
              <a:spcBef>
                <a:spcPts val="590"/>
              </a:spcBef>
            </a:pP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ος/ 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έντερα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0249" y="5213372"/>
            <a:ext cx="69215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νεφροί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9298" y="6102059"/>
            <a:ext cx="4248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ω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18175" y="3643727"/>
            <a:ext cx="6330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κή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φλέβα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2111" y="4978718"/>
            <a:ext cx="6426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159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φλέβα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9572" y="2269150"/>
            <a:ext cx="582295" cy="97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040" indent="4064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κοίλη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80340" marR="5080" indent="33020">
              <a:lnSpc>
                <a:spcPct val="100000"/>
              </a:lnSpc>
              <a:spcBef>
                <a:spcPts val="76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Άνω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2416009"/>
            <a:ext cx="3640454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μεγάλα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στεφανιαίες αρτηρίες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ξεκινούν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αορτή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συνέχεια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κατευθύνονται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καθεμία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τις πλευρές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καρδιάς.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Αυτές,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μέσω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τριχοειδών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συνδέονται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στεφανιαίες φλέβες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οι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οποίες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μεταφέρουν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δεξιό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καρδιάς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8815" y="849919"/>
            <a:ext cx="7835900" cy="159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μεταφορά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θρεπτικών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ουσιών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ιστούς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η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απομάκρυνση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αυτούς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άχρηστων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προϊόντων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μεταβολισμού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γίνεται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στεφανιαία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κυκλοφορία.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53975">
              <a:lnSpc>
                <a:spcPct val="100000"/>
              </a:lnSpc>
              <a:spcBef>
                <a:spcPts val="81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περιλαμβάνει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1770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Στεφανιαία</a:t>
            </a:r>
            <a:r>
              <a:rPr spc="-60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093548" y="2276856"/>
            <a:ext cx="2834988" cy="37793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60646" y="2911040"/>
            <a:ext cx="345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νω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0646" y="3103078"/>
            <a:ext cx="521334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κοίλη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1311" y="4283120"/>
            <a:ext cx="434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Calibri" panose="020F0502020204030204"/>
                <a:cs typeface="Calibri" panose="020F0502020204030204"/>
              </a:rPr>
              <a:t>Δε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ξ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ά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1311" y="4475158"/>
            <a:ext cx="90106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3257" y="5022385"/>
            <a:ext cx="934719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Στ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ες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φλέβες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0646" y="5515764"/>
            <a:ext cx="43815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Κάτω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λη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0646" y="5899839"/>
            <a:ext cx="5213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2638" y="2554959"/>
            <a:ext cx="487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5669" y="3227180"/>
            <a:ext cx="913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κή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87664" y="3748909"/>
            <a:ext cx="934719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Στ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ες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φλέβες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2270" y="4301843"/>
            <a:ext cx="90106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Αριστερή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82311" y="2711195"/>
            <a:ext cx="3110865" cy="2976880"/>
            <a:chOff x="4782311" y="2711195"/>
            <a:chExt cx="3110865" cy="2976880"/>
          </a:xfrm>
        </p:grpSpPr>
        <p:sp>
          <p:nvSpPr>
            <p:cNvPr id="19" name="object 19"/>
            <p:cNvSpPr/>
            <p:nvPr/>
          </p:nvSpPr>
          <p:spPr>
            <a:xfrm>
              <a:off x="5076443" y="3069335"/>
              <a:ext cx="655320" cy="1905"/>
            </a:xfrm>
            <a:custGeom>
              <a:avLst/>
              <a:gdLst/>
              <a:ahLst/>
              <a:cxnLst/>
              <a:rect l="l" t="t" r="r" b="b"/>
              <a:pathLst>
                <a:path w="655320" h="1905">
                  <a:moveTo>
                    <a:pt x="0" y="0"/>
                  </a:moveTo>
                  <a:lnTo>
                    <a:pt x="6553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89776" y="2717291"/>
              <a:ext cx="932815" cy="0"/>
            </a:xfrm>
            <a:custGeom>
              <a:avLst/>
              <a:gdLst/>
              <a:ahLst/>
              <a:cxnLst/>
              <a:rect l="l" t="t" r="r" b="b"/>
              <a:pathLst>
                <a:path w="932815">
                  <a:moveTo>
                    <a:pt x="0" y="0"/>
                  </a:moveTo>
                  <a:lnTo>
                    <a:pt x="9326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643116" y="3349751"/>
              <a:ext cx="879475" cy="0"/>
            </a:xfrm>
            <a:custGeom>
              <a:avLst/>
              <a:gdLst/>
              <a:ahLst/>
              <a:cxnLst/>
              <a:rect l="l" t="t" r="r" b="b"/>
              <a:pathLst>
                <a:path w="879475">
                  <a:moveTo>
                    <a:pt x="0" y="0"/>
                  </a:moveTo>
                  <a:lnTo>
                    <a:pt x="879347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82311" y="4427219"/>
              <a:ext cx="370840" cy="0"/>
            </a:xfrm>
            <a:custGeom>
              <a:avLst/>
              <a:gdLst/>
              <a:ahLst/>
              <a:cxnLst/>
              <a:rect l="l" t="t" r="r" b="b"/>
              <a:pathLst>
                <a:path w="370839">
                  <a:moveTo>
                    <a:pt x="0" y="0"/>
                  </a:moveTo>
                  <a:lnTo>
                    <a:pt x="3703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152643" y="4303775"/>
              <a:ext cx="939165" cy="123825"/>
            </a:xfrm>
            <a:custGeom>
              <a:avLst/>
              <a:gdLst/>
              <a:ahLst/>
              <a:cxnLst/>
              <a:rect l="l" t="t" r="r" b="b"/>
              <a:pathLst>
                <a:path w="939164" h="123825">
                  <a:moveTo>
                    <a:pt x="0" y="123443"/>
                  </a:moveTo>
                  <a:lnTo>
                    <a:pt x="93878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512307" y="4533900"/>
              <a:ext cx="417830" cy="632460"/>
            </a:xfrm>
            <a:custGeom>
              <a:avLst/>
              <a:gdLst/>
              <a:ahLst/>
              <a:cxnLst/>
              <a:rect l="l" t="t" r="r" b="b"/>
              <a:pathLst>
                <a:path w="417829" h="632460">
                  <a:moveTo>
                    <a:pt x="417575" y="0"/>
                  </a:moveTo>
                  <a:lnTo>
                    <a:pt x="0" y="63246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315711" y="5161788"/>
              <a:ext cx="405765" cy="5080"/>
            </a:xfrm>
            <a:custGeom>
              <a:avLst/>
              <a:gdLst/>
              <a:ahLst/>
              <a:cxnLst/>
              <a:rect l="l" t="t" r="r" b="b"/>
              <a:pathLst>
                <a:path w="405764" h="5079">
                  <a:moveTo>
                    <a:pt x="0" y="4572"/>
                  </a:moveTo>
                  <a:lnTo>
                    <a:pt x="40538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105399" y="5681472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06995" y="3886199"/>
              <a:ext cx="562610" cy="230504"/>
            </a:xfrm>
            <a:custGeom>
              <a:avLst/>
              <a:gdLst/>
              <a:ahLst/>
              <a:cxnLst/>
              <a:rect l="l" t="t" r="r" b="b"/>
              <a:pathLst>
                <a:path w="562609" h="230504">
                  <a:moveTo>
                    <a:pt x="0" y="230124"/>
                  </a:moveTo>
                  <a:lnTo>
                    <a:pt x="56235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769351" y="3886199"/>
              <a:ext cx="113030" cy="5080"/>
            </a:xfrm>
            <a:custGeom>
              <a:avLst/>
              <a:gdLst/>
              <a:ahLst/>
              <a:cxnLst/>
              <a:rect l="l" t="t" r="r" b="b"/>
              <a:pathLst>
                <a:path w="113029" h="5079">
                  <a:moveTo>
                    <a:pt x="-6096" y="2286"/>
                  </a:moveTo>
                  <a:lnTo>
                    <a:pt x="118872" y="2286"/>
                  </a:lnTo>
                </a:path>
              </a:pathLst>
            </a:custGeom>
            <a:ln w="16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56119" y="4427219"/>
              <a:ext cx="836930" cy="0"/>
            </a:xfrm>
            <a:custGeom>
              <a:avLst/>
              <a:gdLst/>
              <a:ahLst/>
              <a:cxnLst/>
              <a:rect l="l" t="t" r="r" b="b"/>
              <a:pathLst>
                <a:path w="836929">
                  <a:moveTo>
                    <a:pt x="0" y="0"/>
                  </a:moveTo>
                  <a:lnTo>
                    <a:pt x="83667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752" y="336720"/>
            <a:ext cx="62401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5" marR="5080" indent="-50292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Προβλήματα </a:t>
            </a:r>
            <a:r>
              <a:rPr sz="3600" spc="10" dirty="0"/>
              <a:t>στη </a:t>
            </a:r>
            <a:r>
              <a:rPr sz="3600" spc="-15" dirty="0"/>
              <a:t>λειτουργία του </a:t>
            </a:r>
            <a:r>
              <a:rPr sz="3600" spc="-800" dirty="0"/>
              <a:t> </a:t>
            </a:r>
            <a:r>
              <a:rPr sz="3600" spc="-15" dirty="0"/>
              <a:t>κυκλοφορικού</a:t>
            </a:r>
            <a:r>
              <a:rPr sz="3600" spc="-30" dirty="0"/>
              <a:t> </a:t>
            </a:r>
            <a:r>
              <a:rPr sz="3600" spc="-5" dirty="0"/>
              <a:t>συστήματος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036064"/>
            <a:ext cx="9143999" cy="48219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189" y="945762"/>
            <a:ext cx="8217534" cy="225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καρδιαγγειακές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παθήσεις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αποτελούν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πρώτη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αιτία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θανάτου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αναπτυγμένες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χώρες.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καρδιοπάθειες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διακρίνονται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Συγγενείς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(εκ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γενετής)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επίκτητες.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6420" y="3401567"/>
            <a:ext cx="5449823" cy="343966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606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Kαρδιοπάθειες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781" y="810718"/>
            <a:ext cx="8485505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305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ρίζονται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ανωμαλίες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διάπλασης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καρδιάς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αγγείων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δημιουργούνται</a:t>
            </a:r>
            <a:r>
              <a:rPr sz="24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διάρκεια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εμβρυικής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ζωής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(3η-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6η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εβδομάδα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εγκυμοσύνης).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αφορούν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συνήθως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λειτουργία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βαλβίδων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ως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διαταραχές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παροχή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κόλπους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επικοινωνία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ανάμεσα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στις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ανάμεσα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κόλπους,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αναμειγνύεται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οξυγονωμένο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18288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Πολλές από 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καρδιοπάθειες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αυτές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οφείλονται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ιό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ερυθράς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προσβλήθηκε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μητέρα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πάσχοντα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πρώτους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μήνες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της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εγκυμοσύνης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236220" indent="-3429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Κάποιες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τις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παραπάνω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παθήσεις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επιδέχονται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χειρουργική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επέμβαση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6410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Συγγενείς</a:t>
            </a:r>
            <a:r>
              <a:rPr spc="-20" dirty="0"/>
              <a:t> </a:t>
            </a:r>
            <a:r>
              <a:rPr spc="-5" dirty="0"/>
              <a:t>(εκ</a:t>
            </a:r>
            <a:r>
              <a:rPr spc="-25" dirty="0"/>
              <a:t> </a:t>
            </a:r>
            <a:r>
              <a:rPr spc="-5" dirty="0"/>
              <a:t>γενετής)</a:t>
            </a:r>
            <a:r>
              <a:rPr spc="-25" dirty="0"/>
              <a:t> </a:t>
            </a:r>
            <a:r>
              <a:rPr spc="-10" dirty="0"/>
              <a:t>καρδιοπάθειες</a:t>
            </a:r>
            <a:endParaRPr spc="-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425" y="812121"/>
            <a:ext cx="757809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επίκτητες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καρδιοπάθειες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ανήκουν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περικαρδίτιδες,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μυοκαρδίτιδες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ενδοκαρδίτιδες,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οφείλονται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μόλυνση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περικαρδίου,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μυοκαρδίου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ενδοκαρδίου,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αντίστοιχα,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μικρόβια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ιούς.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90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Επίκτητες</a:t>
            </a:r>
            <a:r>
              <a:rPr spc="-85" dirty="0"/>
              <a:t> </a:t>
            </a:r>
            <a:r>
              <a:rPr spc="-10" dirty="0"/>
              <a:t>καρδιοπάθειες</a:t>
            </a:r>
            <a:endParaRPr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2815756" y="3243929"/>
            <a:ext cx="2716530" cy="3519170"/>
            <a:chOff x="2815756" y="3243929"/>
            <a:chExt cx="2716530" cy="351917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15756" y="3243929"/>
              <a:ext cx="2657209" cy="35186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08676" y="5949695"/>
              <a:ext cx="113030" cy="1905"/>
            </a:xfrm>
            <a:custGeom>
              <a:avLst/>
              <a:gdLst/>
              <a:ahLst/>
              <a:cxnLst/>
              <a:rect l="l" t="t" r="r" b="b"/>
              <a:pathLst>
                <a:path w="113029" h="1904">
                  <a:moveTo>
                    <a:pt x="-6096" y="761"/>
                  </a:moveTo>
                  <a:lnTo>
                    <a:pt x="118872" y="761"/>
                  </a:lnTo>
                </a:path>
              </a:pathLst>
            </a:custGeom>
            <a:ln w="13716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06567" y="6217920"/>
              <a:ext cx="219710" cy="1905"/>
            </a:xfrm>
            <a:custGeom>
              <a:avLst/>
              <a:gdLst/>
              <a:ahLst/>
              <a:cxnLst/>
              <a:rect l="l" t="t" r="r" b="b"/>
              <a:pathLst>
                <a:path w="219710" h="1904">
                  <a:moveTo>
                    <a:pt x="219455" y="0"/>
                  </a:moveTo>
                  <a:lnTo>
                    <a:pt x="0" y="1523"/>
                  </a:lnTo>
                </a:path>
              </a:pathLst>
            </a:custGeom>
            <a:ln w="12191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26151" y="6240779"/>
              <a:ext cx="399415" cy="243840"/>
            </a:xfrm>
            <a:custGeom>
              <a:avLst/>
              <a:gdLst/>
              <a:ahLst/>
              <a:cxnLst/>
              <a:rect l="l" t="t" r="r" b="b"/>
              <a:pathLst>
                <a:path w="399414" h="243839">
                  <a:moveTo>
                    <a:pt x="399288" y="24384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5452572" y="5709700"/>
            <a:ext cx="1217930" cy="97536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55880" algn="just">
              <a:lnSpc>
                <a:spcPct val="112000"/>
              </a:lnSpc>
              <a:spcBef>
                <a:spcPts val="310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Περικάρδιο </a:t>
            </a:r>
            <a:r>
              <a:rPr sz="1800" b="1" spc="-39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Μυοκάρδιο </a:t>
            </a:r>
            <a:r>
              <a:rPr sz="1800" b="1" spc="-5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solidFill>
                  <a:srgbClr val="221F1F"/>
                </a:solidFill>
                <a:latin typeface="Calibri" panose="020F0502020204030204"/>
                <a:cs typeface="Calibri" panose="020F0502020204030204"/>
              </a:rPr>
              <a:t>Ενδοκάρδιο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12121"/>
            <a:ext cx="8073390" cy="565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σχαιμία του </a:t>
            </a:r>
            <a:r>
              <a:rPr sz="2400" b="1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μυοκαρδίου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συμβαίνει όταν 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ροή </a:t>
            </a:r>
            <a:r>
              <a:rPr sz="2400" spc="-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του αίματος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στον </a:t>
            </a:r>
            <a:r>
              <a:rPr sz="2400" spc="-2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καρδιακό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μυ</a:t>
            </a:r>
            <a:r>
              <a:rPr sz="2400" spc="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(μυοκάρδιο)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μειωθεί</a:t>
            </a:r>
            <a:r>
              <a:rPr sz="2400" spc="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με</a:t>
            </a:r>
            <a:r>
              <a:rPr sz="2400" spc="-2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μερική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ή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ολική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απόφραξη </a:t>
            </a:r>
            <a:r>
              <a:rPr sz="2400" spc="-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των</a:t>
            </a:r>
            <a:r>
              <a:rPr sz="2400" spc="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αρτηριών</a:t>
            </a:r>
            <a:r>
              <a:rPr sz="2400" spc="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της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καρδιάς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(στεφανιαίες</a:t>
            </a:r>
            <a:r>
              <a:rPr sz="2400" spc="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αρτηρίες). </a:t>
            </a:r>
            <a:r>
              <a:rPr sz="2400" spc="-53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μείωση</a:t>
            </a:r>
            <a:r>
              <a:rPr sz="2400" spc="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ροής</a:t>
            </a:r>
            <a:r>
              <a:rPr sz="2400" spc="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μειώνει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την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παροχή</a:t>
            </a:r>
            <a:r>
              <a:rPr sz="2400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οξυγόνου </a:t>
            </a:r>
            <a:r>
              <a:rPr sz="2400" spc="-52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στα</a:t>
            </a:r>
            <a:r>
              <a:rPr sz="2400" spc="5" dirty="0">
                <a:solidFill>
                  <a:srgbClr val="11111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μυοκαρδίου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εξασθένησή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4965" marR="2884805" indent="-342900">
              <a:lnSpc>
                <a:spcPct val="100000"/>
              </a:lnSpc>
              <a:spcBef>
                <a:spcPts val="116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έμφραγμα 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μυοκαρδίου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κατά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οποίο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έχουμε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νέκρωση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τμήματος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καρδιακού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μυός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λόγω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διακοπής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αιμάτωσής 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εξαιτίας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ενός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θρόμβου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εμβόλου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τις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στεφανιαίες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αρτηρίες.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67665" marR="2785745">
              <a:lnSpc>
                <a:spcPct val="100000"/>
              </a:lnSpc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συνέπειες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εμφράγματος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εξαρτώνται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μέγεθος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θέση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προσβεβλημένης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5267"/>
            <a:ext cx="8413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78880" algn="l"/>
              </a:tabLst>
            </a:pPr>
            <a:r>
              <a:rPr sz="3000" spc="-10" dirty="0"/>
              <a:t>Αποτελέσματα</a:t>
            </a:r>
            <a:r>
              <a:rPr sz="3000" spc="10" dirty="0"/>
              <a:t> </a:t>
            </a:r>
            <a:r>
              <a:rPr sz="3000" spc="-5" dirty="0"/>
              <a:t>της</a:t>
            </a:r>
            <a:r>
              <a:rPr sz="3000" spc="15" dirty="0"/>
              <a:t> </a:t>
            </a:r>
            <a:r>
              <a:rPr sz="3000" spc="-25" dirty="0"/>
              <a:t>κακής</a:t>
            </a:r>
            <a:r>
              <a:rPr sz="3000" spc="5" dirty="0"/>
              <a:t> </a:t>
            </a:r>
            <a:r>
              <a:rPr sz="3000" dirty="0"/>
              <a:t>στεφανιαίας	</a:t>
            </a:r>
            <a:r>
              <a:rPr sz="3000" spc="-10" dirty="0"/>
              <a:t>κυκλοφορίας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86941" y="3176016"/>
            <a:ext cx="2583322" cy="32095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562608" y="1242567"/>
            <a:ext cx="4940299" cy="5066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32399" y="2247177"/>
            <a:ext cx="551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αο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ή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966" y="5067028"/>
            <a:ext cx="102361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3560" algn="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δε</a:t>
            </a:r>
            <a:r>
              <a:rPr sz="1600" b="1" spc="-35" dirty="0">
                <a:latin typeface="Calibri" panose="020F0502020204030204"/>
                <a:cs typeface="Calibri" panose="020F0502020204030204"/>
              </a:rPr>
              <a:t>ξ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ά  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αν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 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2825" y="4889875"/>
            <a:ext cx="102361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 panose="020F0502020204030204"/>
                <a:cs typeface="Calibri" panose="020F0502020204030204"/>
              </a:rPr>
              <a:t>αριστερή </a:t>
            </a:r>
            <a:r>
              <a:rPr sz="1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πρόσθια 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κατιούσα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10" dirty="0">
                <a:latin typeface="Calibri" panose="020F0502020204030204"/>
                <a:cs typeface="Calibri" panose="020F0502020204030204"/>
              </a:rPr>
              <a:t>σ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16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φ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αν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6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 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78232" y="3733222"/>
            <a:ext cx="200278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8495" marR="5080" indent="-6464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αθη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οσ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κλ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ωτι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πλάκα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86874" y="1377971"/>
            <a:ext cx="2661285" cy="886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θέση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απόφραξης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 marL="1714500">
              <a:lnSpc>
                <a:spcPct val="100000"/>
              </a:lnSpc>
              <a:spcBef>
                <a:spcPts val="980"/>
              </a:spcBef>
            </a:pPr>
            <a:r>
              <a:rPr sz="2000" b="1" spc="-15" dirty="0">
                <a:latin typeface="Calibri" panose="020F0502020204030204"/>
                <a:cs typeface="Calibri" panose="020F0502020204030204"/>
              </a:rPr>
              <a:t>θ</a:t>
            </a:r>
            <a:r>
              <a:rPr sz="2000" b="1" spc="5" dirty="0">
                <a:latin typeface="Calibri" panose="020F0502020204030204"/>
                <a:cs typeface="Calibri" panose="020F0502020204030204"/>
              </a:rPr>
              <a:t>ρ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όμ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ος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714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Έμφραγμα</a:t>
            </a:r>
            <a:r>
              <a:rPr spc="-65" dirty="0"/>
              <a:t> </a:t>
            </a:r>
            <a:r>
              <a:rPr spc="-5" dirty="0"/>
              <a:t>του</a:t>
            </a:r>
            <a:r>
              <a:rPr spc="-50" dirty="0"/>
              <a:t> </a:t>
            </a:r>
            <a:r>
              <a:rPr spc="-10" dirty="0"/>
              <a:t>μυοκαρδίου</a:t>
            </a:r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063" y="869565"/>
            <a:ext cx="352869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αρτηριοσκλήρυνση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οφείλεται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συσσώρευση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λιπιδίων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ιδίως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χοληστερόλης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κάτω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εσωτερικό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τοίχωμα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αρτηριών.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Ακολουθεί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εναπόθεση ασβεστίου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αποτέλεσμα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μειωμένη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ελαστικότητα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αγγείων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αυτών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328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Αρτηριοσκλήρυνση</a:t>
            </a:r>
            <a:endParaRPr spc="-5" dirty="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48071" y="833628"/>
            <a:ext cx="2817875" cy="501700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72852" y="4886928"/>
            <a:ext cx="3319145" cy="143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8470" marR="5080" indent="12001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Περιορισμένη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ροή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αίματος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367665" marR="1971675" indent="-355600">
              <a:lnSpc>
                <a:spcPct val="10000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Αθ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ω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ατι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πλάκα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93296" y="2897651"/>
            <a:ext cx="1345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Κανονική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ροή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αίματος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5641" y="3446748"/>
            <a:ext cx="1104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40" marR="5080" indent="-1174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ία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ε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στένωση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1813" y="1053077"/>
            <a:ext cx="92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 marR="5080" indent="-5334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ανονική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αρτηρία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339" y="941421"/>
            <a:ext cx="313817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αρτηριοσκλήρυνση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προχωρήσει,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εμφανίζονται</a:t>
            </a:r>
            <a:r>
              <a:rPr sz="24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στενώσεις </a:t>
            </a:r>
            <a:r>
              <a:rPr sz="2400" b="1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οι οποίες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παρεμποδίζουν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διέλευση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αίματος,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αποτέλεσμα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339" y="3501742"/>
            <a:ext cx="321564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433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ισχαιμίες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διάφορων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οργάνων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(μυοκαρδίου,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εγκεφάλου,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νεφρών </a:t>
            </a:r>
            <a:r>
              <a:rPr sz="2400" spc="-5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κτλ.),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αποτελέσουν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αίτιο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δημιουργίας θρόμβου.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328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Αρτηριοσκλήρυνση</a:t>
            </a:r>
            <a:endParaRPr spc="-5" dirty="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69738" y="1301496"/>
            <a:ext cx="3607323" cy="49574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63784" y="2217640"/>
            <a:ext cx="819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ιής  α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5617" y="3215251"/>
            <a:ext cx="13004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613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χή  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χ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ατισ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ού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5715" algn="r">
              <a:lnSpc>
                <a:spcPct val="100000"/>
              </a:lnSpc>
            </a:pPr>
            <a:r>
              <a:rPr sz="1800" b="1" spc="-15" dirty="0">
                <a:latin typeface="Calibri" panose="020F0502020204030204"/>
                <a:cs typeface="Calibri" panose="020F0502020204030204"/>
              </a:rPr>
              <a:t>πλάκας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1832" y="4435975"/>
            <a:ext cx="1352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Αθηρωματική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R="13970" algn="r">
              <a:lnSpc>
                <a:spcPct val="100000"/>
              </a:lnSpc>
            </a:pPr>
            <a:r>
              <a:rPr sz="1800" b="1" spc="-30" dirty="0">
                <a:latin typeface="Calibri" panose="020F0502020204030204"/>
                <a:cs typeface="Calibri" panose="020F0502020204030204"/>
              </a:rPr>
              <a:t>πλάκα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7620" y="5381464"/>
            <a:ext cx="1268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4815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Ρήξη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της 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πλάκας 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χ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ατισ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ός  θρόμβου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6749" y="950511"/>
            <a:ext cx="3568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Calibri" panose="020F0502020204030204"/>
                <a:cs typeface="Calibri" panose="020F0502020204030204"/>
              </a:rPr>
              <a:t>TA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ΣΤΑΔΙΑ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ΑΡΤΗΡΙΟΣΚΛΗΡΥΝΣΗΣ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11035" y="211420"/>
            <a:ext cx="3371775" cy="66465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5517" y="3220087"/>
            <a:ext cx="4401820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3200" spc="-140" dirty="0">
                <a:latin typeface="Calibri" panose="020F0502020204030204"/>
                <a:cs typeface="Calibri" panose="020F0502020204030204"/>
              </a:rPr>
              <a:t>Το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3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κόκκινο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χρώμα </a:t>
            </a:r>
            <a:r>
              <a:rPr sz="32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υποδηλώνει</a:t>
            </a:r>
            <a:r>
              <a:rPr sz="3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 </a:t>
            </a:r>
            <a:r>
              <a:rPr sz="3200" spc="-7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αίμα,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μπλε </a:t>
            </a:r>
            <a:r>
              <a:rPr sz="3200" spc="-15" dirty="0">
                <a:latin typeface="Calibri" panose="020F0502020204030204"/>
                <a:cs typeface="Calibri" panose="020F0502020204030204"/>
              </a:rPr>
              <a:t>δηλώνει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αποξυγονωμένο</a:t>
            </a:r>
            <a:r>
              <a:rPr sz="3200" spc="-5" dirty="0">
                <a:latin typeface="Calibri" panose="020F0502020204030204"/>
                <a:cs typeface="Calibri" panose="020F0502020204030204"/>
              </a:rPr>
              <a:t>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8949" y="614084"/>
            <a:ext cx="405320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5080" indent="-260985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548ED4"/>
                </a:solidFill>
              </a:rPr>
              <a:t>Η</a:t>
            </a:r>
            <a:r>
              <a:rPr sz="4800" spc="-55" dirty="0">
                <a:solidFill>
                  <a:srgbClr val="548ED4"/>
                </a:solidFill>
              </a:rPr>
              <a:t> </a:t>
            </a:r>
            <a:r>
              <a:rPr sz="4800" spc="-15" dirty="0">
                <a:solidFill>
                  <a:srgbClr val="548ED4"/>
                </a:solidFill>
              </a:rPr>
              <a:t>ΚΥΚΛΟΦΟΡΙΑ </a:t>
            </a:r>
            <a:r>
              <a:rPr sz="4800" spc="-1070" dirty="0">
                <a:solidFill>
                  <a:srgbClr val="548ED4"/>
                </a:solidFill>
              </a:rPr>
              <a:t> </a:t>
            </a:r>
            <a:r>
              <a:rPr sz="4800" spc="-85" dirty="0">
                <a:solidFill>
                  <a:srgbClr val="548ED4"/>
                </a:solidFill>
              </a:rPr>
              <a:t>ΤΟΥ</a:t>
            </a:r>
            <a:r>
              <a:rPr sz="4800" spc="-25" dirty="0">
                <a:solidFill>
                  <a:srgbClr val="548ED4"/>
                </a:solidFill>
              </a:rPr>
              <a:t> </a:t>
            </a:r>
            <a:r>
              <a:rPr sz="4800" spc="-80" dirty="0">
                <a:solidFill>
                  <a:srgbClr val="548ED4"/>
                </a:solidFill>
              </a:rPr>
              <a:t>ΑΙΜΑΤΟΣ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328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Αρτηριοσκλήρυνση</a:t>
            </a:r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726435" y="2506979"/>
            <a:ext cx="4539457" cy="4346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59" y="778997"/>
            <a:ext cx="7359650" cy="268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Αν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συμβεί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πλήρης απόφραξη μιας αρτηρίας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(θρόμβωση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εγκεφαλικής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αρτηρίας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έμφραγμα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μυοκαρδίου),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αυτό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συνήθως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συνεπάγεται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μόνιμη νέκρωση του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ιστού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αιματώνεται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αυτήν.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4234815" marR="2252345" indent="-102235">
              <a:lnSpc>
                <a:spcPct val="100000"/>
              </a:lnSpc>
            </a:pPr>
            <a:r>
              <a:rPr sz="1800" spc="-15" dirty="0">
                <a:latin typeface="Calibri" panose="020F0502020204030204"/>
                <a:cs typeface="Calibri" panose="020F0502020204030204"/>
              </a:rPr>
              <a:t>πά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χ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ου</a:t>
            </a:r>
            <a:r>
              <a:rPr sz="1800" dirty="0">
                <a:latin typeface="Calibri" panose="020F0502020204030204"/>
                <a:cs typeface="Calibri" panose="020F0502020204030204"/>
              </a:rPr>
              <a:t>σα 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αρτηρία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8364" y="5168588"/>
            <a:ext cx="677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π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dirty="0">
                <a:latin typeface="Calibri" panose="020F0502020204030204"/>
                <a:cs typeface="Calibri" panose="020F0502020204030204"/>
              </a:rPr>
              <a:t>ά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dirty="0">
                <a:latin typeface="Calibri" panose="020F0502020204030204"/>
                <a:cs typeface="Calibri" panose="020F0502020204030204"/>
              </a:rPr>
              <a:t>α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9277" y="3928435"/>
            <a:ext cx="6883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ροή 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</a:t>
            </a:r>
            <a:r>
              <a:rPr sz="16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ί</a:t>
            </a:r>
            <a:r>
              <a:rPr sz="1600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μ</a:t>
            </a:r>
            <a:r>
              <a:rPr sz="1600" spc="-1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ατ</a:t>
            </a:r>
            <a:r>
              <a:rPr sz="16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ο</a:t>
            </a:r>
            <a:r>
              <a:rPr sz="1600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ς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0237" y="5595404"/>
            <a:ext cx="1558290" cy="83375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ρήξη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πλάκας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542290">
              <a:lnSpc>
                <a:spcPct val="100000"/>
              </a:lnSpc>
              <a:spcBef>
                <a:spcPts val="950"/>
              </a:spcBef>
            </a:pPr>
            <a:r>
              <a:rPr sz="2000" spc="-5" dirty="0">
                <a:latin typeface="Calibri" panose="020F0502020204030204"/>
                <a:cs typeface="Calibri" panose="020F0502020204030204"/>
              </a:rPr>
              <a:t>θρόμβος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60" y="921927"/>
            <a:ext cx="323088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ανεύρυσμα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διόγκωση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μιας λεπτής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εξασθενημένης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τοιχώματος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ενός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αγγείου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(αρτηρίας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φλέβας), που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μοιάζει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μπαλόνι.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7620">
              <a:lnSpc>
                <a:spcPct val="100000"/>
              </a:lnSpc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Αιτίες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ανευρύσματος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είναι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60" y="4579527"/>
            <a:ext cx="33623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αρτηριοσκλήρυνση,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συγγενείς παθήσεις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κτλ.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9996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Α</a:t>
            </a:r>
            <a:r>
              <a:rPr spc="-10" dirty="0"/>
              <a:t>ν</a:t>
            </a:r>
            <a:r>
              <a:rPr spc="-5" dirty="0"/>
              <a:t>εύ</a:t>
            </a:r>
            <a:r>
              <a:rPr spc="5" dirty="0"/>
              <a:t>ρ</a:t>
            </a:r>
            <a:r>
              <a:rPr spc="-5" dirty="0"/>
              <a:t>υσ</a:t>
            </a:r>
            <a:r>
              <a:rPr spc="-20" dirty="0"/>
              <a:t>μ</a:t>
            </a:r>
            <a:r>
              <a:rPr dirty="0"/>
              <a:t>α</a:t>
            </a:r>
            <a:endParaRPr dirty="0"/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24300" y="1286255"/>
            <a:ext cx="5029199" cy="42245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602449" y="5309696"/>
            <a:ext cx="18980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ρήξη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ανευρύσματος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075" y="1229867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Παράγοντες που </a:t>
            </a:r>
            <a:r>
              <a:rPr spc="-5" dirty="0"/>
              <a:t>ενοχοποιούνται για </a:t>
            </a:r>
            <a:r>
              <a:rPr spc="-20" dirty="0"/>
              <a:t>την </a:t>
            </a:r>
            <a:r>
              <a:rPr spc="-715" dirty="0"/>
              <a:t> </a:t>
            </a:r>
            <a:r>
              <a:rPr dirty="0"/>
              <a:t>πρόκληση</a:t>
            </a:r>
            <a:r>
              <a:rPr spc="-25" dirty="0"/>
              <a:t> </a:t>
            </a:r>
            <a:r>
              <a:rPr spc="-15" dirty="0"/>
              <a:t>καρδιοπαθειών</a:t>
            </a:r>
            <a:endParaRPr spc="-15" dirty="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00371" y="2205227"/>
            <a:ext cx="4367783" cy="293065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5249" y="1387456"/>
            <a:ext cx="8578850" cy="363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Παράγοντες</a:t>
            </a:r>
            <a:r>
              <a:rPr sz="2400" spc="2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ενοχοποιούνται</a:t>
            </a:r>
            <a:r>
              <a:rPr sz="2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2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2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πρόκληση</a:t>
            </a:r>
            <a:r>
              <a:rPr sz="2400" spc="2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καρδιοπαθειών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ts val="2525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παχυσαρκία,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υψηλή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αρτηριακή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πίεση,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κάπνισμα,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χοληστερίνη,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σακχαρώδης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διαβήτης,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ηλικία,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φύλο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γενετική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προδιάθεση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249" y="5393442"/>
            <a:ext cx="1542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759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Ά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dirty="0">
                <a:latin typeface="Calibri" panose="020F0502020204030204"/>
                <a:cs typeface="Calibri" panose="020F0502020204030204"/>
              </a:rPr>
              <a:t>α	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8553" y="5393442"/>
            <a:ext cx="1735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άρ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χ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dirty="0">
                <a:latin typeface="Calibri" panose="020F0502020204030204"/>
                <a:cs typeface="Calibri" panose="020F0502020204030204"/>
              </a:rPr>
              <a:t>ν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μεγαλύτερες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94997" y="5393442"/>
            <a:ext cx="591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dirty="0">
                <a:latin typeface="Calibri" panose="020F0502020204030204"/>
                <a:cs typeface="Calibri" panose="020F0502020204030204"/>
              </a:rPr>
              <a:t>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7937" y="5393442"/>
            <a:ext cx="28981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  <a:tabLst>
                <a:tab pos="1299845" algn="l"/>
                <a:tab pos="1983105" algn="l"/>
              </a:tabLst>
            </a:pPr>
            <a:r>
              <a:rPr sz="2400" spc="-75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</a:t>
            </a:r>
            <a:r>
              <a:rPr sz="2400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dirty="0">
                <a:latin typeface="Calibri" panose="020F0502020204030204"/>
                <a:cs typeface="Calibri" panose="020F0502020204030204"/>
              </a:rPr>
              <a:t>ι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dirty="0">
                <a:latin typeface="Calibri" panose="020F0502020204030204"/>
                <a:cs typeface="Calibri" panose="020F0502020204030204"/>
              </a:rPr>
              <a:t>π'	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αυ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ύ</a:t>
            </a:r>
            <a:r>
              <a:rPr sz="2400" dirty="0">
                <a:latin typeface="Calibri" panose="020F0502020204030204"/>
                <a:cs typeface="Calibri" panose="020F0502020204030204"/>
              </a:rPr>
              <a:t>ς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πιθανότητες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249" y="5759202"/>
            <a:ext cx="1506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παράγοντες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8997" y="5393442"/>
            <a:ext cx="771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dirty="0">
                <a:latin typeface="Calibri" panose="020F0502020204030204"/>
                <a:cs typeface="Calibri" panose="020F0502020204030204"/>
              </a:rPr>
              <a:t>ία 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έχουν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121" y="5759202"/>
            <a:ext cx="1884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6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να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τ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ύ</a:t>
            </a:r>
            <a:r>
              <a:rPr sz="2400" dirty="0">
                <a:latin typeface="Calibri" panose="020F0502020204030204"/>
                <a:cs typeface="Calibri" panose="020F0502020204030204"/>
              </a:rPr>
              <a:t>ν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249" y="6124962"/>
            <a:ext cx="259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 panose="020F0502020204030204"/>
                <a:cs typeface="Calibri" panose="020F0502020204030204"/>
              </a:rPr>
              <a:t>καρδιακό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επεισόδιο.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8355965" cy="1649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Σήμερα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απόφραξη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χρησιμοποιούνται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κυρίως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τύποι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χειρουργικών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επεμβάσεων: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3000">
              <a:latin typeface="Calibri" panose="020F0502020204030204"/>
              <a:cs typeface="Calibri" panose="020F0502020204030204"/>
            </a:endParaRPr>
          </a:p>
          <a:p>
            <a:pPr marL="479425">
              <a:lnSpc>
                <a:spcPct val="100000"/>
              </a:lnSpc>
              <a:tabLst>
                <a:tab pos="4107815" algn="l"/>
                <a:tab pos="5632450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αγγειοπλαστική	</a:t>
            </a:r>
            <a:r>
              <a:rPr sz="2800" b="1" spc="-35" dirty="0">
                <a:latin typeface="Calibri" panose="020F0502020204030204"/>
                <a:cs typeface="Calibri" panose="020F0502020204030204"/>
              </a:rPr>
              <a:t>και	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bypass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25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Αγγειοπλαστική</a:t>
            </a:r>
            <a:r>
              <a:rPr spc="-4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spc="-10" dirty="0"/>
              <a:t>Bypass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51459" y="2781300"/>
            <a:ext cx="4206239" cy="3604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8635" y="2898648"/>
            <a:ext cx="3776471" cy="30449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849919"/>
            <a:ext cx="494411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αγγειοπλαστική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καρδιοχειρουργός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τοποθετεί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έναν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πλαστικό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σωλήνα μέσα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μεγάλο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αρτηριακό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αγγείο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χεριού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ποδιού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οδηγεί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Όταν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σωλήνας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πλησιάσει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περιοχή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στένωσης σε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μία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στεφανιαία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αρτηρία,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ένα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μπαλονάκι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βρίσκεται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προσκολλημένο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άκρο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 σωλήνα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φουσκώνει,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 panose="020F0502020204030204"/>
              <a:cs typeface="Calibri" panose="020F0502020204030204"/>
            </a:endParaRPr>
          </a:p>
          <a:p>
            <a:pPr marL="12700" marR="49593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διευρύνοντας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τον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τρόπο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αυτό το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αγγείο.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318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Αγγειοπλαστική</a:t>
            </a:r>
            <a:r>
              <a:rPr spc="-35" dirty="0"/>
              <a:t> </a:t>
            </a:r>
            <a:r>
              <a:rPr spc="-5" dirty="0"/>
              <a:t>με</a:t>
            </a:r>
            <a:r>
              <a:rPr spc="-25" dirty="0"/>
              <a:t> </a:t>
            </a:r>
            <a:r>
              <a:rPr spc="-10" dirty="0"/>
              <a:t>μπαλονάκι.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31664" y="836676"/>
            <a:ext cx="4212336" cy="60213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8315"/>
            <a:ext cx="859980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-5" dirty="0"/>
              <a:t>Αγγειοπλαστική</a:t>
            </a:r>
            <a:r>
              <a:rPr sz="2650" spc="-10" dirty="0"/>
              <a:t> </a:t>
            </a:r>
            <a:r>
              <a:rPr sz="2650" dirty="0"/>
              <a:t>με</a:t>
            </a:r>
            <a:r>
              <a:rPr sz="2650" spc="-15" dirty="0"/>
              <a:t> </a:t>
            </a:r>
            <a:r>
              <a:rPr sz="2650" spc="-5" dirty="0"/>
              <a:t>τοποθέτηση</a:t>
            </a:r>
            <a:r>
              <a:rPr sz="2650" spc="-15" dirty="0"/>
              <a:t> </a:t>
            </a:r>
            <a:r>
              <a:rPr sz="2650" spc="-5" dirty="0"/>
              <a:t>μεταλλικής</a:t>
            </a:r>
            <a:r>
              <a:rPr sz="2650" spc="-15" dirty="0"/>
              <a:t> </a:t>
            </a:r>
            <a:r>
              <a:rPr sz="2650" spc="-10" dirty="0"/>
              <a:t>πρόθεσης</a:t>
            </a:r>
            <a:r>
              <a:rPr sz="2650" dirty="0"/>
              <a:t> </a:t>
            </a:r>
            <a:r>
              <a:rPr sz="2650" spc="-15" dirty="0"/>
              <a:t>(stent)</a:t>
            </a:r>
            <a:endParaRPr sz="2650"/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55904" y="2564892"/>
            <a:ext cx="7083551" cy="39410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0259" y="823786"/>
            <a:ext cx="829627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H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μεταλλική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πρόθεση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ένας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μικρός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μεταλλικός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σωληνίσκος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διάκενα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τοποθετείται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σημείο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στένωσης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στεφανιαίας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αρτηρίας,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προηγούμενη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διάνοιξη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με 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μπαλόνι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για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κρατήσει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αρτηρία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ανοικτή.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777911"/>
            <a:ext cx="851598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Κάθε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χρόνο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χιλιάδες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άτομα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υποβάλλονται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εγχειρήσεις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bypass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b="1" spc="5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στεφανιαίες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αρτηρίες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 panose="020F0502020204030204"/>
                <a:cs typeface="Calibri" panose="020F0502020204030204"/>
              </a:rPr>
              <a:t>Κατά τη διάρκεια της επέμβασης </a:t>
            </a:r>
            <a:r>
              <a:rPr sz="2300" dirty="0">
                <a:latin typeface="Calibri" panose="020F0502020204030204"/>
                <a:cs typeface="Calibri" panose="020F0502020204030204"/>
              </a:rPr>
              <a:t>αυτής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λαμβάνεται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sz="2300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30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άλλο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αιμοφόρο</a:t>
            </a:r>
            <a:r>
              <a:rPr sz="23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αγγείο</a:t>
            </a:r>
            <a:r>
              <a:rPr sz="23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 σώματος</a:t>
            </a:r>
            <a:r>
              <a:rPr sz="23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ασθενούς</a:t>
            </a:r>
            <a:r>
              <a:rPr sz="23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2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30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τοποθετείται το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 ένα</a:t>
            </a:r>
            <a:r>
              <a:rPr sz="23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άκρο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3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3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αορτή</a:t>
            </a:r>
            <a:r>
              <a:rPr sz="230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2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 το</a:t>
            </a:r>
            <a:r>
              <a:rPr sz="23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άλλο </a:t>
            </a:r>
            <a:r>
              <a:rPr sz="2300" spc="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30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στεφανιαία</a:t>
            </a:r>
            <a:r>
              <a:rPr sz="23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αρτηρία,</a:t>
            </a:r>
            <a:r>
              <a:rPr sz="23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αμέσως </a:t>
            </a:r>
            <a:r>
              <a:rPr sz="2300" spc="-505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μετά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 το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φραγμένο</a:t>
            </a:r>
            <a:r>
              <a:rPr sz="23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00" spc="-5" dirty="0">
                <a:latin typeface="Calibri" panose="020F0502020204030204"/>
                <a:cs typeface="Calibri" panose="020F0502020204030204"/>
              </a:rPr>
              <a:t>σημείο.</a:t>
            </a:r>
            <a:endParaRPr sz="23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1861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Bypass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6420" y="2997707"/>
            <a:ext cx="5516879" cy="3785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619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20" dirty="0"/>
              <a:t> </a:t>
            </a:r>
            <a:r>
              <a:rPr spc="-10" dirty="0"/>
              <a:t>κυκλοφορία</a:t>
            </a:r>
            <a:r>
              <a:rPr spc="-30" dirty="0"/>
              <a:t> </a:t>
            </a:r>
            <a:r>
              <a:rPr spc="-5" dirty="0"/>
              <a:t>του</a:t>
            </a:r>
            <a:r>
              <a:rPr spc="-25" dirty="0"/>
              <a:t> </a:t>
            </a:r>
            <a:r>
              <a:rPr spc="-5" dirty="0"/>
              <a:t>αίματος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6772" y="993936"/>
            <a:ext cx="8421370" cy="362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κυκλοφορικό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περιλαμβάνει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τρεις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βασικές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πορείες: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μεγάλη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συστηματική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μεταφέρεται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όλο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σώμα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επιστρέφει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 καρδιά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3300">
              <a:latin typeface="Calibri" panose="020F0502020204030204"/>
              <a:cs typeface="Calibri" panose="020F0502020204030204"/>
            </a:endParaRPr>
          </a:p>
          <a:p>
            <a:pPr marL="355600" marR="13271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μικρή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πνευμονική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 μεταφέρεται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πνεύμονες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πάλι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C00000"/>
              </a:buClr>
              <a:buFont typeface="Wingdings" panose="05000000000000000000"/>
              <a:buChar char=""/>
            </a:pPr>
            <a:endParaRPr sz="330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στεφανιαία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τροφοδοτεί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664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Μικρή</a:t>
            </a:r>
            <a:r>
              <a:rPr spc="-30" dirty="0"/>
              <a:t> </a:t>
            </a:r>
            <a:r>
              <a:rPr spc="-5" dirty="0"/>
              <a:t>(πνευμονική)</a:t>
            </a:r>
            <a:r>
              <a:rPr spc="-30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662864"/>
            <a:ext cx="8479155" cy="60833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35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μικρή</a:t>
            </a:r>
            <a:r>
              <a:rPr sz="235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(πνευμονική)</a:t>
            </a:r>
            <a:r>
              <a:rPr sz="235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 αίμα: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265" marR="8763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-10" dirty="0">
                <a:latin typeface="Calibri" panose="020F0502020204030204"/>
                <a:cs typeface="Calibri" panose="020F0502020204030204"/>
              </a:rPr>
              <a:t>συγκεντρώνεται</a:t>
            </a:r>
            <a:r>
              <a:rPr sz="235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35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δεξιό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25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35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25" dirty="0">
                <a:latin typeface="Calibri" panose="020F0502020204030204"/>
                <a:cs typeface="Calibri" panose="020F0502020204030204"/>
              </a:rPr>
              <a:t>όλα</a:t>
            </a:r>
            <a:r>
              <a:rPr sz="235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σημεία </a:t>
            </a:r>
            <a:r>
              <a:rPr sz="2350" spc="-5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σώματος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περνά 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δεξιά</a:t>
            </a:r>
            <a:r>
              <a:rPr sz="235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5" dirty="0">
                <a:latin typeface="Calibri" panose="020F0502020204030204"/>
                <a:cs typeface="Calibri" panose="020F0502020204030204"/>
              </a:rPr>
              <a:t>κοιλία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900" marR="6731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dirty="0">
                <a:latin typeface="Calibri" panose="020F0502020204030204"/>
                <a:cs typeface="Calibri" panose="020F0502020204030204"/>
              </a:rPr>
              <a:t>η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οποία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dirty="0">
                <a:latin typeface="Calibri" panose="020F0502020204030204"/>
                <a:cs typeface="Calibri" panose="020F0502020204030204"/>
              </a:rPr>
              <a:t>με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dirty="0">
                <a:latin typeface="Calibri" panose="020F0502020204030204"/>
                <a:cs typeface="Calibri" panose="020F0502020204030204"/>
              </a:rPr>
              <a:t>τη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διοχετεύει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πνευμονική 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αρτηρία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, (η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μόνη αρτηρία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35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μεταφέρει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dirty="0">
                <a:latin typeface="Calibri" panose="020F0502020204030204"/>
                <a:cs typeface="Calibri" panose="020F0502020204030204"/>
              </a:rPr>
              <a:t>μη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αίμα)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900" marR="1651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-1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αρτηρίας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αυτής,</a:t>
            </a:r>
            <a:r>
              <a:rPr sz="235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35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διακλαδίζεται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 σε 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δύο,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φτάνει στους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πνεύμονες,</a:t>
            </a:r>
            <a:r>
              <a:rPr sz="235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αγγεία</a:t>
            </a:r>
            <a:r>
              <a:rPr sz="235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οποίων </a:t>
            </a:r>
            <a:r>
              <a:rPr sz="2350" spc="-5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 αίμα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παραλαμβάνει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35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οξυγόνο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αποβάλλει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35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διοξείδιο 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35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5" dirty="0">
                <a:latin typeface="Calibri" panose="020F0502020204030204"/>
                <a:cs typeface="Calibri" panose="020F0502020204030204"/>
              </a:rPr>
              <a:t>άνθρακα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(ανταλλαγή</a:t>
            </a:r>
            <a:r>
              <a:rPr sz="235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αερίων)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αίμα,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πνευμονικών</a:t>
            </a:r>
            <a:r>
              <a:rPr sz="235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φλεβών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-5" dirty="0">
                <a:latin typeface="Calibri" panose="020F0502020204030204"/>
                <a:cs typeface="Calibri" panose="020F0502020204030204"/>
              </a:rPr>
              <a:t>επιστρέφει</a:t>
            </a:r>
            <a:r>
              <a:rPr sz="235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αριστερό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25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35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καρδιάς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dirty="0">
                <a:latin typeface="Calibri" panose="020F0502020204030204"/>
                <a:cs typeface="Calibri" panose="020F0502020204030204"/>
              </a:rPr>
              <a:t>αριστερό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30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περνά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35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5" dirty="0">
                <a:latin typeface="Calibri" panose="020F0502020204030204"/>
                <a:cs typeface="Calibri" panose="020F0502020204030204"/>
              </a:rPr>
              <a:t>κοιλία</a:t>
            </a:r>
            <a:r>
              <a:rPr sz="235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30" dirty="0">
                <a:latin typeface="Calibri" panose="020F0502020204030204"/>
                <a:cs typeface="Calibri" panose="020F0502020204030204"/>
              </a:rPr>
              <a:t>και</a:t>
            </a:r>
            <a:endParaRPr sz="2350">
              <a:latin typeface="Calibri" panose="020F0502020204030204"/>
              <a:cs typeface="Calibri" panose="020F0502020204030204"/>
            </a:endParaRPr>
          </a:p>
          <a:p>
            <a:pPr marL="469265" marR="508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350" spc="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συνέχεια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5" dirty="0">
                <a:latin typeface="Calibri" panose="020F0502020204030204"/>
                <a:cs typeface="Calibri" panose="020F0502020204030204"/>
              </a:rPr>
              <a:t>αορτή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35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απ'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5" dirty="0">
                <a:latin typeface="Calibri" panose="020F0502020204030204"/>
                <a:cs typeface="Calibri" panose="020F0502020204030204"/>
              </a:rPr>
              <a:t>όπου</a:t>
            </a:r>
            <a:r>
              <a:rPr sz="235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spc="-15" dirty="0">
                <a:latin typeface="Calibri" panose="020F0502020204030204"/>
                <a:cs typeface="Calibri" panose="020F0502020204030204"/>
              </a:rPr>
              <a:t>ξεκινά</a:t>
            </a:r>
            <a:r>
              <a:rPr sz="235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dirty="0">
                <a:latin typeface="Calibri" panose="020F0502020204030204"/>
                <a:cs typeface="Calibri" panose="020F0502020204030204"/>
              </a:rPr>
              <a:t>η</a:t>
            </a:r>
            <a:r>
              <a:rPr sz="235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35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κυκλοφορία </a:t>
            </a:r>
            <a:r>
              <a:rPr sz="2350" b="1" spc="-515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35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350" b="1" spc="-10" dirty="0">
                <a:latin typeface="Calibri" panose="020F0502020204030204"/>
                <a:cs typeface="Calibri" panose="020F0502020204030204"/>
              </a:rPr>
              <a:t>αίματος</a:t>
            </a:r>
            <a:endParaRPr sz="235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72334" y="1914144"/>
            <a:ext cx="5261265" cy="3381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9651" y="1386076"/>
            <a:ext cx="199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πνευμονική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280" y="2132227"/>
            <a:ext cx="164211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αγγεία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 δεξιού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πνεύμονα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943" y="4031207"/>
            <a:ext cx="184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πνευμονική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φλέβα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651" y="4739867"/>
            <a:ext cx="135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δεξιός</a:t>
            </a:r>
            <a:r>
              <a:rPr sz="1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κόλπος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9638" y="5259475"/>
            <a:ext cx="119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δεξιά</a:t>
            </a:r>
            <a:r>
              <a:rPr sz="1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7902" y="1516150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Αο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1975" y="1395220"/>
            <a:ext cx="1997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πνευμονική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2323" y="2100451"/>
            <a:ext cx="1642110" cy="7937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αγγεία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αριστερού 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πνεύμονα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1052" y="4099101"/>
            <a:ext cx="184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πνευμονική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φλέβα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3770" y="4653684"/>
            <a:ext cx="174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αριστερός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κόλπος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31799" y="5278906"/>
            <a:ext cx="1568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1800" b="1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76344" y="4433315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33862" y="4409968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68240" y="4277867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026136" y="4253647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18276" y="3823715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075715" y="3799574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68240" y="3331464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026136" y="3308282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6996" y="339852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55492" y="3375276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35579" y="312420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792991" y="3099855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5371" y="313182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4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462793" y="3107300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26023" y="2438400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584423" y="241502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89932" y="2319527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847485" y="2295924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30623" y="2244851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289199" y="2221485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43528" y="3637788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130302" y="0"/>
                </a:moveTo>
                <a:lnTo>
                  <a:pt x="79584" y="10240"/>
                </a:lnTo>
                <a:lnTo>
                  <a:pt x="38166" y="38166"/>
                </a:lnTo>
                <a:lnTo>
                  <a:pt x="10240" y="79584"/>
                </a:lnTo>
                <a:lnTo>
                  <a:pt x="0" y="130301"/>
                </a:lnTo>
                <a:lnTo>
                  <a:pt x="10240" y="181019"/>
                </a:lnTo>
                <a:lnTo>
                  <a:pt x="38166" y="222437"/>
                </a:lnTo>
                <a:lnTo>
                  <a:pt x="79584" y="250363"/>
                </a:lnTo>
                <a:lnTo>
                  <a:pt x="130302" y="260603"/>
                </a:lnTo>
                <a:lnTo>
                  <a:pt x="181019" y="250363"/>
                </a:lnTo>
                <a:lnTo>
                  <a:pt x="222437" y="222437"/>
                </a:lnTo>
                <a:lnTo>
                  <a:pt x="250363" y="181019"/>
                </a:lnTo>
                <a:lnTo>
                  <a:pt x="260604" y="130301"/>
                </a:lnTo>
                <a:lnTo>
                  <a:pt x="250363" y="79584"/>
                </a:lnTo>
                <a:lnTo>
                  <a:pt x="222437" y="38166"/>
                </a:lnTo>
                <a:lnTo>
                  <a:pt x="181019" y="10240"/>
                </a:lnTo>
                <a:lnTo>
                  <a:pt x="130302" y="0"/>
                </a:lnTo>
                <a:close/>
              </a:path>
            </a:pathLst>
          </a:custGeom>
          <a:solidFill>
            <a:srgbClr val="EE1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917008" y="361347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299716" y="1595627"/>
            <a:ext cx="4898390" cy="3863340"/>
            <a:chOff x="2299716" y="1595627"/>
            <a:chExt cx="4898390" cy="3863340"/>
          </a:xfrm>
        </p:grpSpPr>
        <p:sp>
          <p:nvSpPr>
            <p:cNvPr id="37" name="object 37"/>
            <p:cNvSpPr/>
            <p:nvPr/>
          </p:nvSpPr>
          <p:spPr>
            <a:xfrm>
              <a:off x="2935224" y="1630679"/>
              <a:ext cx="437515" cy="556260"/>
            </a:xfrm>
            <a:custGeom>
              <a:avLst/>
              <a:gdLst/>
              <a:ahLst/>
              <a:cxnLst/>
              <a:rect l="l" t="t" r="r" b="b"/>
              <a:pathLst>
                <a:path w="437514" h="556260">
                  <a:moveTo>
                    <a:pt x="0" y="0"/>
                  </a:moveTo>
                  <a:lnTo>
                    <a:pt x="437388" y="5562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394204" y="2308859"/>
              <a:ext cx="588645" cy="675640"/>
            </a:xfrm>
            <a:custGeom>
              <a:avLst/>
              <a:gdLst/>
              <a:ahLst/>
              <a:cxnLst/>
              <a:rect l="l" t="t" r="r" b="b"/>
              <a:pathLst>
                <a:path w="588644" h="675639">
                  <a:moveTo>
                    <a:pt x="0" y="0"/>
                  </a:moveTo>
                  <a:lnTo>
                    <a:pt x="588264" y="6751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651760" y="3945635"/>
              <a:ext cx="464820" cy="273050"/>
            </a:xfrm>
            <a:custGeom>
              <a:avLst/>
              <a:gdLst/>
              <a:ahLst/>
              <a:cxnLst/>
              <a:rect l="l" t="t" r="r" b="b"/>
              <a:pathLst>
                <a:path w="464819" h="273050">
                  <a:moveTo>
                    <a:pt x="0" y="272795"/>
                  </a:moveTo>
                  <a:lnTo>
                    <a:pt x="46482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305812" y="3916679"/>
              <a:ext cx="1713230" cy="1009015"/>
            </a:xfrm>
            <a:custGeom>
              <a:avLst/>
              <a:gdLst/>
              <a:ahLst/>
              <a:cxnLst/>
              <a:rect l="l" t="t" r="r" b="b"/>
              <a:pathLst>
                <a:path w="1713229" h="1009014">
                  <a:moveTo>
                    <a:pt x="0" y="1008888"/>
                  </a:moveTo>
                  <a:lnTo>
                    <a:pt x="171297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538984" y="4491227"/>
              <a:ext cx="1637030" cy="962025"/>
            </a:xfrm>
            <a:custGeom>
              <a:avLst/>
              <a:gdLst/>
              <a:ahLst/>
              <a:cxnLst/>
              <a:rect l="l" t="t" r="r" b="b"/>
              <a:pathLst>
                <a:path w="1637029" h="962025">
                  <a:moveTo>
                    <a:pt x="0" y="961644"/>
                  </a:moveTo>
                  <a:lnTo>
                    <a:pt x="163677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172455" y="4474463"/>
              <a:ext cx="1038225" cy="978535"/>
            </a:xfrm>
            <a:custGeom>
              <a:avLst/>
              <a:gdLst/>
              <a:ahLst/>
              <a:cxnLst/>
              <a:rect l="l" t="t" r="r" b="b"/>
              <a:pathLst>
                <a:path w="1038225" h="978535">
                  <a:moveTo>
                    <a:pt x="0" y="0"/>
                  </a:moveTo>
                  <a:lnTo>
                    <a:pt x="1037844" y="9784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161788" y="3662172"/>
              <a:ext cx="1263650" cy="1187450"/>
            </a:xfrm>
            <a:custGeom>
              <a:avLst/>
              <a:gdLst/>
              <a:ahLst/>
              <a:cxnLst/>
              <a:rect l="l" t="t" r="r" b="b"/>
              <a:pathLst>
                <a:path w="1263650" h="1187450">
                  <a:moveTo>
                    <a:pt x="0" y="0"/>
                  </a:moveTo>
                  <a:lnTo>
                    <a:pt x="1263396" y="118719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380987" y="4021835"/>
              <a:ext cx="254635" cy="241300"/>
            </a:xfrm>
            <a:custGeom>
              <a:avLst/>
              <a:gdLst/>
              <a:ahLst/>
              <a:cxnLst/>
              <a:rect l="l" t="t" r="r" b="b"/>
              <a:pathLst>
                <a:path w="254634" h="241300">
                  <a:moveTo>
                    <a:pt x="0" y="0"/>
                  </a:moveTo>
                  <a:lnTo>
                    <a:pt x="254508" y="240792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380987" y="2324100"/>
              <a:ext cx="810895" cy="721360"/>
            </a:xfrm>
            <a:custGeom>
              <a:avLst/>
              <a:gdLst/>
              <a:ahLst/>
              <a:cxnLst/>
              <a:rect l="l" t="t" r="r" b="b"/>
              <a:pathLst>
                <a:path w="810895" h="721360">
                  <a:moveTo>
                    <a:pt x="0" y="720851"/>
                  </a:moveTo>
                  <a:lnTo>
                    <a:pt x="81076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975604" y="1601723"/>
              <a:ext cx="254635" cy="707390"/>
            </a:xfrm>
            <a:custGeom>
              <a:avLst/>
              <a:gdLst/>
              <a:ahLst/>
              <a:cxnLst/>
              <a:rect l="l" t="t" r="r" b="b"/>
              <a:pathLst>
                <a:path w="254635" h="707389">
                  <a:moveTo>
                    <a:pt x="0" y="707136"/>
                  </a:moveTo>
                  <a:lnTo>
                    <a:pt x="2545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725923" y="1812036"/>
              <a:ext cx="332740" cy="541020"/>
            </a:xfrm>
            <a:custGeom>
              <a:avLst/>
              <a:gdLst/>
              <a:ahLst/>
              <a:cxnLst/>
              <a:rect l="l" t="t" r="r" b="b"/>
              <a:pathLst>
                <a:path w="332739" h="541019">
                  <a:moveTo>
                    <a:pt x="332232" y="5410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56648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Μικρή</a:t>
            </a:r>
            <a:r>
              <a:rPr spc="-30" dirty="0"/>
              <a:t> </a:t>
            </a:r>
            <a:r>
              <a:rPr spc="-5" dirty="0"/>
              <a:t>(πνευμονική)</a:t>
            </a:r>
            <a:r>
              <a:rPr spc="-25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49" name="object 49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6730745" y="5932170"/>
            <a:ext cx="2188845" cy="6464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0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800" b="1" spc="-7" baseline="-21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800" baseline="-21000">
              <a:latin typeface="Calibri" panose="020F0502020204030204"/>
              <a:cs typeface="Calibri" panose="020F0502020204030204"/>
            </a:endParaRPr>
          </a:p>
          <a:p>
            <a:pPr marL="90805">
              <a:lnSpc>
                <a:spcPct val="10000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CO</a:t>
            </a:r>
            <a:r>
              <a:rPr sz="1800" b="1" spc="-15" baseline="-21000" dirty="0">
                <a:latin typeface="Calibri" panose="020F0502020204030204"/>
                <a:cs typeface="Calibri" panose="020F0502020204030204"/>
              </a:rPr>
              <a:t>2</a:t>
            </a:r>
            <a:endParaRPr sz="1800" baseline="-2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7086" y="5932170"/>
            <a:ext cx="2087880" cy="64643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30"/>
              </a:spcBef>
            </a:pPr>
            <a:r>
              <a:rPr sz="1800"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3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9017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800" b="1" spc="-15" baseline="-21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800" b="1" spc="202" baseline="-21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1800" b="1" spc="-7" baseline="-21000" dirty="0">
                <a:latin typeface="Calibri" panose="020F0502020204030204"/>
                <a:cs typeface="Calibri" panose="020F0502020204030204"/>
              </a:rPr>
              <a:t>2</a:t>
            </a:r>
            <a:endParaRPr sz="1800" baseline="-2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59" y="849919"/>
            <a:ext cx="8566150" cy="568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συμμετέχουν: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14541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αρτηρίες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μεταφέρουν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κοιλία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όλα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σημεία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σώματος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φλέβες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επαναφέρουν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δεξιό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κόλπο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133985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είναι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διάσπαρτα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ιστούς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μορφή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δικτύων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των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οποίων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συνολική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επιφάνεια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ξεπερνάει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500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m</a:t>
            </a:r>
            <a:r>
              <a:rPr sz="2400" spc="-7" baseline="24000" dirty="0">
                <a:latin typeface="Calibri" panose="020F0502020204030204"/>
                <a:cs typeface="Calibri" panose="020F0502020204030204"/>
              </a:rPr>
              <a:t>2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88900" marR="481965">
              <a:lnSpc>
                <a:spcPct val="100000"/>
              </a:lnSpc>
              <a:spcBef>
                <a:spcPts val="138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Τρία μεγάλα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αγγεία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συμμετέχουν 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μεγάλη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αίματος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800" marR="1778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αορτή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οποία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μεταφέρει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κοιλία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διακλαδώσεων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προς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όλα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σημεία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σώματος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31165" marR="290830" indent="-3429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31165" algn="l"/>
                <a:tab pos="4318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άνω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κάτω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κοίλη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φλέβα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συλλέγουν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απ'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όλα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σημεία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σώματος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επαναφέρουν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δεξιό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0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Μεγάλη</a:t>
            </a:r>
            <a:r>
              <a:rPr spc="-45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0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Μεγάλη</a:t>
            </a:r>
            <a:r>
              <a:rPr spc="-55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51" y="921927"/>
            <a:ext cx="7927975" cy="479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αίμα: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κοιλία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μέσω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αορτής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διακλαδώσεών 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κατευθύνεται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όλα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σημεία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σώματος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8636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φτάνοντας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αγγεία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παραλαμβάνει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άχρηστα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ή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τοξικά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προϊόντα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μεταβολισμού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κυττάρων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(ουρία,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διοξείδιο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άνθρακα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κτλ.)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προσφέρει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χρήσιμα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συστατικά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(οξυγόνο,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υδατάνθρακες,</a:t>
            </a:r>
            <a:r>
              <a:rPr sz="24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ορμόνες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κτλ.)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marR="8128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ουσίες που </a:t>
            </a:r>
            <a:r>
              <a:rPr sz="2400" dirty="0">
                <a:latin typeface="Calibri" panose="020F0502020204030204"/>
                <a:cs typeface="Calibri" panose="020F0502020204030204"/>
              </a:rPr>
              <a:t>πρέπει να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αποβληθούν, περνά στα λεπτά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φλεβικά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αγγεία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φλεβίδια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)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άνω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κάτω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κοίλη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φλέβα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επανέρχεται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δεξιό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κόλπο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καρδιάς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98322" y="908304"/>
            <a:ext cx="4035219" cy="57318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4288" y="1336710"/>
            <a:ext cx="1703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Άνω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κοίλη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φλέβα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720" y="4556541"/>
            <a:ext cx="1354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δεξιός</a:t>
            </a:r>
            <a:r>
              <a:rPr sz="18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κόλπος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4823" y="5046888"/>
            <a:ext cx="119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δεξιά</a:t>
            </a:r>
            <a:r>
              <a:rPr sz="18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700" y="5656564"/>
            <a:ext cx="1806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Κάτω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κοίλη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φλέβα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6797" y="2124694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Αο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738" y="1042730"/>
            <a:ext cx="220154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κεφαλής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1800" b="1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άνω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άκρων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0431" y="4527737"/>
            <a:ext cx="174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αριστερός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κόλπος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0634" y="4883668"/>
            <a:ext cx="1670050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965">
              <a:lnSpc>
                <a:spcPct val="151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αρι</a:t>
            </a:r>
            <a:r>
              <a:rPr sz="18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τερή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800" b="1" spc="10" dirty="0">
                <a:latin typeface="Calibri" panose="020F0502020204030204"/>
                <a:cs typeface="Calibri" panose="020F0502020204030204"/>
              </a:rPr>
              <a:t>ι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ία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αορτή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46703" y="3713988"/>
            <a:ext cx="1045844" cy="737870"/>
            <a:chOff x="3346703" y="3713988"/>
            <a:chExt cx="1045844" cy="7378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2523" y="4251960"/>
              <a:ext cx="199644" cy="1996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6703" y="3713988"/>
              <a:ext cx="199644" cy="19964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388438" y="3684816"/>
            <a:ext cx="962025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 panose="020F0502020204030204"/>
              <a:cs typeface="Calibri" panose="020F0502020204030204"/>
            </a:endParaRPr>
          </a:p>
          <a:p>
            <a:pPr marR="5080" algn="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9" y="2319527"/>
            <a:ext cx="199644" cy="19964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120191" y="2289798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37559" y="1629155"/>
            <a:ext cx="707390" cy="368935"/>
            <a:chOff x="3337559" y="1629155"/>
            <a:chExt cx="707390" cy="36893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559" y="1629155"/>
              <a:ext cx="199644" cy="199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6575" y="1798319"/>
              <a:ext cx="198120" cy="19964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378720" y="1599577"/>
            <a:ext cx="624840" cy="40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1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520700">
              <a:lnSpc>
                <a:spcPts val="1510"/>
              </a:lnSpc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7264" y="2782823"/>
            <a:ext cx="199644" cy="19964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59052" y="2753289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169922" y="1194561"/>
            <a:ext cx="3169285" cy="4985385"/>
            <a:chOff x="2169922" y="1194561"/>
            <a:chExt cx="3169285" cy="4985385"/>
          </a:xfrm>
        </p:grpSpPr>
        <p:sp>
          <p:nvSpPr>
            <p:cNvPr id="24" name="object 24"/>
            <p:cNvSpPr/>
            <p:nvPr/>
          </p:nvSpPr>
          <p:spPr>
            <a:xfrm>
              <a:off x="2729484" y="1534667"/>
              <a:ext cx="368935" cy="460375"/>
            </a:xfrm>
            <a:custGeom>
              <a:avLst/>
              <a:gdLst/>
              <a:ahLst/>
              <a:cxnLst/>
              <a:rect l="l" t="t" r="r" b="b"/>
              <a:pathLst>
                <a:path w="368935" h="460375">
                  <a:moveTo>
                    <a:pt x="0" y="0"/>
                  </a:moveTo>
                  <a:lnTo>
                    <a:pt x="368808" y="4602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176272" y="3976116"/>
              <a:ext cx="1312545" cy="772795"/>
            </a:xfrm>
            <a:custGeom>
              <a:avLst/>
              <a:gdLst/>
              <a:ahLst/>
              <a:cxnLst/>
              <a:rect l="l" t="t" r="r" b="b"/>
              <a:pathLst>
                <a:path w="1312545" h="772795">
                  <a:moveTo>
                    <a:pt x="0" y="772668"/>
                  </a:moveTo>
                  <a:lnTo>
                    <a:pt x="13121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95728" y="4517135"/>
              <a:ext cx="1254760" cy="737870"/>
            </a:xfrm>
            <a:custGeom>
              <a:avLst/>
              <a:gdLst/>
              <a:ahLst/>
              <a:cxnLst/>
              <a:rect l="l" t="t" r="r" b="b"/>
              <a:pathLst>
                <a:path w="1254760" h="737870">
                  <a:moveTo>
                    <a:pt x="0" y="737616"/>
                  </a:moveTo>
                  <a:lnTo>
                    <a:pt x="12542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474976" y="5439155"/>
              <a:ext cx="657225" cy="368935"/>
            </a:xfrm>
            <a:custGeom>
              <a:avLst/>
              <a:gdLst/>
              <a:ahLst/>
              <a:cxnLst/>
              <a:rect l="l" t="t" r="r" b="b"/>
              <a:pathLst>
                <a:path w="657225" h="368935">
                  <a:moveTo>
                    <a:pt x="0" y="368808"/>
                  </a:moveTo>
                  <a:lnTo>
                    <a:pt x="6568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916423" y="5370576"/>
              <a:ext cx="219710" cy="219710"/>
            </a:xfrm>
            <a:custGeom>
              <a:avLst/>
              <a:gdLst/>
              <a:ahLst/>
              <a:cxnLst/>
              <a:rect l="l" t="t" r="r" b="b"/>
              <a:pathLst>
                <a:path w="219710" h="219710">
                  <a:moveTo>
                    <a:pt x="0" y="0"/>
                  </a:moveTo>
                  <a:lnTo>
                    <a:pt x="219456" y="2194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433316" y="4425695"/>
              <a:ext cx="795655" cy="749935"/>
            </a:xfrm>
            <a:custGeom>
              <a:avLst/>
              <a:gdLst/>
              <a:ahLst/>
              <a:cxnLst/>
              <a:rect l="l" t="t" r="r" b="b"/>
              <a:pathLst>
                <a:path w="795654" h="749935">
                  <a:moveTo>
                    <a:pt x="0" y="0"/>
                  </a:moveTo>
                  <a:lnTo>
                    <a:pt x="795528" y="749807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63211" y="3781044"/>
              <a:ext cx="969644" cy="909955"/>
            </a:xfrm>
            <a:custGeom>
              <a:avLst/>
              <a:gdLst/>
              <a:ahLst/>
              <a:cxnLst/>
              <a:rect l="l" t="t" r="r" b="b"/>
              <a:pathLst>
                <a:path w="969645" h="909954">
                  <a:moveTo>
                    <a:pt x="0" y="0"/>
                  </a:moveTo>
                  <a:lnTo>
                    <a:pt x="969263" y="90982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180332" y="1200911"/>
              <a:ext cx="852169" cy="184785"/>
            </a:xfrm>
            <a:custGeom>
              <a:avLst/>
              <a:gdLst/>
              <a:ahLst/>
              <a:cxnLst/>
              <a:rect l="l" t="t" r="r" b="b"/>
              <a:pathLst>
                <a:path w="852170" h="184784">
                  <a:moveTo>
                    <a:pt x="0" y="184403"/>
                  </a:moveTo>
                  <a:lnTo>
                    <a:pt x="8519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017264" y="2435351"/>
              <a:ext cx="266700" cy="342900"/>
            </a:xfrm>
            <a:custGeom>
              <a:avLst/>
              <a:gdLst/>
              <a:ahLst/>
              <a:cxnLst/>
              <a:rect l="l" t="t" r="r" b="b"/>
              <a:pathLst>
                <a:path w="266700" h="342900">
                  <a:moveTo>
                    <a:pt x="266700" y="3429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5344" y="5980176"/>
              <a:ext cx="199644" cy="199644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936466" y="5951183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9" y="5800344"/>
            <a:ext cx="199644" cy="19964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3530940" y="5770730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4" y="4538471"/>
            <a:ext cx="199644" cy="19964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4245864" y="5816356"/>
            <a:ext cx="426466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50"/>
              </a:lnSpc>
              <a:spcBef>
                <a:spcPts val="100"/>
              </a:spcBef>
              <a:tabLst>
                <a:tab pos="752475" algn="l"/>
              </a:tabLst>
            </a:pPr>
            <a:r>
              <a:rPr sz="2100" b="1" u="sng" baseline="3000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100" b="1" u="sng" baseline="30000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	</a:t>
            </a:r>
            <a:r>
              <a:rPr sz="2100" b="1" baseline="30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142" baseline="30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αγγεία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793115">
              <a:lnSpc>
                <a:spcPts val="2050"/>
              </a:lnSpc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κοιλιακής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περιοχής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και κάτω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άκρων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37289" y="4508831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0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Μεγάλη</a:t>
            </a:r>
            <a:r>
              <a:rPr spc="-45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41" name="object 41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677406" y="2003298"/>
            <a:ext cx="2186940" cy="6464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3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800" b="1" spc="-7" baseline="-21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800" baseline="-210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CO</a:t>
            </a:r>
            <a:r>
              <a:rPr sz="1800" b="1" spc="-15" baseline="-21000" dirty="0">
                <a:latin typeface="Calibri" panose="020F0502020204030204"/>
                <a:cs typeface="Calibri" panose="020F0502020204030204"/>
              </a:rPr>
              <a:t>2</a:t>
            </a:r>
            <a:endParaRPr sz="1800" baseline="-21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2222" y="2003298"/>
            <a:ext cx="2087880" cy="64643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35"/>
              </a:spcBef>
            </a:pPr>
            <a:r>
              <a:rPr sz="1800" b="1" spc="-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800" b="1" spc="-35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9017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800" b="1" spc="-15" baseline="-21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800" b="1" spc="202" baseline="-21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O</a:t>
            </a:r>
            <a:r>
              <a:rPr sz="1800" b="1" spc="-7" baseline="-21000" dirty="0">
                <a:latin typeface="Calibri" panose="020F0502020204030204"/>
                <a:cs typeface="Calibri" panose="020F0502020204030204"/>
              </a:rPr>
              <a:t>2</a:t>
            </a:r>
            <a:endParaRPr sz="1800" baseline="-21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465" y="813725"/>
            <a:ext cx="730821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Στη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μεγάλη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κυκλοφορία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παρεμβάλλονται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σημαντικά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όργανα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σώματος,</a:t>
            </a:r>
            <a:r>
              <a:rPr sz="24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νεφροί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ήπαρ.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νεφροί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δέχονται</a:t>
            </a:r>
            <a:r>
              <a:rPr sz="2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08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Μεγάλη</a:t>
            </a:r>
            <a:r>
              <a:rPr spc="-45" dirty="0"/>
              <a:t> </a:t>
            </a:r>
            <a:r>
              <a:rPr spc="-10" dirty="0"/>
              <a:t>κυκλοφορία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465" y="2013657"/>
            <a:ext cx="35534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μια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αρτηρία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καθένας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τη 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δεξιά</a:t>
            </a:r>
            <a:r>
              <a:rPr sz="24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2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νεφρική </a:t>
            </a:r>
            <a:r>
              <a:rPr sz="2400" b="1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αρτηρία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572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0" spc="-10" dirty="0">
                <a:latin typeface="Calibri" panose="020F0502020204030204"/>
                <a:cs typeface="Calibri" panose="020F0502020204030204"/>
              </a:rPr>
              <a:t>Εκεί</a:t>
            </a:r>
            <a:r>
              <a:rPr b="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pc="-5" dirty="0"/>
              <a:t>αποβάλλονται</a:t>
            </a:r>
            <a:r>
              <a:rPr spc="-45" dirty="0"/>
              <a:t> </a:t>
            </a:r>
            <a:r>
              <a:rPr spc="-15" dirty="0"/>
              <a:t>τοξικές </a:t>
            </a:r>
            <a:r>
              <a:rPr spc="-530" dirty="0"/>
              <a:t> </a:t>
            </a:r>
            <a:r>
              <a:rPr dirty="0"/>
              <a:t>ουσίες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όπως </a:t>
            </a:r>
            <a:r>
              <a:rPr b="0" dirty="0">
                <a:latin typeface="Calibri" panose="020F0502020204030204"/>
                <a:cs typeface="Calibri" panose="020F0502020204030204"/>
              </a:rPr>
              <a:t>η 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ουρία, </a:t>
            </a:r>
            <a:r>
              <a:rPr b="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20" dirty="0">
                <a:latin typeface="Calibri" panose="020F0502020204030204"/>
                <a:cs typeface="Calibri" panose="020F0502020204030204"/>
              </a:rPr>
              <a:t>καθώς</a:t>
            </a:r>
            <a:endParaRPr b="0" spc="-20" dirty="0">
              <a:latin typeface="Calibri" panose="020F0502020204030204"/>
              <a:cs typeface="Calibri" panose="020F0502020204030204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b="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b="0" dirty="0">
                <a:latin typeface="Calibri" panose="020F0502020204030204"/>
                <a:cs typeface="Calibri" panose="020F0502020204030204"/>
              </a:rPr>
              <a:t>η</a:t>
            </a:r>
            <a:r>
              <a:rPr b="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pc="-5" dirty="0"/>
              <a:t>περίσσεια</a:t>
            </a:r>
            <a:r>
              <a:rPr spc="-15" dirty="0"/>
              <a:t> </a:t>
            </a:r>
            <a:r>
              <a:rPr spc="-5" dirty="0"/>
              <a:t>του</a:t>
            </a:r>
            <a:r>
              <a:rPr spc="-35" dirty="0"/>
              <a:t> </a:t>
            </a:r>
            <a:r>
              <a:rPr spc="-5" dirty="0"/>
              <a:t>νερού</a:t>
            </a:r>
            <a:r>
              <a:rPr b="0" spc="-5" dirty="0">
                <a:latin typeface="Calibri" panose="020F0502020204030204"/>
                <a:cs typeface="Calibri" panose="020F0502020204030204"/>
              </a:rPr>
              <a:t>.</a:t>
            </a:r>
            <a:endParaRPr b="0" spc="-5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465" y="4726377"/>
            <a:ext cx="353123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συνέχεια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απάγεται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νεφρούς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νεφρικές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φλέβες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, οι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οποίες συνδέονται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κεντρικές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φλέβες.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79264" y="1723644"/>
            <a:ext cx="3127140" cy="46618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905197" y="2261661"/>
            <a:ext cx="4870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τή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3043" y="3182800"/>
            <a:ext cx="4248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ή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ρ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61985" y="3634454"/>
            <a:ext cx="1100455" cy="1424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217805" indent="-2540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κή  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34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ηπατική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73355" marR="125730" algn="ctr">
              <a:lnSpc>
                <a:spcPct val="100000"/>
              </a:lnSpc>
              <a:spcBef>
                <a:spcPts val="590"/>
              </a:spcBef>
            </a:pPr>
            <a:r>
              <a:rPr sz="14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ό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χ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ος/ 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έντερα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0249" y="5213372"/>
            <a:ext cx="69215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νεφροί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9298" y="6102059"/>
            <a:ext cx="4248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ω 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8175" y="3643727"/>
            <a:ext cx="6330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η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κή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φλέβα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2111" y="4978718"/>
            <a:ext cx="6426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159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ι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φλέβα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39572" y="2269150"/>
            <a:ext cx="582295" cy="977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6040" indent="4064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κοίλη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φ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έ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βα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180340" marR="5080" indent="33020">
              <a:lnSpc>
                <a:spcPct val="100000"/>
              </a:lnSpc>
              <a:spcBef>
                <a:spcPts val="765"/>
              </a:spcBef>
            </a:pPr>
            <a:r>
              <a:rPr sz="1400" b="1" spc="-5" dirty="0">
                <a:latin typeface="Calibri" panose="020F0502020204030204"/>
                <a:cs typeface="Calibri" panose="020F0502020204030204"/>
              </a:rPr>
              <a:t>Άνω </a:t>
            </a:r>
            <a:r>
              <a:rPr sz="1400" b="1" spc="-30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ά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9386</Words>
  <Application>WPS Presentation</Application>
  <PresentationFormat>On-screen Show (4:3)</PresentationFormat>
  <Paragraphs>395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Wingdings</vt:lpstr>
      <vt:lpstr>Arial MT</vt:lpstr>
      <vt:lpstr>Microsoft YaHei</vt:lpstr>
      <vt:lpstr>Arial Unicode MS</vt:lpstr>
      <vt:lpstr>Office Theme</vt:lpstr>
      <vt:lpstr>Κυκλοφορικό  Σύστημα</vt:lpstr>
      <vt:lpstr>Η ΚΥΚΛΟΦΟΡΙΑ  ΤΟΥ ΑΙΜΑΤΟΣ</vt:lpstr>
      <vt:lpstr>Η κυκλοφορία του αίματος</vt:lpstr>
      <vt:lpstr>Μικρή (πνευμονική) κυκλοφορία</vt:lpstr>
      <vt:lpstr>Μικρή (πνευμονική) κυκλοφορία</vt:lpstr>
      <vt:lpstr>Μεγάλη κυκλοφορία</vt:lpstr>
      <vt:lpstr>Μεγάλη κυκλοφορία</vt:lpstr>
      <vt:lpstr>Μεγάλη κυκλοφορία</vt:lpstr>
      <vt:lpstr>Μεγάλη κυκλοφορία</vt:lpstr>
      <vt:lpstr>Μεγάλη κυκλοφορία</vt:lpstr>
      <vt:lpstr>Στεφανιαία κυκλοφορία</vt:lpstr>
      <vt:lpstr>Προβλήματα στη λειτουργία του  κυκλοφορικού συστήματος</vt:lpstr>
      <vt:lpstr>Kαρδιοπάθειες</vt:lpstr>
      <vt:lpstr>Συγγενείς (εκ γενετής) καρδιοπάθειες</vt:lpstr>
      <vt:lpstr>Επίκτητες καρδιοπάθειες</vt:lpstr>
      <vt:lpstr>Αποτελέσματα της κακής στεφανιαίας	κυκλοφορίας</vt:lpstr>
      <vt:lpstr>Έμφραγμα του μυοκαρδίου</vt:lpstr>
      <vt:lpstr>Αρτηριοσκλήρυνση</vt:lpstr>
      <vt:lpstr>Αρτηριοσκλήρυνση</vt:lpstr>
      <vt:lpstr>Αρτηριοσκλήρυνση</vt:lpstr>
      <vt:lpstr>Ανεύρυσμα</vt:lpstr>
      <vt:lpstr>Παράγοντες που ενοχοποιούνται για την  πρόκληση καρδιοπαθειών</vt:lpstr>
      <vt:lpstr>Αγγειοπλαστική - Bypass</vt:lpstr>
      <vt:lpstr>Αγγειοπλαστική με μπαλονάκι.</vt:lpstr>
      <vt:lpstr>Αγγειοπλαστική με τοποθέτηση μεταλλικής πρόθεσης (stent)</vt:lpstr>
      <vt:lpstr>Bypass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Κυκλοφορικό  Σύστημα</dc:title>
  <dc:creator>ΠΑΝΑΓΙΩΤΗΣ ΜΑΡΚΟΠΟΥΛΟΣ</dc:creator>
  <cp:lastModifiedBy>Stavros Koliofoutis</cp:lastModifiedBy>
  <cp:revision>2</cp:revision>
  <dcterms:created xsi:type="dcterms:W3CDTF">2022-11-13T19:06:47Z</dcterms:created>
  <dcterms:modified xsi:type="dcterms:W3CDTF">2022-11-13T19:07:12Z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2019-08-19T02:00:00Z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2022-11-13T02:00:00Z</vt:filetime>
  </property>
  <property fmtid="{D5CDD505-2E9C-101B-9397-08002B2CF9AE}" pid="5" name="ICV">
    <vt:lpwstr>FBCC4C96E5354332A8F626A0E7ACF152</vt:lpwstr>
  </property>
  <property fmtid="{D5CDD505-2E9C-101B-9397-08002B2CF9AE}" pid="6" name="KSOProductBuildVer">
    <vt:lpwstr>1033-11.2.0.11380</vt:lpwstr>
  </property>
</Properties>
</file>