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04"/>
        <p:guide pos="2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6" y="349011"/>
            <a:ext cx="6876287" cy="63042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51" y="123743"/>
            <a:ext cx="86274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0852" y="1615132"/>
            <a:ext cx="6542295" cy="3195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hyperlink" Target="1%20&#925;&#927;&#931;&#927;&#922;&#927;&#924;&#917;&#921;&#913;&#922;&#927;&#931;%20&#928;&#913;&#923;&#924;&#927;&#931;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572" y="0"/>
            <a:ext cx="9153525" cy="6303645"/>
            <a:chOff x="-4572" y="0"/>
            <a:chExt cx="9153525" cy="630364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15256" y="472440"/>
              <a:ext cx="4428744" cy="58261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"/>
              <a:ext cx="9144000" cy="70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585470"/>
            </a:xfrm>
            <a:custGeom>
              <a:avLst/>
              <a:gdLst/>
              <a:ahLst/>
              <a:cxnLst/>
              <a:rect l="l" t="t" r="r" b="b"/>
              <a:pathLst>
                <a:path w="9144000" h="585470">
                  <a:moveTo>
                    <a:pt x="0" y="0"/>
                  </a:moveTo>
                  <a:lnTo>
                    <a:pt x="9144000" y="0"/>
                  </a:lnTo>
                  <a:lnTo>
                    <a:pt x="9144000" y="585215"/>
                  </a:lnTo>
                  <a:lnTo>
                    <a:pt x="0" y="585215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517" y="738265"/>
            <a:ext cx="2887980" cy="25628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8000" dirty="0">
                <a:solidFill>
                  <a:srgbClr val="1E77BB"/>
                </a:solidFill>
              </a:rPr>
              <a:t>3</a:t>
            </a:r>
            <a:endParaRPr sz="8000"/>
          </a:p>
          <a:p>
            <a:pPr marL="12700" marR="5080">
              <a:lnSpc>
                <a:spcPct val="100000"/>
              </a:lnSpc>
              <a:spcBef>
                <a:spcPts val="260"/>
              </a:spcBef>
            </a:pPr>
            <a:r>
              <a:rPr sz="4000" spc="-10" dirty="0">
                <a:solidFill>
                  <a:srgbClr val="1E77BB"/>
                </a:solidFill>
              </a:rPr>
              <a:t>Κ</a:t>
            </a:r>
            <a:r>
              <a:rPr sz="4000" dirty="0">
                <a:solidFill>
                  <a:srgbClr val="1E77BB"/>
                </a:solidFill>
              </a:rPr>
              <a:t>υ</a:t>
            </a:r>
            <a:r>
              <a:rPr sz="4000" spc="5" dirty="0">
                <a:solidFill>
                  <a:srgbClr val="1E77BB"/>
                </a:solidFill>
              </a:rPr>
              <a:t>κ</a:t>
            </a:r>
            <a:r>
              <a:rPr sz="4000" spc="-45" dirty="0">
                <a:solidFill>
                  <a:srgbClr val="1E77BB"/>
                </a:solidFill>
              </a:rPr>
              <a:t>λ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spc="-5" dirty="0">
                <a:solidFill>
                  <a:srgbClr val="1E77BB"/>
                </a:solidFill>
              </a:rPr>
              <a:t>φ</a:t>
            </a:r>
            <a:r>
              <a:rPr sz="4000" spc="-10" dirty="0">
                <a:solidFill>
                  <a:srgbClr val="1E77BB"/>
                </a:solidFill>
              </a:rPr>
              <a:t>ο</a:t>
            </a:r>
            <a:r>
              <a:rPr sz="4000" dirty="0">
                <a:solidFill>
                  <a:srgbClr val="1E77BB"/>
                </a:solidFill>
              </a:rPr>
              <a:t>ρ</a:t>
            </a:r>
            <a:r>
              <a:rPr sz="4000" spc="-10" dirty="0">
                <a:solidFill>
                  <a:srgbClr val="1E77BB"/>
                </a:solidFill>
              </a:rPr>
              <a:t>ι</a:t>
            </a:r>
            <a:r>
              <a:rPr sz="4000" spc="-114" dirty="0">
                <a:solidFill>
                  <a:srgbClr val="1E77BB"/>
                </a:solidFill>
              </a:rPr>
              <a:t>κ</a:t>
            </a:r>
            <a:r>
              <a:rPr sz="4000" spc="-5" dirty="0">
                <a:solidFill>
                  <a:srgbClr val="1E77BB"/>
                </a:solidFill>
              </a:rPr>
              <a:t>ό  </a:t>
            </a:r>
            <a:r>
              <a:rPr sz="4000" spc="-5" dirty="0">
                <a:solidFill>
                  <a:srgbClr val="1E77BB"/>
                </a:solidFill>
              </a:rPr>
              <a:t>Σύστημα</a:t>
            </a: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313517" y="4153143"/>
            <a:ext cx="1432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Κ</a:t>
            </a:r>
            <a:r>
              <a:rPr sz="36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αρδ</a:t>
            </a:r>
            <a:r>
              <a:rPr sz="3600" b="1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ιά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8060" y="6382711"/>
            <a:ext cx="5590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π</a:t>
            </a:r>
            <a:r>
              <a:rPr sz="2000" dirty="0">
                <a:latin typeface="Calibri" panose="020F0502020204030204"/>
                <a:cs typeface="Calibri" panose="020F0502020204030204"/>
              </a:rPr>
              <a:t>ιμ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έλε</a:t>
            </a:r>
            <a:r>
              <a:rPr sz="2000" dirty="0">
                <a:latin typeface="Calibri" panose="020F0502020204030204"/>
                <a:cs typeface="Calibri" panose="020F0502020204030204"/>
              </a:rPr>
              <a:t>ια: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Γ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Κα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ωπ</a:t>
            </a:r>
            <a:r>
              <a:rPr sz="2000" dirty="0">
                <a:latin typeface="Calibri" panose="020F0502020204030204"/>
                <a:cs typeface="Calibri" panose="020F0502020204030204"/>
              </a:rPr>
              <a:t>ό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2000" dirty="0">
                <a:latin typeface="Calibri" panose="020F0502020204030204"/>
                <a:cs typeface="Calibri" panose="020F0502020204030204"/>
              </a:rPr>
              <a:t>ης,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N.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ό</a:t>
            </a:r>
            <a:r>
              <a:rPr sz="2000" spc="5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dirty="0">
                <a:latin typeface="Calibri" panose="020F0502020204030204"/>
                <a:cs typeface="Calibri" panose="020F0502020204030204"/>
              </a:rPr>
              <a:t>ιας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10" dirty="0">
                <a:latin typeface="Calibri" panose="020F0502020204030204"/>
                <a:cs typeface="Calibri" panose="020F0502020204030204"/>
              </a:rPr>
              <a:t>Τ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Μαρ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όπο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υ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λ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ος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36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Καρδιακή</a:t>
            </a:r>
            <a:r>
              <a:rPr spc="-100" dirty="0"/>
              <a:t> </a:t>
            </a:r>
            <a:r>
              <a:rPr spc="-10" dirty="0"/>
              <a:t>λειτουργία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51" y="990888"/>
            <a:ext cx="8517890" cy="3890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μία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αντλία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αναρροφητική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ταυτόχρονα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συμπιεστική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</a:t>
            </a:r>
            <a:endParaRPr sz="2800" spc="-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5080" indent="-4572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αναρροφητική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γιατί </a:t>
            </a:r>
            <a:r>
              <a:rPr sz="2800" u="sng" spc="-10" dirty="0">
                <a:latin typeface="Calibri" panose="020F0502020204030204"/>
                <a:cs typeface="Calibri" panose="020F0502020204030204"/>
              </a:rPr>
              <a:t>συγκεντρώνει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όλα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τριχοειδή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σώματος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μέσω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φλεβών,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endParaRPr sz="2800" spc="-35" dirty="0">
              <a:latin typeface="Calibri" panose="020F0502020204030204"/>
              <a:cs typeface="Calibri" panose="020F0502020204030204"/>
            </a:endParaRPr>
          </a:p>
          <a:p>
            <a:pPr marL="469265" marR="5080" indent="-4572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67310" indent="-4572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συμπιεστική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, διότι </a:t>
            </a:r>
            <a:r>
              <a:rPr sz="2800" u="sng" spc="-20" dirty="0">
                <a:latin typeface="Calibri" panose="020F0502020204030204"/>
                <a:cs typeface="Calibri" panose="020F0502020204030204"/>
              </a:rPr>
              <a:t>στέλνει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το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800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τριχοειδή όλου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σώματος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μέσω των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αρτηριών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ξεκινούν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 τις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της.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18879"/>
            <a:ext cx="8445500" cy="521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τ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ο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κινείται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από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latin typeface="Calibri" panose="020F0502020204030204"/>
                <a:cs typeface="Calibri" panose="020F0502020204030204"/>
              </a:rPr>
              <a:t>κόλπους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οποίες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 τη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8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στέλνουν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αρτηρίες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433705" indent="-457835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αριστερή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κοιλία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εισέρχεται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αορτή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κινείται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περιφέρεια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σώματος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87503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chemeClr val="accent5"/>
                </a:solidFill>
                <a:latin typeface="Calibri" panose="020F0502020204030204"/>
                <a:cs typeface="Calibri" panose="020F0502020204030204"/>
              </a:rPr>
              <a:t>δεξιά</a:t>
            </a:r>
            <a:r>
              <a:rPr sz="2800" b="1" spc="-20" dirty="0">
                <a:solidFill>
                  <a:schemeClr val="accent5"/>
                </a:solidFill>
                <a:latin typeface="Calibri" panose="020F0502020204030204"/>
                <a:cs typeface="Calibri" panose="020F0502020204030204"/>
              </a:rPr>
              <a:t> κοιλία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εισέρχεται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στην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chemeClr val="accent5"/>
                </a:solidFill>
                <a:latin typeface="Calibri" panose="020F0502020204030204"/>
                <a:cs typeface="Calibri" panose="020F0502020204030204"/>
              </a:rPr>
              <a:t>πνευμονική </a:t>
            </a:r>
            <a:r>
              <a:rPr sz="2800" b="1" spc="-620" dirty="0">
                <a:solidFill>
                  <a:schemeClr val="accent5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chemeClr val="accent5"/>
                </a:solidFill>
                <a:latin typeface="Calibri" panose="020F0502020204030204"/>
                <a:cs typeface="Calibri" panose="020F0502020204030204"/>
              </a:rPr>
              <a:t>αρτηρία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κινείται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πνεύμονες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marR="23749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βαλβίδες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βρίσκονται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στην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είσοδο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μεγάλων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αρτηριών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ελέγχουν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ροή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αίματος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αορτή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πνευμονική </a:t>
            </a:r>
            <a:r>
              <a:rPr sz="28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αρτηρία</a:t>
            </a:r>
            <a:endParaRPr sz="2800" b="1" spc="-5" dirty="0">
              <a:solidFill>
                <a:schemeClr val="accent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36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Καρδιακή</a:t>
            </a:r>
            <a:r>
              <a:rPr spc="-85" dirty="0"/>
              <a:t> </a:t>
            </a:r>
            <a:r>
              <a:rPr spc="-10" dirty="0"/>
              <a:t>λειτουργία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36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Καρδιακή</a:t>
            </a:r>
            <a:r>
              <a:rPr spc="-100" dirty="0"/>
              <a:t> </a:t>
            </a:r>
            <a:r>
              <a:rPr spc="-10" dirty="0"/>
              <a:t>λειτουργία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300852" y="1615132"/>
            <a:ext cx="6542295" cy="3614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Στο </a:t>
            </a:r>
            <a:r>
              <a:rPr b="1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δεξιό </a:t>
            </a:r>
            <a:r>
              <a:rPr b="1" spc="-2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κόλπο </a:t>
            </a:r>
            <a:r>
              <a:rPr spc="-5" dirty="0"/>
              <a:t>φτάνει </a:t>
            </a:r>
            <a:r>
              <a:rPr spc="-15" dirty="0"/>
              <a:t>το </a:t>
            </a:r>
            <a:r>
              <a:rPr spc="-10" dirty="0"/>
              <a:t> </a:t>
            </a:r>
            <a:r>
              <a:rPr spc="-5" dirty="0"/>
              <a:t>αίμα </a:t>
            </a:r>
            <a:r>
              <a:rPr dirty="0"/>
              <a:t>από </a:t>
            </a:r>
            <a:r>
              <a:rPr spc="-20" dirty="0"/>
              <a:t>την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περιφέρεια </a:t>
            </a:r>
            <a:r>
              <a:rPr b="1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του σώματος</a:t>
            </a:r>
            <a:r>
              <a:rPr spc="-10" dirty="0"/>
              <a:t>, </a:t>
            </a:r>
            <a:r>
              <a:rPr spc="-5" dirty="0"/>
              <a:t>πλούσιο σε </a:t>
            </a:r>
            <a:r>
              <a:rPr dirty="0"/>
              <a:t> </a:t>
            </a:r>
            <a:r>
              <a:rPr b="1" spc="-5" dirty="0">
                <a:solidFill>
                  <a:schemeClr val="accent1"/>
                </a:solidFill>
              </a:rPr>
              <a:t>διοξείδιο </a:t>
            </a:r>
            <a:r>
              <a:rPr b="1" spc="-10" dirty="0">
                <a:solidFill>
                  <a:schemeClr val="accent1"/>
                </a:solidFill>
              </a:rPr>
              <a:t>του </a:t>
            </a:r>
            <a:r>
              <a:rPr b="1" spc="-15" dirty="0">
                <a:solidFill>
                  <a:schemeClr val="accent1"/>
                </a:solidFill>
              </a:rPr>
              <a:t>άνθρακα</a:t>
            </a:r>
            <a:r>
              <a:rPr spc="-15" dirty="0"/>
              <a:t>. </a:t>
            </a:r>
            <a:r>
              <a:rPr spc="-10" dirty="0"/>
              <a:t>Στον </a:t>
            </a:r>
            <a:r>
              <a:rPr spc="-575" dirty="0"/>
              <a:t> </a:t>
            </a:r>
            <a:r>
              <a:rPr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αριστερό </a:t>
            </a:r>
            <a:r>
              <a:rPr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κόλπο </a:t>
            </a:r>
            <a:r>
              <a:rPr spc="-5" dirty="0"/>
              <a:t>φτάνει </a:t>
            </a:r>
            <a:r>
              <a:rPr spc="-15" dirty="0"/>
              <a:t>το </a:t>
            </a:r>
            <a:r>
              <a:rPr spc="-10" dirty="0"/>
              <a:t> </a:t>
            </a:r>
            <a:r>
              <a:rPr spc="-5" dirty="0"/>
              <a:t>αίμα, που έχει </a:t>
            </a:r>
            <a:r>
              <a:rPr dirty="0"/>
              <a:t>ήδη </a:t>
            </a:r>
            <a:r>
              <a:rPr spc="-5" dirty="0"/>
              <a:t>περάσει </a:t>
            </a:r>
            <a:r>
              <a:rPr dirty="0"/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από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τους </a:t>
            </a:r>
            <a:r>
              <a:rPr b="1" spc="-5" dirty="0">
                <a:latin typeface="Calibri" panose="020F0502020204030204"/>
                <a:cs typeface="Calibri" panose="020F0502020204030204"/>
              </a:rPr>
              <a:t>πνεύμονες </a:t>
            </a:r>
            <a:r>
              <a:rPr spc="-25" dirty="0"/>
              <a:t>και </a:t>
            </a:r>
            <a:r>
              <a:rPr spc="-20" dirty="0"/>
              <a:t> </a:t>
            </a:r>
            <a:r>
              <a:rPr spc="-10" dirty="0"/>
              <a:t>είναι</a:t>
            </a:r>
            <a:r>
              <a:rPr spc="-30" dirty="0"/>
              <a:t> </a:t>
            </a:r>
            <a:r>
              <a:rPr spc="-5" dirty="0"/>
              <a:t>πλούσιο σε</a:t>
            </a:r>
            <a:r>
              <a:rPr spc="-10" dirty="0"/>
              <a:t> </a:t>
            </a:r>
            <a:r>
              <a:rPr b="1" spc="-10" dirty="0">
                <a:solidFill>
                  <a:srgbClr val="FF0000"/>
                </a:solidFill>
              </a:rPr>
              <a:t>οξυγόνο.</a:t>
            </a:r>
            <a:endParaRPr b="1" spc="-10" dirty="0">
              <a:solidFill>
                <a:srgbClr val="FF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8307" y="2349185"/>
            <a:ext cx="3526154" cy="4323080"/>
            <a:chOff x="178307" y="2349185"/>
            <a:chExt cx="3526154" cy="432308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4523" y="2349185"/>
              <a:ext cx="3469548" cy="40626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7451" y="6187439"/>
              <a:ext cx="276225" cy="215265"/>
            </a:xfrm>
            <a:custGeom>
              <a:avLst/>
              <a:gdLst/>
              <a:ahLst/>
              <a:cxnLst/>
              <a:rect l="l" t="t" r="r" b="b"/>
              <a:pathLst>
                <a:path w="276225" h="215264">
                  <a:moveTo>
                    <a:pt x="275844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75844" y="21488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8307" y="6455663"/>
              <a:ext cx="276225" cy="216535"/>
            </a:xfrm>
            <a:custGeom>
              <a:avLst/>
              <a:gdLst/>
              <a:ahLst/>
              <a:cxnLst/>
              <a:rect l="l" t="t" r="r" b="b"/>
              <a:pathLst>
                <a:path w="276225" h="216534">
                  <a:moveTo>
                    <a:pt x="2758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75844" y="216408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75050" y="1424460"/>
            <a:ext cx="168275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 panose="020F0502020204030204"/>
                <a:cs typeface="Calibri" panose="020F0502020204030204"/>
              </a:rPr>
              <a:t>Χαλάρωση </a:t>
            </a:r>
            <a:r>
              <a:rPr sz="2600" b="1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6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κόλπων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0203" y="1565147"/>
            <a:ext cx="277495" cy="280670"/>
          </a:xfrm>
          <a:custGeom>
            <a:avLst/>
            <a:gdLst/>
            <a:ahLst/>
            <a:cxnLst/>
            <a:rect l="l" t="t" r="r" b="b"/>
            <a:pathLst>
              <a:path w="277494" h="280669">
                <a:moveTo>
                  <a:pt x="138684" y="0"/>
                </a:moveTo>
                <a:lnTo>
                  <a:pt x="94848" y="7148"/>
                </a:lnTo>
                <a:lnTo>
                  <a:pt x="56778" y="27052"/>
                </a:lnTo>
                <a:lnTo>
                  <a:pt x="26757" y="57404"/>
                </a:lnTo>
                <a:lnTo>
                  <a:pt x="7070" y="95892"/>
                </a:lnTo>
                <a:lnTo>
                  <a:pt x="0" y="140208"/>
                </a:lnTo>
                <a:lnTo>
                  <a:pt x="7070" y="184523"/>
                </a:lnTo>
                <a:lnTo>
                  <a:pt x="26757" y="223011"/>
                </a:lnTo>
                <a:lnTo>
                  <a:pt x="56778" y="253363"/>
                </a:lnTo>
                <a:lnTo>
                  <a:pt x="94848" y="273267"/>
                </a:lnTo>
                <a:lnTo>
                  <a:pt x="138684" y="280416"/>
                </a:lnTo>
                <a:lnTo>
                  <a:pt x="182519" y="273267"/>
                </a:lnTo>
                <a:lnTo>
                  <a:pt x="220589" y="253363"/>
                </a:lnTo>
                <a:lnTo>
                  <a:pt x="250610" y="223011"/>
                </a:lnTo>
                <a:lnTo>
                  <a:pt x="270297" y="184523"/>
                </a:lnTo>
                <a:lnTo>
                  <a:pt x="277368" y="140208"/>
                </a:lnTo>
                <a:lnTo>
                  <a:pt x="270297" y="95892"/>
                </a:lnTo>
                <a:lnTo>
                  <a:pt x="250610" y="57404"/>
                </a:lnTo>
                <a:lnTo>
                  <a:pt x="220589" y="27052"/>
                </a:lnTo>
                <a:lnTo>
                  <a:pt x="182519" y="7148"/>
                </a:lnTo>
                <a:lnTo>
                  <a:pt x="138684" y="0"/>
                </a:lnTo>
                <a:close/>
              </a:path>
            </a:pathLst>
          </a:custGeom>
          <a:solidFill>
            <a:srgbClr val="009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36029" y="156453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796" y="6128179"/>
            <a:ext cx="215646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3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Μη</a:t>
            </a:r>
            <a:r>
              <a:rPr sz="1800" spc="-3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αίμα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139" y="1411994"/>
            <a:ext cx="5034387" cy="52610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36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Καρδιακή</a:t>
            </a:r>
            <a:r>
              <a:rPr spc="-100" dirty="0"/>
              <a:t> </a:t>
            </a:r>
            <a:r>
              <a:rPr spc="-10" dirty="0"/>
              <a:t>λειτουργία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69397" y="1319808"/>
            <a:ext cx="492569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spc="5" dirty="0">
                <a:latin typeface="Calibri" panose="020F0502020204030204"/>
                <a:cs typeface="Calibri" panose="020F0502020204030204"/>
              </a:rPr>
              <a:t>Με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συστολή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κόλπων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600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κινείται</a:t>
            </a:r>
            <a:r>
              <a:rPr sz="26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τις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κοιλίες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1758" y="856816"/>
            <a:ext cx="29203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κόλπων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559" y="2648592"/>
            <a:ext cx="168275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 panose="020F0502020204030204"/>
                <a:cs typeface="Calibri" panose="020F0502020204030204"/>
              </a:rPr>
              <a:t>Χαλάρωση </a:t>
            </a:r>
            <a:r>
              <a:rPr sz="2600" b="1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6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κόλπων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1459" y="2788920"/>
            <a:ext cx="276225" cy="280670"/>
          </a:xfrm>
          <a:custGeom>
            <a:avLst/>
            <a:gdLst/>
            <a:ahLst/>
            <a:cxnLst/>
            <a:rect l="l" t="t" r="r" b="b"/>
            <a:pathLst>
              <a:path w="276225" h="280669">
                <a:moveTo>
                  <a:pt x="137922" y="0"/>
                </a:moveTo>
                <a:lnTo>
                  <a:pt x="94327" y="7148"/>
                </a:lnTo>
                <a:lnTo>
                  <a:pt x="56466" y="27052"/>
                </a:lnTo>
                <a:lnTo>
                  <a:pt x="26610" y="57404"/>
                </a:lnTo>
                <a:lnTo>
                  <a:pt x="7031" y="95892"/>
                </a:lnTo>
                <a:lnTo>
                  <a:pt x="0" y="140208"/>
                </a:lnTo>
                <a:lnTo>
                  <a:pt x="7031" y="184523"/>
                </a:lnTo>
                <a:lnTo>
                  <a:pt x="26610" y="223011"/>
                </a:lnTo>
                <a:lnTo>
                  <a:pt x="56466" y="253363"/>
                </a:lnTo>
                <a:lnTo>
                  <a:pt x="94327" y="273267"/>
                </a:lnTo>
                <a:lnTo>
                  <a:pt x="137922" y="280416"/>
                </a:lnTo>
                <a:lnTo>
                  <a:pt x="181516" y="273267"/>
                </a:lnTo>
                <a:lnTo>
                  <a:pt x="219377" y="253363"/>
                </a:lnTo>
                <a:lnTo>
                  <a:pt x="249233" y="223011"/>
                </a:lnTo>
                <a:lnTo>
                  <a:pt x="268812" y="184523"/>
                </a:lnTo>
                <a:lnTo>
                  <a:pt x="275844" y="140208"/>
                </a:lnTo>
                <a:lnTo>
                  <a:pt x="268812" y="95892"/>
                </a:lnTo>
                <a:lnTo>
                  <a:pt x="249233" y="57404"/>
                </a:lnTo>
                <a:lnTo>
                  <a:pt x="219377" y="27052"/>
                </a:lnTo>
                <a:lnTo>
                  <a:pt x="181516" y="7148"/>
                </a:lnTo>
                <a:lnTo>
                  <a:pt x="137922" y="0"/>
                </a:lnTo>
                <a:close/>
              </a:path>
            </a:pathLst>
          </a:custGeom>
          <a:solidFill>
            <a:srgbClr val="009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16608" y="2788671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15411" y="970788"/>
            <a:ext cx="276225" cy="279400"/>
          </a:xfrm>
          <a:custGeom>
            <a:avLst/>
            <a:gdLst/>
            <a:ahLst/>
            <a:cxnLst/>
            <a:rect l="l" t="t" r="r" b="b"/>
            <a:pathLst>
              <a:path w="276225" h="279400">
                <a:moveTo>
                  <a:pt x="137922" y="0"/>
                </a:moveTo>
                <a:lnTo>
                  <a:pt x="94327" y="7109"/>
                </a:lnTo>
                <a:lnTo>
                  <a:pt x="56466" y="26905"/>
                </a:lnTo>
                <a:lnTo>
                  <a:pt x="26610" y="57091"/>
                </a:lnTo>
                <a:lnTo>
                  <a:pt x="7031" y="95370"/>
                </a:lnTo>
                <a:lnTo>
                  <a:pt x="0" y="139446"/>
                </a:lnTo>
                <a:lnTo>
                  <a:pt x="7031" y="183521"/>
                </a:lnTo>
                <a:lnTo>
                  <a:pt x="26610" y="221800"/>
                </a:lnTo>
                <a:lnTo>
                  <a:pt x="56466" y="251986"/>
                </a:lnTo>
                <a:lnTo>
                  <a:pt x="94327" y="271782"/>
                </a:lnTo>
                <a:lnTo>
                  <a:pt x="137922" y="278892"/>
                </a:lnTo>
                <a:lnTo>
                  <a:pt x="181516" y="271782"/>
                </a:lnTo>
                <a:lnTo>
                  <a:pt x="219377" y="251986"/>
                </a:lnTo>
                <a:lnTo>
                  <a:pt x="249233" y="221800"/>
                </a:lnTo>
                <a:lnTo>
                  <a:pt x="268812" y="183521"/>
                </a:lnTo>
                <a:lnTo>
                  <a:pt x="275844" y="139446"/>
                </a:lnTo>
                <a:lnTo>
                  <a:pt x="268812" y="95370"/>
                </a:lnTo>
                <a:lnTo>
                  <a:pt x="249233" y="57091"/>
                </a:lnTo>
                <a:lnTo>
                  <a:pt x="219377" y="26905"/>
                </a:lnTo>
                <a:lnTo>
                  <a:pt x="181516" y="7109"/>
                </a:lnTo>
                <a:lnTo>
                  <a:pt x="137922" y="0"/>
                </a:lnTo>
                <a:close/>
              </a:path>
            </a:pathLst>
          </a:custGeom>
          <a:solidFill>
            <a:srgbClr val="009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80405" y="96308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8307" y="6187440"/>
            <a:ext cx="285115" cy="485140"/>
            <a:chOff x="178307" y="6187440"/>
            <a:chExt cx="285115" cy="485140"/>
          </a:xfrm>
        </p:grpSpPr>
        <p:sp>
          <p:nvSpPr>
            <p:cNvPr id="13" name="object 13"/>
            <p:cNvSpPr/>
            <p:nvPr/>
          </p:nvSpPr>
          <p:spPr>
            <a:xfrm>
              <a:off x="187451" y="6187440"/>
              <a:ext cx="276225" cy="215265"/>
            </a:xfrm>
            <a:custGeom>
              <a:avLst/>
              <a:gdLst/>
              <a:ahLst/>
              <a:cxnLst/>
              <a:rect l="l" t="t" r="r" b="b"/>
              <a:pathLst>
                <a:path w="276225" h="215264">
                  <a:moveTo>
                    <a:pt x="275844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75844" y="21488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8307" y="6455664"/>
              <a:ext cx="276225" cy="216535"/>
            </a:xfrm>
            <a:custGeom>
              <a:avLst/>
              <a:gdLst/>
              <a:ahLst/>
              <a:cxnLst/>
              <a:rect l="l" t="t" r="r" b="b"/>
              <a:pathLst>
                <a:path w="276225" h="216534">
                  <a:moveTo>
                    <a:pt x="2758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75844" y="216408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510796" y="6128179"/>
            <a:ext cx="215646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3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Μη</a:t>
            </a:r>
            <a:r>
              <a:rPr sz="1800" spc="-3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αίμα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23828" y="888491"/>
            <a:ext cx="5139686" cy="5611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636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Καρδιακή</a:t>
            </a:r>
            <a:r>
              <a:rPr spc="-100" dirty="0"/>
              <a:t> </a:t>
            </a:r>
            <a:r>
              <a:rPr spc="-10" dirty="0"/>
              <a:t>λειτουργία</a:t>
            </a:r>
            <a:endParaRPr spc="-10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0063" y="1640484"/>
            <a:ext cx="168275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5565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 panose="020F0502020204030204"/>
                <a:cs typeface="Calibri" panose="020F0502020204030204"/>
              </a:rPr>
              <a:t>Χαλάρωση </a:t>
            </a:r>
            <a:r>
              <a:rPr sz="2600" b="1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6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κόλπων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687" y="1795272"/>
            <a:ext cx="276225" cy="280670"/>
          </a:xfrm>
          <a:custGeom>
            <a:avLst/>
            <a:gdLst/>
            <a:ahLst/>
            <a:cxnLst/>
            <a:rect l="l" t="t" r="r" b="b"/>
            <a:pathLst>
              <a:path w="276225" h="280669">
                <a:moveTo>
                  <a:pt x="137922" y="0"/>
                </a:moveTo>
                <a:lnTo>
                  <a:pt x="94327" y="7148"/>
                </a:lnTo>
                <a:lnTo>
                  <a:pt x="56466" y="27052"/>
                </a:lnTo>
                <a:lnTo>
                  <a:pt x="26610" y="57404"/>
                </a:lnTo>
                <a:lnTo>
                  <a:pt x="7031" y="95892"/>
                </a:lnTo>
                <a:lnTo>
                  <a:pt x="0" y="140208"/>
                </a:lnTo>
                <a:lnTo>
                  <a:pt x="7031" y="184523"/>
                </a:lnTo>
                <a:lnTo>
                  <a:pt x="26610" y="223011"/>
                </a:lnTo>
                <a:lnTo>
                  <a:pt x="56466" y="253363"/>
                </a:lnTo>
                <a:lnTo>
                  <a:pt x="94327" y="273267"/>
                </a:lnTo>
                <a:lnTo>
                  <a:pt x="137922" y="280416"/>
                </a:lnTo>
                <a:lnTo>
                  <a:pt x="181516" y="273267"/>
                </a:lnTo>
                <a:lnTo>
                  <a:pt x="219377" y="253363"/>
                </a:lnTo>
                <a:lnTo>
                  <a:pt x="249233" y="223011"/>
                </a:lnTo>
                <a:lnTo>
                  <a:pt x="268812" y="184523"/>
                </a:lnTo>
                <a:lnTo>
                  <a:pt x="275844" y="140208"/>
                </a:lnTo>
                <a:lnTo>
                  <a:pt x="268812" y="95892"/>
                </a:lnTo>
                <a:lnTo>
                  <a:pt x="249233" y="57404"/>
                </a:lnTo>
                <a:lnTo>
                  <a:pt x="219377" y="27052"/>
                </a:lnTo>
                <a:lnTo>
                  <a:pt x="181516" y="7148"/>
                </a:lnTo>
                <a:lnTo>
                  <a:pt x="137922" y="0"/>
                </a:lnTo>
                <a:close/>
              </a:path>
            </a:pathLst>
          </a:custGeom>
          <a:solidFill>
            <a:srgbClr val="009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5466" y="1794786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2344" y="809244"/>
            <a:ext cx="276225" cy="279400"/>
          </a:xfrm>
          <a:custGeom>
            <a:avLst/>
            <a:gdLst/>
            <a:ahLst/>
            <a:cxnLst/>
            <a:rect l="l" t="t" r="r" b="b"/>
            <a:pathLst>
              <a:path w="276225" h="279400">
                <a:moveTo>
                  <a:pt x="137922" y="0"/>
                </a:moveTo>
                <a:lnTo>
                  <a:pt x="94327" y="7109"/>
                </a:lnTo>
                <a:lnTo>
                  <a:pt x="56466" y="26905"/>
                </a:lnTo>
                <a:lnTo>
                  <a:pt x="26610" y="57091"/>
                </a:lnTo>
                <a:lnTo>
                  <a:pt x="7031" y="95370"/>
                </a:lnTo>
                <a:lnTo>
                  <a:pt x="0" y="139446"/>
                </a:lnTo>
                <a:lnTo>
                  <a:pt x="7031" y="183521"/>
                </a:lnTo>
                <a:lnTo>
                  <a:pt x="26610" y="221800"/>
                </a:lnTo>
                <a:lnTo>
                  <a:pt x="56466" y="251986"/>
                </a:lnTo>
                <a:lnTo>
                  <a:pt x="94327" y="271782"/>
                </a:lnTo>
                <a:lnTo>
                  <a:pt x="137922" y="278892"/>
                </a:lnTo>
                <a:lnTo>
                  <a:pt x="181516" y="271782"/>
                </a:lnTo>
                <a:lnTo>
                  <a:pt x="219377" y="251986"/>
                </a:lnTo>
                <a:lnTo>
                  <a:pt x="249233" y="221800"/>
                </a:lnTo>
                <a:lnTo>
                  <a:pt x="268812" y="183521"/>
                </a:lnTo>
                <a:lnTo>
                  <a:pt x="275844" y="139446"/>
                </a:lnTo>
                <a:lnTo>
                  <a:pt x="268812" y="95370"/>
                </a:lnTo>
                <a:lnTo>
                  <a:pt x="249233" y="57091"/>
                </a:lnTo>
                <a:lnTo>
                  <a:pt x="219377" y="26905"/>
                </a:lnTo>
                <a:lnTo>
                  <a:pt x="181516" y="7109"/>
                </a:lnTo>
                <a:lnTo>
                  <a:pt x="137922" y="0"/>
                </a:lnTo>
                <a:close/>
              </a:path>
            </a:pathLst>
          </a:custGeom>
          <a:solidFill>
            <a:srgbClr val="009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16677" y="683745"/>
            <a:ext cx="31661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810" algn="l"/>
              </a:tabLst>
            </a:pPr>
            <a:r>
              <a:rPr sz="2400" b="1" spc="-7" baseline="3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	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6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6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κόλπων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03520" y="1879092"/>
            <a:ext cx="276225" cy="280670"/>
          </a:xfrm>
          <a:custGeom>
            <a:avLst/>
            <a:gdLst/>
            <a:ahLst/>
            <a:cxnLst/>
            <a:rect l="l" t="t" r="r" b="b"/>
            <a:pathLst>
              <a:path w="276225" h="280669">
                <a:moveTo>
                  <a:pt x="137921" y="0"/>
                </a:moveTo>
                <a:lnTo>
                  <a:pt x="94327" y="7148"/>
                </a:lnTo>
                <a:lnTo>
                  <a:pt x="56466" y="27052"/>
                </a:lnTo>
                <a:lnTo>
                  <a:pt x="26610" y="57404"/>
                </a:lnTo>
                <a:lnTo>
                  <a:pt x="7031" y="95892"/>
                </a:lnTo>
                <a:lnTo>
                  <a:pt x="0" y="140208"/>
                </a:lnTo>
                <a:lnTo>
                  <a:pt x="7031" y="184523"/>
                </a:lnTo>
                <a:lnTo>
                  <a:pt x="26610" y="223011"/>
                </a:lnTo>
                <a:lnTo>
                  <a:pt x="56466" y="253363"/>
                </a:lnTo>
                <a:lnTo>
                  <a:pt x="94327" y="273267"/>
                </a:lnTo>
                <a:lnTo>
                  <a:pt x="137921" y="280416"/>
                </a:lnTo>
                <a:lnTo>
                  <a:pt x="181516" y="273267"/>
                </a:lnTo>
                <a:lnTo>
                  <a:pt x="219377" y="253363"/>
                </a:lnTo>
                <a:lnTo>
                  <a:pt x="249233" y="223011"/>
                </a:lnTo>
                <a:lnTo>
                  <a:pt x="268812" y="184523"/>
                </a:lnTo>
                <a:lnTo>
                  <a:pt x="275843" y="140208"/>
                </a:lnTo>
                <a:lnTo>
                  <a:pt x="268812" y="95892"/>
                </a:lnTo>
                <a:lnTo>
                  <a:pt x="249233" y="57404"/>
                </a:lnTo>
                <a:lnTo>
                  <a:pt x="219377" y="27052"/>
                </a:lnTo>
                <a:lnTo>
                  <a:pt x="181516" y="7148"/>
                </a:lnTo>
                <a:lnTo>
                  <a:pt x="137921" y="0"/>
                </a:lnTo>
                <a:close/>
              </a:path>
            </a:pathLst>
          </a:custGeom>
          <a:solidFill>
            <a:srgbClr val="0092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65750" y="1546860"/>
            <a:ext cx="3779520" cy="280733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37465" indent="-25400">
              <a:lnSpc>
                <a:spcPct val="100000"/>
              </a:lnSpc>
              <a:spcBef>
                <a:spcPts val="1650"/>
              </a:spcBef>
              <a:tabLst>
                <a:tab pos="27749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	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6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6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κοιλιών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37465" marR="5080">
              <a:lnSpc>
                <a:spcPct val="100000"/>
              </a:lnSpc>
              <a:spcBef>
                <a:spcPts val="1300"/>
              </a:spcBef>
            </a:pPr>
            <a:r>
              <a:rPr sz="22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τη συστολή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2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κοιλιών,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30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ενώ</a:t>
            </a:r>
            <a:r>
              <a:rPr sz="22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οι</a:t>
            </a:r>
            <a:r>
              <a:rPr sz="22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βαλβίδες</a:t>
            </a:r>
            <a:r>
              <a:rPr sz="22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κλείνουν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484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εμποδίζοντας</a:t>
            </a:r>
            <a:r>
              <a:rPr sz="22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παλινδρόμηση</a:t>
            </a:r>
            <a:r>
              <a:rPr sz="22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του αίματος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προς τους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κόλπους,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2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διοχετεύεται </a:t>
            </a:r>
            <a:r>
              <a:rPr sz="2200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αρτηρίες.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3788" y="3260751"/>
            <a:ext cx="1155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πνευμονική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2952" y="3535071"/>
            <a:ext cx="819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</a:t>
            </a:r>
            <a:r>
              <a:rPr sz="1800" b="1" spc="5" dirty="0">
                <a:latin typeface="Calibri" panose="020F0502020204030204"/>
                <a:cs typeface="Calibri" panose="020F0502020204030204"/>
              </a:rPr>
              <a:t>ηρ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ία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70396" y="3685261"/>
            <a:ext cx="619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αο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ρ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τή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0785" y="4525375"/>
            <a:ext cx="345376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την </a:t>
            </a:r>
            <a:r>
              <a:rPr sz="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αριστερή </a:t>
            </a:r>
            <a:r>
              <a:rPr sz="20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κοιλία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εισέρχεται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0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αορτή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κινείται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περιφέρεια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000" spc="-434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σώματος, ενώ </a:t>
            </a:r>
            <a:r>
              <a:rPr sz="2000" dirty="0">
                <a:latin typeface="Calibri" panose="020F0502020204030204"/>
                <a:cs typeface="Calibri" panose="020F0502020204030204"/>
              </a:rPr>
              <a:t>από τη </a:t>
            </a:r>
            <a:r>
              <a:rPr sz="2000" spc="-10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δεξιά </a:t>
            </a:r>
            <a:r>
              <a:rPr sz="2000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spc="-1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κοιλία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εισέρχεται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στην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5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πνευμονική </a:t>
            </a:r>
            <a:r>
              <a:rPr sz="2000" b="1" dirty="0">
                <a:solidFill>
                  <a:schemeClr val="accent1"/>
                </a:solidFill>
                <a:latin typeface="Calibri" panose="020F0502020204030204"/>
                <a:cs typeface="Calibri" panose="020F0502020204030204"/>
              </a:rPr>
              <a:t>αρτηρία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κινείται </a:t>
            </a:r>
            <a:r>
              <a:rPr sz="2000" spc="-4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προς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πνεύμονες.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8307" y="6187440"/>
            <a:ext cx="285115" cy="485140"/>
            <a:chOff x="178307" y="6187440"/>
            <a:chExt cx="285115" cy="485140"/>
          </a:xfrm>
        </p:grpSpPr>
        <p:sp>
          <p:nvSpPr>
            <p:cNvPr id="17" name="object 17"/>
            <p:cNvSpPr/>
            <p:nvPr/>
          </p:nvSpPr>
          <p:spPr>
            <a:xfrm>
              <a:off x="187451" y="6187440"/>
              <a:ext cx="276225" cy="215265"/>
            </a:xfrm>
            <a:custGeom>
              <a:avLst/>
              <a:gdLst/>
              <a:ahLst/>
              <a:cxnLst/>
              <a:rect l="l" t="t" r="r" b="b"/>
              <a:pathLst>
                <a:path w="276225" h="215264">
                  <a:moveTo>
                    <a:pt x="275844" y="0"/>
                  </a:moveTo>
                  <a:lnTo>
                    <a:pt x="0" y="0"/>
                  </a:lnTo>
                  <a:lnTo>
                    <a:pt x="0" y="214884"/>
                  </a:lnTo>
                  <a:lnTo>
                    <a:pt x="275844" y="214884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78307" y="6455664"/>
              <a:ext cx="276225" cy="216535"/>
            </a:xfrm>
            <a:custGeom>
              <a:avLst/>
              <a:gdLst/>
              <a:ahLst/>
              <a:cxnLst/>
              <a:rect l="l" t="t" r="r" b="b"/>
              <a:pathLst>
                <a:path w="276225" h="216534">
                  <a:moveTo>
                    <a:pt x="275844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275844" y="216408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10796" y="6128179"/>
            <a:ext cx="215646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3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Μη</a:t>
            </a:r>
            <a:r>
              <a:rPr sz="1800" spc="-3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αίμα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80042" y="1786493"/>
            <a:ext cx="3133375" cy="42011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600" y="192341"/>
            <a:ext cx="1119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0000"/>
                </a:solidFill>
              </a:rPr>
              <a:t>Χαλάρωση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1081087" y="1013015"/>
            <a:ext cx="10674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Χ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άρ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ωσ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η 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καρδιάς.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6987" y="1069479"/>
            <a:ext cx="911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κλειστές.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639" y="4448373"/>
            <a:ext cx="2677795" cy="9010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090420">
              <a:lnSpc>
                <a:spcPct val="100000"/>
              </a:lnSpc>
              <a:spcBef>
                <a:spcPts val="50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0.4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sec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1771650">
              <a:lnSpc>
                <a:spcPts val="1940"/>
              </a:lnSpc>
              <a:spcBef>
                <a:spcPts val="71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ανο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ι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χτέ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ς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9140" y="1036319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5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3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7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3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2F9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14387" y="1017525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24455" y="1647444"/>
            <a:ext cx="1191895" cy="3168650"/>
            <a:chOff x="2124455" y="1647444"/>
            <a:chExt cx="1191895" cy="3168650"/>
          </a:xfrm>
        </p:grpSpPr>
        <p:sp>
          <p:nvSpPr>
            <p:cNvPr id="10" name="object 10"/>
            <p:cNvSpPr/>
            <p:nvPr/>
          </p:nvSpPr>
          <p:spPr>
            <a:xfrm>
              <a:off x="2130551" y="3360420"/>
              <a:ext cx="268605" cy="1449705"/>
            </a:xfrm>
            <a:custGeom>
              <a:avLst/>
              <a:gdLst/>
              <a:ahLst/>
              <a:cxnLst/>
              <a:rect l="l" t="t" r="r" b="b"/>
              <a:pathLst>
                <a:path w="268605" h="1449704">
                  <a:moveTo>
                    <a:pt x="268224" y="0"/>
                  </a:moveTo>
                  <a:lnTo>
                    <a:pt x="0" y="144932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30551" y="2987040"/>
              <a:ext cx="1179830" cy="1823085"/>
            </a:xfrm>
            <a:custGeom>
              <a:avLst/>
              <a:gdLst/>
              <a:ahLst/>
              <a:cxnLst/>
              <a:rect l="l" t="t" r="r" b="b"/>
              <a:pathLst>
                <a:path w="1179829" h="1823085">
                  <a:moveTo>
                    <a:pt x="0" y="1822704"/>
                  </a:moveTo>
                  <a:lnTo>
                    <a:pt x="117957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32531" y="1653540"/>
              <a:ext cx="449580" cy="1129665"/>
            </a:xfrm>
            <a:custGeom>
              <a:avLst/>
              <a:gdLst/>
              <a:ahLst/>
              <a:cxnLst/>
              <a:rect l="l" t="t" r="r" b="b"/>
              <a:pathLst>
                <a:path w="449580" h="1129664">
                  <a:moveTo>
                    <a:pt x="0" y="1129284"/>
                  </a:moveTo>
                  <a:lnTo>
                    <a:pt x="449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14472" y="1653540"/>
              <a:ext cx="167640" cy="1245235"/>
            </a:xfrm>
            <a:custGeom>
              <a:avLst/>
              <a:gdLst/>
              <a:ahLst/>
              <a:cxnLst/>
              <a:rect l="l" t="t" r="r" b="b"/>
              <a:pathLst>
                <a:path w="167639" h="1245235">
                  <a:moveTo>
                    <a:pt x="167639" y="0"/>
                  </a:moveTo>
                  <a:lnTo>
                    <a:pt x="0" y="12451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187452" y="6187440"/>
            <a:ext cx="276225" cy="215265"/>
          </a:xfrm>
          <a:custGeom>
            <a:avLst/>
            <a:gdLst/>
            <a:ahLst/>
            <a:cxnLst/>
            <a:rect l="l" t="t" r="r" b="b"/>
            <a:pathLst>
              <a:path w="276225" h="215264">
                <a:moveTo>
                  <a:pt x="275844" y="0"/>
                </a:moveTo>
                <a:lnTo>
                  <a:pt x="0" y="0"/>
                </a:lnTo>
                <a:lnTo>
                  <a:pt x="0" y="214884"/>
                </a:lnTo>
                <a:lnTo>
                  <a:pt x="275844" y="214884"/>
                </a:lnTo>
                <a:lnTo>
                  <a:pt x="2758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0796" y="6128179"/>
            <a:ext cx="215646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3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Μη</a:t>
            </a:r>
            <a:r>
              <a:rPr sz="1800" spc="-3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αίμα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307" y="6455664"/>
            <a:ext cx="276225" cy="216535"/>
          </a:xfrm>
          <a:custGeom>
            <a:avLst/>
            <a:gdLst/>
            <a:ahLst/>
            <a:cxnLst/>
            <a:rect l="l" t="t" r="r" b="b"/>
            <a:pathLst>
              <a:path w="276225" h="216534">
                <a:moveTo>
                  <a:pt x="275844" y="0"/>
                </a:moveTo>
                <a:lnTo>
                  <a:pt x="0" y="0"/>
                </a:lnTo>
                <a:lnTo>
                  <a:pt x="0" y="216408"/>
                </a:lnTo>
                <a:lnTo>
                  <a:pt x="275844" y="216408"/>
                </a:lnTo>
                <a:lnTo>
                  <a:pt x="275844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80096" y="225552"/>
            <a:ext cx="4694202" cy="576174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600" y="192341"/>
            <a:ext cx="1119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0000"/>
                </a:solidFill>
              </a:rPr>
              <a:t>Χαλάρωση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6546911" y="190656"/>
            <a:ext cx="8750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9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9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900" b="1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1900" b="1" spc="-5" dirty="0">
                <a:latin typeface="Calibri" panose="020F0502020204030204"/>
                <a:cs typeface="Calibri" panose="020F0502020204030204"/>
              </a:rPr>
              <a:t>λή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087" y="1013015"/>
            <a:ext cx="10674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Χ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άρ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ωσ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η 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καρδιάς.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6987" y="1069479"/>
            <a:ext cx="911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κλειστές.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1860" y="1459242"/>
            <a:ext cx="83121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λή  </a:t>
            </a:r>
            <a:r>
              <a:rPr sz="1800" b="1" spc="-20" dirty="0">
                <a:latin typeface="Calibri" panose="020F0502020204030204"/>
                <a:cs typeface="Calibri" panose="020F0502020204030204"/>
              </a:rPr>
              <a:t>κόλπων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9410" y="4448373"/>
            <a:ext cx="2677795" cy="9010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090420">
              <a:lnSpc>
                <a:spcPct val="100000"/>
              </a:lnSpc>
              <a:spcBef>
                <a:spcPts val="50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0.4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sec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2700" marR="1771650">
              <a:lnSpc>
                <a:spcPts val="1940"/>
              </a:lnSpc>
              <a:spcBef>
                <a:spcPts val="710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ανο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ι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χτέ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ς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9423" y="3420961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0.1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sec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86144" y="1487424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5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3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7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3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2F9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61137" y="1468375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9140" y="1036319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5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3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7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3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2F9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14387" y="1017525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24455" y="1647444"/>
            <a:ext cx="1191895" cy="3168650"/>
            <a:chOff x="2124455" y="1647444"/>
            <a:chExt cx="1191895" cy="3168650"/>
          </a:xfrm>
        </p:grpSpPr>
        <p:sp>
          <p:nvSpPr>
            <p:cNvPr id="15" name="object 15"/>
            <p:cNvSpPr/>
            <p:nvPr/>
          </p:nvSpPr>
          <p:spPr>
            <a:xfrm>
              <a:off x="2130551" y="3360420"/>
              <a:ext cx="268605" cy="1449705"/>
            </a:xfrm>
            <a:custGeom>
              <a:avLst/>
              <a:gdLst/>
              <a:ahLst/>
              <a:cxnLst/>
              <a:rect l="l" t="t" r="r" b="b"/>
              <a:pathLst>
                <a:path w="268605" h="1449704">
                  <a:moveTo>
                    <a:pt x="268224" y="0"/>
                  </a:moveTo>
                  <a:lnTo>
                    <a:pt x="0" y="144932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30551" y="2987040"/>
              <a:ext cx="1179830" cy="1823085"/>
            </a:xfrm>
            <a:custGeom>
              <a:avLst/>
              <a:gdLst/>
              <a:ahLst/>
              <a:cxnLst/>
              <a:rect l="l" t="t" r="r" b="b"/>
              <a:pathLst>
                <a:path w="1179829" h="1823085">
                  <a:moveTo>
                    <a:pt x="0" y="1822704"/>
                  </a:moveTo>
                  <a:lnTo>
                    <a:pt x="117957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732531" y="1653540"/>
              <a:ext cx="449580" cy="1129665"/>
            </a:xfrm>
            <a:custGeom>
              <a:avLst/>
              <a:gdLst/>
              <a:ahLst/>
              <a:cxnLst/>
              <a:rect l="l" t="t" r="r" b="b"/>
              <a:pathLst>
                <a:path w="449580" h="1129664">
                  <a:moveTo>
                    <a:pt x="0" y="1129284"/>
                  </a:moveTo>
                  <a:lnTo>
                    <a:pt x="449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14472" y="1653540"/>
              <a:ext cx="167640" cy="1245235"/>
            </a:xfrm>
            <a:custGeom>
              <a:avLst/>
              <a:gdLst/>
              <a:ahLst/>
              <a:cxnLst/>
              <a:rect l="l" t="t" r="r" b="b"/>
              <a:pathLst>
                <a:path w="167639" h="1245235">
                  <a:moveTo>
                    <a:pt x="167639" y="0"/>
                  </a:moveTo>
                  <a:lnTo>
                    <a:pt x="0" y="12451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/>
          <p:nvPr/>
        </p:nvSpPr>
        <p:spPr>
          <a:xfrm>
            <a:off x="187452" y="6187440"/>
            <a:ext cx="276225" cy="215265"/>
          </a:xfrm>
          <a:custGeom>
            <a:avLst/>
            <a:gdLst/>
            <a:ahLst/>
            <a:cxnLst/>
            <a:rect l="l" t="t" r="r" b="b"/>
            <a:pathLst>
              <a:path w="276225" h="215264">
                <a:moveTo>
                  <a:pt x="275844" y="0"/>
                </a:moveTo>
                <a:lnTo>
                  <a:pt x="0" y="0"/>
                </a:lnTo>
                <a:lnTo>
                  <a:pt x="0" y="214884"/>
                </a:lnTo>
                <a:lnTo>
                  <a:pt x="275844" y="214884"/>
                </a:lnTo>
                <a:lnTo>
                  <a:pt x="2758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10796" y="6128179"/>
            <a:ext cx="215646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3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Μη</a:t>
            </a:r>
            <a:r>
              <a:rPr sz="1800" spc="-3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αίμα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8307" y="6455664"/>
            <a:ext cx="276225" cy="216535"/>
          </a:xfrm>
          <a:custGeom>
            <a:avLst/>
            <a:gdLst/>
            <a:ahLst/>
            <a:cxnLst/>
            <a:rect l="l" t="t" r="r" b="b"/>
            <a:pathLst>
              <a:path w="276225" h="216534">
                <a:moveTo>
                  <a:pt x="275844" y="0"/>
                </a:moveTo>
                <a:lnTo>
                  <a:pt x="0" y="0"/>
                </a:lnTo>
                <a:lnTo>
                  <a:pt x="0" y="216408"/>
                </a:lnTo>
                <a:lnTo>
                  <a:pt x="275844" y="216408"/>
                </a:lnTo>
                <a:lnTo>
                  <a:pt x="275844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80042" y="225552"/>
            <a:ext cx="5516934" cy="62243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6600" y="192341"/>
            <a:ext cx="1119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0000"/>
                </a:solidFill>
              </a:rPr>
              <a:t>Χαλάρωση</a:t>
            </a:r>
            <a:endParaRPr sz="1900"/>
          </a:p>
        </p:txBody>
      </p:sp>
      <p:sp>
        <p:nvSpPr>
          <p:cNvPr id="4" name="object 4"/>
          <p:cNvSpPr txBox="1"/>
          <p:nvPr/>
        </p:nvSpPr>
        <p:spPr>
          <a:xfrm>
            <a:off x="6546911" y="190656"/>
            <a:ext cx="8750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9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900" b="1" spc="15" dirty="0">
                <a:latin typeface="Calibri" panose="020F0502020204030204"/>
                <a:cs typeface="Calibri" panose="020F0502020204030204"/>
              </a:rPr>
              <a:t>σ</a:t>
            </a:r>
            <a:r>
              <a:rPr sz="1900" b="1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1900" b="1" spc="-5" dirty="0">
                <a:latin typeface="Calibri" panose="020F0502020204030204"/>
                <a:cs typeface="Calibri" panose="020F0502020204030204"/>
              </a:rPr>
              <a:t>λή</a:t>
            </a:r>
            <a:endParaRPr sz="1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087" y="1013015"/>
            <a:ext cx="106743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Χ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άρ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ωσ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η 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καρδιάς.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6987" y="1069479"/>
            <a:ext cx="911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κλειστές.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1860" y="1459242"/>
            <a:ext cx="83121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λή  </a:t>
            </a:r>
            <a:r>
              <a:rPr sz="1800" b="1" spc="-50" dirty="0">
                <a:latin typeface="Calibri" panose="020F0502020204030204"/>
                <a:cs typeface="Calibri" panose="020F0502020204030204"/>
              </a:rPr>
              <a:t>κ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ό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λπ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ω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ν.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3062" y="3470694"/>
            <a:ext cx="83121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10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8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το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λή 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κοιλιών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2261" y="4831092"/>
            <a:ext cx="911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ανοιχτές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6061" y="6124968"/>
            <a:ext cx="911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Κλει</a:t>
            </a:r>
            <a:r>
              <a:rPr sz="18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τές.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79410" y="4802517"/>
            <a:ext cx="911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800" b="1" spc="15" dirty="0">
                <a:latin typeface="Calibri" panose="020F0502020204030204"/>
                <a:cs typeface="Calibri" panose="020F0502020204030204"/>
              </a:rPr>
              <a:t>α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λβ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δες  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ανοικτές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7575" y="4500498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0.4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sec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657" y="4332264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0.3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sec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89423" y="3420961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0.1</a:t>
            </a:r>
            <a:r>
              <a:rPr sz="16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5" dirty="0">
                <a:latin typeface="Calibri" panose="020F0502020204030204"/>
                <a:cs typeface="Calibri" panose="020F0502020204030204"/>
              </a:rPr>
              <a:t>sec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24201" y="1487424"/>
            <a:ext cx="5118100" cy="4676140"/>
            <a:chOff x="2124201" y="1487424"/>
            <a:chExt cx="5118100" cy="4676140"/>
          </a:xfrm>
        </p:grpSpPr>
        <p:sp>
          <p:nvSpPr>
            <p:cNvPr id="16" name="object 16"/>
            <p:cNvSpPr/>
            <p:nvPr/>
          </p:nvSpPr>
          <p:spPr>
            <a:xfrm>
              <a:off x="2130551" y="3360419"/>
              <a:ext cx="268605" cy="1449705"/>
            </a:xfrm>
            <a:custGeom>
              <a:avLst/>
              <a:gdLst/>
              <a:ahLst/>
              <a:cxnLst/>
              <a:rect l="l" t="t" r="r" b="b"/>
              <a:pathLst>
                <a:path w="268605" h="1449704">
                  <a:moveTo>
                    <a:pt x="268224" y="0"/>
                  </a:moveTo>
                  <a:lnTo>
                    <a:pt x="0" y="144932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30551" y="2987040"/>
              <a:ext cx="1179830" cy="1823085"/>
            </a:xfrm>
            <a:custGeom>
              <a:avLst/>
              <a:gdLst/>
              <a:ahLst/>
              <a:cxnLst/>
              <a:rect l="l" t="t" r="r" b="b"/>
              <a:pathLst>
                <a:path w="1179829" h="1823085">
                  <a:moveTo>
                    <a:pt x="0" y="1822704"/>
                  </a:moveTo>
                  <a:lnTo>
                    <a:pt x="1179576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747004" y="5439156"/>
              <a:ext cx="66040" cy="718185"/>
            </a:xfrm>
            <a:custGeom>
              <a:avLst/>
              <a:gdLst/>
              <a:ahLst/>
              <a:cxnLst/>
              <a:rect l="l" t="t" r="r" b="b"/>
              <a:pathLst>
                <a:path w="66039" h="718185">
                  <a:moveTo>
                    <a:pt x="0" y="0"/>
                  </a:moveTo>
                  <a:lnTo>
                    <a:pt x="65532" y="7178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12536" y="5039868"/>
              <a:ext cx="794385" cy="1117600"/>
            </a:xfrm>
            <a:custGeom>
              <a:avLst/>
              <a:gdLst/>
              <a:ahLst/>
              <a:cxnLst/>
              <a:rect l="l" t="t" r="r" b="b"/>
              <a:pathLst>
                <a:path w="794384" h="1117600">
                  <a:moveTo>
                    <a:pt x="0" y="1117091"/>
                  </a:moveTo>
                  <a:lnTo>
                    <a:pt x="79400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312407" y="4924044"/>
              <a:ext cx="923925" cy="78105"/>
            </a:xfrm>
            <a:custGeom>
              <a:avLst/>
              <a:gdLst/>
              <a:ahLst/>
              <a:cxnLst/>
              <a:rect l="l" t="t" r="r" b="b"/>
              <a:pathLst>
                <a:path w="923925" h="78104">
                  <a:moveTo>
                    <a:pt x="0" y="0"/>
                  </a:moveTo>
                  <a:lnTo>
                    <a:pt x="923544" y="777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094475" y="4655819"/>
              <a:ext cx="1141730" cy="346075"/>
            </a:xfrm>
            <a:custGeom>
              <a:avLst/>
              <a:gdLst/>
              <a:ahLst/>
              <a:cxnLst/>
              <a:rect l="l" t="t" r="r" b="b"/>
              <a:pathLst>
                <a:path w="1141729" h="346075">
                  <a:moveTo>
                    <a:pt x="1141476" y="345947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6143" y="1487424"/>
              <a:ext cx="260985" cy="262255"/>
            </a:xfrm>
            <a:custGeom>
              <a:avLst/>
              <a:gdLst/>
              <a:ahLst/>
              <a:cxnLst/>
              <a:rect l="l" t="t" r="r" b="b"/>
              <a:pathLst>
                <a:path w="260984" h="262255">
                  <a:moveTo>
                    <a:pt x="130302" y="0"/>
                  </a:moveTo>
                  <a:lnTo>
                    <a:pt x="79584" y="10298"/>
                  </a:lnTo>
                  <a:lnTo>
                    <a:pt x="38166" y="38385"/>
                  </a:lnTo>
                  <a:lnTo>
                    <a:pt x="10240" y="80045"/>
                  </a:lnTo>
                  <a:lnTo>
                    <a:pt x="0" y="131063"/>
                  </a:lnTo>
                  <a:lnTo>
                    <a:pt x="10240" y="182082"/>
                  </a:lnTo>
                  <a:lnTo>
                    <a:pt x="38166" y="223742"/>
                  </a:lnTo>
                  <a:lnTo>
                    <a:pt x="79584" y="251829"/>
                  </a:lnTo>
                  <a:lnTo>
                    <a:pt x="130302" y="262127"/>
                  </a:lnTo>
                  <a:lnTo>
                    <a:pt x="181019" y="251829"/>
                  </a:lnTo>
                  <a:lnTo>
                    <a:pt x="222437" y="223742"/>
                  </a:lnTo>
                  <a:lnTo>
                    <a:pt x="250363" y="182082"/>
                  </a:lnTo>
                  <a:lnTo>
                    <a:pt x="260604" y="131063"/>
                  </a:lnTo>
                  <a:lnTo>
                    <a:pt x="250363" y="80045"/>
                  </a:lnTo>
                  <a:lnTo>
                    <a:pt x="222437" y="38385"/>
                  </a:lnTo>
                  <a:lnTo>
                    <a:pt x="181019" y="10298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2F9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561137" y="1468375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6144" y="3500628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4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4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8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4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2F9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561137" y="3481323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9140" y="1036319"/>
            <a:ext cx="260985" cy="262255"/>
          </a:xfrm>
          <a:custGeom>
            <a:avLst/>
            <a:gdLst/>
            <a:ahLst/>
            <a:cxnLst/>
            <a:rect l="l" t="t" r="r" b="b"/>
            <a:pathLst>
              <a:path w="260984" h="262255">
                <a:moveTo>
                  <a:pt x="130302" y="0"/>
                </a:moveTo>
                <a:lnTo>
                  <a:pt x="79584" y="10298"/>
                </a:lnTo>
                <a:lnTo>
                  <a:pt x="38166" y="38385"/>
                </a:lnTo>
                <a:lnTo>
                  <a:pt x="10240" y="80045"/>
                </a:lnTo>
                <a:lnTo>
                  <a:pt x="0" y="131063"/>
                </a:lnTo>
                <a:lnTo>
                  <a:pt x="10240" y="182082"/>
                </a:lnTo>
                <a:lnTo>
                  <a:pt x="38166" y="223742"/>
                </a:lnTo>
                <a:lnTo>
                  <a:pt x="79584" y="251829"/>
                </a:lnTo>
                <a:lnTo>
                  <a:pt x="130302" y="262127"/>
                </a:lnTo>
                <a:lnTo>
                  <a:pt x="181019" y="251829"/>
                </a:lnTo>
                <a:lnTo>
                  <a:pt x="222437" y="223742"/>
                </a:lnTo>
                <a:lnTo>
                  <a:pt x="250363" y="182082"/>
                </a:lnTo>
                <a:lnTo>
                  <a:pt x="260604" y="131063"/>
                </a:lnTo>
                <a:lnTo>
                  <a:pt x="250363" y="80045"/>
                </a:lnTo>
                <a:lnTo>
                  <a:pt x="222437" y="38385"/>
                </a:lnTo>
                <a:lnTo>
                  <a:pt x="181019" y="10298"/>
                </a:lnTo>
                <a:lnTo>
                  <a:pt x="130302" y="0"/>
                </a:lnTo>
                <a:close/>
              </a:path>
            </a:pathLst>
          </a:custGeom>
          <a:solidFill>
            <a:srgbClr val="2F95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14387" y="1017525"/>
            <a:ext cx="128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726435" y="1647444"/>
            <a:ext cx="462280" cy="1257300"/>
            <a:chOff x="2726435" y="1647444"/>
            <a:chExt cx="462280" cy="1257300"/>
          </a:xfrm>
        </p:grpSpPr>
        <p:sp>
          <p:nvSpPr>
            <p:cNvPr id="29" name="object 29"/>
            <p:cNvSpPr/>
            <p:nvPr/>
          </p:nvSpPr>
          <p:spPr>
            <a:xfrm>
              <a:off x="2732531" y="1653540"/>
              <a:ext cx="449580" cy="1129665"/>
            </a:xfrm>
            <a:custGeom>
              <a:avLst/>
              <a:gdLst/>
              <a:ahLst/>
              <a:cxnLst/>
              <a:rect l="l" t="t" r="r" b="b"/>
              <a:pathLst>
                <a:path w="449580" h="1129664">
                  <a:moveTo>
                    <a:pt x="0" y="1129284"/>
                  </a:moveTo>
                  <a:lnTo>
                    <a:pt x="449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14471" y="1653540"/>
              <a:ext cx="167640" cy="1245235"/>
            </a:xfrm>
            <a:custGeom>
              <a:avLst/>
              <a:gdLst/>
              <a:ahLst/>
              <a:cxnLst/>
              <a:rect l="l" t="t" r="r" b="b"/>
              <a:pathLst>
                <a:path w="167639" h="1245235">
                  <a:moveTo>
                    <a:pt x="167639" y="0"/>
                  </a:moveTo>
                  <a:lnTo>
                    <a:pt x="0" y="124510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87452" y="6187440"/>
            <a:ext cx="276225" cy="215265"/>
          </a:xfrm>
          <a:custGeom>
            <a:avLst/>
            <a:gdLst/>
            <a:ahLst/>
            <a:cxnLst/>
            <a:rect l="l" t="t" r="r" b="b"/>
            <a:pathLst>
              <a:path w="276225" h="215264">
                <a:moveTo>
                  <a:pt x="275844" y="0"/>
                </a:moveTo>
                <a:lnTo>
                  <a:pt x="0" y="0"/>
                </a:lnTo>
                <a:lnTo>
                  <a:pt x="0" y="214884"/>
                </a:lnTo>
                <a:lnTo>
                  <a:pt x="275844" y="214884"/>
                </a:lnTo>
                <a:lnTo>
                  <a:pt x="2758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10796" y="6128179"/>
            <a:ext cx="215646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38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Μη</a:t>
            </a:r>
            <a:r>
              <a:rPr sz="1800" spc="-3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οξυγονωμένο</a:t>
            </a:r>
            <a:r>
              <a:rPr sz="1800" spc="5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548ED4"/>
                </a:solidFill>
                <a:latin typeface="Calibri" panose="020F0502020204030204"/>
                <a:cs typeface="Calibri" panose="020F0502020204030204"/>
              </a:rPr>
              <a:t>αίμα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8307" y="6455664"/>
            <a:ext cx="276225" cy="216535"/>
          </a:xfrm>
          <a:custGeom>
            <a:avLst/>
            <a:gdLst/>
            <a:ahLst/>
            <a:cxnLst/>
            <a:rect l="l" t="t" r="r" b="b"/>
            <a:pathLst>
              <a:path w="276225" h="216534">
                <a:moveTo>
                  <a:pt x="275844" y="0"/>
                </a:moveTo>
                <a:lnTo>
                  <a:pt x="0" y="0"/>
                </a:lnTo>
                <a:lnTo>
                  <a:pt x="0" y="216408"/>
                </a:lnTo>
                <a:lnTo>
                  <a:pt x="275844" y="216408"/>
                </a:lnTo>
                <a:lnTo>
                  <a:pt x="275844" y="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762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Καρδιακός</a:t>
            </a:r>
            <a:r>
              <a:rPr spc="-55" dirty="0"/>
              <a:t> </a:t>
            </a:r>
            <a:r>
              <a:rPr spc="-10" dirty="0"/>
              <a:t>παλμός</a:t>
            </a:r>
            <a:r>
              <a:rPr spc="-40" dirty="0"/>
              <a:t> </a:t>
            </a:r>
            <a:r>
              <a:rPr dirty="0"/>
              <a:t>(κτύπος)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3451" y="942879"/>
            <a:ext cx="8340090" cy="4692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Για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διατηρείται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στη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ζωή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ένας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άνθρωπος,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θα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πρέπει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πάλλεται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συνεχώς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</a:pPr>
            <a:endParaRPr sz="2750">
              <a:latin typeface="Calibri" panose="020F0502020204030204"/>
              <a:cs typeface="Calibri" panose="020F0502020204030204"/>
            </a:endParaRPr>
          </a:p>
          <a:p>
            <a:pPr marL="469900" marR="454025" indent="-4572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παλμοί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οφείλονται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διαδοχικές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συστολές</a:t>
            </a:r>
            <a:r>
              <a:rPr sz="2800" b="1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χαλαρώσεις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μυοκαρδίου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 panose="020F0502020204030204"/>
              <a:cs typeface="Calibri" panose="020F0502020204030204"/>
            </a:endParaRPr>
          </a:p>
          <a:p>
            <a:pPr marL="82550">
              <a:lnSpc>
                <a:spcPct val="100000"/>
              </a:lnSpc>
            </a:pP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Ένας</a:t>
            </a:r>
            <a:r>
              <a:rPr sz="2800" b="1" spc="-2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καρδιακός</a:t>
            </a:r>
            <a:r>
              <a:rPr sz="2800" b="1" spc="-1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παλμός </a:t>
            </a:r>
            <a:r>
              <a:rPr sz="2800" b="1" spc="-5" dirty="0">
                <a:solidFill>
                  <a:srgbClr val="C00000"/>
                </a:solidFill>
                <a:latin typeface="Calibri" panose="020F0502020204030204"/>
                <a:cs typeface="Calibri" panose="020F0502020204030204"/>
              </a:rPr>
              <a:t>(κτύπος)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82550">
              <a:lnSpc>
                <a:spcPct val="100000"/>
              </a:lnSpc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Περιλαμβάνει: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83185" marR="3629025" indent="-635">
              <a:lnSpc>
                <a:spcPct val="100000"/>
              </a:lnSpc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Α)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κόλπων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Β)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συστολή</a:t>
            </a:r>
            <a:r>
              <a:rPr sz="28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κοιλιών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83185">
              <a:lnSpc>
                <a:spcPct val="100000"/>
              </a:lnSpc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Γ)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χαλάρωση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(διαστολή)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κόλπων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κοιλιών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762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Καρδιακός</a:t>
            </a:r>
            <a:r>
              <a:rPr spc="-55" dirty="0"/>
              <a:t> </a:t>
            </a:r>
            <a:r>
              <a:rPr spc="-10" dirty="0"/>
              <a:t>παλμός</a:t>
            </a:r>
            <a:r>
              <a:rPr spc="-40" dirty="0"/>
              <a:t> </a:t>
            </a:r>
            <a:r>
              <a:rPr dirty="0"/>
              <a:t>(κτύπος)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3451" y="942879"/>
            <a:ext cx="8486775" cy="3335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φυσιολογικός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αριθμός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παλμών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(κτύπων)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καρδιάς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στους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ενήλικες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περίπου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60-80</a:t>
            </a:r>
            <a:r>
              <a:rPr sz="28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/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λεπτό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σημαίνει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ότι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αντιστοιχεί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κάτι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περισσότερο από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ένας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παλμός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/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δευτερόλεπτο.</a:t>
            </a:r>
            <a:endParaRPr sz="2800" b="1">
              <a:latin typeface="Calibri" panose="020F0502020204030204"/>
              <a:cs typeface="Calibri" panose="020F0502020204030204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Στις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γυναίκες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παλμοί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λίγο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περισσότεροι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17653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παλμοί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ενός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μωρού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τη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γέννηση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μπορεί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να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φτάσουν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130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/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λεπτό.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990888"/>
            <a:ext cx="6544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κυκλοφορικό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μηχανισμός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896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κυκλοφορικό</a:t>
            </a:r>
            <a:r>
              <a:rPr spc="-60" dirty="0"/>
              <a:t> </a:t>
            </a:r>
            <a:r>
              <a:rPr dirty="0"/>
              <a:t>σύστημα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7873" y="1464190"/>
            <a:ext cx="376618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μεταφέρει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θρεπτικές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ουσίες </a:t>
            </a:r>
            <a:r>
              <a:rPr sz="2800" dirty="0">
                <a:latin typeface="Calibri" panose="020F0502020204030204"/>
                <a:cs typeface="Calibri" panose="020F0502020204030204"/>
              </a:rPr>
              <a:t>στα 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ιστών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99160" y="3357371"/>
            <a:ext cx="2893804" cy="34968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816453" y="1458879"/>
            <a:ext cx="398272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απομακρύνει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τις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άχρηστες ουσίες από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των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ιστών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0491" y="3401567"/>
            <a:ext cx="3683508" cy="34564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39061" y="2812542"/>
            <a:ext cx="1736089" cy="5245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1314" y="2812542"/>
            <a:ext cx="1655445" cy="52451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5"/>
              </a:spcBef>
            </a:pPr>
            <a:r>
              <a:rPr sz="14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3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0170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350" b="1" spc="127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762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Καρδιακός</a:t>
            </a:r>
            <a:r>
              <a:rPr spc="-55" dirty="0"/>
              <a:t> </a:t>
            </a:r>
            <a:r>
              <a:rPr spc="-10" dirty="0"/>
              <a:t>παλμός</a:t>
            </a:r>
            <a:r>
              <a:rPr spc="-40" dirty="0"/>
              <a:t> </a:t>
            </a:r>
            <a:r>
              <a:rPr dirty="0"/>
              <a:t>(κτύπος)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1953" y="990888"/>
            <a:ext cx="8480425" cy="390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8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λειτουργία</a:t>
            </a:r>
            <a:r>
              <a:rPr sz="28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8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800" b="1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επηρεάζεται</a:t>
            </a:r>
            <a:r>
              <a:rPr sz="2800" b="1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b="1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γεγονότα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που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συμβαίνουν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στον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υπόλοιπο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οργανισμό.</a:t>
            </a:r>
            <a:endParaRPr sz="2800" b="1" spc="-1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>
              <a:latin typeface="Calibri" panose="020F0502020204030204"/>
              <a:cs typeface="Calibri" panose="020F0502020204030204"/>
            </a:endParaRPr>
          </a:p>
          <a:p>
            <a:pPr marL="12700" marR="429895">
              <a:lnSpc>
                <a:spcPct val="100000"/>
              </a:lnSpc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Όταν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κύτταρα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παρουσιάζουν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αυξημένη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δραστηριότητα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όπως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κατά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διάρκεια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σωματικής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άσκησης,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χρειάζονται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περισσότερο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αίμα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endParaRPr sz="2800" spc="20" dirty="0">
              <a:latin typeface="Calibri" panose="020F0502020204030204"/>
              <a:cs typeface="Calibri" panose="020F0502020204030204"/>
            </a:endParaRPr>
          </a:p>
          <a:p>
            <a:pPr marL="12700" marR="429895">
              <a:lnSpc>
                <a:spcPct val="100000"/>
              </a:lnSpc>
            </a:pPr>
            <a:endParaRPr sz="2800" spc="20" dirty="0">
              <a:latin typeface="Calibri" panose="020F0502020204030204"/>
              <a:cs typeface="Calibri" panose="020F0502020204030204"/>
            </a:endParaRPr>
          </a:p>
          <a:p>
            <a:pPr marL="12700" marR="429895">
              <a:lnSpc>
                <a:spcPct val="100000"/>
              </a:lnSpc>
            </a:pPr>
            <a:r>
              <a:rPr sz="2800" spc="-65" dirty="0">
                <a:latin typeface="Calibri" panose="020F0502020204030204"/>
                <a:cs typeface="Calibri" panose="020F0502020204030204"/>
              </a:rPr>
              <a:t>Τότε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η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αναγκάζεται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αυξήσει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b="1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ρυθμό</a:t>
            </a:r>
            <a:r>
              <a:rPr sz="28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λειτουργίας της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(</a:t>
            </a:r>
            <a:r>
              <a:rPr sz="2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αυτορύθμιση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).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762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Καρδιακός</a:t>
            </a:r>
            <a:r>
              <a:rPr spc="-55" dirty="0"/>
              <a:t> </a:t>
            </a:r>
            <a:r>
              <a:rPr spc="-10" dirty="0"/>
              <a:t>παλμός</a:t>
            </a:r>
            <a:r>
              <a:rPr spc="-40" dirty="0"/>
              <a:t> </a:t>
            </a:r>
            <a:r>
              <a:rPr dirty="0"/>
              <a:t>(κτύπος)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475651" y="980728"/>
            <a:ext cx="5257165" cy="5257165"/>
            <a:chOff x="1475651" y="980728"/>
            <a:chExt cx="5257165" cy="5257165"/>
          </a:xfrm>
        </p:grpSpPr>
        <p:sp>
          <p:nvSpPr>
            <p:cNvPr id="5" name="object 5">
              <a:hlinkClick r:id="rId1" tooltip="" action="ppaction://hlinkfile"/>
            </p:cNvPr>
            <p:cNvSpPr/>
            <p:nvPr/>
          </p:nvSpPr>
          <p:spPr>
            <a:xfrm>
              <a:off x="1475651" y="980728"/>
              <a:ext cx="5257165" cy="5257165"/>
            </a:xfrm>
            <a:custGeom>
              <a:avLst/>
              <a:gdLst/>
              <a:ahLst/>
              <a:cxnLst/>
              <a:rect l="l" t="t" r="r" b="b"/>
              <a:pathLst>
                <a:path w="5257165" h="5257165">
                  <a:moveTo>
                    <a:pt x="0" y="5256584"/>
                  </a:moveTo>
                  <a:lnTo>
                    <a:pt x="5256597" y="5256584"/>
                  </a:lnTo>
                  <a:lnTo>
                    <a:pt x="5256597" y="0"/>
                  </a:lnTo>
                  <a:lnTo>
                    <a:pt x="0" y="0"/>
                  </a:lnTo>
                  <a:lnTo>
                    <a:pt x="0" y="525658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82001" y="987082"/>
              <a:ext cx="5244465" cy="5244465"/>
            </a:xfrm>
            <a:custGeom>
              <a:avLst/>
              <a:gdLst/>
              <a:ahLst/>
              <a:cxnLst/>
              <a:rect l="l" t="t" r="r" b="b"/>
              <a:pathLst>
                <a:path w="5244465" h="5244465">
                  <a:moveTo>
                    <a:pt x="0" y="5243880"/>
                  </a:moveTo>
                  <a:lnTo>
                    <a:pt x="5243893" y="5243880"/>
                  </a:lnTo>
                  <a:lnTo>
                    <a:pt x="5243893" y="0"/>
                  </a:lnTo>
                  <a:lnTo>
                    <a:pt x="0" y="0"/>
                  </a:lnTo>
                  <a:lnTo>
                    <a:pt x="0" y="524388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426" y="5888050"/>
              <a:ext cx="247650" cy="247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80426" y="5888050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1" y="3748"/>
                  </a:lnTo>
                  <a:lnTo>
                    <a:pt x="233696" y="13954"/>
                  </a:lnTo>
                  <a:lnTo>
                    <a:pt x="243902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2" y="218573"/>
                  </a:lnTo>
                  <a:lnTo>
                    <a:pt x="233696" y="233708"/>
                  </a:lnTo>
                  <a:lnTo>
                    <a:pt x="218561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062" y="5908700"/>
              <a:ext cx="206375" cy="2063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775059" y="2158553"/>
            <a:ext cx="5205787" cy="45976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941616"/>
            <a:ext cx="7716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Η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σωστή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λειτουργία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καρδιάς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μπορεί </a:t>
            </a:r>
            <a:r>
              <a:rPr sz="2400" dirty="0">
                <a:latin typeface="Calibri" panose="020F0502020204030204"/>
                <a:cs typeface="Calibri" panose="020F0502020204030204"/>
              </a:rPr>
              <a:t>να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διαπιστωθεί</a:t>
            </a:r>
            <a:r>
              <a:rPr sz="24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με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ηλεκτροκαρδιογράφημα.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Αυτό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γίνεται</a:t>
            </a:r>
            <a:r>
              <a:rPr sz="2400" dirty="0">
                <a:latin typeface="Calibri" panose="020F0502020204030204"/>
                <a:cs typeface="Calibri" panose="020F0502020204030204"/>
              </a:rPr>
              <a:t> με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ειδικές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συσκευές.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64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Ηλεκτροκαρδιογράφημα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27532" y="1100328"/>
            <a:ext cx="7142947" cy="5518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81958" y="1240467"/>
            <a:ext cx="6546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Arial" panose="020B0604020202020204"/>
                <a:cs typeface="Arial" panose="020B0604020202020204"/>
              </a:rPr>
              <a:t>80</a:t>
            </a:r>
            <a:r>
              <a:rPr sz="1100" b="1" dirty="0">
                <a:latin typeface="Arial" panose="020B0604020202020204"/>
                <a:cs typeface="Arial" panose="020B0604020202020204"/>
              </a:rPr>
              <a:t>0</a:t>
            </a:r>
            <a:r>
              <a:rPr sz="11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m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sec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0489" y="5440958"/>
            <a:ext cx="300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Q</a:t>
            </a:r>
            <a:r>
              <a:rPr sz="1100" b="1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S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2513" y="5188584"/>
            <a:ext cx="624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 panose="020B0604020202020204"/>
                <a:cs typeface="Arial" panose="020B0604020202020204"/>
              </a:rPr>
              <a:t>Millivolts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0135" y="4252275"/>
            <a:ext cx="92456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Χαλαρώνει 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το</a:t>
            </a:r>
            <a:r>
              <a:rPr sz="11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μυοκάρδιο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7725" y="4156793"/>
            <a:ext cx="93218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 panose="020B0604020202020204"/>
                <a:cs typeface="Arial" panose="020B0604020202020204"/>
              </a:rPr>
              <a:t>κύμα T</a:t>
            </a:r>
            <a:r>
              <a:rPr sz="1100" b="1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(χ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α</a:t>
            </a:r>
            <a:r>
              <a:rPr sz="1100" b="1" spc="10" dirty="0">
                <a:latin typeface="Arial" panose="020B0604020202020204"/>
                <a:cs typeface="Arial" panose="020B0604020202020204"/>
              </a:rPr>
              <a:t>λ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α</a:t>
            </a:r>
            <a:r>
              <a:rPr sz="1100" b="1" spc="-15" dirty="0">
                <a:latin typeface="Arial" panose="020B0604020202020204"/>
                <a:cs typeface="Arial" panose="020B0604020202020204"/>
              </a:rPr>
              <a:t>ρ</a:t>
            </a:r>
            <a:r>
              <a:rPr sz="1100" b="1" spc="-10" dirty="0">
                <a:latin typeface="Arial" panose="020B0604020202020204"/>
                <a:cs typeface="Arial" panose="020B0604020202020204"/>
              </a:rPr>
              <a:t>ώ</a:t>
            </a:r>
            <a:r>
              <a:rPr sz="1100" b="1" spc="-15" dirty="0">
                <a:latin typeface="Arial" panose="020B0604020202020204"/>
                <a:cs typeface="Arial" panose="020B0604020202020204"/>
              </a:rPr>
              <a:t>ν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ο</a:t>
            </a:r>
            <a:r>
              <a:rPr sz="1100" b="1" spc="5" dirty="0">
                <a:latin typeface="Arial" panose="020B0604020202020204"/>
                <a:cs typeface="Arial" panose="020B0604020202020204"/>
              </a:rPr>
              <a:t>υν 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οι</a:t>
            </a:r>
            <a:r>
              <a:rPr sz="11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κοιλίες)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8720" y="3316246"/>
            <a:ext cx="1681480" cy="683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QRS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διάστημα</a:t>
            </a:r>
            <a:endParaRPr sz="1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100" b="1" dirty="0">
                <a:latin typeface="Arial" panose="020B0604020202020204"/>
                <a:cs typeface="Arial" panose="020B0604020202020204"/>
              </a:rPr>
              <a:t>(συστέλλονται</a:t>
            </a:r>
            <a:r>
              <a:rPr sz="11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spc="-5" dirty="0">
                <a:latin typeface="Arial" panose="020B0604020202020204"/>
                <a:cs typeface="Arial" panose="020B0604020202020204"/>
              </a:rPr>
              <a:t>οι</a:t>
            </a:r>
            <a:r>
              <a:rPr sz="11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κοιλίες)</a:t>
            </a:r>
            <a:endParaRPr sz="1100">
              <a:latin typeface="Arial" panose="020B0604020202020204"/>
              <a:cs typeface="Arial" panose="020B0604020202020204"/>
            </a:endParaRPr>
          </a:p>
          <a:p>
            <a:pPr marR="209550" algn="ctr">
              <a:lnSpc>
                <a:spcPct val="100000"/>
              </a:lnSpc>
              <a:spcBef>
                <a:spcPts val="190"/>
              </a:spcBef>
            </a:pPr>
            <a:r>
              <a:rPr sz="1100" b="1" dirty="0">
                <a:latin typeface="Arial" panose="020B0604020202020204"/>
                <a:cs typeface="Arial" panose="020B0604020202020204"/>
              </a:rPr>
              <a:t>R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79747" y="4160018"/>
            <a:ext cx="979169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/>
                <a:cs typeface="Arial" panose="020B0604020202020204"/>
              </a:rPr>
              <a:t>κύμα P </a:t>
            </a:r>
            <a:r>
              <a:rPr sz="1600" b="1" spc="5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dirty="0">
                <a:latin typeface="Arial" panose="020B0604020202020204"/>
                <a:cs typeface="Arial" panose="020B0604020202020204"/>
              </a:rPr>
              <a:t>(σ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υ</a:t>
            </a:r>
            <a:r>
              <a:rPr sz="1000" b="1" dirty="0">
                <a:latin typeface="Arial" panose="020B0604020202020204"/>
                <a:cs typeface="Arial" panose="020B0604020202020204"/>
              </a:rPr>
              <a:t>σ</a:t>
            </a:r>
            <a:r>
              <a:rPr sz="1000" b="1" spc="-15" dirty="0">
                <a:latin typeface="Arial" panose="020B0604020202020204"/>
                <a:cs typeface="Arial" panose="020B0604020202020204"/>
              </a:rPr>
              <a:t>τ</a:t>
            </a:r>
            <a:r>
              <a:rPr sz="1000" b="1" spc="15" dirty="0">
                <a:latin typeface="Arial" panose="020B0604020202020204"/>
                <a:cs typeface="Arial" panose="020B0604020202020204"/>
              </a:rPr>
              <a:t>έ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λλο</a:t>
            </a:r>
            <a:r>
              <a:rPr sz="1000" b="1" spc="-15" dirty="0">
                <a:latin typeface="Arial" panose="020B0604020202020204"/>
                <a:cs typeface="Arial" panose="020B0604020202020204"/>
              </a:rPr>
              <a:t>ν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τ</a:t>
            </a:r>
            <a:r>
              <a:rPr sz="1000" b="1" spc="5" dirty="0">
                <a:latin typeface="Arial" panose="020B0604020202020204"/>
                <a:cs typeface="Arial" panose="020B0604020202020204"/>
              </a:rPr>
              <a:t>α</a:t>
            </a:r>
            <a:r>
              <a:rPr sz="1000" b="1" dirty="0">
                <a:latin typeface="Arial" panose="020B0604020202020204"/>
                <a:cs typeface="Arial" panose="020B0604020202020204"/>
              </a:rPr>
              <a:t>ι  </a:t>
            </a:r>
            <a:r>
              <a:rPr sz="1000" b="1" spc="-5" dirty="0">
                <a:latin typeface="Arial" panose="020B0604020202020204"/>
                <a:cs typeface="Arial" panose="020B0604020202020204"/>
              </a:rPr>
              <a:t>οι</a:t>
            </a:r>
            <a:r>
              <a:rPr sz="10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000" b="1" dirty="0">
                <a:latin typeface="Arial" panose="020B0604020202020204"/>
                <a:cs typeface="Arial" panose="020B0604020202020204"/>
              </a:rPr>
              <a:t>κόλπο</a:t>
            </a:r>
            <a:r>
              <a:rPr sz="1100" b="1" dirty="0">
                <a:latin typeface="Arial" panose="020B0604020202020204"/>
                <a:cs typeface="Arial" panose="020B0604020202020204"/>
              </a:rPr>
              <a:t>ι)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57172" y="4629911"/>
            <a:ext cx="2392680" cy="611505"/>
            <a:chOff x="1757172" y="4629911"/>
            <a:chExt cx="2392680" cy="611505"/>
          </a:xfrm>
        </p:grpSpPr>
        <p:sp>
          <p:nvSpPr>
            <p:cNvPr id="11" name="object 11"/>
            <p:cNvSpPr/>
            <p:nvPr/>
          </p:nvSpPr>
          <p:spPr>
            <a:xfrm>
              <a:off x="1763268" y="4687823"/>
              <a:ext cx="9525" cy="448309"/>
            </a:xfrm>
            <a:custGeom>
              <a:avLst/>
              <a:gdLst/>
              <a:ahLst/>
              <a:cxnLst/>
              <a:rect l="l" t="t" r="r" b="b"/>
              <a:pathLst>
                <a:path w="9525" h="448310">
                  <a:moveTo>
                    <a:pt x="9143" y="44805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30880" y="4704587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h="356870">
                  <a:moveTo>
                    <a:pt x="0" y="3566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143755" y="4629911"/>
              <a:ext cx="0" cy="611505"/>
            </a:xfrm>
            <a:custGeom>
              <a:avLst/>
              <a:gdLst/>
              <a:ahLst/>
              <a:cxnLst/>
              <a:rect l="l" t="t" r="r" b="b"/>
              <a:pathLst>
                <a:path h="611504">
                  <a:moveTo>
                    <a:pt x="0" y="61112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4264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Ηλεκτροκαρδιογράφημα</a:t>
            </a:r>
            <a:endParaRPr spc="-10" dirty="0"/>
          </a:p>
        </p:txBody>
      </p:sp>
      <p:sp>
        <p:nvSpPr>
          <p:cNvPr id="15" name="object 1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491895" y="981455"/>
            <a:ext cx="3882900" cy="55220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1494943"/>
            <a:ext cx="3437890" cy="3439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800" b="1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indent="-4572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spc="-30" dirty="0">
                <a:latin typeface="Calibri" panose="020F0502020204030204"/>
                <a:cs typeface="Calibri" panose="020F0502020204030204"/>
              </a:rPr>
              <a:t>την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καρδιά,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5080" indent="-457200" algn="just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τα αιμοφόρα αγγεία </a:t>
            </a:r>
            <a:r>
              <a:rPr sz="2800" spc="-6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(αρτηρίες,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τριχοειδή </a:t>
            </a:r>
            <a:r>
              <a:rPr sz="2800" spc="-6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αγγεία,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φλέβες)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73025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αίμα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κυκλοφορεί μέσα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σ'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αυτά.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896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κυκλοφορικό</a:t>
            </a:r>
            <a:r>
              <a:rPr spc="-60" dirty="0"/>
              <a:t> </a:t>
            </a:r>
            <a:r>
              <a:rPr dirty="0"/>
              <a:t>σύστημα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1289" y="5808726"/>
            <a:ext cx="1728470" cy="52324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  <a:p>
            <a:pPr marL="89535">
              <a:lnSpc>
                <a:spcPct val="100000"/>
              </a:lnSpc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709" y="5793485"/>
            <a:ext cx="1649095" cy="523240"/>
          </a:xfrm>
          <a:prstGeom prst="rect">
            <a:avLst/>
          </a:prstGeom>
          <a:ln w="38100">
            <a:solidFill>
              <a:srgbClr val="4F81BC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1400" b="1" spc="-1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αίμα</a:t>
            </a:r>
            <a:r>
              <a:rPr sz="1400" b="1" spc="-3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πλούσιο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marL="90805">
              <a:lnSpc>
                <a:spcPct val="100000"/>
              </a:lnSpc>
            </a:pPr>
            <a:r>
              <a:rPr sz="1400" b="1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CO</a:t>
            </a:r>
            <a:r>
              <a:rPr sz="1350" b="1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350" b="1" spc="127" baseline="-22000" dirty="0">
                <a:solidFill>
                  <a:srgbClr val="006FC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&amp;</a:t>
            </a:r>
            <a:r>
              <a:rPr sz="14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φτωχό</a:t>
            </a:r>
            <a:r>
              <a:rPr sz="1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σε</a:t>
            </a:r>
            <a:r>
              <a:rPr sz="1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5" dirty="0">
                <a:latin typeface="Calibri" panose="020F0502020204030204"/>
                <a:cs typeface="Calibri" panose="020F0502020204030204"/>
              </a:rPr>
              <a:t>O</a:t>
            </a:r>
            <a:r>
              <a:rPr sz="1350" b="1" spc="7" baseline="-22000" dirty="0">
                <a:latin typeface="Calibri" panose="020F0502020204030204"/>
                <a:cs typeface="Calibri" panose="020F0502020204030204"/>
              </a:rPr>
              <a:t>2</a:t>
            </a:r>
            <a:endParaRPr sz="1350" baseline="-2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926992"/>
            <a:ext cx="42862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Στενά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συνδεδεμένο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κυκλοφορικό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είναι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λεμφικό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σύστημα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οποίο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κυκλοφορεί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η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λέμφος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3896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κυκλοφορικό</a:t>
            </a:r>
            <a:r>
              <a:rPr spc="-60" dirty="0"/>
              <a:t> </a:t>
            </a:r>
            <a:r>
              <a:rPr dirty="0"/>
              <a:t>σύστημα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251459" y="548640"/>
            <a:ext cx="8834755" cy="6309360"/>
            <a:chOff x="251459" y="548640"/>
            <a:chExt cx="8834755" cy="6309360"/>
          </a:xfrm>
        </p:grpSpPr>
        <p:sp>
          <p:nvSpPr>
            <p:cNvPr id="5" name="object 5"/>
            <p:cNvSpPr/>
            <p:nvPr/>
          </p:nvSpPr>
          <p:spPr>
            <a:xfrm>
              <a:off x="251459" y="701039"/>
              <a:ext cx="8641080" cy="0"/>
            </a:xfrm>
            <a:custGeom>
              <a:avLst/>
              <a:gdLst/>
              <a:ahLst/>
              <a:cxnLst/>
              <a:rect l="l" t="t" r="r" b="b"/>
              <a:pathLst>
                <a:path w="8641080">
                  <a:moveTo>
                    <a:pt x="0" y="0"/>
                  </a:moveTo>
                  <a:lnTo>
                    <a:pt x="8641080" y="0"/>
                  </a:lnTo>
                </a:path>
              </a:pathLst>
            </a:custGeom>
            <a:ln w="57912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63212" y="548640"/>
              <a:ext cx="4722875" cy="6309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59" y="1134903"/>
            <a:ext cx="4556125" cy="432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ε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ίναι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κύριο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όργανο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 algn="just">
              <a:lnSpc>
                <a:spcPct val="100000"/>
              </a:lnSpc>
            </a:pPr>
            <a:r>
              <a:rPr sz="2800" b="1" spc="-15" dirty="0">
                <a:latin typeface="Calibri" panose="020F0502020204030204"/>
                <a:cs typeface="Calibri" panose="020F0502020204030204"/>
              </a:rPr>
              <a:t>κυκλοφορικού</a:t>
            </a:r>
            <a:r>
              <a:rPr sz="2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συστήματος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294640" indent="-457200" algn="just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βρίσκεται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ανάμεσα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στους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πνεύμονες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πίσω από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το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στέρνο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έχει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σχήμα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ανεστραμμένου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0" dirty="0">
                <a:latin typeface="Calibri" panose="020F0502020204030204"/>
                <a:cs typeface="Calibri" panose="020F0502020204030204"/>
              </a:rPr>
              <a:t>κώνου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93472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έχει μέγεθος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μεγάλης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γροθιάς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38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κ</a:t>
            </a:r>
            <a:r>
              <a:rPr dirty="0"/>
              <a:t>α</a:t>
            </a:r>
            <a:r>
              <a:rPr spc="5" dirty="0"/>
              <a:t>ρ</a:t>
            </a:r>
            <a:r>
              <a:rPr spc="-5" dirty="0"/>
              <a:t>διά</a:t>
            </a:r>
            <a:endParaRPr spc="-5" dirty="0"/>
          </a:p>
        </p:txBody>
      </p:sp>
      <p:sp>
        <p:nvSpPr>
          <p:cNvPr id="4" name="object 4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37176" y="1053083"/>
            <a:ext cx="4075527" cy="25180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9804" y="3880134"/>
            <a:ext cx="3060575" cy="26401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1238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κ</a:t>
            </a:r>
            <a:r>
              <a:rPr dirty="0"/>
              <a:t>α</a:t>
            </a:r>
            <a:r>
              <a:rPr spc="5" dirty="0"/>
              <a:t>ρ</a:t>
            </a:r>
            <a:r>
              <a:rPr spc="-5" dirty="0"/>
              <a:t>διά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093" y="846246"/>
            <a:ext cx="4564380" cy="273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5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μία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μυώδης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αντλία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8001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900" algn="l"/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αποτελείται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από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ένα 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χαρακτηριστικό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είδος μυός,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τον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latin typeface="Calibri" panose="020F0502020204030204"/>
                <a:cs typeface="Calibri" panose="020F0502020204030204"/>
              </a:rPr>
              <a:t>καρδιακό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μυ 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(μυοκάρδιο)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Οι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μυϊκές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ίνες του</a:t>
            </a:r>
            <a:r>
              <a:rPr sz="28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μυοκαρδίου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51" y="3558966"/>
            <a:ext cx="4596765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25" dirty="0">
                <a:latin typeface="Calibri" panose="020F0502020204030204"/>
                <a:cs typeface="Calibri" panose="020F0502020204030204"/>
              </a:rPr>
              <a:t>κυλινδρικές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με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265">
              <a:lnSpc>
                <a:spcPct val="100000"/>
              </a:lnSpc>
            </a:pPr>
            <a:r>
              <a:rPr sz="2800" b="1" spc="-10" dirty="0">
                <a:latin typeface="Calibri" panose="020F0502020204030204"/>
                <a:cs typeface="Calibri" panose="020F0502020204030204"/>
              </a:rPr>
              <a:t>γραμμώσεις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και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5715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συνδέονται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μεταξύ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τους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κατάλληλα,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επιτρέποντας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τη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σύγχρονη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σύσπασή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τους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800" b="1" spc="-5" dirty="0">
                <a:latin typeface="Calibri" panose="020F0502020204030204"/>
                <a:cs typeface="Calibri" panose="020F0502020204030204"/>
              </a:rPr>
              <a:t>δεν </a:t>
            </a:r>
            <a:r>
              <a:rPr sz="2800" b="1" spc="-15" dirty="0">
                <a:latin typeface="Calibri" panose="020F0502020204030204"/>
                <a:cs typeface="Calibri" panose="020F0502020204030204"/>
              </a:rPr>
              <a:t>υπακούουν </a:t>
            </a:r>
            <a:r>
              <a:rPr sz="2800" b="1" spc="5" dirty="0">
                <a:latin typeface="Calibri" panose="020F0502020204030204"/>
                <a:cs typeface="Calibri" panose="020F0502020204030204"/>
              </a:rPr>
              <a:t>στη </a:t>
            </a:r>
            <a:r>
              <a:rPr sz="2800" b="1" spc="-5" dirty="0">
                <a:latin typeface="Calibri" panose="020F0502020204030204"/>
                <a:cs typeface="Calibri" panose="020F0502020204030204"/>
              </a:rPr>
              <a:t>θέλησή </a:t>
            </a:r>
            <a:r>
              <a:rPr sz="2800" b="1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0" dirty="0">
                <a:latin typeface="Calibri" panose="020F0502020204030204"/>
                <a:cs typeface="Calibri" panose="020F0502020204030204"/>
              </a:rPr>
              <a:t>μας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67656" y="812291"/>
            <a:ext cx="3185160" cy="5713730"/>
            <a:chOff x="4867656" y="812291"/>
            <a:chExt cx="3185160" cy="571373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867656" y="812291"/>
              <a:ext cx="3023615" cy="2567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1451" y="3611880"/>
              <a:ext cx="2531041" cy="291355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66693" y="4392772"/>
            <a:ext cx="676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υρ</a:t>
            </a:r>
            <a:r>
              <a:rPr sz="1400" b="1" spc="-20" dirty="0">
                <a:latin typeface="Calibri" panose="020F0502020204030204"/>
                <a:cs typeface="Calibri" panose="020F0502020204030204"/>
              </a:rPr>
              <a:t>ή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0238" y="6098110"/>
            <a:ext cx="1282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10" dirty="0">
                <a:latin typeface="Calibri" panose="020F0502020204030204"/>
                <a:cs typeface="Calibri" panose="020F0502020204030204"/>
              </a:rPr>
              <a:t>Τ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ομή</a:t>
            </a:r>
            <a:r>
              <a:rPr sz="14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μ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υ</a:t>
            </a:r>
            <a:r>
              <a:rPr sz="1400" b="1" spc="-10" dirty="0">
                <a:latin typeface="Calibri" panose="020F0502020204030204"/>
                <a:cs typeface="Calibri" panose="020F0502020204030204"/>
              </a:rPr>
              <a:t>ϊ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κ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ής</a:t>
            </a:r>
            <a:r>
              <a:rPr sz="1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400" b="1" spc="-30" dirty="0">
                <a:latin typeface="Calibri" panose="020F0502020204030204"/>
                <a:cs typeface="Calibri" panose="020F0502020204030204"/>
              </a:rPr>
              <a:t>ί</a:t>
            </a:r>
            <a:r>
              <a:rPr sz="1400" b="1" spc="-5" dirty="0">
                <a:latin typeface="Calibri" panose="020F0502020204030204"/>
                <a:cs typeface="Calibri" panose="020F0502020204030204"/>
              </a:rPr>
              <a:t>νας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5740" y="6290147"/>
            <a:ext cx="937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μυοκαρδίου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6378" y="3722801"/>
            <a:ext cx="1986914" cy="5321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600" b="1" spc="-5" dirty="0">
                <a:latin typeface="Calibri" panose="020F0502020204030204"/>
                <a:cs typeface="Calibri" panose="020F0502020204030204"/>
              </a:rPr>
              <a:t>Μυϊκή </a:t>
            </a:r>
            <a:r>
              <a:rPr sz="1600" b="1" spc="-15" dirty="0">
                <a:latin typeface="Calibri" panose="020F0502020204030204"/>
                <a:cs typeface="Calibri" panose="020F0502020204030204"/>
              </a:rPr>
              <a:t>ίνα </a:t>
            </a:r>
            <a:r>
              <a:rPr sz="1600" b="1" spc="-10" dirty="0">
                <a:latin typeface="Calibri" panose="020F0502020204030204"/>
                <a:cs typeface="Calibri" panose="020F0502020204030204"/>
              </a:rPr>
              <a:t>μυοκαρδίου</a:t>
            </a:r>
            <a:endParaRPr sz="1600">
              <a:latin typeface="Calibri" panose="020F0502020204030204"/>
              <a:cs typeface="Calibri" panose="020F0502020204030204"/>
            </a:endParaRPr>
          </a:p>
          <a:p>
            <a:pPr marL="158115">
              <a:lnSpc>
                <a:spcPct val="100000"/>
              </a:lnSpc>
              <a:spcBef>
                <a:spcPts val="185"/>
              </a:spcBef>
            </a:pPr>
            <a:r>
              <a:rPr sz="1400" b="1" spc="-10" dirty="0">
                <a:latin typeface="Calibri" panose="020F0502020204030204"/>
                <a:cs typeface="Calibri" panose="020F0502020204030204"/>
              </a:rPr>
              <a:t>μιτοχόνδρια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04203" y="3199447"/>
            <a:ext cx="1252855" cy="3046095"/>
            <a:chOff x="6204203" y="3199447"/>
            <a:chExt cx="1252855" cy="3046095"/>
          </a:xfrm>
        </p:grpSpPr>
        <p:sp>
          <p:nvSpPr>
            <p:cNvPr id="14" name="object 14"/>
            <p:cNvSpPr/>
            <p:nvPr/>
          </p:nvSpPr>
          <p:spPr>
            <a:xfrm>
              <a:off x="6379463" y="4547616"/>
              <a:ext cx="1071880" cy="628015"/>
            </a:xfrm>
            <a:custGeom>
              <a:avLst/>
              <a:gdLst/>
              <a:ahLst/>
              <a:cxnLst/>
              <a:rect l="l" t="t" r="r" b="b"/>
              <a:pathLst>
                <a:path w="1071879" h="628014">
                  <a:moveTo>
                    <a:pt x="0" y="627887"/>
                  </a:moveTo>
                  <a:lnTo>
                    <a:pt x="107137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29755" y="3892296"/>
              <a:ext cx="563880" cy="1905"/>
            </a:xfrm>
            <a:custGeom>
              <a:avLst/>
              <a:gdLst/>
              <a:ahLst/>
              <a:cxnLst/>
              <a:rect l="l" t="t" r="r" b="b"/>
              <a:pathLst>
                <a:path w="563879" h="1904">
                  <a:moveTo>
                    <a:pt x="0" y="0"/>
                  </a:moveTo>
                  <a:lnTo>
                    <a:pt x="563880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492239" y="4096512"/>
              <a:ext cx="660400" cy="67310"/>
            </a:xfrm>
            <a:custGeom>
              <a:avLst/>
              <a:gdLst/>
              <a:ahLst/>
              <a:cxnLst/>
              <a:rect l="l" t="t" r="r" b="b"/>
              <a:pathLst>
                <a:path w="660400" h="67310">
                  <a:moveTo>
                    <a:pt x="0" y="0"/>
                  </a:moveTo>
                  <a:lnTo>
                    <a:pt x="659892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10299" y="4123944"/>
              <a:ext cx="607060" cy="147955"/>
            </a:xfrm>
            <a:custGeom>
              <a:avLst/>
              <a:gdLst/>
              <a:ahLst/>
              <a:cxnLst/>
              <a:rect l="l" t="t" r="r" b="b"/>
              <a:pathLst>
                <a:path w="607059" h="147954">
                  <a:moveTo>
                    <a:pt x="0" y="147827"/>
                  </a:moveTo>
                  <a:lnTo>
                    <a:pt x="6065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906" y="3199447"/>
              <a:ext cx="665298" cy="6792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859523" y="6234683"/>
              <a:ext cx="260985" cy="5080"/>
            </a:xfrm>
            <a:custGeom>
              <a:avLst/>
              <a:gdLst/>
              <a:ahLst/>
              <a:cxnLst/>
              <a:rect l="l" t="t" r="r" b="b"/>
              <a:pathLst>
                <a:path w="260984" h="5079">
                  <a:moveTo>
                    <a:pt x="0" y="0"/>
                  </a:moveTo>
                  <a:lnTo>
                    <a:pt x="260604" y="457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399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Δομή</a:t>
            </a:r>
            <a:r>
              <a:rPr spc="-80" dirty="0"/>
              <a:t> </a:t>
            </a:r>
            <a:r>
              <a:rPr spc="-15" dirty="0"/>
              <a:t>καρδιάς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3058" y="952846"/>
            <a:ext cx="3776345" cy="398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είναι</a:t>
            </a:r>
            <a:r>
              <a:rPr sz="26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τετράχωρη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και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469265" marR="508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αποτελείται </a:t>
            </a:r>
            <a:r>
              <a:rPr sz="2600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0" dirty="0">
                <a:latin typeface="Calibri" panose="020F0502020204030204"/>
                <a:cs typeface="Calibri" panose="020F0502020204030204"/>
              </a:rPr>
              <a:t>κόλπους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με λεπτά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τοιχώματα,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βρίσκονται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στο ανώτερο </a:t>
            </a:r>
            <a:r>
              <a:rPr sz="2600" spc="-57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τμήμα </a:t>
            </a:r>
            <a:r>
              <a:rPr sz="2600" dirty="0">
                <a:latin typeface="Calibri" panose="020F0502020204030204"/>
                <a:cs typeface="Calibri" panose="020F0502020204030204"/>
              </a:rPr>
              <a:t>της, 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600" dirty="0">
                <a:latin typeface="Calibri" panose="020F0502020204030204"/>
                <a:cs typeface="Calibri" panose="020F0502020204030204"/>
              </a:rPr>
              <a:t>από 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δύο </a:t>
            </a:r>
            <a:r>
              <a:rPr sz="2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κοιλίες</a:t>
            </a:r>
            <a:r>
              <a:rPr sz="26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με παχύτερα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τοιχώματα,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βρίσκονται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στο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κατώτερο</a:t>
            </a:r>
            <a:r>
              <a:rPr sz="26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τμήμα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της.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559808" y="976667"/>
            <a:ext cx="3594977" cy="32520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867234" y="919318"/>
            <a:ext cx="424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Αο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ρτ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ή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0707" y="3244485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7081" y="2698283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981" y="948426"/>
            <a:ext cx="78549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Πν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ευ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ική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2758" y="1543396"/>
            <a:ext cx="48069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Δεξιός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όλ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πος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9003" y="3910321"/>
            <a:ext cx="42989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Δεξιά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15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58242" y="1207354"/>
            <a:ext cx="78549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Πν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ευ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ική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64033" y="1706312"/>
            <a:ext cx="68199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σ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ός 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κόλπος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4144" y="3911235"/>
            <a:ext cx="62039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σ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ρή 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9919" y="2702550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64938" y="1020825"/>
            <a:ext cx="2989580" cy="2933065"/>
            <a:chOff x="4964938" y="1020825"/>
            <a:chExt cx="2989580" cy="2933065"/>
          </a:xfrm>
        </p:grpSpPr>
        <p:sp>
          <p:nvSpPr>
            <p:cNvPr id="17" name="object 17"/>
            <p:cNvSpPr/>
            <p:nvPr/>
          </p:nvSpPr>
          <p:spPr>
            <a:xfrm>
              <a:off x="6982967" y="1027175"/>
              <a:ext cx="871855" cy="504825"/>
            </a:xfrm>
            <a:custGeom>
              <a:avLst/>
              <a:gdLst/>
              <a:ahLst/>
              <a:cxnLst/>
              <a:rect l="l" t="t" r="r" b="b"/>
              <a:pathLst>
                <a:path w="871854" h="504825">
                  <a:moveTo>
                    <a:pt x="0" y="504444"/>
                  </a:moveTo>
                  <a:lnTo>
                    <a:pt x="8717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290816" y="1319783"/>
              <a:ext cx="563880" cy="556260"/>
            </a:xfrm>
            <a:custGeom>
              <a:avLst/>
              <a:gdLst/>
              <a:ahLst/>
              <a:cxnLst/>
              <a:rect l="l" t="t" r="r" b="b"/>
              <a:pathLst>
                <a:path w="563879" h="556260">
                  <a:moveTo>
                    <a:pt x="0" y="556260"/>
                  </a:moveTo>
                  <a:lnTo>
                    <a:pt x="5638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110983" y="1818131"/>
              <a:ext cx="737870" cy="439420"/>
            </a:xfrm>
            <a:custGeom>
              <a:avLst/>
              <a:gdLst/>
              <a:ahLst/>
              <a:cxnLst/>
              <a:rect l="l" t="t" r="r" b="b"/>
              <a:pathLst>
                <a:path w="737870" h="439419">
                  <a:moveTo>
                    <a:pt x="0" y="438912"/>
                  </a:moveTo>
                  <a:lnTo>
                    <a:pt x="7376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903720" y="2447543"/>
              <a:ext cx="939165" cy="358140"/>
            </a:xfrm>
            <a:custGeom>
              <a:avLst/>
              <a:gdLst/>
              <a:ahLst/>
              <a:cxnLst/>
              <a:rect l="l" t="t" r="r" b="b"/>
              <a:pathLst>
                <a:path w="939165" h="358139">
                  <a:moveTo>
                    <a:pt x="0" y="0"/>
                  </a:moveTo>
                  <a:lnTo>
                    <a:pt x="938784" y="3581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184136" y="2735580"/>
              <a:ext cx="763905" cy="363220"/>
            </a:xfrm>
            <a:custGeom>
              <a:avLst/>
              <a:gdLst/>
              <a:ahLst/>
              <a:cxnLst/>
              <a:rect l="l" t="t" r="r" b="b"/>
              <a:pathLst>
                <a:path w="763904" h="363219">
                  <a:moveTo>
                    <a:pt x="0" y="0"/>
                  </a:moveTo>
                  <a:lnTo>
                    <a:pt x="763524" y="36271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29855" y="3387852"/>
              <a:ext cx="5080" cy="556260"/>
            </a:xfrm>
            <a:custGeom>
              <a:avLst/>
              <a:gdLst/>
              <a:ahLst/>
              <a:cxnLst/>
              <a:rect l="l" t="t" r="r" b="b"/>
              <a:pathLst>
                <a:path w="5079" h="556260">
                  <a:moveTo>
                    <a:pt x="4572" y="0"/>
                  </a:moveTo>
                  <a:lnTo>
                    <a:pt x="0" y="5562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533388" y="3282696"/>
              <a:ext cx="0" cy="664845"/>
            </a:xfrm>
            <a:custGeom>
              <a:avLst/>
              <a:gdLst/>
              <a:ahLst/>
              <a:cxnLst/>
              <a:rect l="l" t="t" r="r" b="b"/>
              <a:pathLst>
                <a:path h="664845">
                  <a:moveTo>
                    <a:pt x="0" y="0"/>
                  </a:moveTo>
                  <a:lnTo>
                    <a:pt x="0" y="6644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658612" y="2961131"/>
              <a:ext cx="619125" cy="388620"/>
            </a:xfrm>
            <a:custGeom>
              <a:avLst/>
              <a:gdLst/>
              <a:ahLst/>
              <a:cxnLst/>
              <a:rect l="l" t="t" r="r" b="b"/>
              <a:pathLst>
                <a:path w="619125" h="388620">
                  <a:moveTo>
                    <a:pt x="618744" y="0"/>
                  </a:moveTo>
                  <a:lnTo>
                    <a:pt x="0" y="3886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283708" y="2356103"/>
              <a:ext cx="1396365" cy="454659"/>
            </a:xfrm>
            <a:custGeom>
              <a:avLst/>
              <a:gdLst/>
              <a:ahLst/>
              <a:cxnLst/>
              <a:rect l="l" t="t" r="r" b="b"/>
              <a:pathLst>
                <a:path w="1396365" h="454660">
                  <a:moveTo>
                    <a:pt x="1395984" y="0"/>
                  </a:moveTo>
                  <a:lnTo>
                    <a:pt x="0" y="4541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971288" y="1655063"/>
              <a:ext cx="1199515" cy="666115"/>
            </a:xfrm>
            <a:custGeom>
              <a:avLst/>
              <a:gdLst/>
              <a:ahLst/>
              <a:cxnLst/>
              <a:rect l="l" t="t" r="r" b="b"/>
              <a:pathLst>
                <a:path w="1199514" h="666114">
                  <a:moveTo>
                    <a:pt x="1199388" y="665988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750052" y="1062227"/>
              <a:ext cx="553720" cy="582295"/>
            </a:xfrm>
            <a:custGeom>
              <a:avLst/>
              <a:gdLst/>
              <a:ahLst/>
              <a:cxnLst/>
              <a:rect l="l" t="t" r="r" b="b"/>
              <a:pathLst>
                <a:path w="553720" h="582294">
                  <a:moveTo>
                    <a:pt x="553212" y="58216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829080" y="2951744"/>
            <a:ext cx="894080" cy="675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indent="149860">
              <a:lnSpc>
                <a:spcPct val="100000"/>
              </a:lnSpc>
              <a:spcBef>
                <a:spcPts val="535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Βαλβίδα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370"/>
              </a:lnSpc>
              <a:spcBef>
                <a:spcPts val="54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εσ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15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κό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55535" y="2272283"/>
            <a:ext cx="870585" cy="1102360"/>
            <a:chOff x="6955535" y="2272283"/>
            <a:chExt cx="870585" cy="1102360"/>
          </a:xfrm>
        </p:grpSpPr>
        <p:sp>
          <p:nvSpPr>
            <p:cNvPr id="30" name="object 30"/>
            <p:cNvSpPr/>
            <p:nvPr/>
          </p:nvSpPr>
          <p:spPr>
            <a:xfrm>
              <a:off x="6961631" y="3332987"/>
              <a:ext cx="835660" cy="35560"/>
            </a:xfrm>
            <a:custGeom>
              <a:avLst/>
              <a:gdLst/>
              <a:ahLst/>
              <a:cxnLst/>
              <a:rect l="l" t="t" r="r" b="b"/>
              <a:pathLst>
                <a:path w="835659" h="35560">
                  <a:moveTo>
                    <a:pt x="0" y="0"/>
                  </a:moveTo>
                  <a:lnTo>
                    <a:pt x="835152" y="350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982967" y="2278379"/>
              <a:ext cx="836930" cy="33655"/>
            </a:xfrm>
            <a:custGeom>
              <a:avLst/>
              <a:gdLst/>
              <a:ahLst/>
              <a:cxnLst/>
              <a:rect l="l" t="t" r="r" b="b"/>
              <a:pathLst>
                <a:path w="836929" h="33655">
                  <a:moveTo>
                    <a:pt x="0" y="0"/>
                  </a:moveTo>
                  <a:lnTo>
                    <a:pt x="836676" y="33528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842872" y="2185407"/>
            <a:ext cx="84518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εσ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ολ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πι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κό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7914" y="5074555"/>
            <a:ext cx="7401559" cy="1120140"/>
          </a:xfrm>
          <a:prstGeom prst="rect">
            <a:avLst/>
          </a:prstGeom>
          <a:ln w="28575" cmpd="sng">
            <a:solidFill>
              <a:srgbClr val="FFC000"/>
            </a:solidFill>
            <a:prstDash val="solid"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 panose="020F0502020204030204"/>
                <a:cs typeface="Calibri" panose="020F0502020204030204"/>
              </a:rPr>
              <a:t>-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αριστερή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κοιλία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έχει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παχύτερα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τοιχώματα</a:t>
            </a:r>
            <a:r>
              <a:rPr sz="2400" b="1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από τη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δεξιά, </a:t>
            </a:r>
            <a:r>
              <a:rPr sz="2400" spc="-5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διότι</a:t>
            </a:r>
            <a:r>
              <a:rPr sz="24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στέλνει το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 αίμα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σε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μεγαλύτερη</a:t>
            </a:r>
            <a:r>
              <a:rPr sz="24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απόσταση</a:t>
            </a:r>
            <a:r>
              <a:rPr sz="24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(σε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όλο</a:t>
            </a:r>
            <a:r>
              <a:rPr sz="240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σώμα).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51" y="123743"/>
            <a:ext cx="2399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Δομή</a:t>
            </a:r>
            <a:r>
              <a:rPr spc="-80" dirty="0"/>
              <a:t> </a:t>
            </a:r>
            <a:r>
              <a:rPr spc="-15" dirty="0"/>
              <a:t>καρδιάς</a:t>
            </a:r>
            <a:endParaRPr spc="-15" dirty="0"/>
          </a:p>
        </p:txBody>
      </p:sp>
      <p:sp>
        <p:nvSpPr>
          <p:cNvPr id="3" name="object 3"/>
          <p:cNvSpPr/>
          <p:nvPr/>
        </p:nvSpPr>
        <p:spPr>
          <a:xfrm>
            <a:off x="251459" y="701040"/>
            <a:ext cx="8641080" cy="0"/>
          </a:xfrm>
          <a:custGeom>
            <a:avLst/>
            <a:gdLst/>
            <a:ahLst/>
            <a:cxnLst/>
            <a:rect l="l" t="t" r="r" b="b"/>
            <a:pathLst>
              <a:path w="8641080">
                <a:moveTo>
                  <a:pt x="0" y="0"/>
                </a:moveTo>
                <a:lnTo>
                  <a:pt x="8641080" y="0"/>
                </a:lnTo>
              </a:path>
            </a:pathLst>
          </a:custGeom>
          <a:ln w="57912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59" y="915169"/>
            <a:ext cx="24022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600" dirty="0">
                <a:latin typeface="Calibri" panose="020F0502020204030204"/>
                <a:cs typeface="Calibri" panose="020F0502020204030204"/>
              </a:rPr>
              <a:t>Οι</a:t>
            </a:r>
            <a:r>
              <a:rPr sz="26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dirty="0">
                <a:latin typeface="Calibri" panose="020F0502020204030204"/>
                <a:cs typeface="Calibri" panose="020F0502020204030204"/>
              </a:rPr>
              <a:t>δύο</a:t>
            </a:r>
            <a:r>
              <a:rPr sz="26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κοιλίες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311275"/>
            <a:ext cx="3935730" cy="5214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3556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Calibri" panose="020F0502020204030204"/>
                <a:cs typeface="Calibri" panose="020F0502020204030204"/>
              </a:rPr>
              <a:t>χωρίζονται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μεταξύ τους </a:t>
            </a:r>
            <a:r>
              <a:rPr sz="2600" spc="-58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με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το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20" dirty="0">
                <a:latin typeface="Calibri" panose="020F0502020204030204"/>
                <a:cs typeface="Calibri" panose="020F0502020204030204"/>
              </a:rPr>
              <a:t>μεσοκοιλιακό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διάφραγμα </a:t>
            </a:r>
            <a:r>
              <a:rPr sz="2600" spc="-30" dirty="0">
                <a:latin typeface="Calibri" panose="020F0502020204030204"/>
                <a:cs typeface="Calibri" panose="020F0502020204030204"/>
              </a:rPr>
              <a:t>και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οι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κόλποι</a:t>
            </a:r>
            <a:r>
              <a:rPr sz="26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με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το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30" dirty="0">
                <a:latin typeface="Calibri" panose="020F0502020204030204"/>
                <a:cs typeface="Calibri" panose="020F0502020204030204"/>
              </a:rPr>
              <a:t>μεσοκολπικό </a:t>
            </a:r>
            <a:r>
              <a:rPr sz="26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2600">
              <a:latin typeface="Calibri" panose="020F0502020204030204"/>
              <a:cs typeface="Calibri" panose="020F0502020204030204"/>
            </a:endParaRPr>
          </a:p>
          <a:p>
            <a:pPr marL="469900" marR="5080" indent="-457200">
              <a:lnSpc>
                <a:spcPct val="100000"/>
              </a:lnSpc>
              <a:buClr>
                <a:srgbClr val="C00000"/>
              </a:buClr>
              <a:buFont typeface="Wingdings" panose="05000000000000000000"/>
              <a:buChar char=""/>
              <a:tabLst>
                <a:tab pos="469265" algn="l"/>
                <a:tab pos="469900" algn="l"/>
              </a:tabLst>
            </a:pPr>
            <a:r>
              <a:rPr sz="2600" spc="-10" dirty="0">
                <a:latin typeface="Calibri" panose="020F0502020204030204"/>
                <a:cs typeface="Calibri" panose="020F0502020204030204"/>
              </a:rPr>
              <a:t>Μεταξύ </a:t>
            </a:r>
            <a:r>
              <a:rPr sz="2600" b="1" spc="-30" dirty="0">
                <a:latin typeface="Calibri" panose="020F0502020204030204"/>
                <a:cs typeface="Calibri" panose="020F0502020204030204"/>
              </a:rPr>
              <a:t>κόλπων</a:t>
            </a:r>
            <a:r>
              <a:rPr lang="en-US" sz="2600" b="1" spc="-30" dirty="0">
                <a:latin typeface="Calibri" panose="020F0502020204030204"/>
                <a:cs typeface="Calibri" panose="020F0502020204030204"/>
              </a:rPr>
              <a:t>-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κοιλιών</a:t>
            </a:r>
            <a:r>
              <a:rPr lang="en-US"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lang="el-GR" sz="2600" spc="-15" dirty="0">
                <a:latin typeface="Calibri" panose="020F0502020204030204"/>
                <a:cs typeface="Calibri" panose="020F0502020204030204"/>
              </a:rPr>
              <a:t>και </a:t>
            </a:r>
            <a:r>
              <a:rPr lang="el-GR" sz="2600" b="1" spc="-15" dirty="0">
                <a:latin typeface="Calibri" panose="020F0502020204030204"/>
                <a:cs typeface="Calibri" panose="020F0502020204030204"/>
              </a:rPr>
              <a:t>κοιλιών-αρτηριών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υπάρχουν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βαλβίδες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που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καθορίζουν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τη </a:t>
            </a:r>
            <a:r>
              <a:rPr sz="260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μονόδρομη</a:t>
            </a:r>
            <a:r>
              <a:rPr sz="2600" b="1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5" dirty="0">
                <a:latin typeface="Calibri" panose="020F0502020204030204"/>
                <a:cs typeface="Calibri" panose="020F0502020204030204"/>
              </a:rPr>
              <a:t>ροή</a:t>
            </a:r>
            <a:r>
              <a:rPr sz="2600" b="1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b="1" spc="-15" dirty="0">
                <a:latin typeface="Calibri" panose="020F0502020204030204"/>
                <a:cs typeface="Calibri" panose="020F0502020204030204"/>
              </a:rPr>
              <a:t>του </a:t>
            </a:r>
            <a:r>
              <a:rPr sz="2600" b="1" spc="-10" dirty="0">
                <a:latin typeface="Calibri" panose="020F0502020204030204"/>
                <a:cs typeface="Calibri" panose="020F0502020204030204"/>
              </a:rPr>
              <a:t> αίματος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5" dirty="0">
                <a:latin typeface="Calibri" panose="020F0502020204030204"/>
                <a:cs typeface="Calibri" panose="020F0502020204030204"/>
              </a:rPr>
              <a:t>σε </a:t>
            </a:r>
            <a:r>
              <a:rPr sz="2600" spc="-25" dirty="0">
                <a:latin typeface="Calibri" panose="020F0502020204030204"/>
                <a:cs typeface="Calibri" panose="020F0502020204030204"/>
              </a:rPr>
              <a:t>κάθε </a:t>
            </a:r>
            <a:r>
              <a:rPr sz="26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600" spc="-10" dirty="0">
                <a:latin typeface="Calibri" panose="020F0502020204030204"/>
                <a:cs typeface="Calibri" panose="020F0502020204030204"/>
              </a:rPr>
              <a:t>σύσπαση </a:t>
            </a:r>
            <a:r>
              <a:rPr sz="2600" dirty="0">
                <a:latin typeface="Calibri" panose="020F0502020204030204"/>
                <a:cs typeface="Calibri" panose="020F0502020204030204"/>
              </a:rPr>
              <a:t>της</a:t>
            </a:r>
            <a:r>
              <a:rPr sz="2600" spc="-15" dirty="0">
                <a:latin typeface="Calibri" panose="020F0502020204030204"/>
                <a:cs typeface="Calibri" panose="020F0502020204030204"/>
              </a:rPr>
              <a:t> καρδιάς</a:t>
            </a:r>
            <a:endParaRPr sz="2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229100" y="1688521"/>
            <a:ext cx="4052636" cy="36395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955423" y="1606956"/>
            <a:ext cx="424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Αο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ρτ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ή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9537" y="4226712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0038" y="3611626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3923" y="1640941"/>
            <a:ext cx="78549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Πν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ευ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ική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77427" y="2311044"/>
            <a:ext cx="48069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Δεξιός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όλ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πος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1662" y="4976672"/>
            <a:ext cx="42989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Δεξιά 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15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5060" y="1932482"/>
            <a:ext cx="78549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Πν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ευ</a:t>
            </a:r>
            <a:r>
              <a:rPr sz="1200" b="1" spc="-20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ν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ική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51613" y="2494381"/>
            <a:ext cx="681990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σ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ός 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κόλπος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2054" y="4977587"/>
            <a:ext cx="62039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σ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τ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ε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ρή  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κοιλία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47041" y="3616350"/>
            <a:ext cx="575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spc="5" dirty="0">
                <a:latin typeface="Calibri" panose="020F0502020204030204"/>
                <a:cs typeface="Calibri" panose="020F0502020204030204"/>
              </a:rPr>
              <a:t>β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ί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86046" y="1720342"/>
            <a:ext cx="3364229" cy="3300095"/>
            <a:chOff x="4686046" y="1720342"/>
            <a:chExt cx="3364229" cy="3300095"/>
          </a:xfrm>
        </p:grpSpPr>
        <p:sp>
          <p:nvSpPr>
            <p:cNvPr id="18" name="object 18"/>
            <p:cNvSpPr/>
            <p:nvPr/>
          </p:nvSpPr>
          <p:spPr>
            <a:xfrm>
              <a:off x="6958584" y="1726692"/>
              <a:ext cx="980440" cy="567055"/>
            </a:xfrm>
            <a:custGeom>
              <a:avLst/>
              <a:gdLst/>
              <a:ahLst/>
              <a:cxnLst/>
              <a:rect l="l" t="t" r="r" b="b"/>
              <a:pathLst>
                <a:path w="980440" h="567055">
                  <a:moveTo>
                    <a:pt x="0" y="566927"/>
                  </a:moveTo>
                  <a:lnTo>
                    <a:pt x="9799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304532" y="2055876"/>
              <a:ext cx="634365" cy="626745"/>
            </a:xfrm>
            <a:custGeom>
              <a:avLst/>
              <a:gdLst/>
              <a:ahLst/>
              <a:cxnLst/>
              <a:rect l="l" t="t" r="r" b="b"/>
              <a:pathLst>
                <a:path w="634365" h="626744">
                  <a:moveTo>
                    <a:pt x="0" y="626363"/>
                  </a:moveTo>
                  <a:lnTo>
                    <a:pt x="633984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103364" y="2616708"/>
              <a:ext cx="830580" cy="494030"/>
            </a:xfrm>
            <a:custGeom>
              <a:avLst/>
              <a:gdLst/>
              <a:ahLst/>
              <a:cxnLst/>
              <a:rect l="l" t="t" r="r" b="b"/>
              <a:pathLst>
                <a:path w="830579" h="494030">
                  <a:moveTo>
                    <a:pt x="0" y="493775"/>
                  </a:moveTo>
                  <a:lnTo>
                    <a:pt x="8305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868668" y="3323844"/>
              <a:ext cx="1057910" cy="403860"/>
            </a:xfrm>
            <a:custGeom>
              <a:avLst/>
              <a:gdLst/>
              <a:ahLst/>
              <a:cxnLst/>
              <a:rect l="l" t="t" r="r" b="b"/>
              <a:pathLst>
                <a:path w="1057909" h="403860">
                  <a:moveTo>
                    <a:pt x="0" y="0"/>
                  </a:moveTo>
                  <a:lnTo>
                    <a:pt x="1057656" y="4038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185660" y="3649980"/>
              <a:ext cx="858519" cy="408940"/>
            </a:xfrm>
            <a:custGeom>
              <a:avLst/>
              <a:gdLst/>
              <a:ahLst/>
              <a:cxnLst/>
              <a:rect l="l" t="t" r="r" b="b"/>
              <a:pathLst>
                <a:path w="858520" h="408939">
                  <a:moveTo>
                    <a:pt x="0" y="0"/>
                  </a:moveTo>
                  <a:lnTo>
                    <a:pt x="858012" y="40843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22236" y="4384548"/>
              <a:ext cx="13970" cy="626745"/>
            </a:xfrm>
            <a:custGeom>
              <a:avLst/>
              <a:gdLst/>
              <a:ahLst/>
              <a:cxnLst/>
              <a:rect l="l" t="t" r="r" b="b"/>
              <a:pathLst>
                <a:path w="13970" h="626745">
                  <a:moveTo>
                    <a:pt x="0" y="0"/>
                  </a:moveTo>
                  <a:lnTo>
                    <a:pt x="13716" y="6263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451092" y="4265676"/>
              <a:ext cx="0" cy="748665"/>
            </a:xfrm>
            <a:custGeom>
              <a:avLst/>
              <a:gdLst/>
              <a:ahLst/>
              <a:cxnLst/>
              <a:rect l="l" t="t" r="r" b="b"/>
              <a:pathLst>
                <a:path h="748664">
                  <a:moveTo>
                    <a:pt x="0" y="0"/>
                  </a:moveTo>
                  <a:lnTo>
                    <a:pt x="0" y="74828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66588" y="3904488"/>
              <a:ext cx="696595" cy="437515"/>
            </a:xfrm>
            <a:custGeom>
              <a:avLst/>
              <a:gdLst/>
              <a:ahLst/>
              <a:cxnLst/>
              <a:rect l="l" t="t" r="r" b="b"/>
              <a:pathLst>
                <a:path w="696595" h="437514">
                  <a:moveTo>
                    <a:pt x="696468" y="0"/>
                  </a:moveTo>
                  <a:lnTo>
                    <a:pt x="0" y="43738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044440" y="3221736"/>
              <a:ext cx="1571625" cy="512445"/>
            </a:xfrm>
            <a:custGeom>
              <a:avLst/>
              <a:gdLst/>
              <a:ahLst/>
              <a:cxnLst/>
              <a:rect l="l" t="t" r="r" b="b"/>
              <a:pathLst>
                <a:path w="1571625" h="512445">
                  <a:moveTo>
                    <a:pt x="1571244" y="0"/>
                  </a:moveTo>
                  <a:lnTo>
                    <a:pt x="0" y="5120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692396" y="2432304"/>
              <a:ext cx="1350645" cy="751840"/>
            </a:xfrm>
            <a:custGeom>
              <a:avLst/>
              <a:gdLst/>
              <a:ahLst/>
              <a:cxnLst/>
              <a:rect l="l" t="t" r="r" b="b"/>
              <a:pathLst>
                <a:path w="1350645" h="751839">
                  <a:moveTo>
                    <a:pt x="1350264" y="751332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568696" y="1764792"/>
              <a:ext cx="623570" cy="655320"/>
            </a:xfrm>
            <a:custGeom>
              <a:avLst/>
              <a:gdLst/>
              <a:ahLst/>
              <a:cxnLst/>
              <a:rect l="l" t="t" r="r" b="b"/>
              <a:pathLst>
                <a:path w="623570" h="655319">
                  <a:moveTo>
                    <a:pt x="623315" y="6553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7912455" y="3873844"/>
            <a:ext cx="894080" cy="73596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indent="168275">
              <a:lnSpc>
                <a:spcPct val="100000"/>
              </a:lnSpc>
              <a:spcBef>
                <a:spcPts val="770"/>
              </a:spcBef>
            </a:pPr>
            <a:r>
              <a:rPr sz="1200" b="1" dirty="0">
                <a:latin typeface="Calibri" panose="020F0502020204030204"/>
                <a:cs typeface="Calibri" panose="020F0502020204030204"/>
              </a:rPr>
              <a:t>Βαλβίδα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1370"/>
              </a:lnSpc>
              <a:spcBef>
                <a:spcPts val="77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εσ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15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ι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κό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28104" y="3128772"/>
            <a:ext cx="978535" cy="1239520"/>
            <a:chOff x="6928104" y="3128772"/>
            <a:chExt cx="978535" cy="1239520"/>
          </a:xfrm>
        </p:grpSpPr>
        <p:sp>
          <p:nvSpPr>
            <p:cNvPr id="31" name="object 31"/>
            <p:cNvSpPr/>
            <p:nvPr/>
          </p:nvSpPr>
          <p:spPr>
            <a:xfrm>
              <a:off x="6934200" y="4322063"/>
              <a:ext cx="940435" cy="40005"/>
            </a:xfrm>
            <a:custGeom>
              <a:avLst/>
              <a:gdLst/>
              <a:ahLst/>
              <a:cxnLst/>
              <a:rect l="l" t="t" r="r" b="b"/>
              <a:pathLst>
                <a:path w="940434" h="40004">
                  <a:moveTo>
                    <a:pt x="0" y="0"/>
                  </a:moveTo>
                  <a:lnTo>
                    <a:pt x="940308" y="39624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958584" y="3134868"/>
              <a:ext cx="942340" cy="38100"/>
            </a:xfrm>
            <a:custGeom>
              <a:avLst/>
              <a:gdLst/>
              <a:ahLst/>
              <a:cxnLst/>
              <a:rect l="l" t="t" r="r" b="b"/>
              <a:pathLst>
                <a:path w="942340" h="38100">
                  <a:moveTo>
                    <a:pt x="0" y="0"/>
                  </a:moveTo>
                  <a:lnTo>
                    <a:pt x="941832" y="381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7927986" y="3033970"/>
            <a:ext cx="845185" cy="3822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5"/>
              </a:spcBef>
            </a:pPr>
            <a:r>
              <a:rPr sz="1200" b="1" spc="-5" dirty="0">
                <a:latin typeface="Calibri" panose="020F0502020204030204"/>
                <a:cs typeface="Calibri" panose="020F0502020204030204"/>
              </a:rPr>
              <a:t>μ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εσ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</a:t>
            </a:r>
            <a:r>
              <a:rPr sz="1200" b="1" spc="-10" dirty="0">
                <a:latin typeface="Calibri" panose="020F0502020204030204"/>
                <a:cs typeface="Calibri" panose="020F0502020204030204"/>
              </a:rPr>
              <a:t>ολ</a:t>
            </a:r>
            <a:r>
              <a:rPr sz="1200" b="1" dirty="0">
                <a:latin typeface="Calibri" panose="020F0502020204030204"/>
                <a:cs typeface="Calibri" panose="020F0502020204030204"/>
              </a:rPr>
              <a:t>πι</a:t>
            </a:r>
            <a:r>
              <a:rPr sz="1200" b="1" spc="-40" dirty="0">
                <a:latin typeface="Calibri" panose="020F0502020204030204"/>
                <a:cs typeface="Calibri" panose="020F0502020204030204"/>
              </a:rPr>
              <a:t>κό  </a:t>
            </a:r>
            <a:r>
              <a:rPr sz="12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4175" y="213550"/>
            <a:ext cx="82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τή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3799" y="4748364"/>
            <a:ext cx="1120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λβ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δ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855" y="3683089"/>
            <a:ext cx="1120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λβ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δ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577" y="269938"/>
            <a:ext cx="1544955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νικ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011" y="1430311"/>
            <a:ext cx="937260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Δεξιός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όλ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5176" y="6046813"/>
            <a:ext cx="831850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Δεξιά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20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6801" y="774687"/>
            <a:ext cx="1544955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ν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υ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νικ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αρτηρία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7773" y="1747913"/>
            <a:ext cx="1338580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τε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ό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ς  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κόλπος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8099" y="6048337"/>
            <a:ext cx="1216025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25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τε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ρ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ή  </a:t>
            </a:r>
            <a:r>
              <a:rPr sz="2400" b="1" spc="-15" dirty="0">
                <a:latin typeface="Calibri" panose="020F0502020204030204"/>
                <a:cs typeface="Calibri" panose="020F0502020204030204"/>
              </a:rPr>
              <a:t>κοιλία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9849" y="3691013"/>
            <a:ext cx="1120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</a:t>
            </a:r>
            <a:r>
              <a:rPr sz="2400" b="1" spc="10" dirty="0">
                <a:latin typeface="Calibri" panose="020F0502020204030204"/>
                <a:cs typeface="Calibri" panose="020F0502020204030204"/>
              </a:rPr>
              <a:t>α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λβ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ί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δ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82369" y="408177"/>
            <a:ext cx="5700395" cy="5706745"/>
            <a:chOff x="1182369" y="408177"/>
            <a:chExt cx="5700395" cy="5706745"/>
          </a:xfrm>
        </p:grpSpPr>
        <p:sp>
          <p:nvSpPr>
            <p:cNvPr id="13" name="object 13"/>
            <p:cNvSpPr/>
            <p:nvPr/>
          </p:nvSpPr>
          <p:spPr>
            <a:xfrm>
              <a:off x="5033772" y="414527"/>
              <a:ext cx="1664335" cy="982980"/>
            </a:xfrm>
            <a:custGeom>
              <a:avLst/>
              <a:gdLst/>
              <a:ahLst/>
              <a:cxnLst/>
              <a:rect l="l" t="t" r="r" b="b"/>
              <a:pathLst>
                <a:path w="1664334" h="982980">
                  <a:moveTo>
                    <a:pt x="0" y="982980"/>
                  </a:moveTo>
                  <a:lnTo>
                    <a:pt x="166420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22035" y="986027"/>
              <a:ext cx="1076325" cy="1083945"/>
            </a:xfrm>
            <a:custGeom>
              <a:avLst/>
              <a:gdLst/>
              <a:ahLst/>
              <a:cxnLst/>
              <a:rect l="l" t="t" r="r" b="b"/>
              <a:pathLst>
                <a:path w="1076325" h="1083945">
                  <a:moveTo>
                    <a:pt x="0" y="1083564"/>
                  </a:moveTo>
                  <a:lnTo>
                    <a:pt x="107594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279135" y="1955291"/>
              <a:ext cx="1409700" cy="856615"/>
            </a:xfrm>
            <a:custGeom>
              <a:avLst/>
              <a:gdLst/>
              <a:ahLst/>
              <a:cxnLst/>
              <a:rect l="l" t="t" r="r" b="b"/>
              <a:pathLst>
                <a:path w="1409700" h="856614">
                  <a:moveTo>
                    <a:pt x="0" y="856488"/>
                  </a:moveTo>
                  <a:lnTo>
                    <a:pt x="14097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881372" y="3183635"/>
              <a:ext cx="1793875" cy="698500"/>
            </a:xfrm>
            <a:custGeom>
              <a:avLst/>
              <a:gdLst/>
              <a:ahLst/>
              <a:cxnLst/>
              <a:rect l="l" t="t" r="r" b="b"/>
              <a:pathLst>
                <a:path w="1793875" h="698500">
                  <a:moveTo>
                    <a:pt x="0" y="0"/>
                  </a:moveTo>
                  <a:lnTo>
                    <a:pt x="1793748" y="69799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17819" y="3745992"/>
              <a:ext cx="1458595" cy="708660"/>
            </a:xfrm>
            <a:custGeom>
              <a:avLst/>
              <a:gdLst/>
              <a:ahLst/>
              <a:cxnLst/>
              <a:rect l="l" t="t" r="r" b="b"/>
              <a:pathLst>
                <a:path w="1458595" h="708660">
                  <a:moveTo>
                    <a:pt x="0" y="0"/>
                  </a:moveTo>
                  <a:lnTo>
                    <a:pt x="1458468" y="70865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81828" y="5160263"/>
              <a:ext cx="21590" cy="943610"/>
            </a:xfrm>
            <a:custGeom>
              <a:avLst/>
              <a:gdLst/>
              <a:ahLst/>
              <a:cxnLst/>
              <a:rect l="l" t="t" r="r" b="b"/>
              <a:pathLst>
                <a:path w="21589" h="943610">
                  <a:moveTo>
                    <a:pt x="0" y="0"/>
                  </a:moveTo>
                  <a:lnTo>
                    <a:pt x="21336" y="9433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74236" y="4812792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129539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502408" y="4186427"/>
              <a:ext cx="1181100" cy="759460"/>
            </a:xfrm>
            <a:custGeom>
              <a:avLst/>
              <a:gdLst/>
              <a:ahLst/>
              <a:cxnLst/>
              <a:rect l="l" t="t" r="r" b="b"/>
              <a:pathLst>
                <a:path w="1181100" h="759460">
                  <a:moveTo>
                    <a:pt x="1181100" y="0"/>
                  </a:moveTo>
                  <a:lnTo>
                    <a:pt x="0" y="7589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786127" y="3005327"/>
              <a:ext cx="2667000" cy="885825"/>
            </a:xfrm>
            <a:custGeom>
              <a:avLst/>
              <a:gdLst/>
              <a:ahLst/>
              <a:cxnLst/>
              <a:rect l="l" t="t" r="r" b="b"/>
              <a:pathLst>
                <a:path w="2667000" h="885825">
                  <a:moveTo>
                    <a:pt x="2667000" y="0"/>
                  </a:moveTo>
                  <a:lnTo>
                    <a:pt x="0" y="8854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88719" y="1638300"/>
              <a:ext cx="2291080" cy="1300480"/>
            </a:xfrm>
            <a:custGeom>
              <a:avLst/>
              <a:gdLst/>
              <a:ahLst/>
              <a:cxnLst/>
              <a:rect l="l" t="t" r="r" b="b"/>
              <a:pathLst>
                <a:path w="2291079" h="1300480">
                  <a:moveTo>
                    <a:pt x="2290572" y="1299972"/>
                  </a:move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674619" y="483107"/>
              <a:ext cx="1059180" cy="1134110"/>
            </a:xfrm>
            <a:custGeom>
              <a:avLst/>
              <a:gdLst/>
              <a:ahLst/>
              <a:cxnLst/>
              <a:rect l="l" t="t" r="r" b="b"/>
              <a:pathLst>
                <a:path w="1059179" h="1134110">
                  <a:moveTo>
                    <a:pt x="1059180" y="113385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661256" y="4185658"/>
            <a:ext cx="1774825" cy="130302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indent="285750">
              <a:lnSpc>
                <a:spcPct val="100000"/>
              </a:lnSpc>
              <a:spcBef>
                <a:spcPts val="880"/>
              </a:spcBef>
            </a:pPr>
            <a:r>
              <a:rPr sz="2400" b="1" spc="-5" dirty="0">
                <a:latin typeface="Calibri" panose="020F0502020204030204"/>
                <a:cs typeface="Calibri" panose="020F0502020204030204"/>
              </a:rPr>
              <a:t>Βαλβίδα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740"/>
              </a:lnSpc>
              <a:spcBef>
                <a:spcPts val="985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b="1" spc="-25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20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λ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ια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ό 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85003" y="2848355"/>
            <a:ext cx="1652270" cy="2136775"/>
            <a:chOff x="4985003" y="2848355"/>
            <a:chExt cx="1652270" cy="2136775"/>
          </a:xfrm>
        </p:grpSpPr>
        <p:sp>
          <p:nvSpPr>
            <p:cNvPr id="26" name="object 26"/>
            <p:cNvSpPr/>
            <p:nvPr/>
          </p:nvSpPr>
          <p:spPr>
            <a:xfrm>
              <a:off x="4991099" y="4911851"/>
              <a:ext cx="1597660" cy="67310"/>
            </a:xfrm>
            <a:custGeom>
              <a:avLst/>
              <a:gdLst/>
              <a:ahLst/>
              <a:cxnLst/>
              <a:rect l="l" t="t" r="r" b="b"/>
              <a:pathLst>
                <a:path w="1597659" h="67310">
                  <a:moveTo>
                    <a:pt x="0" y="0"/>
                  </a:moveTo>
                  <a:lnTo>
                    <a:pt x="1597152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33771" y="2854451"/>
              <a:ext cx="1597660" cy="67310"/>
            </a:xfrm>
            <a:custGeom>
              <a:avLst/>
              <a:gdLst/>
              <a:ahLst/>
              <a:cxnLst/>
              <a:rect l="l" t="t" r="r" b="b"/>
              <a:pathLst>
                <a:path w="1597659" h="67310">
                  <a:moveTo>
                    <a:pt x="0" y="0"/>
                  </a:moveTo>
                  <a:lnTo>
                    <a:pt x="1597152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687612" y="2682518"/>
            <a:ext cx="1670685" cy="7391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μ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ε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σ</a:t>
            </a:r>
            <a:r>
              <a:rPr sz="2400" b="1" spc="5" dirty="0">
                <a:latin typeface="Calibri" panose="020F0502020204030204"/>
                <a:cs typeface="Calibri" panose="020F0502020204030204"/>
              </a:rPr>
              <a:t>ο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κ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ολ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π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ι</a:t>
            </a:r>
            <a:r>
              <a:rPr sz="2400" b="1" spc="-60" dirty="0">
                <a:latin typeface="Calibri" panose="020F0502020204030204"/>
                <a:cs typeface="Calibri" panose="020F0502020204030204"/>
              </a:rPr>
              <a:t>κό  </a:t>
            </a:r>
            <a:r>
              <a:rPr sz="2400" b="1" spc="-5" dirty="0">
                <a:latin typeface="Calibri" panose="020F0502020204030204"/>
                <a:cs typeface="Calibri" panose="020F0502020204030204"/>
              </a:rPr>
              <a:t>διάφραγμα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5718</Words>
  <Application>WPS Presentation</Application>
  <PresentationFormat>On-screen Show (4:3)</PresentationFormat>
  <Paragraphs>332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Wingdings</vt:lpstr>
      <vt:lpstr>Microsoft YaHei</vt:lpstr>
      <vt:lpstr>Arial Unicode MS</vt:lpstr>
      <vt:lpstr>Arial</vt:lpstr>
      <vt:lpstr>Calibri</vt:lpstr>
      <vt:lpstr>Office Theme</vt:lpstr>
      <vt:lpstr>Κυκλοφορικό  Σύστημα</vt:lpstr>
      <vt:lpstr>κυκλοφορικό σύστημα</vt:lpstr>
      <vt:lpstr>κυκλοφορικό σύστημα</vt:lpstr>
      <vt:lpstr>κυκλοφορικό σύστημα</vt:lpstr>
      <vt:lpstr>καρδιά</vt:lpstr>
      <vt:lpstr>καρδιά</vt:lpstr>
      <vt:lpstr>Δομή καρδιάς</vt:lpstr>
      <vt:lpstr>Δομή καρδιάς</vt:lpstr>
      <vt:lpstr>PowerPoint 演示文稿</vt:lpstr>
      <vt:lpstr>Καρδιακή λειτουργία</vt:lpstr>
      <vt:lpstr>Καρδιακή λειτουργία</vt:lpstr>
      <vt:lpstr>Καρδιακή λειτουργία</vt:lpstr>
      <vt:lpstr>Καρδιακή λειτουργία</vt:lpstr>
      <vt:lpstr>Καρδιακή λειτουργία</vt:lpstr>
      <vt:lpstr>Χαλάρωση</vt:lpstr>
      <vt:lpstr>Χαλάρωση</vt:lpstr>
      <vt:lpstr>Χαλάρωση</vt:lpstr>
      <vt:lpstr>Καρδιακός παλμός (κτύπος)</vt:lpstr>
      <vt:lpstr>Καρδιακός παλμός (κτύπος)</vt:lpstr>
      <vt:lpstr>Καρδιακός παλμός (κτύπος)</vt:lpstr>
      <vt:lpstr>Καρδιακός παλμός (κτύπος)</vt:lpstr>
      <vt:lpstr>Ηλεκτροκαρδιογράφημα</vt:lpstr>
      <vt:lpstr>Ηλεκτροκαρδιογράφημα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Κυκλοφορικό  Σύστημα</dc:title>
  <dc:creator>ΠΑΝΑΓΙΩΤΗΣ ΜΑΡΚΟΠΟΥΛΟΣ</dc:creator>
  <cp:lastModifiedBy>stkol</cp:lastModifiedBy>
  <cp:revision>2</cp:revision>
  <dcterms:created xsi:type="dcterms:W3CDTF">2022-11-02T00:21:00Z</dcterms:created>
  <dcterms:modified xsi:type="dcterms:W3CDTF">2022-11-06T20:27:53Z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2019-08-19T04:00:00Z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2022-11-02T04:00:00Z</vt:filetime>
  </property>
  <property fmtid="{D5CDD505-2E9C-101B-9397-08002B2CF9AE}" pid="5" name="ICV">
    <vt:lpwstr>05D824204BD84086AC9846A49537A8B3</vt:lpwstr>
  </property>
  <property fmtid="{D5CDD505-2E9C-101B-9397-08002B2CF9AE}" pid="6" name="KSOProductBuildVer">
    <vt:lpwstr>1033-11.2.0.11380</vt:lpwstr>
  </property>
</Properties>
</file>