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362" r:id="rId3"/>
    <p:sldId id="366" r:id="rId4"/>
    <p:sldId id="360" r:id="rId5"/>
    <p:sldId id="357" r:id="rId6"/>
    <p:sldId id="302" r:id="rId7"/>
    <p:sldId id="359" r:id="rId8"/>
    <p:sldId id="279" r:id="rId9"/>
    <p:sldId id="365" r:id="rId10"/>
    <p:sldId id="300" r:id="rId11"/>
    <p:sldId id="280" r:id="rId12"/>
    <p:sldId id="304" r:id="rId13"/>
    <p:sldId id="305" r:id="rId14"/>
    <p:sldId id="306" r:id="rId16"/>
    <p:sldId id="277" r:id="rId17"/>
    <p:sldId id="343" r:id="rId18"/>
    <p:sldId id="367" r:id="rId19"/>
    <p:sldId id="368" r:id="rId20"/>
    <p:sldId id="283" r:id="rId21"/>
    <p:sldId id="371" r:id="rId22"/>
    <p:sldId id="370" r:id="rId23"/>
    <p:sldId id="312" r:id="rId24"/>
    <p:sldId id="307" r:id="rId25"/>
    <p:sldId id="284" r:id="rId26"/>
    <p:sldId id="364" r:id="rId27"/>
    <p:sldId id="314" r:id="rId28"/>
    <p:sldId id="278" r:id="rId29"/>
    <p:sldId id="294" r:id="rId30"/>
    <p:sldId id="296" r:id="rId31"/>
    <p:sldId id="295" r:id="rId32"/>
    <p:sldId id="352" r:id="rId33"/>
    <p:sldId id="348" r:id="rId34"/>
    <p:sldId id="373" r:id="rId35"/>
    <p:sldId id="350" r:id="rId36"/>
    <p:sldId id="347" r:id="rId37"/>
    <p:sldId id="372" r:id="rId38"/>
    <p:sldId id="374" r:id="rId39"/>
    <p:sldId id="375" r:id="rId40"/>
    <p:sldId id="376" r:id="rId41"/>
    <p:sldId id="377" r:id="rId42"/>
    <p:sldId id="378" r:id="rId43"/>
    <p:sldId id="379" r:id="rId44"/>
    <p:sldId id="380" r:id="rId45"/>
    <p:sldId id="381" r:id="rId46"/>
    <p:sldId id="349" r:id="rId47"/>
    <p:sldId id="268" r:id="rId48"/>
    <p:sldId id="344" r:id="rId49"/>
    <p:sldId id="382" r:id="rId5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47" autoAdjust="0"/>
    <p:restoredTop sz="90678" autoAdjust="0"/>
  </p:normalViewPr>
  <p:slideViewPr>
    <p:cSldViewPr showGuides="1">
      <p:cViewPr varScale="1">
        <p:scale>
          <a:sx n="66" d="100"/>
          <a:sy n="66" d="100"/>
        </p:scale>
        <p:origin x="1524"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3" Type="http://schemas.openxmlformats.org/officeDocument/2006/relationships/tableStyles" Target="tableStyles.xml"/><Relationship Id="rId52" Type="http://schemas.openxmlformats.org/officeDocument/2006/relationships/viewProps" Target="viewProps.xml"/><Relationship Id="rId51" Type="http://schemas.openxmlformats.org/officeDocument/2006/relationships/presProps" Target="presProps.xml"/><Relationship Id="rId50" Type="http://schemas.openxmlformats.org/officeDocument/2006/relationships/slide" Target="slides/slide47.xml"/><Relationship Id="rId5" Type="http://schemas.openxmlformats.org/officeDocument/2006/relationships/slide" Target="slides/slide3.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2.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notesMaster" Target="notesMasters/notesMaster1.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F1D4EF-EB71-4750-9F42-C5BA74A16636}" type="datetimeFigureOut">
              <a:rPr lang="el-GR" smtClean="0"/>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endParaRPr lang="el-GR"/>
          </a:p>
          <a:p>
            <a:pPr lvl="1"/>
            <a:r>
              <a:rPr lang="el-GR"/>
              <a:t>Δεύτερου επιπέδου</a:t>
            </a:r>
            <a:endParaRPr lang="el-GR"/>
          </a:p>
          <a:p>
            <a:pPr lvl="2"/>
            <a:r>
              <a:rPr lang="el-GR"/>
              <a:t>Τρίτου επιπέδου</a:t>
            </a:r>
            <a:endParaRPr lang="el-GR"/>
          </a:p>
          <a:p>
            <a:pPr lvl="3"/>
            <a:r>
              <a:rPr lang="el-GR"/>
              <a:t>Τέταρτου επιπέδου</a:t>
            </a:r>
            <a:endParaRPr lang="el-GR"/>
          </a:p>
          <a:p>
            <a:pPr lvl="4"/>
            <a:r>
              <a:rPr lang="el-GR"/>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FE659F-6B1B-429E-A353-9B90D74A9334}" type="slidenum">
              <a:rPr lang="el-GR" smtClean="0"/>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AEFE659F-6B1B-429E-A353-9B90D74A9334}" type="slidenum">
              <a:rPr lang="el-GR" smtClean="0"/>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a:xfrm>
            <a:off x="1143000" y="685800"/>
            <a:ext cx="4572000" cy="3429000"/>
          </a:xfrm>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AEFE659F-6B1B-429E-A353-9B90D74A9334}" type="slidenum">
              <a:rPr lang="el-GR" smtClean="0"/>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ln>
        </p:spPr>
      </p:sp>
      <p:sp>
        <p:nvSpPr>
          <p:cNvPr id="83971" name="Notes Placeholder 2"/>
          <p:cNvSpPr>
            <a:spLocks noGrp="1"/>
          </p:cNvSpPr>
          <p:nvPr>
            <p:ph type="body" idx="1"/>
          </p:nvPr>
        </p:nvSpPr>
        <p:spPr bwMode="auto">
          <a:noFill/>
        </p:spPr>
        <p:txBody>
          <a:bodyPr wrap="square" numCol="1" anchor="t" anchorCtr="0" compatLnSpc="1"/>
          <a:lstStyle/>
          <a:p>
            <a:endParaRPr lang="el-GR" dirty="0"/>
          </a:p>
        </p:txBody>
      </p:sp>
      <p:sp>
        <p:nvSpPr>
          <p:cNvPr id="83972" name="Slide Number Placeholder 3"/>
          <p:cNvSpPr>
            <a:spLocks noGrp="1"/>
          </p:cNvSpPr>
          <p:nvPr>
            <p:ph type="sldNum" sz="quarter" idx="5"/>
          </p:nvPr>
        </p:nvSpPr>
        <p:spPr bwMode="auto">
          <a:noFill/>
          <a:ln>
            <a:miter lim="800000"/>
          </a:ln>
        </p:spPr>
        <p:txBody>
          <a:bodyPr wrap="square" numCol="1" anchorCtr="0" compatLnSpc="1"/>
          <a:lstStyle/>
          <a:p>
            <a:fld id="{07F0307F-4F41-486C-A573-231B82E4FBDE}" type="slidenum">
              <a:rPr lang="el-GR" smtClean="0"/>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Διαφάνεια τίτλου">
    <p:bg>
      <p:bgRef idx="1002">
        <a:schemeClr val="bg1"/>
      </p:bgRef>
    </p:bg>
    <p:spTree>
      <p:nvGrpSpPr>
        <p:cNvPr id="1" name=""/>
        <p:cNvGrpSpPr/>
        <p:nvPr/>
      </p:nvGrpSpPr>
      <p:grpSpPr>
        <a:xfrm>
          <a:off x="0" y="0"/>
          <a:ext cx="0" cy="0"/>
          <a:chOff x="0" y="0"/>
          <a:chExt cx="0" cy="0"/>
        </a:xfrm>
      </p:grpSpPr>
      <p:sp>
        <p:nvSpPr>
          <p:cNvPr id="8" name="7 - Ορθογώνιο"/>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Ευθεία γραμμή σύνδεσης"/>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11 - Τίτλος"/>
          <p:cNvSpPr>
            <a:spLocks noGrp="1"/>
          </p:cNvSpPr>
          <p:nvPr>
            <p:ph type="ctrTitle" hasCustomPrompt="1"/>
          </p:nvPr>
        </p:nvSpPr>
        <p:spPr>
          <a:xfrm>
            <a:off x="3366868" y="533400"/>
            <a:ext cx="5105400" cy="2868168"/>
          </a:xfrm>
        </p:spPr>
        <p:txBody>
          <a:bodyPr lIns="45720" tIns="0" rIns="45720">
            <a:noAutofit/>
          </a:bodyPr>
          <a:lstStyle>
            <a:lvl1pPr algn="r">
              <a:defRPr sz="4200" b="1"/>
            </a:lvl1pPr>
          </a:lstStyle>
          <a:p>
            <a:r>
              <a:rPr kumimoji="0" lang="el-GR"/>
              <a:t>Kλικ για επεξεργασία του τίτλου</a:t>
            </a:r>
            <a:endParaRPr kumimoji="0" lang="en-US"/>
          </a:p>
        </p:txBody>
      </p:sp>
      <p:sp>
        <p:nvSpPr>
          <p:cNvPr id="25" name="24 - Υπότιτλος"/>
          <p:cNvSpPr>
            <a:spLocks noGrp="1"/>
          </p:cNvSpPr>
          <p:nvPr>
            <p:ph type="subTitle" idx="1" hasCustomPrompt="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
        <p:nvSpPr>
          <p:cNvPr id="31" name="30 - Θέση ημερομηνίας"/>
          <p:cNvSpPr>
            <a:spLocks noGrp="1"/>
          </p:cNvSpPr>
          <p:nvPr>
            <p:ph type="dt" sz="half" idx="10"/>
          </p:nvPr>
        </p:nvSpPr>
        <p:spPr>
          <a:xfrm>
            <a:off x="5871224" y="6557946"/>
            <a:ext cx="2002464" cy="226902"/>
          </a:xfrm>
        </p:spPr>
        <p:txBody>
          <a:bodyPr/>
          <a:lstStyle>
            <a:lvl1pPr>
              <a:defRPr lang="en-US" smtClean="0">
                <a:solidFill>
                  <a:srgbClr val="FFFFFF"/>
                </a:solidFill>
              </a:defRPr>
            </a:lvl1pPr>
          </a:lstStyle>
          <a:p>
            <a:fld id="{50CCA4FB-03AD-4A35-9880-BBE3BAE26E98}" type="datetimeFigureOut">
              <a:rPr lang="el-GR" smtClean="0"/>
            </a:fld>
            <a:endParaRPr lang="el-GR"/>
          </a:p>
        </p:txBody>
      </p:sp>
      <p:sp>
        <p:nvSpPr>
          <p:cNvPr id="18" name="17 - Θέση υποσέλιδου"/>
          <p:cNvSpPr>
            <a:spLocks noGrp="1"/>
          </p:cNvSpPr>
          <p:nvPr>
            <p:ph type="ftr" sz="quarter" idx="11"/>
          </p:nvPr>
        </p:nvSpPr>
        <p:spPr>
          <a:xfrm>
            <a:off x="2819400" y="6557946"/>
            <a:ext cx="2927722" cy="228600"/>
          </a:xfrm>
        </p:spPr>
        <p:txBody>
          <a:bodyPr/>
          <a:lstStyle>
            <a:lvl1pPr>
              <a:defRPr lang="en-US" dirty="0">
                <a:solidFill>
                  <a:srgbClr val="FFFFFF"/>
                </a:solidFill>
              </a:defRPr>
            </a:lvl1pPr>
          </a:lstStyle>
          <a:p>
            <a:endParaRPr lang="el-GR"/>
          </a:p>
        </p:txBody>
      </p:sp>
      <p:sp>
        <p:nvSpPr>
          <p:cNvPr id="29" name="28 - Θέση αριθμού διαφάνειας"/>
          <p:cNvSpPr>
            <a:spLocks noGrp="1"/>
          </p:cNvSpPr>
          <p:nvPr>
            <p:ph type="sldNum" sz="quarter" idx="12"/>
          </p:nvPr>
        </p:nvSpPr>
        <p:spPr>
          <a:xfrm>
            <a:off x="7880884" y="6556248"/>
            <a:ext cx="588336" cy="228600"/>
          </a:xfrm>
        </p:spPr>
        <p:txBody>
          <a:bodyPr/>
          <a:lstStyle>
            <a:lvl1pPr>
              <a:defRPr lang="en-US" smtClean="0">
                <a:solidFill>
                  <a:srgbClr val="FFFFFF"/>
                </a:solidFill>
              </a:defRPr>
            </a:lvl1pPr>
          </a:lstStyle>
          <a:p>
            <a:fld id="{1DFD8141-5FD2-4321-A4A4-E465C24800A2}" type="slidenum">
              <a:rPr lang="el-GR" smtClean="0"/>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hasCustomPrompt="1"/>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hasCustomPrompt="1"/>
          </p:nvPr>
        </p:nvSpPr>
        <p:spPr/>
        <p:txBody>
          <a:bodyPr vert="eaVert"/>
          <a:lstStyle/>
          <a:p>
            <a:pPr lvl="0" eaLnBrk="1" latinLnBrk="0" hangingPunct="1"/>
            <a:r>
              <a:rPr lang="el-GR"/>
              <a:t>Kλικ για επεξεργασία των στυλ του υποδείγματος</a:t>
            </a:r>
            <a:endParaRPr lang="el-GR"/>
          </a:p>
          <a:p>
            <a:pPr lvl="1" eaLnBrk="1" latinLnBrk="0" hangingPunct="1"/>
            <a:r>
              <a:rPr lang="el-GR"/>
              <a:t>Δεύτερου επιπέδου</a:t>
            </a:r>
            <a:endParaRPr lang="el-GR"/>
          </a:p>
          <a:p>
            <a:pPr lvl="2" eaLnBrk="1" latinLnBrk="0" hangingPunct="1"/>
            <a:r>
              <a:rPr lang="el-GR"/>
              <a:t>Τρίτου επιπέδου</a:t>
            </a:r>
            <a:endParaRPr lang="el-GR"/>
          </a:p>
          <a:p>
            <a:pPr lvl="3" eaLnBrk="1" latinLnBrk="0" hangingPunct="1"/>
            <a:r>
              <a:rPr lang="el-GR"/>
              <a:t>Τέταρτου επιπέδου</a:t>
            </a:r>
            <a:endParaRPr lang="el-G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50CCA4FB-03AD-4A35-9880-BBE3BAE26E98}" type="datetimeFigureOut">
              <a:rPr lang="el-GR" smtClean="0"/>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DFD8141-5FD2-4321-A4A4-E465C24800A2}" type="slidenum">
              <a:rPr lang="el-GR" smtClean="0"/>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hasCustomPrompt="1"/>
          </p:nvPr>
        </p:nvSpPr>
        <p:spPr>
          <a:xfrm>
            <a:off x="6553200" y="274955"/>
            <a:ext cx="1524000" cy="5851525"/>
          </a:xfrm>
        </p:spPr>
        <p:txBody>
          <a:bodyPr vert="eaVert" ancho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hasCustomPrompt="1"/>
          </p:nvPr>
        </p:nvSpPr>
        <p:spPr>
          <a:xfrm>
            <a:off x="457200" y="274642"/>
            <a:ext cx="6019800" cy="5851525"/>
          </a:xfrm>
        </p:spPr>
        <p:txBody>
          <a:bodyPr vert="eaVert"/>
          <a:lstStyle/>
          <a:p>
            <a:pPr lvl="0" eaLnBrk="1" latinLnBrk="0" hangingPunct="1"/>
            <a:r>
              <a:rPr lang="el-GR"/>
              <a:t>Kλικ για επεξεργασία των στυλ του υποδείγματος</a:t>
            </a:r>
            <a:endParaRPr lang="el-GR"/>
          </a:p>
          <a:p>
            <a:pPr lvl="1" eaLnBrk="1" latinLnBrk="0" hangingPunct="1"/>
            <a:r>
              <a:rPr lang="el-GR"/>
              <a:t>Δεύτερου επιπέδου</a:t>
            </a:r>
            <a:endParaRPr lang="el-GR"/>
          </a:p>
          <a:p>
            <a:pPr lvl="2" eaLnBrk="1" latinLnBrk="0" hangingPunct="1"/>
            <a:r>
              <a:rPr lang="el-GR"/>
              <a:t>Τρίτου επιπέδου</a:t>
            </a:r>
            <a:endParaRPr lang="el-GR"/>
          </a:p>
          <a:p>
            <a:pPr lvl="3" eaLnBrk="1" latinLnBrk="0" hangingPunct="1"/>
            <a:r>
              <a:rPr lang="el-GR"/>
              <a:t>Τέταρτου επιπέδου</a:t>
            </a:r>
            <a:endParaRPr lang="el-G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a:xfrm>
            <a:off x="4242816" y="6557946"/>
            <a:ext cx="2002464" cy="226902"/>
          </a:xfrm>
        </p:spPr>
        <p:txBody>
          <a:bodyPr/>
          <a:lstStyle/>
          <a:p>
            <a:fld id="{50CCA4FB-03AD-4A35-9880-BBE3BAE26E98}" type="datetimeFigureOut">
              <a:rPr lang="el-GR" smtClean="0"/>
            </a:fld>
            <a:endParaRPr lang="el-GR"/>
          </a:p>
        </p:txBody>
      </p:sp>
      <p:sp>
        <p:nvSpPr>
          <p:cNvPr id="5" name="4 - Θέση υποσέλιδου"/>
          <p:cNvSpPr>
            <a:spLocks noGrp="1"/>
          </p:cNvSpPr>
          <p:nvPr>
            <p:ph type="ftr" sz="quarter" idx="11"/>
          </p:nvPr>
        </p:nvSpPr>
        <p:spPr>
          <a:xfrm>
            <a:off x="457200" y="6556248"/>
            <a:ext cx="3657600" cy="228600"/>
          </a:xfrm>
        </p:spPr>
        <p:txBody>
          <a:bodyPr/>
          <a:lstStyle/>
          <a:p>
            <a:endParaRPr lang="el-GR"/>
          </a:p>
        </p:txBody>
      </p:sp>
      <p:sp>
        <p:nvSpPr>
          <p:cNvPr id="6" name="5 - Θέση αριθμού διαφάνειας"/>
          <p:cNvSpPr>
            <a:spLocks noGrp="1"/>
          </p:cNvSpPr>
          <p:nvPr>
            <p:ph type="sldNum" sz="quarter" idx="12"/>
          </p:nvPr>
        </p:nvSpPr>
        <p:spPr>
          <a:xfrm>
            <a:off x="6254496" y="6553200"/>
            <a:ext cx="588336" cy="228600"/>
          </a:xfrm>
        </p:spPr>
        <p:txBody>
          <a:bodyPr/>
          <a:lstStyle>
            <a:lvl1pPr>
              <a:defRPr>
                <a:solidFill>
                  <a:schemeClr val="tx2"/>
                </a:solidFill>
              </a:defRPr>
            </a:lvl1pPr>
          </a:lstStyle>
          <a:p>
            <a:fld id="{1DFD8141-5FD2-4321-A4A4-E465C24800A2}" type="slidenum">
              <a:rPr lang="el-GR" smtClean="0"/>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hasCustomPrompt="1"/>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idx="1" hasCustomPrompt="1"/>
          </p:nvPr>
        </p:nvSpPr>
        <p:spPr/>
        <p:txBody>
          <a:bodyPr/>
          <a:lstStyle/>
          <a:p>
            <a:pPr lvl="0" eaLnBrk="1" latinLnBrk="0" hangingPunct="1"/>
            <a:r>
              <a:rPr lang="el-GR"/>
              <a:t>Kλικ για επεξεργασία των στυλ του υποδείγματος</a:t>
            </a:r>
            <a:endParaRPr lang="el-GR"/>
          </a:p>
          <a:p>
            <a:pPr lvl="1" eaLnBrk="1" latinLnBrk="0" hangingPunct="1"/>
            <a:r>
              <a:rPr lang="el-GR"/>
              <a:t>Δεύτερου επιπέδου</a:t>
            </a:r>
            <a:endParaRPr lang="el-GR"/>
          </a:p>
          <a:p>
            <a:pPr lvl="2" eaLnBrk="1" latinLnBrk="0" hangingPunct="1"/>
            <a:r>
              <a:rPr lang="el-GR"/>
              <a:t>Τρίτου επιπέδου</a:t>
            </a:r>
            <a:endParaRPr lang="el-GR"/>
          </a:p>
          <a:p>
            <a:pPr lvl="3" eaLnBrk="1" latinLnBrk="0" hangingPunct="1"/>
            <a:r>
              <a:rPr lang="el-GR"/>
              <a:t>Τέταρτου επιπέδου</a:t>
            </a:r>
            <a:endParaRPr lang="el-G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50CCA4FB-03AD-4A35-9880-BBE3BAE26E98}" type="datetimeFigureOut">
              <a:rPr lang="el-GR" smtClean="0"/>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DFD8141-5FD2-4321-A4A4-E465C24800A2}" type="slidenum">
              <a:rPr lang="el-GR" smtClean="0"/>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2" name="1 - Τίτλος"/>
          <p:cNvSpPr>
            <a:spLocks noGrp="1"/>
          </p:cNvSpPr>
          <p:nvPr>
            <p:ph type="title" hasCustomPrompt="1"/>
          </p:nvPr>
        </p:nvSpPr>
        <p:spPr>
          <a:xfrm>
            <a:off x="1066800" y="2821837"/>
            <a:ext cx="6255488" cy="1362075"/>
          </a:xfrm>
        </p:spPr>
        <p:txBody>
          <a:bodyPr tIns="0" anchor="t"/>
          <a:lstStyle>
            <a:lvl1pPr algn="r">
              <a:buNone/>
              <a:defRPr sz="4200" b="1" cap="all"/>
            </a:lvl1pPr>
          </a:lstStyle>
          <a:p>
            <a:r>
              <a:rPr kumimoji="0" lang="el-GR"/>
              <a:t>Kλικ για επεξεργασία του τίτλου</a:t>
            </a:r>
            <a:endParaRPr kumimoji="0" lang="en-US"/>
          </a:p>
        </p:txBody>
      </p:sp>
      <p:sp>
        <p:nvSpPr>
          <p:cNvPr id="3" name="2 - Θέση κειμένου"/>
          <p:cNvSpPr>
            <a:spLocks noGrp="1"/>
          </p:cNvSpPr>
          <p:nvPr>
            <p:ph type="body" idx="1" hasCustomPrompt="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endParaRPr kumimoji="0" lang="el-GR"/>
          </a:p>
        </p:txBody>
      </p:sp>
      <p:sp>
        <p:nvSpPr>
          <p:cNvPr id="4" name="3 - Θέση ημερομηνίας"/>
          <p:cNvSpPr>
            <a:spLocks noGrp="1"/>
          </p:cNvSpPr>
          <p:nvPr>
            <p:ph type="dt" sz="half" idx="10"/>
          </p:nvPr>
        </p:nvSpPr>
        <p:spPr>
          <a:xfrm>
            <a:off x="4724238" y="6556810"/>
            <a:ext cx="2002464" cy="226902"/>
          </a:xfrm>
        </p:spPr>
        <p:txBody>
          <a:bodyPr bIns="0" anchor="b"/>
          <a:lstStyle>
            <a:lvl1pPr>
              <a:defRPr>
                <a:solidFill>
                  <a:schemeClr val="tx2"/>
                </a:solidFill>
              </a:defRPr>
            </a:lvl1pPr>
          </a:lstStyle>
          <a:p>
            <a:fld id="{50CCA4FB-03AD-4A35-9880-BBE3BAE26E98}" type="datetimeFigureOut">
              <a:rPr lang="el-GR" smtClean="0"/>
            </a:fld>
            <a:endParaRPr lang="el-GR"/>
          </a:p>
        </p:txBody>
      </p:sp>
      <p:sp>
        <p:nvSpPr>
          <p:cNvPr id="5" name="4 - Θέση υποσέλιδου"/>
          <p:cNvSpPr>
            <a:spLocks noGrp="1"/>
          </p:cNvSpPr>
          <p:nvPr>
            <p:ph type="ftr" sz="quarter" idx="11"/>
          </p:nvPr>
        </p:nvSpPr>
        <p:spPr>
          <a:xfrm>
            <a:off x="1735358" y="6556810"/>
            <a:ext cx="2895600" cy="228600"/>
          </a:xfrm>
        </p:spPr>
        <p:txBody>
          <a:bodyPr bIns="0" anchor="b"/>
          <a:lstStyle>
            <a:lvl1pPr>
              <a:defRPr>
                <a:solidFill>
                  <a:schemeClr val="tx2"/>
                </a:solidFill>
              </a:defRPr>
            </a:lvl1pPr>
          </a:lstStyle>
          <a:p>
            <a:endParaRPr lang="el-GR"/>
          </a:p>
        </p:txBody>
      </p:sp>
      <p:sp>
        <p:nvSpPr>
          <p:cNvPr id="6" name="5 - Θέση αριθμού διαφάνειας"/>
          <p:cNvSpPr>
            <a:spLocks noGrp="1"/>
          </p:cNvSpPr>
          <p:nvPr>
            <p:ph type="sldNum" sz="quarter" idx="12"/>
          </p:nvPr>
        </p:nvSpPr>
        <p:spPr>
          <a:xfrm>
            <a:off x="6733952" y="6555112"/>
            <a:ext cx="588336" cy="228600"/>
          </a:xfrm>
        </p:spPr>
        <p:txBody>
          <a:bodyPr/>
          <a:lstStyle/>
          <a:p>
            <a:fld id="{1DFD8141-5FD2-4321-A4A4-E465C24800A2}" type="slidenum">
              <a:rPr lang="el-GR" smtClean="0"/>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hasCustomPrompt="1"/>
          </p:nvPr>
        </p:nvSpPr>
        <p:spPr>
          <a:xfrm>
            <a:off x="457200" y="320040"/>
            <a:ext cx="7242048" cy="1143000"/>
          </a:xfrm>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sz="half" idx="1" hasCustomPrompt="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lstStyle>
          <a:p>
            <a:pPr lvl="0" eaLnBrk="1" latinLnBrk="0" hangingPunct="1"/>
            <a:r>
              <a:rPr lang="el-GR"/>
              <a:t>Kλικ για επεξεργασία των στυλ του υποδείγματος</a:t>
            </a:r>
            <a:endParaRPr lang="el-GR"/>
          </a:p>
          <a:p>
            <a:pPr lvl="1" eaLnBrk="1" latinLnBrk="0" hangingPunct="1"/>
            <a:r>
              <a:rPr lang="el-GR"/>
              <a:t>Δεύτερου επιπέδου</a:t>
            </a:r>
            <a:endParaRPr lang="el-GR"/>
          </a:p>
          <a:p>
            <a:pPr lvl="2" eaLnBrk="1" latinLnBrk="0" hangingPunct="1"/>
            <a:r>
              <a:rPr lang="el-GR"/>
              <a:t>Τρίτου επιπέδου</a:t>
            </a:r>
            <a:endParaRPr lang="el-GR"/>
          </a:p>
          <a:p>
            <a:pPr lvl="3" eaLnBrk="1" latinLnBrk="0" hangingPunct="1"/>
            <a:r>
              <a:rPr lang="el-GR"/>
              <a:t>Τέταρτου επιπέδου</a:t>
            </a:r>
            <a:endParaRPr lang="el-GR"/>
          </a:p>
          <a:p>
            <a:pPr lvl="4" eaLnBrk="1" latinLnBrk="0" hangingPunct="1"/>
            <a:r>
              <a:rPr lang="el-GR"/>
              <a:t>Πέμπτου επιπέδου</a:t>
            </a:r>
            <a:endParaRPr kumimoji="0" lang="en-US"/>
          </a:p>
        </p:txBody>
      </p:sp>
      <p:sp>
        <p:nvSpPr>
          <p:cNvPr id="4" name="3 - Θέση περιεχομένου"/>
          <p:cNvSpPr>
            <a:spLocks noGrp="1"/>
          </p:cNvSpPr>
          <p:nvPr>
            <p:ph sz="half" idx="2" hasCustomPrompt="1"/>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lstStyle>
          <a:p>
            <a:pPr lvl="0" eaLnBrk="1" latinLnBrk="0" hangingPunct="1"/>
            <a:r>
              <a:rPr lang="el-GR"/>
              <a:t>Kλικ για επεξεργασία των στυλ του υποδείγματος</a:t>
            </a:r>
            <a:endParaRPr lang="el-GR"/>
          </a:p>
          <a:p>
            <a:pPr lvl="1" eaLnBrk="1" latinLnBrk="0" hangingPunct="1"/>
            <a:r>
              <a:rPr lang="el-GR"/>
              <a:t>Δεύτερου επιπέδου</a:t>
            </a:r>
            <a:endParaRPr lang="el-GR"/>
          </a:p>
          <a:p>
            <a:pPr lvl="2" eaLnBrk="1" latinLnBrk="0" hangingPunct="1"/>
            <a:r>
              <a:rPr lang="el-GR"/>
              <a:t>Τρίτου επιπέδου</a:t>
            </a:r>
            <a:endParaRPr lang="el-GR"/>
          </a:p>
          <a:p>
            <a:pPr lvl="3" eaLnBrk="1" latinLnBrk="0" hangingPunct="1"/>
            <a:r>
              <a:rPr lang="el-GR"/>
              <a:t>Τέταρτου επιπέδου</a:t>
            </a:r>
            <a:endParaRPr lang="el-G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50CCA4FB-03AD-4A35-9880-BBE3BAE26E98}" type="datetimeFigureOut">
              <a:rPr lang="el-GR" smtClean="0"/>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DFD8141-5FD2-4321-A4A4-E465C24800A2}" type="slidenum">
              <a:rPr lang="el-GR" smtClean="0"/>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hasCustomPrompt="1"/>
          </p:nvPr>
        </p:nvSpPr>
        <p:spPr>
          <a:xfrm>
            <a:off x="457200" y="320040"/>
            <a:ext cx="7242048" cy="1143000"/>
          </a:xfrm>
        </p:spPr>
        <p:txBody>
          <a:bodyPr anchor="b"/>
          <a:lstStyle>
            <a:lvl1pPr>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hasCustomPrompt="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endParaRPr kumimoji="0" lang="el-GR"/>
          </a:p>
        </p:txBody>
      </p:sp>
      <p:sp>
        <p:nvSpPr>
          <p:cNvPr id="4" name="3 - Θέση κειμένου"/>
          <p:cNvSpPr>
            <a:spLocks noGrp="1"/>
          </p:cNvSpPr>
          <p:nvPr>
            <p:ph type="body" sz="half" idx="3" hasCustomPrompt="1"/>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endParaRPr kumimoji="0" lang="el-GR"/>
          </a:p>
        </p:txBody>
      </p:sp>
      <p:sp>
        <p:nvSpPr>
          <p:cNvPr id="5" name="4 - Θέση περιεχομένου"/>
          <p:cNvSpPr>
            <a:spLocks noGrp="1"/>
          </p:cNvSpPr>
          <p:nvPr>
            <p:ph sz="quarter" idx="2" hasCustomPrompt="1"/>
          </p:nvPr>
        </p:nvSpPr>
        <p:spPr>
          <a:xfrm>
            <a:off x="457200" y="1711840"/>
            <a:ext cx="3520440" cy="4114800"/>
          </a:xfrm>
        </p:spPr>
        <p:txBody>
          <a:bodyPr/>
          <a:lstStyle>
            <a:lvl1pPr>
              <a:defRPr sz="24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endParaRPr lang="el-GR"/>
          </a:p>
          <a:p>
            <a:pPr lvl="1" eaLnBrk="1" latinLnBrk="0" hangingPunct="1"/>
            <a:r>
              <a:rPr lang="el-GR"/>
              <a:t>Δεύτερου επιπέδου</a:t>
            </a:r>
            <a:endParaRPr lang="el-GR"/>
          </a:p>
          <a:p>
            <a:pPr lvl="2" eaLnBrk="1" latinLnBrk="0" hangingPunct="1"/>
            <a:r>
              <a:rPr lang="el-GR"/>
              <a:t>Τρίτου επιπέδου</a:t>
            </a:r>
            <a:endParaRPr lang="el-GR"/>
          </a:p>
          <a:p>
            <a:pPr lvl="3" eaLnBrk="1" latinLnBrk="0" hangingPunct="1"/>
            <a:r>
              <a:rPr lang="el-GR"/>
              <a:t>Τέταρτου επιπέδου</a:t>
            </a:r>
            <a:endParaRPr lang="el-GR"/>
          </a:p>
          <a:p>
            <a:pPr lvl="4" eaLnBrk="1" latinLnBrk="0" hangingPunct="1"/>
            <a:r>
              <a:rPr lang="el-GR"/>
              <a:t>Πέμπτου επιπέδου</a:t>
            </a:r>
            <a:endParaRPr kumimoji="0" lang="en-US"/>
          </a:p>
        </p:txBody>
      </p:sp>
      <p:sp>
        <p:nvSpPr>
          <p:cNvPr id="6" name="5 - Θέση περιεχομένου"/>
          <p:cNvSpPr>
            <a:spLocks noGrp="1"/>
          </p:cNvSpPr>
          <p:nvPr>
            <p:ph sz="quarter" idx="4" hasCustomPrompt="1"/>
          </p:nvPr>
        </p:nvSpPr>
        <p:spPr>
          <a:xfrm>
            <a:off x="4178808" y="1711840"/>
            <a:ext cx="3520440" cy="4114800"/>
          </a:xfrm>
        </p:spPr>
        <p:txBody>
          <a:bodyPr/>
          <a:lstStyle>
            <a:lvl1pPr>
              <a:defRPr sz="24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endParaRPr lang="el-GR"/>
          </a:p>
          <a:p>
            <a:pPr lvl="1" eaLnBrk="1" latinLnBrk="0" hangingPunct="1"/>
            <a:r>
              <a:rPr lang="el-GR"/>
              <a:t>Δεύτερου επιπέδου</a:t>
            </a:r>
            <a:endParaRPr lang="el-GR"/>
          </a:p>
          <a:p>
            <a:pPr lvl="2" eaLnBrk="1" latinLnBrk="0" hangingPunct="1"/>
            <a:r>
              <a:rPr lang="el-GR"/>
              <a:t>Τρίτου επιπέδου</a:t>
            </a:r>
            <a:endParaRPr lang="el-GR"/>
          </a:p>
          <a:p>
            <a:pPr lvl="3" eaLnBrk="1" latinLnBrk="0" hangingPunct="1"/>
            <a:r>
              <a:rPr lang="el-GR"/>
              <a:t>Τέταρτου επιπέδου</a:t>
            </a:r>
            <a:endParaRPr lang="el-GR"/>
          </a:p>
          <a:p>
            <a:pPr lvl="4" eaLnBrk="1" latinLnBrk="0" hangingPunct="1"/>
            <a:r>
              <a:rPr lang="el-GR"/>
              <a:t>Πέμπτου επιπέδου</a:t>
            </a:r>
            <a:endParaRPr kumimoji="0" lang="en-US"/>
          </a:p>
        </p:txBody>
      </p:sp>
      <p:sp>
        <p:nvSpPr>
          <p:cNvPr id="7" name="6 - Θέση ημερομηνίας"/>
          <p:cNvSpPr>
            <a:spLocks noGrp="1"/>
          </p:cNvSpPr>
          <p:nvPr>
            <p:ph type="dt" sz="half" idx="10"/>
          </p:nvPr>
        </p:nvSpPr>
        <p:spPr/>
        <p:txBody>
          <a:bodyPr/>
          <a:lstStyle/>
          <a:p>
            <a:fld id="{50CCA4FB-03AD-4A35-9880-BBE3BAE26E98}" type="datetimeFigureOut">
              <a:rPr lang="el-GR" smtClean="0"/>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1DFD8141-5FD2-4321-A4A4-E465C24800A2}" type="slidenum">
              <a:rPr lang="el-GR" smtClean="0"/>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hasCustomPrompt="1"/>
          </p:nvPr>
        </p:nvSpPr>
        <p:spPr>
          <a:xfrm>
            <a:off x="457200" y="320040"/>
            <a:ext cx="7242048" cy="1143000"/>
          </a:xfrm>
        </p:spPr>
        <p:txBody>
          <a:bodyP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50CCA4FB-03AD-4A35-9880-BBE3BAE26E98}" type="datetimeFigureOut">
              <a:rPr lang="el-GR" smtClean="0"/>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1DFD8141-5FD2-4321-A4A4-E465C24800A2}" type="slidenum">
              <a:rPr lang="el-GR" smtClean="0"/>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solidFill>
                  <a:schemeClr val="tx2"/>
                </a:solidFill>
              </a:defRPr>
            </a:lvl1pPr>
          </a:lstStyle>
          <a:p>
            <a:fld id="{50CCA4FB-03AD-4A35-9880-BBE3BAE26E98}" type="datetimeFigureOut">
              <a:rPr lang="el-GR" smtClean="0"/>
            </a:fld>
            <a:endParaRPr lang="el-GR"/>
          </a:p>
        </p:txBody>
      </p:sp>
      <p:sp>
        <p:nvSpPr>
          <p:cNvPr id="3" name="2 - Θέση υποσέλιδου"/>
          <p:cNvSpPr>
            <a:spLocks noGrp="1"/>
          </p:cNvSpPr>
          <p:nvPr>
            <p:ph type="ftr" sz="quarter" idx="11"/>
          </p:nvPr>
        </p:nvSpPr>
        <p:spPr/>
        <p:txBody>
          <a:bodyPr/>
          <a:lstStyle>
            <a:lvl1pPr>
              <a:defRPr>
                <a:solidFill>
                  <a:schemeClr val="tx2"/>
                </a:solidFill>
              </a:defRPr>
            </a:lvl1pPr>
          </a:lstStyle>
          <a:p>
            <a:endParaRPr lang="el-GR"/>
          </a:p>
        </p:txBody>
      </p:sp>
      <p:sp>
        <p:nvSpPr>
          <p:cNvPr id="4" name="3 - Θέση αριθμού διαφάνειας"/>
          <p:cNvSpPr>
            <a:spLocks noGrp="1"/>
          </p:cNvSpPr>
          <p:nvPr>
            <p:ph type="sldNum" sz="quarter" idx="12"/>
          </p:nvPr>
        </p:nvSpPr>
        <p:spPr/>
        <p:txBody>
          <a:bodyPr/>
          <a:lstStyle/>
          <a:p>
            <a:fld id="{1DFD8141-5FD2-4321-A4A4-E465C24800A2}" type="slidenum">
              <a:rPr lang="el-GR" smtClean="0"/>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hasCustomPrompt="1"/>
          </p:nvPr>
        </p:nvSpPr>
        <p:spPr>
          <a:xfrm>
            <a:off x="457200" y="228600"/>
            <a:ext cx="5897880" cy="1173480"/>
          </a:xfrm>
        </p:spPr>
        <p:txBody>
          <a:bodyPr wrap="square" anchor="b"/>
          <a:lstStyle>
            <a:lvl1pPr algn="l">
              <a:buNone/>
              <a:defRPr lang="en-US" sz="2400" baseline="0" smtClean="0"/>
            </a:lvl1pPr>
          </a:lstStyle>
          <a:p>
            <a:r>
              <a:rPr kumimoji="0" lang="el-GR"/>
              <a:t>Kλικ για επεξεργασία του τίτλου</a:t>
            </a:r>
            <a:endParaRPr kumimoji="0" lang="en-US"/>
          </a:p>
        </p:txBody>
      </p:sp>
      <p:sp>
        <p:nvSpPr>
          <p:cNvPr id="3" name="2 - Θέση κειμένου"/>
          <p:cNvSpPr>
            <a:spLocks noGrp="1"/>
          </p:cNvSpPr>
          <p:nvPr>
            <p:ph type="body" idx="2" hasCustomPrompt="1"/>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a:t>Kλικ για επεξεργασία των στυλ του υποδείγματος</a:t>
            </a:r>
            <a:endParaRPr kumimoji="0" lang="el-GR"/>
          </a:p>
        </p:txBody>
      </p:sp>
      <p:sp>
        <p:nvSpPr>
          <p:cNvPr id="4" name="3 - Θέση περιεχομένου"/>
          <p:cNvSpPr>
            <a:spLocks noGrp="1"/>
          </p:cNvSpPr>
          <p:nvPr>
            <p:ph sz="half" idx="1" hasCustomPrompt="1"/>
          </p:nvPr>
        </p:nvSpPr>
        <p:spPr>
          <a:xfrm>
            <a:off x="457200" y="2133600"/>
            <a:ext cx="7239000" cy="4371752"/>
          </a:xfrm>
        </p:spPr>
        <p:txBody>
          <a:bodyPr/>
          <a:lstStyle>
            <a:lvl1pPr>
              <a:defRPr sz="3200"/>
            </a:lvl1pPr>
            <a:lvl2pPr>
              <a:defRPr sz="2800"/>
            </a:lvl2pPr>
            <a:lvl3pPr>
              <a:defRPr sz="2400"/>
            </a:lvl3pPr>
            <a:lvl4pPr>
              <a:defRPr sz="2000"/>
            </a:lvl4pPr>
            <a:lvl5pPr>
              <a:defRPr sz="2000"/>
            </a:lvl5pPr>
          </a:lstStyle>
          <a:p>
            <a:pPr lvl="0" eaLnBrk="1" latinLnBrk="0" hangingPunct="1"/>
            <a:r>
              <a:rPr lang="el-GR"/>
              <a:t>Kλικ για επεξεργασία των στυλ του υποδείγματος</a:t>
            </a:r>
            <a:endParaRPr lang="el-GR"/>
          </a:p>
          <a:p>
            <a:pPr lvl="1" eaLnBrk="1" latinLnBrk="0" hangingPunct="1"/>
            <a:r>
              <a:rPr lang="el-GR"/>
              <a:t>Δεύτερου επιπέδου</a:t>
            </a:r>
            <a:endParaRPr lang="el-GR"/>
          </a:p>
          <a:p>
            <a:pPr lvl="2" eaLnBrk="1" latinLnBrk="0" hangingPunct="1"/>
            <a:r>
              <a:rPr lang="el-GR"/>
              <a:t>Τρίτου επιπέδου</a:t>
            </a:r>
            <a:endParaRPr lang="el-GR"/>
          </a:p>
          <a:p>
            <a:pPr lvl="3" eaLnBrk="1" latinLnBrk="0" hangingPunct="1"/>
            <a:r>
              <a:rPr lang="el-GR"/>
              <a:t>Τέταρτου επιπέδου</a:t>
            </a:r>
            <a:endParaRPr lang="el-G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50CCA4FB-03AD-4A35-9880-BBE3BAE26E98}" type="datetimeFigureOut">
              <a:rPr lang="el-GR" smtClean="0"/>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DFD8141-5FD2-4321-A4A4-E465C24800A2}" type="slidenum">
              <a:rPr lang="el-GR" smtClean="0"/>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Εικόνα με λεζάντα">
    <p:bg>
      <p:bgRef idx="1002">
        <a:schemeClr val="bg2"/>
      </p:bgRef>
    </p:bg>
    <p:spTree>
      <p:nvGrpSpPr>
        <p:cNvPr id="1" name=""/>
        <p:cNvGrpSpPr/>
        <p:nvPr/>
      </p:nvGrpSpPr>
      <p:grpSpPr>
        <a:xfrm>
          <a:off x="0" y="0"/>
          <a:ext cx="0" cy="0"/>
          <a:chOff x="0" y="0"/>
          <a:chExt cx="0" cy="0"/>
        </a:xfrm>
      </p:grpSpPr>
      <p:sp>
        <p:nvSpPr>
          <p:cNvPr id="8" name="7 - Ορθογώνιο"/>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 Ορθογώνιο"/>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hasCustomPrompt="1"/>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lstStyle>
          <a:p>
            <a:r>
              <a:rPr kumimoji="0" lang="el-GR"/>
              <a:t>Kλικ για επεξεργασία του τίτλου</a:t>
            </a:r>
            <a:endParaRPr kumimoji="0" lang="en-US" dirty="0"/>
          </a:p>
        </p:txBody>
      </p:sp>
      <p:sp>
        <p:nvSpPr>
          <p:cNvPr id="4" name="3 - Θέση κειμένου"/>
          <p:cNvSpPr>
            <a:spLocks noGrp="1"/>
          </p:cNvSpPr>
          <p:nvPr>
            <p:ph type="body" sz="half" idx="2" hasCustomPrompt="1"/>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lstStyle>
          <a:p>
            <a:pPr marL="0" marR="0" lvl="0" indent="0" algn="l" defTabSz="0" rtl="0" eaLnBrk="1" fontAlgn="auto" latinLnBrk="0" hangingPunct="1">
              <a:lnSpc>
                <a:spcPct val="100000"/>
              </a:lnSpc>
              <a:spcBef>
                <a:spcPts val="0"/>
              </a:spcBef>
              <a:spcAft>
                <a:spcPts val="0"/>
              </a:spcAft>
              <a:buClr>
                <a:schemeClr val="tx2"/>
              </a:buClr>
              <a:buSzPct val="73000"/>
              <a:buFontTx/>
              <a:buNone/>
              <a:defRPr/>
            </a:pPr>
            <a:r>
              <a:rPr kumimoji="0" lang="el-GR"/>
              <a:t>Kλικ για επεξεργασία των στυλ του υποδείγματος</a:t>
            </a:r>
            <a:endParaRPr kumimoji="0" lang="el-GR"/>
          </a:p>
        </p:txBody>
      </p:sp>
      <p:sp>
        <p:nvSpPr>
          <p:cNvPr id="5" name="4 - Θέση ημερομηνίας"/>
          <p:cNvSpPr>
            <a:spLocks noGrp="1"/>
          </p:cNvSpPr>
          <p:nvPr>
            <p:ph type="dt" sz="half" idx="10"/>
          </p:nvPr>
        </p:nvSpPr>
        <p:spPr/>
        <p:txBody>
          <a:bodyPr/>
          <a:lstStyle/>
          <a:p>
            <a:fld id="{50CCA4FB-03AD-4A35-9880-BBE3BAE26E98}" type="datetimeFigureOut">
              <a:rPr lang="el-GR" smtClean="0"/>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DFD8141-5FD2-4321-A4A4-E465C24800A2}" type="slidenum">
              <a:rPr lang="el-GR" smtClean="0"/>
            </a:fld>
            <a:endParaRPr lang="el-GR"/>
          </a:p>
        </p:txBody>
      </p:sp>
      <p:sp>
        <p:nvSpPr>
          <p:cNvPr id="10" name="9 - Θέση εικόνας"/>
          <p:cNvSpPr>
            <a:spLocks noGrp="1"/>
          </p:cNvSpPr>
          <p:nvPr>
            <p:ph type="pic" idx="1" hasCustomPrompt="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flipH="1">
            <a:off x="8153400" y="0"/>
            <a:ext cx="990600" cy="6858000"/>
          </a:xfrm>
          <a:prstGeom prst="rect">
            <a:avLst/>
          </a:prstGeom>
          <a:blipFill>
            <a:blip r:embed="rId1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 Θέση τίτλου"/>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l-GR"/>
              <a:t>Kλικ για επεξεργασία του τίτλου</a:t>
            </a:r>
            <a:endParaRPr kumimoji="0" lang="en-US"/>
          </a:p>
        </p:txBody>
      </p:sp>
      <p:sp>
        <p:nvSpPr>
          <p:cNvPr id="31" name="30 - Θέση κειμένου"/>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l-GR"/>
              <a:t>Kλικ για επεξεργασία των στυλ του υποδείγματος</a:t>
            </a:r>
            <a:endParaRPr kumimoji="0" lang="el-GR"/>
          </a:p>
          <a:p>
            <a:pPr lvl="1" eaLnBrk="1" latinLnBrk="0" hangingPunct="1"/>
            <a:r>
              <a:rPr kumimoji="0" lang="el-GR"/>
              <a:t>Δεύτερου επιπέδου</a:t>
            </a:r>
            <a:endParaRPr kumimoji="0" lang="el-GR"/>
          </a:p>
          <a:p>
            <a:pPr lvl="2" eaLnBrk="1" latinLnBrk="0" hangingPunct="1"/>
            <a:r>
              <a:rPr kumimoji="0" lang="el-GR"/>
              <a:t>Τρίτου επιπέδου</a:t>
            </a:r>
            <a:endParaRPr kumimoji="0" lang="el-GR"/>
          </a:p>
          <a:p>
            <a:pPr lvl="3" eaLnBrk="1" latinLnBrk="0" hangingPunct="1"/>
            <a:r>
              <a:rPr kumimoji="0" lang="el-GR"/>
              <a:t>Τέταρτου επιπέδου</a:t>
            </a:r>
            <a:endParaRPr kumimoji="0" lang="el-GR"/>
          </a:p>
          <a:p>
            <a:pPr lvl="4" eaLnBrk="1" latinLnBrk="0" hangingPunct="1"/>
            <a:r>
              <a:rPr kumimoji="0" lang="el-GR"/>
              <a:t>Πέμπτου επιπέδου</a:t>
            </a:r>
            <a:endParaRPr kumimoji="0" lang="en-US"/>
          </a:p>
        </p:txBody>
      </p:sp>
      <p:sp>
        <p:nvSpPr>
          <p:cNvPr id="27" name="26 - Θέση ημερομηνίας"/>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lstStyle>
          <a:p>
            <a:fld id="{50CCA4FB-03AD-4A35-9880-BBE3BAE26E98}" type="datetimeFigureOut">
              <a:rPr lang="el-GR" smtClean="0"/>
            </a:fld>
            <a:endParaRPr lang="el-GR"/>
          </a:p>
        </p:txBody>
      </p:sp>
      <p:sp>
        <p:nvSpPr>
          <p:cNvPr id="4" name="3 - Θέση υποσέλιδου"/>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lstStyle>
          <a:p>
            <a:endParaRPr lang="el-GR"/>
          </a:p>
        </p:txBody>
      </p:sp>
      <p:sp>
        <p:nvSpPr>
          <p:cNvPr id="16" name="15 - Θέση αριθμού διαφάνειας"/>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lstStyle>
          <a:p>
            <a:fld id="{1DFD8141-5FD2-4321-A4A4-E465C24800A2}" type="slidenum">
              <a:rPr lang="el-GR" smtClean="0"/>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p:titleStyle>
    <p:bodyStyle>
      <a:lvl1pPr marL="274320" indent="-274320" algn="l" rtl="0" eaLnBrk="1" latinLnBrk="0" hangingPunct="1">
        <a:spcBef>
          <a:spcPts val="600"/>
        </a:spcBef>
        <a:buClr>
          <a:schemeClr val="tx2"/>
        </a:buClr>
        <a:buSzPct val="73000"/>
        <a:buFont typeface="Wingdings 2" panose="05020102010507070707"/>
        <a:buChar char=""/>
        <a:defRPr kumimoji="0" sz="2600" kern="1200" baseline="0">
          <a:solidFill>
            <a:schemeClr val="tx1"/>
          </a:solidFill>
          <a:latin typeface="+mn-lt"/>
          <a:ea typeface="+mn-ea"/>
          <a:cs typeface="+mn-cs"/>
        </a:defRPr>
      </a:lvl1pPr>
      <a:lvl2pPr marL="521335" indent="-228600" algn="l" rtl="0" eaLnBrk="1" latinLnBrk="0" hangingPunct="1">
        <a:spcBef>
          <a:spcPts val="500"/>
        </a:spcBef>
        <a:buClr>
          <a:schemeClr val="accent4"/>
        </a:buClr>
        <a:buSzPct val="80000"/>
        <a:buFont typeface="Wingdings 2" panose="05020102010507070707"/>
        <a:buChar char=""/>
        <a:defRPr kumimoji="0" sz="2300" kern="1200">
          <a:solidFill>
            <a:schemeClr val="tx1">
              <a:tint val="85000"/>
            </a:schemeClr>
          </a:solidFill>
          <a:latin typeface="+mn-lt"/>
          <a:ea typeface="+mn-ea"/>
          <a:cs typeface="+mn-cs"/>
        </a:defRPr>
      </a:lvl2pPr>
      <a:lvl3pPr marL="758825" indent="-228600" algn="l" rtl="0" eaLnBrk="1" latinLnBrk="0" hangingPunct="1">
        <a:spcBef>
          <a:spcPts val="400"/>
        </a:spcBef>
        <a:buClr>
          <a:schemeClr val="accent4"/>
        </a:buClr>
        <a:buSzPct val="60000"/>
        <a:buFont typeface="Wingdings" panose="05000000000000000000"/>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panose="05020102010507070707"/>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panose="05000000000000000000"/>
        <a:buChar char=""/>
        <a:defRPr kumimoji="0" sz="1800" kern="1200">
          <a:solidFill>
            <a:schemeClr val="tx1"/>
          </a:solidFill>
          <a:latin typeface="+mn-lt"/>
          <a:ea typeface="+mn-ea"/>
          <a:cs typeface="+mn-cs"/>
        </a:defRPr>
      </a:lvl5pPr>
      <a:lvl6pPr marL="1471930" indent="-182880" algn="l" rtl="0" eaLnBrk="1" latinLnBrk="0" hangingPunct="1">
        <a:spcBef>
          <a:spcPts val="400"/>
        </a:spcBef>
        <a:buClr>
          <a:schemeClr val="accent4"/>
        </a:buClr>
        <a:buSzPct val="80000"/>
        <a:buFont typeface="Wingdings 2" panose="05020102010507070707"/>
        <a:buChar char=""/>
        <a:defRPr kumimoji="0" sz="1800" kern="1200">
          <a:solidFill>
            <a:schemeClr val="tx1">
              <a:tint val="85000"/>
            </a:schemeClr>
          </a:solidFill>
          <a:latin typeface="+mn-lt"/>
          <a:ea typeface="+mn-ea"/>
          <a:cs typeface="+mn-cs"/>
        </a:defRPr>
      </a:lvl6pPr>
      <a:lvl7pPr marL="1673225" indent="-182880" algn="l" rtl="0" eaLnBrk="1" latinLnBrk="0" hangingPunct="1">
        <a:spcBef>
          <a:spcPct val="20000"/>
        </a:spcBef>
        <a:buClr>
          <a:schemeClr val="accent4"/>
        </a:buClr>
        <a:buSzPct val="80000"/>
        <a:buFont typeface="Wingdings 2" panose="05020102010507070707"/>
        <a:buChar char=""/>
        <a:defRPr kumimoji="0" sz="1600" kern="1200" baseline="0">
          <a:solidFill>
            <a:schemeClr val="tx1"/>
          </a:solidFill>
          <a:latin typeface="+mn-lt"/>
          <a:ea typeface="+mn-ea"/>
          <a:cs typeface="+mn-cs"/>
        </a:defRPr>
      </a:lvl7pPr>
      <a:lvl8pPr marL="1847215"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panose="05000000000000000000"/>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a:t>5</a:t>
            </a:r>
            <a:r>
              <a:rPr lang="el-GR" baseline="30000" dirty="0"/>
              <a:t>ΟΙ</a:t>
            </a:r>
            <a:r>
              <a:rPr lang="el-GR" dirty="0"/>
              <a:t> ΑΓΩΝΕΣ ΡΗΤΟΡΙΚΗΣ ΤΕΧΝΗΣ ΠΕΡΙΦΕΡΕΙΑΣ ΠΕΛΟΠΟΝΝΗΣΟΥ</a:t>
            </a:r>
            <a:endParaRPr lang="el-GR" dirty="0"/>
          </a:p>
        </p:txBody>
      </p:sp>
      <p:pic>
        <p:nvPicPr>
          <p:cNvPr id="1026"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2267745" y="1844824"/>
            <a:ext cx="3456384" cy="345638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br>
              <a:rPr lang="el-GR" b="1" dirty="0"/>
            </a:br>
            <a:br>
              <a:rPr lang="el-GR" b="1" dirty="0"/>
            </a:br>
            <a:br>
              <a:rPr lang="el-GR" b="1" dirty="0"/>
            </a:br>
            <a:br>
              <a:rPr lang="el-GR" b="1" dirty="0"/>
            </a:br>
            <a:br>
              <a:rPr lang="el-GR" b="1" dirty="0"/>
            </a:br>
            <a:br>
              <a:rPr lang="el-GR" b="1" dirty="0"/>
            </a:br>
            <a:r>
              <a:rPr lang="el-GR" b="1" dirty="0"/>
              <a:t>Ο …</a:t>
            </a:r>
            <a:r>
              <a:rPr lang="el-GR" b="1" dirty="0" err="1"/>
              <a:t>νοηματικΟΣ</a:t>
            </a:r>
            <a:r>
              <a:rPr lang="el-GR" b="1" dirty="0"/>
              <a:t> </a:t>
            </a:r>
            <a:r>
              <a:rPr lang="el-GR" b="1" dirty="0" err="1"/>
              <a:t>αναγνΩστηΣ</a:t>
            </a:r>
            <a:r>
              <a:rPr lang="el-GR" b="1" dirty="0"/>
              <a:t> </a:t>
            </a:r>
            <a:r>
              <a:rPr lang="el-GR" b="1" i="1" dirty="0" err="1"/>
              <a:t>εΙναι</a:t>
            </a:r>
            <a:r>
              <a:rPr lang="el-GR" b="1" i="1" dirty="0"/>
              <a:t> </a:t>
            </a:r>
            <a:r>
              <a:rPr lang="el-GR" b="1" i="1" dirty="0" err="1"/>
              <a:t>αυτΟΣ</a:t>
            </a:r>
            <a:r>
              <a:rPr lang="el-GR" b="1" i="1" dirty="0"/>
              <a:t> που…</a:t>
            </a:r>
            <a:br>
              <a:rPr lang="el-GR" b="1" i="1" dirty="0"/>
            </a:br>
            <a:endParaRPr lang="el-GR" b="1" dirty="0"/>
          </a:p>
        </p:txBody>
      </p:sp>
      <p:sp>
        <p:nvSpPr>
          <p:cNvPr id="3" name="2 - Θέση περιεχομένου"/>
          <p:cNvSpPr>
            <a:spLocks noGrp="1"/>
          </p:cNvSpPr>
          <p:nvPr>
            <p:ph idx="1"/>
          </p:nvPr>
        </p:nvSpPr>
        <p:spPr>
          <a:xfrm>
            <a:off x="0" y="1340768"/>
            <a:ext cx="8028384" cy="3888432"/>
          </a:xfrm>
        </p:spPr>
        <p:txBody>
          <a:bodyPr>
            <a:normAutofit fontScale="92500" lnSpcReduction="10000"/>
          </a:bodyPr>
          <a:lstStyle/>
          <a:p>
            <a:pPr algn="just">
              <a:lnSpc>
                <a:spcPct val="120000"/>
              </a:lnSpc>
            </a:pPr>
            <a:r>
              <a:rPr lang="el-GR" dirty="0">
                <a:latin typeface="Comic Sans MS" panose="030F0702030302020204" pitchFamily="66" charset="0"/>
              </a:rPr>
              <a:t>Συνειδητοποιεί τις </a:t>
            </a:r>
            <a:r>
              <a:rPr lang="el-GR" i="1" dirty="0">
                <a:latin typeface="Comic Sans MS" panose="030F0702030302020204" pitchFamily="66" charset="0"/>
              </a:rPr>
              <a:t>ιδιαίτερες ικανότητες και ατομικές αδυναμίες στην εκφορά του λόγου</a:t>
            </a:r>
            <a:endParaRPr lang="el-GR" i="1" dirty="0">
              <a:latin typeface="Comic Sans MS" panose="030F0702030302020204" pitchFamily="66" charset="0"/>
            </a:endParaRPr>
          </a:p>
          <a:p>
            <a:pPr marL="0" indent="0" algn="just">
              <a:buNone/>
            </a:pPr>
            <a:endParaRPr lang="el-GR" b="1" i="1" dirty="0">
              <a:latin typeface="Comic Sans MS" panose="030F0702030302020204" pitchFamily="66" charset="0"/>
            </a:endParaRPr>
          </a:p>
          <a:p>
            <a:pPr algn="just">
              <a:lnSpc>
                <a:spcPct val="120000"/>
              </a:lnSpc>
            </a:pPr>
            <a:r>
              <a:rPr lang="el-GR" i="1" dirty="0">
                <a:latin typeface="Comic Sans MS" panose="030F0702030302020204" pitchFamily="66" charset="0"/>
              </a:rPr>
              <a:t>Νιώθει συνέχεια ότι κάθε λέξη του αξίζει την προσοχή του κοινού του, γι’ αυτό και πρέπει να  ακούγεται </a:t>
            </a:r>
            <a:r>
              <a:rPr lang="el-GR" i="1" u="sng" dirty="0">
                <a:latin typeface="Comic Sans MS" panose="030F0702030302020204" pitchFamily="66" charset="0"/>
              </a:rPr>
              <a:t>δυνατά</a:t>
            </a:r>
            <a:r>
              <a:rPr lang="el-GR" i="1" dirty="0">
                <a:latin typeface="Comic Sans MS" panose="030F0702030302020204" pitchFamily="66" charset="0"/>
              </a:rPr>
              <a:t>, </a:t>
            </a:r>
            <a:r>
              <a:rPr lang="el-GR" i="1" u="sng" dirty="0">
                <a:latin typeface="Comic Sans MS" panose="030F0702030302020204" pitchFamily="66" charset="0"/>
              </a:rPr>
              <a:t>καθαρά</a:t>
            </a:r>
            <a:r>
              <a:rPr lang="el-GR" i="1" dirty="0">
                <a:latin typeface="Comic Sans MS" panose="030F0702030302020204" pitchFamily="66" charset="0"/>
              </a:rPr>
              <a:t> και να τη συνοδεύει με τις κατάλληλες κινήσεις του σώματός του χωρίς όμως να φτάνει σε ακρότητες και υπερβολικές κινήσεις σώματος και χεριών</a:t>
            </a:r>
            <a:endParaRPr lang="el-GR" i="1" dirty="0"/>
          </a:p>
          <a:p>
            <a:pPr>
              <a:buNone/>
            </a:pPr>
            <a:endParaRPr lang="el-GR" b="1" i="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7239000" cy="980728"/>
          </a:xfrm>
        </p:spPr>
        <p:txBody>
          <a:bodyPr>
            <a:normAutofit/>
          </a:bodyPr>
          <a:lstStyle/>
          <a:p>
            <a:pPr algn="ctr"/>
            <a:r>
              <a:rPr lang="el-GR" sz="4800" b="1" dirty="0" err="1"/>
              <a:t>ΦωνΗ</a:t>
            </a:r>
            <a:endParaRPr lang="el-GR" sz="4800" b="1" dirty="0"/>
          </a:p>
        </p:txBody>
      </p:sp>
      <p:sp>
        <p:nvSpPr>
          <p:cNvPr id="3" name="2 - Θέση περιεχομένου"/>
          <p:cNvSpPr>
            <a:spLocks noGrp="1"/>
          </p:cNvSpPr>
          <p:nvPr>
            <p:ph idx="1"/>
          </p:nvPr>
        </p:nvSpPr>
        <p:spPr/>
        <p:txBody>
          <a:bodyPr>
            <a:normAutofit lnSpcReduction="10000"/>
          </a:bodyPr>
          <a:lstStyle/>
          <a:p>
            <a:r>
              <a:rPr lang="el-GR" sz="2400" dirty="0">
                <a:latin typeface="Comic Sans MS" panose="030F0702030302020204" pitchFamily="66" charset="0"/>
              </a:rPr>
              <a:t>Ρυθμός</a:t>
            </a:r>
            <a:r>
              <a:rPr lang="el-GR" dirty="0">
                <a:latin typeface="Comic Sans MS" panose="030F0702030302020204" pitchFamily="66" charset="0"/>
              </a:rPr>
              <a:t>: </a:t>
            </a:r>
            <a:r>
              <a:rPr lang="el-GR" sz="2400" dirty="0">
                <a:latin typeface="Comic Sans MS" panose="030F0702030302020204" pitchFamily="66" charset="0"/>
              </a:rPr>
              <a:t>αρμονικό ανέβασμα-κατέβασμα και ελεγχόμενη ταχύτητα</a:t>
            </a:r>
            <a:endParaRPr lang="el-GR" sz="2400" dirty="0">
              <a:latin typeface="Comic Sans MS" panose="030F0702030302020204" pitchFamily="66" charset="0"/>
            </a:endParaRPr>
          </a:p>
          <a:p>
            <a:pPr>
              <a:buNone/>
            </a:pPr>
            <a:r>
              <a:rPr lang="el-GR" sz="2400" dirty="0">
                <a:latin typeface="Comic Sans MS" panose="030F0702030302020204" pitchFamily="66" charset="0"/>
              </a:rPr>
              <a:t>    (δεν πρέπει ποτέ να λαχανιάζουμε, αλλά να αναπνέουμε πάντα φυσιολογικά)</a:t>
            </a:r>
            <a:endParaRPr lang="en-US" sz="2400" dirty="0">
              <a:latin typeface="Comic Sans MS" panose="030F0702030302020204" pitchFamily="66" charset="0"/>
            </a:endParaRPr>
          </a:p>
          <a:p>
            <a:pPr>
              <a:buNone/>
            </a:pPr>
            <a:endParaRPr lang="el-GR" sz="2400" dirty="0">
              <a:latin typeface="Comic Sans MS" panose="030F0702030302020204" pitchFamily="66" charset="0"/>
            </a:endParaRPr>
          </a:p>
          <a:p>
            <a:r>
              <a:rPr lang="el-GR" sz="2400" dirty="0">
                <a:latin typeface="Comic Sans MS" panose="030F0702030302020204" pitchFamily="66" charset="0"/>
              </a:rPr>
              <a:t>Ένταση και δύναμη</a:t>
            </a:r>
            <a:r>
              <a:rPr lang="el-GR" dirty="0">
                <a:latin typeface="Comic Sans MS" panose="030F0702030302020204" pitchFamily="66" charset="0"/>
              </a:rPr>
              <a:t>: </a:t>
            </a:r>
            <a:r>
              <a:rPr lang="el-GR" sz="2400" dirty="0">
                <a:latin typeface="Comic Sans MS" panose="030F0702030302020204" pitchFamily="66" charset="0"/>
              </a:rPr>
              <a:t>ανάλογη του χώρου σε σύνδεση πάντα με τον λόγο</a:t>
            </a:r>
            <a:endParaRPr lang="en-US" sz="2400" dirty="0">
              <a:latin typeface="Comic Sans MS" panose="030F0702030302020204" pitchFamily="66" charset="0"/>
            </a:endParaRPr>
          </a:p>
          <a:p>
            <a:endParaRPr lang="el-GR" sz="2400" dirty="0">
              <a:latin typeface="Comic Sans MS" panose="030F0702030302020204" pitchFamily="66" charset="0"/>
            </a:endParaRPr>
          </a:p>
          <a:p>
            <a:r>
              <a:rPr lang="el-GR" sz="2400" dirty="0">
                <a:latin typeface="Comic Sans MS" panose="030F0702030302020204" pitchFamily="66" charset="0"/>
              </a:rPr>
              <a:t>Σταθερότητα: επιτρέπει τη λογική ανάλυση όσων λέγονται</a:t>
            </a:r>
            <a:endParaRPr lang="en-US" sz="2400" dirty="0">
              <a:latin typeface="Comic Sans MS" panose="030F0702030302020204" pitchFamily="66" charset="0"/>
            </a:endParaRPr>
          </a:p>
          <a:p>
            <a:pPr marL="0" indent="0">
              <a:buNone/>
            </a:pPr>
            <a:endParaRPr lang="el-GR" sz="2400" dirty="0">
              <a:latin typeface="Comic Sans MS" panose="030F0702030302020204" pitchFamily="66" charset="0"/>
            </a:endParaRPr>
          </a:p>
          <a:p>
            <a:r>
              <a:rPr lang="el-GR" sz="2400" dirty="0">
                <a:latin typeface="Comic Sans MS" panose="030F0702030302020204" pitchFamily="66" charset="0"/>
              </a:rPr>
              <a:t>Κάθοδος ή /και παύση: φορτίζει συναισθηματικά) </a:t>
            </a:r>
            <a:endParaRPr lang="el-GR" sz="2400" dirty="0">
              <a:latin typeface="Comic Sans MS" panose="030F0702030302020204" pitchFamily="66"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39000" cy="876712"/>
          </a:xfrm>
        </p:spPr>
        <p:txBody>
          <a:bodyPr>
            <a:normAutofit/>
          </a:bodyPr>
          <a:lstStyle/>
          <a:p>
            <a:pPr algn="ctr"/>
            <a:r>
              <a:rPr lang="el-GR" sz="4000" b="1" dirty="0" err="1"/>
              <a:t>ΠρΟσωπο</a:t>
            </a:r>
            <a:endParaRPr lang="el-GR" sz="4000" b="1" dirty="0"/>
          </a:p>
        </p:txBody>
      </p:sp>
      <p:sp>
        <p:nvSpPr>
          <p:cNvPr id="3" name="2 - Θέση περιεχομένου"/>
          <p:cNvSpPr>
            <a:spLocks noGrp="1"/>
          </p:cNvSpPr>
          <p:nvPr>
            <p:ph idx="1"/>
          </p:nvPr>
        </p:nvSpPr>
        <p:spPr>
          <a:xfrm>
            <a:off x="0" y="1412776"/>
            <a:ext cx="8028384" cy="5445224"/>
          </a:xfrm>
        </p:spPr>
        <p:txBody>
          <a:bodyPr>
            <a:normAutofit fontScale="92500" lnSpcReduction="10000"/>
          </a:bodyPr>
          <a:lstStyle/>
          <a:p>
            <a:pPr>
              <a:buNone/>
            </a:pPr>
            <a:r>
              <a:rPr lang="el-GR" sz="2400" b="1" dirty="0"/>
              <a:t>Ιδανικά πρέπει να:</a:t>
            </a:r>
            <a:endParaRPr lang="en-US" sz="2400" b="1" dirty="0"/>
          </a:p>
          <a:p>
            <a:pPr>
              <a:buNone/>
            </a:pPr>
            <a:endParaRPr lang="el-GR" sz="2400" b="1" dirty="0"/>
          </a:p>
          <a:p>
            <a:pPr algn="just"/>
            <a:r>
              <a:rPr lang="el-GR" dirty="0">
                <a:latin typeface="Comic Sans MS" panose="030F0702030302020204" pitchFamily="66" charset="0"/>
                <a:cs typeface="Arial" panose="020B0604020202020204" pitchFamily="34" charset="0"/>
              </a:rPr>
              <a:t>Αποπνέει </a:t>
            </a:r>
            <a:r>
              <a:rPr lang="el-GR" b="1" dirty="0">
                <a:latin typeface="Comic Sans MS" panose="030F0702030302020204" pitchFamily="66" charset="0"/>
                <a:cs typeface="Arial" panose="020B0604020202020204" pitchFamily="34" charset="0"/>
              </a:rPr>
              <a:t>μετρημένη</a:t>
            </a:r>
            <a:r>
              <a:rPr lang="el-GR" dirty="0">
                <a:latin typeface="Comic Sans MS" panose="030F0702030302020204" pitchFamily="66" charset="0"/>
                <a:cs typeface="Arial" panose="020B0604020202020204" pitchFamily="34" charset="0"/>
              </a:rPr>
              <a:t> αυτοπεποίθηση και σιγουριά</a:t>
            </a:r>
            <a:endParaRPr lang="el-GR" dirty="0">
              <a:latin typeface="Comic Sans MS" panose="030F0702030302020204" pitchFamily="66" charset="0"/>
              <a:cs typeface="Arial" panose="020B0604020202020204" pitchFamily="34" charset="0"/>
            </a:endParaRPr>
          </a:p>
          <a:p>
            <a:pPr marL="0" indent="0" algn="just">
              <a:buNone/>
            </a:pPr>
            <a:endParaRPr lang="el-GR" u="sng" dirty="0">
              <a:latin typeface="Comic Sans MS" panose="030F0702030302020204" pitchFamily="66" charset="0"/>
              <a:cs typeface="Arial" panose="020B0604020202020204" pitchFamily="34" charset="0"/>
            </a:endParaRPr>
          </a:p>
          <a:p>
            <a:pPr algn="just"/>
            <a:r>
              <a:rPr lang="el-GR" dirty="0">
                <a:latin typeface="Comic Sans MS" panose="030F0702030302020204" pitchFamily="66" charset="0"/>
                <a:cs typeface="Arial" panose="020B0604020202020204" pitchFamily="34" charset="0"/>
              </a:rPr>
              <a:t>Εκφράζει όλα τα συναισθήματα που συνοδεύουν όσα λέμε (απορία, ανησυχία, ειρωνεία) υπογραμμίζοντας τις σκέψεις μας</a:t>
            </a:r>
            <a:endParaRPr lang="el-GR" dirty="0">
              <a:latin typeface="Comic Sans MS" panose="030F0702030302020204" pitchFamily="66" charset="0"/>
              <a:cs typeface="Arial" panose="020B0604020202020204" pitchFamily="34" charset="0"/>
            </a:endParaRPr>
          </a:p>
          <a:p>
            <a:pPr marL="0" indent="0" algn="just">
              <a:buNone/>
            </a:pPr>
            <a:endParaRPr lang="el-GR" dirty="0">
              <a:latin typeface="Comic Sans MS" panose="030F0702030302020204" pitchFamily="66" charset="0"/>
              <a:cs typeface="Arial" panose="020B0604020202020204" pitchFamily="34" charset="0"/>
            </a:endParaRPr>
          </a:p>
          <a:p>
            <a:pPr algn="just"/>
            <a:r>
              <a:rPr lang="el-GR" dirty="0">
                <a:latin typeface="Comic Sans MS" panose="030F0702030302020204" pitchFamily="66" charset="0"/>
                <a:cs typeface="Arial" panose="020B0604020202020204" pitchFamily="34" charset="0"/>
              </a:rPr>
              <a:t>Έχει </a:t>
            </a:r>
            <a:r>
              <a:rPr lang="el-GR" b="1" dirty="0">
                <a:latin typeface="Comic Sans MS" panose="030F0702030302020204" pitchFamily="66" charset="0"/>
                <a:cs typeface="Arial" panose="020B0604020202020204" pitchFamily="34" charset="0"/>
              </a:rPr>
              <a:t>συγκρατημένο</a:t>
            </a:r>
            <a:r>
              <a:rPr lang="el-GR" dirty="0">
                <a:latin typeface="Comic Sans MS" panose="030F0702030302020204" pitchFamily="66" charset="0"/>
                <a:cs typeface="Arial" panose="020B0604020202020204" pitchFamily="34" charset="0"/>
              </a:rPr>
              <a:t> χαμόγελο ευγένειας </a:t>
            </a:r>
            <a:endParaRPr lang="el-GR" dirty="0">
              <a:latin typeface="Comic Sans MS" panose="030F0702030302020204" pitchFamily="66" charset="0"/>
              <a:cs typeface="Arial" panose="020B0604020202020204" pitchFamily="34" charset="0"/>
            </a:endParaRPr>
          </a:p>
          <a:p>
            <a:pPr marL="0" indent="0" algn="just">
              <a:buNone/>
            </a:pPr>
            <a:endParaRPr lang="el-GR" dirty="0">
              <a:latin typeface="Comic Sans MS" panose="030F0702030302020204" pitchFamily="66" charset="0"/>
              <a:cs typeface="Arial" panose="020B0604020202020204" pitchFamily="34" charset="0"/>
            </a:endParaRPr>
          </a:p>
          <a:p>
            <a:pPr algn="just"/>
            <a:r>
              <a:rPr lang="el-GR" b="1" dirty="0">
                <a:latin typeface="Comic Sans MS" panose="030F0702030302020204" pitchFamily="66" charset="0"/>
                <a:cs typeface="Arial" panose="020B0604020202020204" pitchFamily="34" charset="0"/>
              </a:rPr>
              <a:t>Βλέμμα</a:t>
            </a:r>
            <a:r>
              <a:rPr lang="el-GR" dirty="0">
                <a:latin typeface="Comic Sans MS" panose="030F0702030302020204" pitchFamily="66" charset="0"/>
                <a:cs typeface="Arial" panose="020B0604020202020204" pitchFamily="34" charset="0"/>
              </a:rPr>
              <a:t> στραμμένο προς το ακροατήριο στον αυθόρμητο λόγο, κρατώντας τακτική </a:t>
            </a:r>
            <a:r>
              <a:rPr lang="el-GR" dirty="0" err="1">
                <a:latin typeface="Comic Sans MS" panose="030F0702030302020204" pitchFamily="66" charset="0"/>
                <a:cs typeface="Arial" panose="020B0604020202020204" pitchFamily="34" charset="0"/>
              </a:rPr>
              <a:t>βλεμματική</a:t>
            </a:r>
            <a:r>
              <a:rPr lang="el-GR" dirty="0">
                <a:latin typeface="Comic Sans MS" panose="030F0702030302020204" pitchFamily="66" charset="0"/>
                <a:cs typeface="Arial" panose="020B0604020202020204" pitchFamily="34" charset="0"/>
              </a:rPr>
              <a:t> επαφή με το κοινό στην νοηματική ανάγνωση</a:t>
            </a:r>
            <a:endParaRPr lang="el-GR" dirty="0">
              <a:latin typeface="Comic Sans MS" panose="030F0702030302020204" pitchFamily="66" charset="0"/>
              <a:cs typeface="Arial" panose="020B0604020202020204" pitchFamily="34" charset="0"/>
            </a:endParaRPr>
          </a:p>
          <a:p>
            <a:pPr algn="just">
              <a:buNone/>
            </a:pPr>
            <a:r>
              <a:rPr lang="el-GR" sz="2200" u="sng" dirty="0">
                <a:latin typeface="Comic Sans MS" panose="030F0702030302020204" pitchFamily="66" charset="0"/>
                <a:cs typeface="Arial" panose="020B0604020202020204" pitchFamily="34" charset="0"/>
              </a:rPr>
              <a:t> </a:t>
            </a:r>
            <a:endParaRPr lang="el-GR" sz="2200" u="sng" dirty="0">
              <a:latin typeface="Comic Sans MS" panose="030F0702030302020204" pitchFamily="66" charset="0"/>
              <a:cs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39000" cy="732696"/>
          </a:xfrm>
        </p:spPr>
        <p:txBody>
          <a:bodyPr>
            <a:normAutofit/>
          </a:bodyPr>
          <a:lstStyle/>
          <a:p>
            <a:pPr algn="ctr"/>
            <a:r>
              <a:rPr lang="el-GR" sz="4000" b="1" dirty="0" err="1"/>
              <a:t>Σ</a:t>
            </a:r>
            <a:r>
              <a:rPr lang="el-GR" sz="4000" dirty="0" err="1"/>
              <a:t>ω</a:t>
            </a:r>
            <a:r>
              <a:rPr lang="el-GR" sz="4000" b="1" dirty="0" err="1"/>
              <a:t>μα</a:t>
            </a:r>
            <a:endParaRPr lang="el-GR" sz="4000" b="1" dirty="0"/>
          </a:p>
        </p:txBody>
      </p:sp>
      <p:sp>
        <p:nvSpPr>
          <p:cNvPr id="3" name="2 - Θέση περιεχομένου"/>
          <p:cNvSpPr>
            <a:spLocks noGrp="1"/>
          </p:cNvSpPr>
          <p:nvPr>
            <p:ph idx="1"/>
          </p:nvPr>
        </p:nvSpPr>
        <p:spPr>
          <a:xfrm>
            <a:off x="107504" y="1628800"/>
            <a:ext cx="7704856" cy="4680521"/>
          </a:xfrm>
        </p:spPr>
        <p:txBody>
          <a:bodyPr>
            <a:normAutofit/>
          </a:bodyPr>
          <a:lstStyle/>
          <a:p>
            <a:pPr algn="just"/>
            <a:r>
              <a:rPr lang="el-GR" sz="2400" dirty="0">
                <a:latin typeface="Comic Sans MS" panose="030F0702030302020204" pitchFamily="66" charset="0"/>
              </a:rPr>
              <a:t>Ίσια και ευθυτενής στάση</a:t>
            </a:r>
            <a:endParaRPr lang="el-GR" sz="2400" dirty="0">
              <a:latin typeface="Comic Sans MS" panose="030F0702030302020204" pitchFamily="66" charset="0"/>
            </a:endParaRPr>
          </a:p>
          <a:p>
            <a:pPr marL="0" indent="0" algn="just">
              <a:buNone/>
            </a:pPr>
            <a:endParaRPr lang="el-GR" sz="2400" dirty="0">
              <a:latin typeface="Comic Sans MS" panose="030F0702030302020204" pitchFamily="66" charset="0"/>
            </a:endParaRPr>
          </a:p>
          <a:p>
            <a:pPr algn="just"/>
            <a:r>
              <a:rPr lang="el-GR" sz="2400" dirty="0">
                <a:latin typeface="Comic Sans MS" panose="030F0702030302020204" pitchFamily="66" charset="0"/>
              </a:rPr>
              <a:t>Το χέρι με το κείμενο περίπου 20 εκατοστά μακριά και χαμηλά να μην κρύβει το πρόσωπο</a:t>
            </a:r>
            <a:endParaRPr lang="el-GR" sz="2400" dirty="0">
              <a:latin typeface="Comic Sans MS" panose="030F0702030302020204" pitchFamily="66" charset="0"/>
            </a:endParaRPr>
          </a:p>
          <a:p>
            <a:pPr marL="0" indent="0" algn="just">
              <a:buNone/>
            </a:pPr>
            <a:endParaRPr lang="el-GR" sz="2400" dirty="0">
              <a:latin typeface="Comic Sans MS" panose="030F0702030302020204" pitchFamily="66" charset="0"/>
            </a:endParaRPr>
          </a:p>
          <a:p>
            <a:pPr algn="just"/>
            <a:r>
              <a:rPr lang="el-GR" sz="2400" dirty="0">
                <a:latin typeface="Comic Sans MS" panose="030F0702030302020204" pitchFamily="66" charset="0"/>
              </a:rPr>
              <a:t>Αποφεύγονται οι απότομες κινήσεις δεξιά –αριστερά</a:t>
            </a:r>
            <a:r>
              <a:rPr lang="el-GR" sz="2400" dirty="0">
                <a:solidFill>
                  <a:srgbClr val="FF0000"/>
                </a:solidFill>
                <a:latin typeface="Comic Sans MS" panose="030F0702030302020204" pitchFamily="66" charset="0"/>
              </a:rPr>
              <a:t> </a:t>
            </a:r>
            <a:r>
              <a:rPr lang="el-GR" sz="2400" dirty="0">
                <a:solidFill>
                  <a:schemeClr val="tx1">
                    <a:lumMod val="75000"/>
                    <a:lumOff val="25000"/>
                  </a:schemeClr>
                </a:solidFill>
                <a:latin typeface="Comic Sans MS" panose="030F0702030302020204" pitchFamily="66" charset="0"/>
              </a:rPr>
              <a:t>(αν και καλό είναι να υπάρχει λίγη κίνηση, όχι σταυρωμένα χέρια και στις τσέπες)</a:t>
            </a:r>
            <a:endParaRPr lang="el-GR" sz="2400" dirty="0">
              <a:solidFill>
                <a:schemeClr val="tx1">
                  <a:lumMod val="75000"/>
                  <a:lumOff val="25000"/>
                </a:schemeClr>
              </a:solidFill>
              <a:latin typeface="Comic Sans MS" panose="030F0702030302020204" pitchFamily="66" charset="0"/>
            </a:endParaRPr>
          </a:p>
          <a:p>
            <a:pPr marL="0" indent="0" algn="just">
              <a:buNone/>
            </a:pPr>
            <a:endParaRPr lang="el-GR" sz="2400" dirty="0">
              <a:solidFill>
                <a:schemeClr val="tx1">
                  <a:lumMod val="75000"/>
                  <a:lumOff val="25000"/>
                </a:schemeClr>
              </a:solidFill>
              <a:latin typeface="Comic Sans MS" panose="030F0702030302020204" pitchFamily="66" charset="0"/>
            </a:endParaRPr>
          </a:p>
          <a:p>
            <a:pPr algn="just"/>
            <a:r>
              <a:rPr lang="el-GR" sz="2400" dirty="0">
                <a:latin typeface="Comic Sans MS" panose="030F0702030302020204" pitchFamily="66" charset="0"/>
              </a:rPr>
              <a:t>Δε φανερώνουμε ποτέ με κινήσεις αμηχανίας την ανησυχία μας</a:t>
            </a:r>
            <a:endParaRPr lang="el-GR" sz="2400" dirty="0">
              <a:latin typeface="Comic Sans MS" panose="030F0702030302020204" pitchFamily="66"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257300" y="260649"/>
            <a:ext cx="6411044" cy="1080119"/>
          </a:xfrm>
        </p:spPr>
        <p:txBody>
          <a:bodyPr>
            <a:normAutofit fontScale="90000"/>
          </a:bodyPr>
          <a:lstStyle/>
          <a:p>
            <a:pPr algn="ctr"/>
            <a:r>
              <a:rPr lang="el-GR" b="1" dirty="0" err="1"/>
              <a:t>Κριτηρια</a:t>
            </a:r>
            <a:r>
              <a:rPr lang="el-GR" b="1" dirty="0"/>
              <a:t> </a:t>
            </a:r>
            <a:r>
              <a:rPr lang="el-GR" b="1" dirty="0" err="1"/>
              <a:t>νοηματικησ</a:t>
            </a:r>
            <a:r>
              <a:rPr lang="el-GR" b="1" dirty="0"/>
              <a:t> </a:t>
            </a:r>
            <a:r>
              <a:rPr lang="el-GR" b="1" dirty="0" err="1"/>
              <a:t>αναγνωσησ</a:t>
            </a:r>
            <a:endParaRPr lang="el-GR" b="1" dirty="0"/>
          </a:p>
        </p:txBody>
      </p:sp>
      <p:sp>
        <p:nvSpPr>
          <p:cNvPr id="3" name="2 - Θέση περιεχομένου"/>
          <p:cNvSpPr>
            <a:spLocks noGrp="1"/>
          </p:cNvSpPr>
          <p:nvPr>
            <p:ph idx="1"/>
          </p:nvPr>
        </p:nvSpPr>
        <p:spPr>
          <a:xfrm>
            <a:off x="457200" y="1196752"/>
            <a:ext cx="7239000" cy="5258984"/>
          </a:xfrm>
        </p:spPr>
        <p:txBody>
          <a:bodyPr>
            <a:normAutofit fontScale="92500" lnSpcReduction="10000"/>
          </a:bodyPr>
          <a:lstStyle/>
          <a:p>
            <a:pPr>
              <a:buNone/>
            </a:pPr>
            <a:r>
              <a:rPr lang="el-GR" dirty="0"/>
              <a:t> </a:t>
            </a:r>
            <a:endParaRPr lang="el-GR" dirty="0"/>
          </a:p>
          <a:p>
            <a:pPr marL="514350" indent="-514350">
              <a:buAutoNum type="arabicPeriod"/>
            </a:pPr>
            <a:r>
              <a:rPr lang="el-GR" b="1" dirty="0">
                <a:latin typeface="Comic Sans MS" panose="030F0702030302020204" pitchFamily="66" charset="0"/>
              </a:rPr>
              <a:t>Εκφορά (1-20 βαθμοί): </a:t>
            </a:r>
            <a:r>
              <a:rPr lang="el-GR" dirty="0">
                <a:latin typeface="Comic Sans MS" panose="030F0702030302020204" pitchFamily="66" charset="0"/>
              </a:rPr>
              <a:t>καθαρή άρθρωση, υποβλητική χροιά, κατάλληλος ρυθμός και ένταση με εναλλαγές, παύσεις, απόδοση στίξης, προφορά / διάλεκτοι. </a:t>
            </a:r>
            <a:endParaRPr lang="en-US" dirty="0">
              <a:latin typeface="Comic Sans MS" panose="030F0702030302020204" pitchFamily="66" charset="0"/>
            </a:endParaRPr>
          </a:p>
          <a:p>
            <a:pPr marL="0" indent="0">
              <a:buNone/>
            </a:pPr>
            <a:endParaRPr lang="el-GR" dirty="0">
              <a:latin typeface="Comic Sans MS" panose="030F0702030302020204" pitchFamily="66" charset="0"/>
            </a:endParaRPr>
          </a:p>
          <a:p>
            <a:pPr>
              <a:buNone/>
            </a:pPr>
            <a:r>
              <a:rPr lang="el-GR" dirty="0">
                <a:latin typeface="Comic Sans MS" panose="030F0702030302020204" pitchFamily="66" charset="0"/>
              </a:rPr>
              <a:t>2. </a:t>
            </a:r>
            <a:r>
              <a:rPr lang="el-GR" b="1" dirty="0">
                <a:latin typeface="Comic Sans MS" panose="030F0702030302020204" pitchFamily="66" charset="0"/>
              </a:rPr>
              <a:t>Απόδοση ύφους του κειμένου (1-20 βαθμοί): </a:t>
            </a:r>
            <a:r>
              <a:rPr lang="el-GR" dirty="0">
                <a:latin typeface="Comic Sans MS" panose="030F0702030302020204" pitchFamily="66" charset="0"/>
              </a:rPr>
              <a:t>ατμόσφαιρα, χαρακτήρες, συναισθήματα. </a:t>
            </a:r>
            <a:endParaRPr lang="en-US" dirty="0">
              <a:latin typeface="Comic Sans MS" panose="030F0702030302020204" pitchFamily="66" charset="0"/>
            </a:endParaRPr>
          </a:p>
          <a:p>
            <a:pPr>
              <a:buNone/>
            </a:pPr>
            <a:endParaRPr lang="el-GR" dirty="0">
              <a:latin typeface="Comic Sans MS" panose="030F0702030302020204" pitchFamily="66" charset="0"/>
            </a:endParaRPr>
          </a:p>
          <a:p>
            <a:pPr>
              <a:buNone/>
            </a:pPr>
            <a:r>
              <a:rPr lang="el-GR" dirty="0">
                <a:latin typeface="Comic Sans MS" panose="030F0702030302020204" pitchFamily="66" charset="0"/>
              </a:rPr>
              <a:t>3. </a:t>
            </a:r>
            <a:r>
              <a:rPr lang="el-GR" b="1" dirty="0">
                <a:latin typeface="Comic Sans MS" panose="030F0702030302020204" pitchFamily="66" charset="0"/>
              </a:rPr>
              <a:t>Παρουσία ομιλητή (1-10 βαθμοί): </a:t>
            </a:r>
            <a:r>
              <a:rPr lang="el-GR" dirty="0">
                <a:latin typeface="Comic Sans MS" panose="030F0702030302020204" pitchFamily="66" charset="0"/>
              </a:rPr>
              <a:t>κινήσεις του σώματος και εκφράσεις του προσώπου (χωρίς υπερβολική θεατρικότητα), εκφραστικότητα, </a:t>
            </a:r>
            <a:r>
              <a:rPr lang="el-GR" dirty="0" err="1">
                <a:latin typeface="Comic Sans MS" panose="030F0702030302020204" pitchFamily="66" charset="0"/>
              </a:rPr>
              <a:t>βλεμματική</a:t>
            </a:r>
            <a:r>
              <a:rPr lang="el-GR" dirty="0">
                <a:latin typeface="Comic Sans MS" panose="030F0702030302020204" pitchFamily="66" charset="0"/>
              </a:rPr>
              <a:t> επαφή με το ακροατήριο, ανάγνωση και όχι απομνημόνευση. </a:t>
            </a:r>
            <a:endParaRPr lang="el-GR" dirty="0">
              <a:latin typeface="Comic Sans MS" panose="030F0702030302020204" pitchFamily="66" charset="0"/>
            </a:endParaRPr>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51520" y="365127"/>
            <a:ext cx="8263830" cy="831626"/>
          </a:xfrm>
        </p:spPr>
        <p:txBody>
          <a:bodyPr>
            <a:normAutofit fontScale="90000"/>
          </a:bodyPr>
          <a:lstStyle/>
          <a:p>
            <a:r>
              <a:rPr lang="el-GR" b="1" dirty="0" err="1"/>
              <a:t>ΠαιχνΙδια</a:t>
            </a:r>
            <a:r>
              <a:rPr lang="el-GR" b="1" dirty="0"/>
              <a:t> </a:t>
            </a:r>
            <a:r>
              <a:rPr lang="el-GR" b="1" dirty="0" err="1"/>
              <a:t>νοηματικΗΣ</a:t>
            </a:r>
            <a:r>
              <a:rPr lang="el-GR" b="1" dirty="0"/>
              <a:t> </a:t>
            </a:r>
            <a:r>
              <a:rPr lang="el-GR" b="1" dirty="0" err="1"/>
              <a:t>ανΑγνωσηΣ</a:t>
            </a:r>
            <a:endParaRPr lang="el-GR" b="1" dirty="0"/>
          </a:p>
        </p:txBody>
      </p:sp>
      <p:sp>
        <p:nvSpPr>
          <p:cNvPr id="3" name="2 - Θέση περιεχομένου"/>
          <p:cNvSpPr>
            <a:spLocks noGrp="1"/>
          </p:cNvSpPr>
          <p:nvPr>
            <p:ph idx="1"/>
          </p:nvPr>
        </p:nvSpPr>
        <p:spPr>
          <a:xfrm>
            <a:off x="107504" y="1196752"/>
            <a:ext cx="7920880" cy="5040560"/>
          </a:xfrm>
        </p:spPr>
        <p:txBody>
          <a:bodyPr>
            <a:normAutofit/>
          </a:bodyPr>
          <a:lstStyle/>
          <a:p>
            <a:endParaRPr lang="el-GR" b="1" dirty="0">
              <a:latin typeface="Comic Sans MS" panose="030F0702030302020204" pitchFamily="66" charset="0"/>
            </a:endParaRPr>
          </a:p>
          <a:p>
            <a:r>
              <a:rPr lang="el-GR" sz="2400" b="1" dirty="0">
                <a:latin typeface="Comic Sans MS" panose="030F0702030302020204" pitchFamily="66" charset="0"/>
              </a:rPr>
              <a:t>Δίνοντας έμφαση σε κάποιες λέξεις διαφορετικές κάθε φορά στην ίδια πρόταση</a:t>
            </a:r>
            <a:r>
              <a:rPr lang="el-GR" b="1" dirty="0">
                <a:latin typeface="Comic Sans MS" panose="030F0702030302020204" pitchFamily="66" charset="0"/>
              </a:rPr>
              <a:t>:</a:t>
            </a:r>
            <a:endParaRPr lang="el-GR" b="1" dirty="0">
              <a:latin typeface="Comic Sans MS" panose="030F0702030302020204" pitchFamily="66" charset="0"/>
            </a:endParaRPr>
          </a:p>
          <a:p>
            <a:pPr>
              <a:buNone/>
            </a:pPr>
            <a:r>
              <a:rPr lang="el-GR" dirty="0">
                <a:latin typeface="Comic Sans MS" panose="030F0702030302020204" pitchFamily="66" charset="0"/>
              </a:rPr>
              <a:t>    Ο δάσκαλος έδωσε το κόκκινο τετράδιο στο παιδί</a:t>
            </a:r>
            <a:endParaRPr lang="el-GR" dirty="0">
              <a:latin typeface="Comic Sans MS" panose="030F0702030302020204" pitchFamily="66" charset="0"/>
            </a:endParaRPr>
          </a:p>
          <a:p>
            <a:pPr>
              <a:buNone/>
            </a:pPr>
            <a:endParaRPr lang="el-GR" dirty="0">
              <a:latin typeface="Comic Sans MS" panose="030F0702030302020204" pitchFamily="66" charset="0"/>
            </a:endParaRPr>
          </a:p>
          <a:p>
            <a:r>
              <a:rPr lang="el-GR" sz="2400" b="1" dirty="0">
                <a:latin typeface="Comic Sans MS" panose="030F0702030302020204" pitchFamily="66" charset="0"/>
              </a:rPr>
              <a:t>Προσθήκη στίξης σε κείμενο και μετά ανάγνωσή του</a:t>
            </a:r>
            <a:endParaRPr lang="el-GR" sz="2400" b="1" dirty="0">
              <a:latin typeface="Comic Sans MS" panose="030F0702030302020204" pitchFamily="66" charset="0"/>
            </a:endParaRPr>
          </a:p>
          <a:p>
            <a:endParaRPr lang="el-GR" sz="2400" b="1" dirty="0">
              <a:latin typeface="Comic Sans MS" panose="030F0702030302020204" pitchFamily="66" charset="0"/>
            </a:endParaRPr>
          </a:p>
          <a:p>
            <a:r>
              <a:rPr lang="el-GR" sz="2400" b="1" u="sng" dirty="0">
                <a:latin typeface="Comic Sans MS" panose="030F0702030302020204" pitchFamily="66" charset="0"/>
              </a:rPr>
              <a:t>Ασκήσεις ύφους</a:t>
            </a:r>
            <a:endParaRPr lang="el-GR" sz="2400" b="1" u="sng" dirty="0">
              <a:latin typeface="Comic Sans MS" panose="030F0702030302020204" pitchFamily="66" charset="0"/>
            </a:endParaRPr>
          </a:p>
          <a:p>
            <a:pPr>
              <a:buNone/>
            </a:pPr>
            <a:r>
              <a:rPr lang="en-US" dirty="0">
                <a:latin typeface="Comic Sans MS" panose="030F0702030302020204" pitchFamily="66" charset="0"/>
              </a:rPr>
              <a:t> </a:t>
            </a:r>
            <a:r>
              <a:rPr lang="el-GR" dirty="0">
                <a:latin typeface="Comic Sans MS" panose="030F0702030302020204" pitchFamily="66" charset="0"/>
              </a:rPr>
              <a:t>Λέω τη συνταγή πίτσας με ύφος :</a:t>
            </a:r>
            <a:endParaRPr lang="el-GR" dirty="0">
              <a:latin typeface="Comic Sans MS" panose="030F0702030302020204" pitchFamily="66" charset="0"/>
            </a:endParaRPr>
          </a:p>
          <a:p>
            <a:pPr>
              <a:buNone/>
            </a:pPr>
            <a:r>
              <a:rPr lang="en-US" dirty="0">
                <a:latin typeface="Comic Sans MS" panose="030F0702030302020204" pitchFamily="66" charset="0"/>
              </a:rPr>
              <a:t> </a:t>
            </a:r>
            <a:r>
              <a:rPr lang="el-GR" dirty="0">
                <a:latin typeface="Comic Sans MS" panose="030F0702030302020204" pitchFamily="66" charset="0"/>
              </a:rPr>
              <a:t>Τραγικό, κωμικό, ιταλικό</a:t>
            </a:r>
            <a:r>
              <a:rPr lang="en-US" dirty="0">
                <a:latin typeface="Comic Sans MS" panose="030F0702030302020204" pitchFamily="66" charset="0"/>
              </a:rPr>
              <a:t>, </a:t>
            </a:r>
            <a:r>
              <a:rPr lang="el-GR" dirty="0">
                <a:latin typeface="Comic Sans MS" panose="030F0702030302020204" pitchFamily="66" charset="0"/>
              </a:rPr>
              <a:t>ειρωνικό, θυμωμένο…</a:t>
            </a:r>
            <a:endParaRPr lang="el-GR" dirty="0">
              <a:latin typeface="Comic Sans MS" panose="030F0702030302020204" pitchFamily="66" charset="0"/>
            </a:endParaRPr>
          </a:p>
          <a:p>
            <a:pPr>
              <a:buNone/>
            </a:pPr>
            <a:endParaRPr lang="el-GR" dirty="0">
              <a:latin typeface="Comic Sans MS" panose="030F0702030302020204" pitchFamily="66"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320040"/>
            <a:ext cx="7239000" cy="1380768"/>
          </a:xfrm>
        </p:spPr>
        <p:txBody>
          <a:bodyPr>
            <a:normAutofit fontScale="90000"/>
          </a:bodyPr>
          <a:lstStyle/>
          <a:p>
            <a:r>
              <a:rPr lang="el-GR" b="1" dirty="0"/>
              <a:t>1. </a:t>
            </a:r>
            <a:r>
              <a:rPr lang="el-GR" sz="3100" b="1" dirty="0"/>
              <a:t>Ο όρκος των Φιλικών</a:t>
            </a:r>
            <a:r>
              <a:rPr lang="el-GR" sz="3100" dirty="0"/>
              <a:t> </a:t>
            </a:r>
            <a:br>
              <a:rPr lang="el-GR" sz="3100" dirty="0"/>
            </a:br>
            <a:r>
              <a:rPr lang="el-GR" sz="3100" dirty="0"/>
              <a:t>(απόδοση στα νέα ελληνικά)</a:t>
            </a:r>
            <a:br>
              <a:rPr lang="el-GR" sz="3100" dirty="0"/>
            </a:br>
            <a:endParaRPr lang="el-GR" sz="3100" dirty="0"/>
          </a:p>
        </p:txBody>
      </p:sp>
      <p:sp>
        <p:nvSpPr>
          <p:cNvPr id="3" name="Θέση περιεχομένου 2"/>
          <p:cNvSpPr>
            <a:spLocks noGrp="1"/>
          </p:cNvSpPr>
          <p:nvPr>
            <p:ph idx="1"/>
          </p:nvPr>
        </p:nvSpPr>
        <p:spPr/>
        <p:txBody>
          <a:bodyPr>
            <a:normAutofit fontScale="92500" lnSpcReduction="20000"/>
          </a:bodyPr>
          <a:lstStyle/>
          <a:p>
            <a:pPr algn="just"/>
            <a:r>
              <a:rPr lang="el-GR" dirty="0"/>
              <a:t>«Ορκίζομαι οικειοθελώς ενώπιον του αληθινού Θεού ότι θα είμαι για όλη μου τη ζωή απόλυτα πιστός στην Εταιρεία. Ορκίζομαι ότι δεν θα φανερώσω το παραμικρό από τα Σημεία και τους λόγους της, ούτε θα σταθώ για κανέναν λόγο η αφορμή να καταλάβουν ποτέ οι άλλοι, ούτε οι συγγενείς ούτε ο Πνευματικός ούτε ο φίλος μου, ότι γνωρίζω </a:t>
            </a:r>
            <a:r>
              <a:rPr lang="el-GR" dirty="0" err="1"/>
              <a:t>ο,τιδήποτε</a:t>
            </a:r>
            <a:r>
              <a:rPr lang="el-GR" dirty="0"/>
              <a:t> σχετικά με αυτά... Ορκίζομαι ότι θα τρέφω στην καρδιά μου αδιάλλακτο μίσος κατά των τυράννων της Πατρίδας μου, κατά των οπαδών και κατά των ομοφρόνων τους. Θα ενεργώ πάντα με τρόπο που να τους βλάπτει και όταν το επιτρέψουν οι εξελίξεις θα συμβάλλω στην πλήρη καταστροφή τους.». </a:t>
            </a:r>
            <a:endParaRPr lang="el-GR" dirty="0"/>
          </a:p>
          <a:p>
            <a:endParaRPr lang="el-GR" dirty="0"/>
          </a:p>
          <a:p>
            <a:pPr marL="1874520" lvl="8" indent="0">
              <a:buNone/>
            </a:pPr>
            <a:endParaRPr lang="el-GR" dirty="0"/>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78970" y="217714"/>
            <a:ext cx="7217229" cy="1843134"/>
          </a:xfrm>
        </p:spPr>
        <p:txBody>
          <a:bodyPr>
            <a:normAutofit/>
          </a:bodyPr>
          <a:lstStyle/>
          <a:p>
            <a:r>
              <a:rPr lang="el-GR" sz="3100" b="1" dirty="0"/>
              <a:t>2. Προετοιμασία της Επανάστασης</a:t>
            </a:r>
            <a:r>
              <a:rPr lang="el-GR" sz="3100" dirty="0"/>
              <a:t> </a:t>
            </a:r>
            <a:br>
              <a:rPr lang="el-GR" sz="3100" dirty="0"/>
            </a:br>
            <a:r>
              <a:rPr lang="el-GR" sz="3100" dirty="0"/>
              <a:t>(απόδοση στα νέα ελληνικά)</a:t>
            </a:r>
            <a:br>
              <a:rPr lang="el-GR" dirty="0"/>
            </a:br>
            <a:endParaRPr lang="el-GR" dirty="0"/>
          </a:p>
        </p:txBody>
      </p:sp>
      <p:sp>
        <p:nvSpPr>
          <p:cNvPr id="3" name="Θέση περιεχομένου 2"/>
          <p:cNvSpPr>
            <a:spLocks noGrp="1"/>
          </p:cNvSpPr>
          <p:nvPr>
            <p:ph idx="1"/>
          </p:nvPr>
        </p:nvSpPr>
        <p:spPr>
          <a:xfrm>
            <a:off x="457200" y="1609416"/>
            <a:ext cx="7239000" cy="5636008"/>
          </a:xfrm>
        </p:spPr>
        <p:txBody>
          <a:bodyPr>
            <a:normAutofit fontScale="62500" lnSpcReduction="20000"/>
          </a:bodyPr>
          <a:lstStyle/>
          <a:p>
            <a:r>
              <a:rPr lang="el-GR" dirty="0"/>
              <a:t>«</a:t>
            </a:r>
            <a:r>
              <a:rPr lang="el-GR" sz="3300" dirty="0"/>
              <a:t>Κατάλαβα τότε, πως ό,τι κάνουμε θα το κάνουμε μόνοι μας και ότι δεν έχουμε καμία ελπίδα από τους ξένους. Ο Τζωρτζ* πήγε στη Νεάπολη, έγινε εκεί στρατηγός. Με προσκάλεσε με δύο γράμματά του, αλλά επειδή ήξερα για την Εταιρία δεν δέχθηκα, αλλά κοίταξα πότε θα επαναστατήσουμε για την πατρίδα μας. Για την Εταιρία μου είπε ο Πάγκαλος**. Έπειτα πέρασε ο Αριστείδης ο Παπάς και ο Αναγνωσταράς μου έφερε γράμμα από την Εταιρία, και τότε άρχισα να κατηχώ κι εγώ διάφορους στην Ζάκυνθο και την Κεφαλονιά και διάφορους </a:t>
            </a:r>
            <a:r>
              <a:rPr lang="el-GR" sz="3300" dirty="0" err="1"/>
              <a:t>καπεταναίους</a:t>
            </a:r>
            <a:r>
              <a:rPr lang="el-GR" sz="3300" dirty="0"/>
              <a:t> σπετσιώτικων και υδραίικων καραβιών. Στα 1820 έλαβα γράμματα από τον Υψηλάντη για να είμαι έτοιμος, όπως και όλοι οι δικοί μας. Εικοστή πέμπτη Μαρτίου ήταν η μέρα της γενικής επανάστασης».</a:t>
            </a:r>
            <a:endParaRPr lang="el-GR" sz="3300" dirty="0"/>
          </a:p>
          <a:p>
            <a:r>
              <a:rPr lang="el-GR" sz="3300" b="1" i="1" dirty="0"/>
              <a:t>Κολοκοτρώνη Απομνημονεύματα, Καταγραφή Γ. Τερτσέτη</a:t>
            </a:r>
            <a:r>
              <a:rPr lang="el-GR" sz="3300" b="1" dirty="0"/>
              <a:t>, επιμέλεια Τάσος </a:t>
            </a:r>
            <a:r>
              <a:rPr lang="el-GR" sz="3300" b="1" dirty="0" err="1"/>
              <a:t>Βουρνάς</a:t>
            </a:r>
            <a:r>
              <a:rPr lang="el-GR" sz="3300" b="1" dirty="0"/>
              <a:t>, Αθήνα 1983, σ. 69.</a:t>
            </a:r>
            <a:endParaRPr lang="el-GR" sz="3300" dirty="0"/>
          </a:p>
          <a:p>
            <a:pPr marL="0" indent="0">
              <a:buNone/>
            </a:pPr>
            <a:r>
              <a:rPr lang="el-GR" sz="3300" b="1" dirty="0"/>
              <a:t> </a:t>
            </a:r>
            <a:endParaRPr lang="el-GR" sz="3300" dirty="0"/>
          </a:p>
          <a:p>
            <a:pPr marL="0" indent="0">
              <a:buNone/>
            </a:pPr>
            <a:r>
              <a:rPr lang="el-GR" dirty="0"/>
              <a:t>* Πρόκειται για τον Άγγλο στρατιωτικό Ρ. </a:t>
            </a:r>
            <a:r>
              <a:rPr lang="el-GR" dirty="0" err="1"/>
              <a:t>Τσωρτς</a:t>
            </a:r>
            <a:r>
              <a:rPr lang="el-GR" dirty="0"/>
              <a:t>.</a:t>
            </a:r>
            <a:endParaRPr lang="el-GR" dirty="0"/>
          </a:p>
          <a:p>
            <a:pPr marL="0" indent="0">
              <a:buNone/>
            </a:pPr>
            <a:r>
              <a:rPr lang="el-GR" dirty="0"/>
              <a:t>** Πρόκειται για τον Νικόλαο Πάγκαλο, ταγματάρχη του ρωσικού στρατού.</a:t>
            </a:r>
            <a:endParaRPr lang="el-GR" dirty="0"/>
          </a:p>
          <a:p>
            <a:pPr marL="0" indent="0">
              <a:buNone/>
            </a:pPr>
            <a:endParaRPr lang="el-GR" dirty="0"/>
          </a:p>
          <a:p>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28650" y="365127"/>
            <a:ext cx="7471742" cy="615602"/>
          </a:xfrm>
        </p:spPr>
        <p:txBody>
          <a:bodyPr>
            <a:normAutofit/>
          </a:bodyPr>
          <a:lstStyle/>
          <a:p>
            <a:pPr algn="ctr"/>
            <a:r>
              <a:rPr lang="el-GR" sz="4000" b="1" dirty="0"/>
              <a:t>ΑΥΘΟΡΜΗΤΟΣ ΛΟΓΟΣ</a:t>
            </a:r>
            <a:endParaRPr lang="el-GR" sz="4000" b="1" dirty="0"/>
          </a:p>
        </p:txBody>
      </p:sp>
      <p:sp>
        <p:nvSpPr>
          <p:cNvPr id="3" name="2 - Θέση περιεχομένου"/>
          <p:cNvSpPr>
            <a:spLocks noGrp="1"/>
          </p:cNvSpPr>
          <p:nvPr>
            <p:ph idx="1"/>
          </p:nvPr>
        </p:nvSpPr>
        <p:spPr>
          <a:xfrm>
            <a:off x="0" y="1196752"/>
            <a:ext cx="7956376" cy="5112568"/>
          </a:xfrm>
        </p:spPr>
        <p:txBody>
          <a:bodyPr>
            <a:normAutofit/>
          </a:bodyPr>
          <a:lstStyle/>
          <a:p>
            <a:pPr marL="0" indent="0" algn="ctr">
              <a:lnSpc>
                <a:spcPct val="150000"/>
              </a:lnSpc>
              <a:buNone/>
            </a:pPr>
            <a:r>
              <a:rPr lang="en-US" b="1" dirty="0">
                <a:latin typeface="Comic Sans MS" panose="030F0702030302020204" pitchFamily="66" charset="0"/>
              </a:rPr>
              <a:t> </a:t>
            </a:r>
            <a:endParaRPr lang="el-GR" b="1" dirty="0">
              <a:latin typeface="Comic Sans MS" panose="030F0702030302020204" pitchFamily="66" charset="0"/>
            </a:endParaRPr>
          </a:p>
          <a:p>
            <a:pPr marL="0" indent="0" algn="ctr">
              <a:lnSpc>
                <a:spcPct val="150000"/>
              </a:lnSpc>
              <a:buNone/>
            </a:pPr>
            <a:r>
              <a:rPr lang="en-US" b="1" dirty="0">
                <a:latin typeface="Comic Sans MS" panose="030F0702030302020204" pitchFamily="66" charset="0"/>
              </a:rPr>
              <a:t> </a:t>
            </a:r>
            <a:r>
              <a:rPr lang="el-GR" b="1" dirty="0">
                <a:latin typeface="Comic Sans MS" panose="030F0702030302020204" pitchFamily="66" charset="0"/>
              </a:rPr>
              <a:t>Σκοπός</a:t>
            </a:r>
            <a:r>
              <a:rPr lang="el-GR" dirty="0">
                <a:latin typeface="Comic Sans MS" panose="030F0702030302020204" pitchFamily="66" charset="0"/>
              </a:rPr>
              <a:t> του ομιλητή </a:t>
            </a:r>
            <a:endParaRPr lang="el-GR" dirty="0">
              <a:latin typeface="Comic Sans MS" panose="030F0702030302020204" pitchFamily="66" charset="0"/>
            </a:endParaRPr>
          </a:p>
          <a:p>
            <a:pPr algn="just">
              <a:lnSpc>
                <a:spcPct val="150000"/>
              </a:lnSpc>
            </a:pPr>
            <a:r>
              <a:rPr lang="en-US" dirty="0">
                <a:latin typeface="Comic Sans MS" panose="030F0702030302020204" pitchFamily="66" charset="0"/>
              </a:rPr>
              <a:t> </a:t>
            </a:r>
            <a:r>
              <a:rPr lang="el-GR" dirty="0">
                <a:latin typeface="Comic Sans MS" panose="030F0702030302020204" pitchFamily="66" charset="0"/>
              </a:rPr>
              <a:t>να παρουσιάσει έναν λόγο με αλληλουχία, πρωτοτυπία και ζωντάνια </a:t>
            </a:r>
            <a:endParaRPr lang="el-GR" dirty="0">
              <a:latin typeface="Comic Sans MS" panose="030F0702030302020204" pitchFamily="66" charset="0"/>
            </a:endParaRPr>
          </a:p>
          <a:p>
            <a:pPr algn="just">
              <a:lnSpc>
                <a:spcPct val="150000"/>
              </a:lnSpc>
            </a:pPr>
            <a:r>
              <a:rPr lang="el-GR" dirty="0">
                <a:latin typeface="Comic Sans MS" panose="030F0702030302020204" pitchFamily="66" charset="0"/>
              </a:rPr>
              <a:t>να τέρψει, να «αγγίξει» το ακροατήριο</a:t>
            </a:r>
            <a:r>
              <a:rPr lang="en-US" dirty="0">
                <a:latin typeface="Comic Sans MS" panose="030F0702030302020204" pitchFamily="66" charset="0"/>
              </a:rPr>
              <a:t> </a:t>
            </a:r>
            <a:r>
              <a:rPr lang="el-GR" dirty="0">
                <a:latin typeface="Comic Sans MS" panose="030F0702030302020204" pitchFamily="66" charset="0"/>
              </a:rPr>
              <a:t>με αφορμή το θέμα που επέλεξε</a:t>
            </a:r>
            <a:endParaRPr lang="el-GR" dirty="0">
              <a:latin typeface="Comic Sans MS" panose="030F0702030302020204" pitchFamily="66" charset="0"/>
            </a:endParaRPr>
          </a:p>
          <a:p>
            <a:pPr algn="just">
              <a:buNone/>
            </a:pPr>
            <a:endParaRPr lang="el-GR" sz="22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Για το </a:t>
            </a:r>
            <a:r>
              <a:rPr lang="el-GR" dirty="0" err="1"/>
              <a:t>γυμνασιο</a:t>
            </a:r>
            <a:endParaRPr lang="el-GR" dirty="0"/>
          </a:p>
        </p:txBody>
      </p:sp>
      <p:sp>
        <p:nvSpPr>
          <p:cNvPr id="3" name="Θέση περιεχομένου 2"/>
          <p:cNvSpPr>
            <a:spLocks noGrp="1"/>
          </p:cNvSpPr>
          <p:nvPr>
            <p:ph idx="1"/>
          </p:nvPr>
        </p:nvSpPr>
        <p:spPr>
          <a:xfrm>
            <a:off x="457200" y="1481183"/>
            <a:ext cx="7239000" cy="4846320"/>
          </a:xfrm>
        </p:spPr>
        <p:txBody>
          <a:bodyPr>
            <a:normAutofit/>
          </a:bodyPr>
          <a:lstStyle/>
          <a:p>
            <a:r>
              <a:rPr lang="el-GR" dirty="0"/>
              <a:t>Χρόνος προετοιμασίας:        1,5 λεπτό</a:t>
            </a:r>
            <a:endParaRPr lang="el-GR" dirty="0"/>
          </a:p>
          <a:p>
            <a:r>
              <a:rPr lang="el-GR" dirty="0"/>
              <a:t>Χρόνος αυθόρμητου λόγου:  2,5 με 3 λεπτά</a:t>
            </a:r>
            <a:endParaRPr lang="el-GR" dirty="0"/>
          </a:p>
          <a:p>
            <a:endParaRPr lang="el-GR" dirty="0"/>
          </a:p>
          <a:p>
            <a:pPr marL="0" indent="0">
              <a:buNone/>
            </a:pPr>
            <a:r>
              <a:rPr lang="el-GR" dirty="0"/>
              <a:t>Ι</a:t>
            </a:r>
            <a:r>
              <a:rPr lang="el-GR" b="1" dirty="0"/>
              <a:t>. </a:t>
            </a:r>
            <a:r>
              <a:rPr lang="el-GR" b="1" dirty="0">
                <a:latin typeface="Comic Sans MS" panose="030F0702030302020204" pitchFamily="66" charset="0"/>
              </a:rPr>
              <a:t>Λέξεις ή οικείες έννοιες</a:t>
            </a:r>
            <a:endParaRPr lang="el-GR" b="1" dirty="0">
              <a:latin typeface="Comic Sans MS" panose="030F0702030302020204" pitchFamily="66" charset="0"/>
            </a:endParaRPr>
          </a:p>
          <a:p>
            <a:pPr marL="0" indent="0">
              <a:buNone/>
            </a:pPr>
            <a:r>
              <a:rPr lang="el-GR" dirty="0">
                <a:latin typeface="Comic Sans MS" panose="030F0702030302020204" pitchFamily="66" charset="0"/>
              </a:rPr>
              <a:t>(π.χ. αστέρια, μουσική, θάλασσα, οικογένεια)</a:t>
            </a:r>
            <a:endParaRPr lang="el-GR" dirty="0">
              <a:latin typeface="Comic Sans MS" panose="030F0702030302020204" pitchFamily="66" charset="0"/>
            </a:endParaRPr>
          </a:p>
          <a:p>
            <a:pPr marL="0" indent="0">
              <a:buNone/>
            </a:pPr>
            <a:r>
              <a:rPr lang="el-GR" dirty="0">
                <a:latin typeface="Comic Sans MS" panose="030F0702030302020204" pitchFamily="66" charset="0"/>
              </a:rPr>
              <a:t>ΙΙ. </a:t>
            </a:r>
            <a:r>
              <a:rPr lang="el-GR" b="1" dirty="0">
                <a:latin typeface="Comic Sans MS" panose="030F0702030302020204" pitchFamily="66" charset="0"/>
              </a:rPr>
              <a:t>Αντιδράσεις και σκέψεις σε διάφορες καταστάσεις</a:t>
            </a:r>
            <a:endParaRPr lang="el-GR" b="1" dirty="0">
              <a:latin typeface="Comic Sans MS" panose="030F0702030302020204" pitchFamily="66" charset="0"/>
            </a:endParaRPr>
          </a:p>
          <a:p>
            <a:pPr marL="0" indent="0">
              <a:buNone/>
            </a:pPr>
            <a:r>
              <a:rPr lang="el-GR" dirty="0">
                <a:latin typeface="Comic Sans MS" panose="030F0702030302020204" pitchFamily="66" charset="0"/>
              </a:rPr>
              <a:t>(π.χ. αποτυχία σε ένα διαγώνισμα)</a:t>
            </a:r>
            <a:endParaRPr lang="el-GR" dirty="0">
              <a:latin typeface="Comic Sans MS" panose="030F0702030302020204" pitchFamily="66" charset="0"/>
            </a:endParaRPr>
          </a:p>
          <a:p>
            <a:pPr marL="0" indent="0">
              <a:buNone/>
            </a:pPr>
            <a:r>
              <a:rPr lang="el-GR" dirty="0">
                <a:latin typeface="Comic Sans MS" panose="030F0702030302020204" pitchFamily="66" charset="0"/>
              </a:rPr>
              <a:t>ΙΙΙ. </a:t>
            </a:r>
            <a:r>
              <a:rPr lang="el-GR" b="1" dirty="0">
                <a:latin typeface="Comic Sans MS" panose="030F0702030302020204" pitchFamily="66" charset="0"/>
              </a:rPr>
              <a:t>Συναισθήματα</a:t>
            </a:r>
            <a:r>
              <a:rPr lang="el-GR" dirty="0">
                <a:latin typeface="Comic Sans MS" panose="030F0702030302020204" pitchFamily="66" charset="0"/>
              </a:rPr>
              <a:t> </a:t>
            </a:r>
            <a:endParaRPr lang="el-GR" dirty="0">
              <a:latin typeface="Comic Sans MS" panose="030F0702030302020204" pitchFamily="66" charset="0"/>
            </a:endParaRPr>
          </a:p>
          <a:p>
            <a:pPr marL="0" indent="0">
              <a:buNone/>
            </a:pPr>
            <a:r>
              <a:rPr lang="el-GR" dirty="0">
                <a:latin typeface="Comic Sans MS" panose="030F0702030302020204" pitchFamily="66" charset="0"/>
              </a:rPr>
              <a:t>(π.χ. φόβος, χαρά)</a:t>
            </a:r>
            <a:endParaRPr lang="el-GR" dirty="0">
              <a:latin typeface="Comic Sans MS" panose="030F0702030302020204" pitchFamily="66" charset="0"/>
            </a:endParaRPr>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err="1"/>
              <a:t>ΕΙΣΑγωγικη</a:t>
            </a:r>
            <a:r>
              <a:rPr lang="el-GR" dirty="0"/>
              <a:t> </a:t>
            </a:r>
            <a:r>
              <a:rPr lang="el-GR" dirty="0" err="1"/>
              <a:t>παρουσιαση</a:t>
            </a:r>
            <a:r>
              <a:rPr lang="el-GR" dirty="0"/>
              <a:t> των </a:t>
            </a:r>
            <a:r>
              <a:rPr lang="el-GR" dirty="0" err="1"/>
              <a:t>ρητορικων</a:t>
            </a:r>
            <a:r>
              <a:rPr lang="el-GR" dirty="0"/>
              <a:t> </a:t>
            </a:r>
            <a:r>
              <a:rPr lang="el-GR" dirty="0" err="1"/>
              <a:t>αγωνισματων</a:t>
            </a:r>
            <a:endParaRPr lang="el-GR" dirty="0"/>
          </a:p>
        </p:txBody>
      </p:sp>
      <p:sp>
        <p:nvSpPr>
          <p:cNvPr id="3" name="Υπότιτλος 2"/>
          <p:cNvSpPr>
            <a:spLocks noGrp="1"/>
          </p:cNvSpPr>
          <p:nvPr>
            <p:ph type="subTitle" idx="1"/>
          </p:nvPr>
        </p:nvSpPr>
        <p:spPr>
          <a:xfrm>
            <a:off x="3354442" y="3789040"/>
            <a:ext cx="5114778" cy="1368152"/>
          </a:xfrm>
        </p:spPr>
        <p:txBody>
          <a:bodyPr/>
          <a:lstStyle/>
          <a:p>
            <a:r>
              <a:rPr lang="el-GR" dirty="0"/>
              <a:t>Για μαθητές και εκπαιδευτικούς Γυμνασίων-Λυκείων     </a:t>
            </a: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Για το </a:t>
            </a:r>
            <a:r>
              <a:rPr lang="el-GR" dirty="0" err="1"/>
              <a:t>λυκειο</a:t>
            </a:r>
            <a:endParaRPr lang="el-GR" dirty="0"/>
          </a:p>
        </p:txBody>
      </p:sp>
      <p:sp>
        <p:nvSpPr>
          <p:cNvPr id="3" name="Θέση περιεχομένου 2"/>
          <p:cNvSpPr>
            <a:spLocks noGrp="1"/>
          </p:cNvSpPr>
          <p:nvPr>
            <p:ph idx="1"/>
          </p:nvPr>
        </p:nvSpPr>
        <p:spPr/>
        <p:txBody>
          <a:bodyPr/>
          <a:lstStyle/>
          <a:p>
            <a:r>
              <a:rPr lang="el-GR" dirty="0"/>
              <a:t>Χρόνος προετοιμασίας: 1,5 λεπτό</a:t>
            </a:r>
            <a:endParaRPr lang="el-GR" dirty="0"/>
          </a:p>
          <a:p>
            <a:r>
              <a:rPr lang="el-GR" dirty="0"/>
              <a:t>Χρόνος λόγου:              3,5 με 4 λεπτά</a:t>
            </a:r>
            <a:endParaRPr lang="el-GR" dirty="0"/>
          </a:p>
          <a:p>
            <a:endParaRPr lang="el-GR" dirty="0"/>
          </a:p>
          <a:p>
            <a:pPr marL="0" indent="0">
              <a:buNone/>
            </a:pPr>
            <a:r>
              <a:rPr lang="el-GR" dirty="0"/>
              <a:t>Ι. </a:t>
            </a:r>
            <a:r>
              <a:rPr lang="el-GR" b="1" dirty="0">
                <a:latin typeface="Comic Sans MS" panose="030F0702030302020204" pitchFamily="66" charset="0"/>
              </a:rPr>
              <a:t>Αφηρημένες έννοιες, όροι</a:t>
            </a:r>
            <a:endParaRPr lang="el-GR" b="1" dirty="0">
              <a:latin typeface="Comic Sans MS" panose="030F0702030302020204" pitchFamily="66" charset="0"/>
            </a:endParaRPr>
          </a:p>
          <a:p>
            <a:pPr marL="0" indent="0">
              <a:buNone/>
            </a:pPr>
            <a:r>
              <a:rPr lang="el-GR" dirty="0">
                <a:latin typeface="Comic Sans MS" panose="030F0702030302020204" pitchFamily="66" charset="0"/>
              </a:rPr>
              <a:t>(π.χ. φιλία, δημοκρατία, αποξένωση)</a:t>
            </a:r>
            <a:endParaRPr lang="el-GR" dirty="0">
              <a:latin typeface="Comic Sans MS" panose="030F0702030302020204" pitchFamily="66" charset="0"/>
            </a:endParaRPr>
          </a:p>
          <a:p>
            <a:pPr marL="0" indent="0">
              <a:buNone/>
            </a:pPr>
            <a:r>
              <a:rPr lang="el-GR" dirty="0">
                <a:latin typeface="Comic Sans MS" panose="030F0702030302020204" pitchFamily="66" charset="0"/>
              </a:rPr>
              <a:t>ΙΙ. </a:t>
            </a:r>
            <a:r>
              <a:rPr lang="el-GR" b="1" dirty="0">
                <a:latin typeface="Comic Sans MS" panose="030F0702030302020204" pitchFamily="66" charset="0"/>
              </a:rPr>
              <a:t>Αυθόρμητες σκέψεις και συναισθήματα που γεννά μια εικόνα</a:t>
            </a:r>
            <a:endParaRPr lang="el-GR" b="1" dirty="0">
              <a:latin typeface="Comic Sans MS" panose="030F0702030302020204" pitchFamily="66" charset="0"/>
            </a:endParaRPr>
          </a:p>
          <a:p>
            <a:pPr marL="0" indent="0">
              <a:buNone/>
            </a:pPr>
            <a:r>
              <a:rPr lang="el-GR" dirty="0">
                <a:latin typeface="Comic Sans MS" panose="030F0702030302020204" pitchFamily="66" charset="0"/>
              </a:rPr>
              <a:t>(σκίτσο, φωτογραφία, έργο τέχνης)</a:t>
            </a:r>
            <a:endParaRPr lang="el-GR" dirty="0">
              <a:latin typeface="Comic Sans MS" panose="030F0702030302020204" pitchFamily="66" charset="0"/>
            </a:endParaRPr>
          </a:p>
          <a:p>
            <a:pPr marL="0" indent="0">
              <a:buNone/>
            </a:pPr>
            <a:r>
              <a:rPr lang="el-GR" dirty="0">
                <a:latin typeface="Comic Sans MS" panose="030F0702030302020204" pitchFamily="66" charset="0"/>
              </a:rPr>
              <a:t>ΙΙΙ. </a:t>
            </a:r>
            <a:r>
              <a:rPr lang="el-GR" b="1" dirty="0">
                <a:latin typeface="Comic Sans MS" panose="030F0702030302020204" pitchFamily="66" charset="0"/>
              </a:rPr>
              <a:t>Αποφθέγματα και παροιμίες</a:t>
            </a:r>
            <a:endParaRPr lang="el-GR" b="1" dirty="0">
              <a:latin typeface="Comic Sans MS" panose="030F0702030302020204" pitchFamily="66" charset="0"/>
            </a:endParaRPr>
          </a:p>
          <a:p>
            <a:pPr marL="0" indent="0">
              <a:buNone/>
            </a:pPr>
            <a:r>
              <a:rPr lang="el-GR" dirty="0">
                <a:latin typeface="Comic Sans MS" panose="030F0702030302020204" pitchFamily="66" charset="0"/>
              </a:rPr>
              <a:t>(«Τα πάντα </a:t>
            </a:r>
            <a:r>
              <a:rPr lang="el-GR" dirty="0" err="1">
                <a:latin typeface="Comic Sans MS" panose="030F0702030302020204" pitchFamily="66" charset="0"/>
              </a:rPr>
              <a:t>ρει</a:t>
            </a:r>
            <a:r>
              <a:rPr lang="el-GR" dirty="0">
                <a:latin typeface="Comic Sans MS" panose="030F0702030302020204" pitchFamily="66" charset="0"/>
              </a:rPr>
              <a:t>», «Η σιωπή είναι χρυσός»</a:t>
            </a:r>
            <a:endParaRPr lang="el-GR" dirty="0">
              <a:latin typeface="Comic Sans MS" panose="030F0702030302020204" pitchFamily="66"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b="1" dirty="0" err="1"/>
              <a:t>ΠροετοιμασΙα</a:t>
            </a:r>
            <a:r>
              <a:rPr lang="el-GR" b="1" dirty="0"/>
              <a:t> </a:t>
            </a:r>
            <a:r>
              <a:rPr lang="el-GR" b="1" dirty="0" err="1"/>
              <a:t>ΑυθΟρμητου</a:t>
            </a:r>
            <a:r>
              <a:rPr lang="el-GR" b="1" dirty="0"/>
              <a:t> </a:t>
            </a:r>
            <a:r>
              <a:rPr lang="el-GR" b="1" dirty="0" err="1"/>
              <a:t>ΛΟγου</a:t>
            </a:r>
            <a:br>
              <a:rPr lang="el-GR" b="1" dirty="0"/>
            </a:br>
            <a:r>
              <a:rPr lang="el-GR" b="1" dirty="0"/>
              <a:t>(</a:t>
            </a:r>
            <a:r>
              <a:rPr lang="el-GR" b="1" dirty="0" err="1"/>
              <a:t>οδηγΙεΣ</a:t>
            </a:r>
            <a:r>
              <a:rPr lang="el-GR" b="1" dirty="0"/>
              <a:t> </a:t>
            </a:r>
            <a:r>
              <a:rPr lang="el-GR" b="1" dirty="0" err="1"/>
              <a:t>προΣ</a:t>
            </a:r>
            <a:r>
              <a:rPr lang="el-GR" b="1" dirty="0"/>
              <a:t> </a:t>
            </a:r>
            <a:r>
              <a:rPr lang="el-GR" b="1" dirty="0" err="1"/>
              <a:t>μαθητΕΣ</a:t>
            </a:r>
            <a:r>
              <a:rPr lang="el-GR" b="1" dirty="0"/>
              <a:t>) </a:t>
            </a:r>
            <a:endParaRPr lang="el-GR" b="1" dirty="0"/>
          </a:p>
        </p:txBody>
      </p:sp>
      <p:sp>
        <p:nvSpPr>
          <p:cNvPr id="3" name="2 - Θέση περιεχομένου"/>
          <p:cNvSpPr>
            <a:spLocks noGrp="1"/>
          </p:cNvSpPr>
          <p:nvPr>
            <p:ph idx="1"/>
          </p:nvPr>
        </p:nvSpPr>
        <p:spPr/>
        <p:txBody>
          <a:bodyPr>
            <a:normAutofit/>
          </a:bodyPr>
          <a:lstStyle/>
          <a:p>
            <a:r>
              <a:rPr lang="el-GR" dirty="0"/>
              <a:t> </a:t>
            </a:r>
            <a:r>
              <a:rPr lang="el-GR" dirty="0">
                <a:latin typeface="Comic Sans MS" panose="030F0702030302020204" pitchFamily="66" charset="0"/>
              </a:rPr>
              <a:t>ΑΡΧΗ </a:t>
            </a:r>
            <a:endParaRPr lang="el-GR" dirty="0">
              <a:latin typeface="Comic Sans MS" panose="030F0702030302020204" pitchFamily="66" charset="0"/>
            </a:endParaRPr>
          </a:p>
          <a:p>
            <a:r>
              <a:rPr lang="el-GR" dirty="0">
                <a:latin typeface="Comic Sans MS" panose="030F0702030302020204" pitchFamily="66" charset="0"/>
              </a:rPr>
              <a:t>ΜΕΣΗ </a:t>
            </a:r>
            <a:endParaRPr lang="el-GR" dirty="0">
              <a:latin typeface="Comic Sans MS" panose="030F0702030302020204" pitchFamily="66" charset="0"/>
            </a:endParaRPr>
          </a:p>
          <a:p>
            <a:r>
              <a:rPr lang="el-GR" dirty="0">
                <a:latin typeface="Comic Sans MS" panose="030F0702030302020204" pitchFamily="66" charset="0"/>
              </a:rPr>
              <a:t>ΤΕΛΟΣ</a:t>
            </a:r>
            <a:endParaRPr lang="el-GR" dirty="0">
              <a:latin typeface="Comic Sans MS" panose="030F0702030302020204" pitchFamily="66" charset="0"/>
            </a:endParaRPr>
          </a:p>
          <a:p>
            <a:r>
              <a:rPr lang="el-GR" dirty="0">
                <a:latin typeface="Comic Sans MS" panose="030F0702030302020204" pitchFamily="66" charset="0"/>
              </a:rPr>
              <a:t> Νοερό σχεδιάγραμμα</a:t>
            </a:r>
            <a:endParaRPr lang="el-GR" dirty="0">
              <a:latin typeface="Comic Sans MS" panose="030F0702030302020204" pitchFamily="66" charset="0"/>
            </a:endParaRPr>
          </a:p>
          <a:p>
            <a:pPr algn="just">
              <a:buNone/>
            </a:pPr>
            <a:r>
              <a:rPr lang="el-GR" dirty="0">
                <a:latin typeface="Comic Sans MS" panose="030F0702030302020204" pitchFamily="66" charset="0"/>
              </a:rPr>
              <a:t>     </a:t>
            </a:r>
            <a:endParaRPr lang="en-US" dirty="0">
              <a:latin typeface="Comic Sans MS" panose="030F0702030302020204" pitchFamily="66" charset="0"/>
            </a:endParaRPr>
          </a:p>
          <a:p>
            <a:pPr algn="just">
              <a:buNone/>
            </a:pPr>
            <a:r>
              <a:rPr lang="el-GR" b="1" dirty="0">
                <a:latin typeface="Comic Sans MS" panose="030F0702030302020204" pitchFamily="66" charset="0"/>
              </a:rPr>
              <a:t>ΣΥΜΒΟΥΛΗ:</a:t>
            </a:r>
            <a:r>
              <a:rPr lang="el-GR" dirty="0">
                <a:latin typeface="Comic Sans MS" panose="030F0702030302020204" pitchFamily="66" charset="0"/>
              </a:rPr>
              <a:t> </a:t>
            </a:r>
            <a:endParaRPr lang="en-US" dirty="0">
              <a:latin typeface="Comic Sans MS" panose="030F0702030302020204" pitchFamily="66" charset="0"/>
            </a:endParaRPr>
          </a:p>
          <a:p>
            <a:pPr algn="just">
              <a:buNone/>
            </a:pPr>
            <a:r>
              <a:rPr lang="el-GR" dirty="0">
                <a:latin typeface="Comic Sans MS" panose="030F0702030302020204" pitchFamily="66" charset="0"/>
              </a:rPr>
              <a:t>Να εξαντλήσεις όλο το χρόνο προετοιμασίας</a:t>
            </a:r>
            <a:r>
              <a:rPr lang="en-US" dirty="0">
                <a:latin typeface="Comic Sans MS" panose="030F0702030302020204" pitchFamily="66" charset="0"/>
              </a:rPr>
              <a:t>. </a:t>
            </a:r>
            <a:endParaRPr lang="en-US" dirty="0">
              <a:latin typeface="Comic Sans MS" panose="030F0702030302020204" pitchFamily="66" charset="0"/>
            </a:endParaRPr>
          </a:p>
          <a:p>
            <a:pPr algn="just">
              <a:buNone/>
            </a:pPr>
            <a:r>
              <a:rPr lang="en-US" dirty="0">
                <a:latin typeface="Comic Sans MS" panose="030F0702030302020204" pitchFamily="66" charset="0"/>
              </a:rPr>
              <a:t>M</a:t>
            </a:r>
            <a:r>
              <a:rPr lang="el-GR" dirty="0">
                <a:latin typeface="Comic Sans MS" panose="030F0702030302020204" pitchFamily="66" charset="0"/>
              </a:rPr>
              <a:t>η νομίζεις ότι θα σου έρθουν οι ιδέες όσο</a:t>
            </a:r>
            <a:endParaRPr lang="en-US" dirty="0">
              <a:latin typeface="Comic Sans MS" panose="030F0702030302020204" pitchFamily="66" charset="0"/>
            </a:endParaRPr>
          </a:p>
          <a:p>
            <a:pPr algn="just">
              <a:buNone/>
            </a:pPr>
            <a:r>
              <a:rPr lang="el-GR" dirty="0">
                <a:latin typeface="Comic Sans MS" panose="030F0702030302020204" pitchFamily="66" charset="0"/>
              </a:rPr>
              <a:t>θα</a:t>
            </a:r>
            <a:r>
              <a:rPr lang="en-US" dirty="0">
                <a:latin typeface="Comic Sans MS" panose="030F0702030302020204" pitchFamily="66" charset="0"/>
              </a:rPr>
              <a:t> </a:t>
            </a:r>
            <a:r>
              <a:rPr lang="el-GR" dirty="0">
                <a:latin typeface="Comic Sans MS" panose="030F0702030302020204" pitchFamily="66" charset="0"/>
              </a:rPr>
              <a:t>μιλάς,</a:t>
            </a:r>
            <a:r>
              <a:rPr lang="en-US" dirty="0">
                <a:latin typeface="Comic Sans MS" panose="030F0702030302020204" pitchFamily="66" charset="0"/>
              </a:rPr>
              <a:t> </a:t>
            </a:r>
            <a:r>
              <a:rPr lang="el-GR" dirty="0">
                <a:latin typeface="Comic Sans MS" panose="030F0702030302020204" pitchFamily="66" charset="0"/>
              </a:rPr>
              <a:t>επειδή έχεις σκεφτεί πώς </a:t>
            </a:r>
            <a:endParaRPr lang="en-US" dirty="0">
              <a:latin typeface="Comic Sans MS" panose="030F0702030302020204" pitchFamily="66" charset="0"/>
            </a:endParaRPr>
          </a:p>
          <a:p>
            <a:pPr algn="just">
              <a:buNone/>
            </a:pPr>
            <a:r>
              <a:rPr lang="el-GR" dirty="0">
                <a:latin typeface="Comic Sans MS" panose="030F0702030302020204" pitchFamily="66" charset="0"/>
              </a:rPr>
              <a:t>θα ξεκινήσεις. </a:t>
            </a:r>
            <a:endParaRPr lang="el-GR" dirty="0">
              <a:latin typeface="Comic Sans MS" panose="030F0702030302020204" pitchFamily="66"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755576" y="692696"/>
            <a:ext cx="7488832" cy="6165304"/>
          </a:xfrm>
        </p:spPr>
        <p:txBody>
          <a:bodyPr>
            <a:normAutofit lnSpcReduction="10000"/>
          </a:bodyPr>
          <a:lstStyle/>
          <a:p>
            <a:pPr>
              <a:lnSpc>
                <a:spcPct val="150000"/>
              </a:lnSpc>
            </a:pPr>
            <a:r>
              <a:rPr lang="el-GR" dirty="0">
                <a:latin typeface="Comic Sans MS" panose="030F0702030302020204" pitchFamily="66" charset="0"/>
              </a:rPr>
              <a:t>Ο αυτοσχέδιος λόγος είναι σκόπιμο να διέπεται από </a:t>
            </a:r>
            <a:r>
              <a:rPr lang="el-GR" dirty="0" err="1">
                <a:latin typeface="Comic Sans MS" panose="030F0702030302020204" pitchFamily="66" charset="0"/>
              </a:rPr>
              <a:t>κειμενικές</a:t>
            </a:r>
            <a:r>
              <a:rPr lang="el-GR" dirty="0">
                <a:latin typeface="Comic Sans MS" panose="030F0702030302020204" pitchFamily="66" charset="0"/>
              </a:rPr>
              <a:t> αρχές (συνοχή, συνεκτικότητα ιδεών), </a:t>
            </a:r>
            <a:r>
              <a:rPr lang="el-GR" u="sng" dirty="0">
                <a:latin typeface="Comic Sans MS" panose="030F0702030302020204" pitchFamily="66" charset="0"/>
              </a:rPr>
              <a:t>πλούσιο λεξιλόγιο</a:t>
            </a:r>
            <a:r>
              <a:rPr lang="el-GR" dirty="0">
                <a:latin typeface="Comic Sans MS" panose="030F0702030302020204" pitchFamily="66" charset="0"/>
              </a:rPr>
              <a:t>, σωστή γραμματική και συντακτική χρήση της γλώσσας, ενώ ταυτόχρονα να είναι ευφάνταστος και </a:t>
            </a:r>
            <a:r>
              <a:rPr lang="el-GR" b="1" dirty="0">
                <a:latin typeface="Comic Sans MS" panose="030F0702030302020204" pitchFamily="66" charset="0"/>
              </a:rPr>
              <a:t>πρωτότυπος</a:t>
            </a:r>
            <a:r>
              <a:rPr lang="el-GR" dirty="0">
                <a:latin typeface="Comic Sans MS" panose="030F0702030302020204" pitchFamily="66" charset="0"/>
              </a:rPr>
              <a:t>.</a:t>
            </a:r>
            <a:endParaRPr lang="el-GR" dirty="0">
              <a:latin typeface="Comic Sans MS" panose="030F0702030302020204" pitchFamily="66" charset="0"/>
            </a:endParaRPr>
          </a:p>
          <a:p>
            <a:pPr marL="0" indent="0">
              <a:buNone/>
            </a:pPr>
            <a:endParaRPr lang="el-GR" dirty="0">
              <a:latin typeface="Comic Sans MS" panose="030F0702030302020204" pitchFamily="66" charset="0"/>
            </a:endParaRPr>
          </a:p>
          <a:p>
            <a:r>
              <a:rPr lang="el-GR" dirty="0">
                <a:latin typeface="Comic Sans MS" panose="030F0702030302020204" pitchFamily="66" charset="0"/>
              </a:rPr>
              <a:t>Τα όπλα σου: </a:t>
            </a:r>
            <a:r>
              <a:rPr lang="el-GR" u="sng" dirty="0">
                <a:latin typeface="Comic Sans MS" panose="030F0702030302020204" pitchFamily="66" charset="0"/>
              </a:rPr>
              <a:t>Φαντασία</a:t>
            </a:r>
            <a:r>
              <a:rPr lang="el-GR" dirty="0">
                <a:latin typeface="Comic Sans MS" panose="030F0702030302020204" pitchFamily="66" charset="0"/>
              </a:rPr>
              <a:t>, </a:t>
            </a:r>
            <a:r>
              <a:rPr lang="el-GR" u="sng" dirty="0">
                <a:latin typeface="Comic Sans MS" panose="030F0702030302020204" pitchFamily="66" charset="0"/>
              </a:rPr>
              <a:t>χιούμορ, </a:t>
            </a:r>
            <a:r>
              <a:rPr lang="el-GR" dirty="0">
                <a:latin typeface="Comic Sans MS" panose="030F0702030302020204" pitchFamily="66" charset="0"/>
              </a:rPr>
              <a:t>δημιουργική σκέψη</a:t>
            </a:r>
            <a:endParaRPr lang="el-GR" dirty="0">
              <a:latin typeface="Comic Sans MS" panose="030F0702030302020204" pitchFamily="66" charset="0"/>
            </a:endParaRPr>
          </a:p>
          <a:p>
            <a:pPr marL="0" indent="0">
              <a:buNone/>
            </a:pPr>
            <a:endParaRPr lang="el-GR" dirty="0">
              <a:latin typeface="Comic Sans MS" panose="030F0702030302020204" pitchFamily="66" charset="0"/>
            </a:endParaRPr>
          </a:p>
          <a:p>
            <a:r>
              <a:rPr lang="el-GR" dirty="0">
                <a:latin typeface="Comic Sans MS" panose="030F0702030302020204" pitchFamily="66" charset="0"/>
              </a:rPr>
              <a:t>Όσο για το </a:t>
            </a:r>
            <a:r>
              <a:rPr lang="el-GR" dirty="0" err="1">
                <a:latin typeface="Comic Sans MS" panose="030F0702030302020204" pitchFamily="66" charset="0"/>
              </a:rPr>
              <a:t>εεεεεε</a:t>
            </a:r>
            <a:r>
              <a:rPr lang="el-GR" dirty="0">
                <a:latin typeface="Comic Sans MS" panose="030F0702030302020204" pitchFamily="66" charset="0"/>
              </a:rPr>
              <a:t>…., καλύτερα όχι!</a:t>
            </a:r>
            <a:endParaRPr lang="el-GR" dirty="0">
              <a:latin typeface="Comic Sans MS" panose="030F0702030302020204" pitchFamily="66" charset="0"/>
            </a:endParaRPr>
          </a:p>
          <a:p>
            <a:pPr>
              <a:buNone/>
            </a:pPr>
            <a:r>
              <a:rPr lang="el-GR" dirty="0">
                <a:latin typeface="Comic Sans MS" panose="030F0702030302020204" pitchFamily="66" charset="0"/>
              </a:rPr>
              <a:t>   Να προτιμάς τις παύσεις!</a:t>
            </a:r>
            <a:endParaRPr lang="el-GR" dirty="0">
              <a:latin typeface="Comic Sans MS" panose="030F0702030302020204" pitchFamily="66" charset="0"/>
            </a:endParaRPr>
          </a:p>
          <a:p>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28650" y="365127"/>
            <a:ext cx="7886700" cy="687610"/>
          </a:xfrm>
        </p:spPr>
        <p:txBody>
          <a:bodyPr>
            <a:normAutofit/>
          </a:bodyPr>
          <a:lstStyle/>
          <a:p>
            <a:r>
              <a:rPr lang="el-GR" sz="3600" b="0" dirty="0" err="1">
                <a:solidFill>
                  <a:prstClr val="black"/>
                </a:solidFill>
              </a:rPr>
              <a:t>Τεχνικεσ</a:t>
            </a:r>
            <a:r>
              <a:rPr lang="el-GR" sz="3600" b="0" dirty="0">
                <a:solidFill>
                  <a:prstClr val="black"/>
                </a:solidFill>
              </a:rPr>
              <a:t> </a:t>
            </a:r>
            <a:r>
              <a:rPr lang="el-GR" sz="3600" b="0" dirty="0" err="1">
                <a:solidFill>
                  <a:prstClr val="black"/>
                </a:solidFill>
              </a:rPr>
              <a:t>αυθορμητου</a:t>
            </a:r>
            <a:r>
              <a:rPr lang="el-GR" sz="3600" b="0" dirty="0">
                <a:solidFill>
                  <a:prstClr val="black"/>
                </a:solidFill>
              </a:rPr>
              <a:t> </a:t>
            </a:r>
            <a:r>
              <a:rPr lang="el-GR" sz="3600" b="0" dirty="0" err="1">
                <a:solidFill>
                  <a:prstClr val="black"/>
                </a:solidFill>
              </a:rPr>
              <a:t>λογου</a:t>
            </a:r>
            <a:r>
              <a:rPr lang="el-GR" sz="3600" b="0" dirty="0">
                <a:solidFill>
                  <a:prstClr val="black"/>
                </a:solidFill>
              </a:rPr>
              <a:t> </a:t>
            </a:r>
            <a:endParaRPr lang="el-GR" sz="3600" b="0" dirty="0"/>
          </a:p>
        </p:txBody>
      </p:sp>
      <p:sp>
        <p:nvSpPr>
          <p:cNvPr id="3" name="2 - Θέση περιεχομένου"/>
          <p:cNvSpPr>
            <a:spLocks noGrp="1"/>
          </p:cNvSpPr>
          <p:nvPr>
            <p:ph idx="1"/>
          </p:nvPr>
        </p:nvSpPr>
        <p:spPr>
          <a:xfrm>
            <a:off x="628650" y="1253330"/>
            <a:ext cx="7886700" cy="5488037"/>
          </a:xfrm>
        </p:spPr>
        <p:txBody>
          <a:bodyPr>
            <a:normAutofit fontScale="77500" lnSpcReduction="20000"/>
          </a:bodyPr>
          <a:lstStyle/>
          <a:p>
            <a:endParaRPr lang="el-GR" dirty="0">
              <a:latin typeface="Comic Sans MS" panose="030F0702030302020204" pitchFamily="66" charset="0"/>
            </a:endParaRPr>
          </a:p>
          <a:p>
            <a:pPr>
              <a:lnSpc>
                <a:spcPct val="120000"/>
              </a:lnSpc>
            </a:pPr>
            <a:r>
              <a:rPr lang="el-GR" sz="3200" i="1" dirty="0">
                <a:latin typeface="Comic Sans MS" panose="030F0702030302020204" pitchFamily="66" charset="0"/>
              </a:rPr>
              <a:t>Το αντίθετο: Τι θα γινόταν αν δεν υπήρχε</a:t>
            </a:r>
            <a:endParaRPr lang="el-GR" sz="3200" i="1" dirty="0">
              <a:latin typeface="Comic Sans MS" panose="030F0702030302020204" pitchFamily="66" charset="0"/>
            </a:endParaRPr>
          </a:p>
          <a:p>
            <a:pPr>
              <a:lnSpc>
                <a:spcPct val="120000"/>
              </a:lnSpc>
            </a:pPr>
            <a:r>
              <a:rPr lang="el-GR" sz="3200" i="1" dirty="0">
                <a:latin typeface="Comic Sans MS" panose="030F0702030302020204" pitchFamily="66" charset="0"/>
              </a:rPr>
              <a:t>Η έννοια με μια εικόνα</a:t>
            </a:r>
            <a:endParaRPr lang="el-GR" sz="3200" i="1" dirty="0">
              <a:latin typeface="Comic Sans MS" panose="030F0702030302020204" pitchFamily="66" charset="0"/>
            </a:endParaRPr>
          </a:p>
          <a:p>
            <a:pPr>
              <a:lnSpc>
                <a:spcPct val="120000"/>
              </a:lnSpc>
            </a:pPr>
            <a:r>
              <a:rPr lang="el-GR" sz="3200" i="1" dirty="0">
                <a:latin typeface="Comic Sans MS" panose="030F0702030302020204" pitchFamily="66" charset="0"/>
              </a:rPr>
              <a:t>Συναισθήματα</a:t>
            </a:r>
            <a:endParaRPr lang="el-GR" sz="3200" i="1" dirty="0">
              <a:latin typeface="Comic Sans MS" panose="030F0702030302020204" pitchFamily="66" charset="0"/>
            </a:endParaRPr>
          </a:p>
          <a:p>
            <a:pPr>
              <a:lnSpc>
                <a:spcPct val="120000"/>
              </a:lnSpc>
            </a:pPr>
            <a:r>
              <a:rPr lang="el-GR" sz="3200" i="1" dirty="0">
                <a:latin typeface="Comic Sans MS" panose="030F0702030302020204" pitchFamily="66" charset="0"/>
              </a:rPr>
              <a:t>Μια παροιμία</a:t>
            </a:r>
            <a:endParaRPr lang="el-GR" sz="3200" i="1" dirty="0">
              <a:latin typeface="Comic Sans MS" panose="030F0702030302020204" pitchFamily="66" charset="0"/>
            </a:endParaRPr>
          </a:p>
          <a:p>
            <a:pPr>
              <a:lnSpc>
                <a:spcPct val="120000"/>
              </a:lnSpc>
            </a:pPr>
            <a:r>
              <a:rPr lang="el-GR" sz="3200" i="1" dirty="0">
                <a:latin typeface="Comic Sans MS" panose="030F0702030302020204" pitchFamily="66" charset="0"/>
              </a:rPr>
              <a:t>Ένας μύθος</a:t>
            </a:r>
            <a:endParaRPr lang="el-GR" sz="3200" i="1" dirty="0">
              <a:latin typeface="Comic Sans MS" panose="030F0702030302020204" pitchFamily="66" charset="0"/>
            </a:endParaRPr>
          </a:p>
          <a:p>
            <a:pPr>
              <a:lnSpc>
                <a:spcPct val="120000"/>
              </a:lnSpc>
            </a:pPr>
            <a:r>
              <a:rPr lang="el-GR" sz="3200" i="1" dirty="0">
                <a:latin typeface="Comic Sans MS" panose="030F0702030302020204" pitchFamily="66" charset="0"/>
              </a:rPr>
              <a:t>Μεταφορική – Αλληγορική έννοια</a:t>
            </a:r>
            <a:endParaRPr lang="el-GR" sz="3200" i="1" dirty="0">
              <a:latin typeface="Comic Sans MS" panose="030F0702030302020204" pitchFamily="66" charset="0"/>
            </a:endParaRPr>
          </a:p>
          <a:p>
            <a:pPr>
              <a:lnSpc>
                <a:spcPct val="120000"/>
              </a:lnSpc>
            </a:pPr>
            <a:r>
              <a:rPr lang="el-GR" sz="3200" i="1" dirty="0">
                <a:latin typeface="Comic Sans MS" panose="030F0702030302020204" pitchFamily="66" charset="0"/>
              </a:rPr>
              <a:t>Μια εμπειρία</a:t>
            </a:r>
            <a:endParaRPr lang="el-GR" sz="3200" i="1" dirty="0">
              <a:latin typeface="Comic Sans MS" panose="030F0702030302020204" pitchFamily="66" charset="0"/>
            </a:endParaRPr>
          </a:p>
          <a:p>
            <a:pPr>
              <a:lnSpc>
                <a:spcPct val="120000"/>
              </a:lnSpc>
            </a:pPr>
            <a:r>
              <a:rPr lang="el-GR" sz="3200" i="1" dirty="0">
                <a:latin typeface="Comic Sans MS" panose="030F0702030302020204" pitchFamily="66" charset="0"/>
              </a:rPr>
              <a:t>Ένα παράδειγμα</a:t>
            </a:r>
            <a:endParaRPr lang="el-GR" sz="3200" i="1" dirty="0">
              <a:latin typeface="Comic Sans MS" panose="030F0702030302020204" pitchFamily="66" charset="0"/>
            </a:endParaRPr>
          </a:p>
          <a:p>
            <a:pPr>
              <a:lnSpc>
                <a:spcPct val="120000"/>
              </a:lnSpc>
            </a:pPr>
            <a:r>
              <a:rPr lang="el-GR" sz="3200" i="1" dirty="0">
                <a:latin typeface="Comic Sans MS" panose="030F0702030302020204" pitchFamily="66" charset="0"/>
              </a:rPr>
              <a:t>Ένα ιστορικό γεγονός</a:t>
            </a:r>
            <a:endParaRPr lang="el-GR" sz="3200" i="1" dirty="0">
              <a:latin typeface="Comic Sans MS" panose="030F0702030302020204" pitchFamily="66" charset="0"/>
            </a:endParaRPr>
          </a:p>
          <a:p>
            <a:pPr>
              <a:lnSpc>
                <a:spcPct val="120000"/>
              </a:lnSpc>
            </a:pPr>
            <a:r>
              <a:rPr lang="el-GR" sz="3200" i="1" dirty="0">
                <a:latin typeface="Comic Sans MS" panose="030F0702030302020204" pitchFamily="66" charset="0"/>
              </a:rPr>
              <a:t>Γεγονός από την πραγματικότητα</a:t>
            </a:r>
            <a:endParaRPr lang="el-GR" sz="3200" i="1" dirty="0">
              <a:latin typeface="Comic Sans MS" panose="030F0702030302020204" pitchFamily="66" charset="0"/>
            </a:endParaRPr>
          </a:p>
          <a:p>
            <a:pPr>
              <a:lnSpc>
                <a:spcPct val="120000"/>
              </a:lnSpc>
            </a:pPr>
            <a:r>
              <a:rPr lang="el-GR" sz="3200" i="1" dirty="0">
                <a:latin typeface="Comic Sans MS" panose="030F0702030302020204" pitchFamily="66" charset="0"/>
              </a:rPr>
              <a:t>Παραλλαγή σε μέγεθος- σχήμα-μορφή-υλικό-χρώμα</a:t>
            </a:r>
            <a:endParaRPr lang="el-GR" sz="3200" i="1" dirty="0">
              <a:latin typeface="Comic Sans MS" panose="030F0702030302020204" pitchFamily="66" charset="0"/>
            </a:endParaRPr>
          </a:p>
          <a:p>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620688"/>
            <a:ext cx="7956376" cy="5400600"/>
          </a:xfrm>
        </p:spPr>
        <p:txBody>
          <a:bodyPr>
            <a:normAutofit/>
          </a:bodyPr>
          <a:lstStyle/>
          <a:p>
            <a:pPr marL="0" indent="0" algn="ctr">
              <a:buNone/>
            </a:pPr>
            <a:r>
              <a:rPr lang="el-GR" sz="2800" b="1" i="1" dirty="0"/>
              <a:t>Σκέψου </a:t>
            </a:r>
            <a:endParaRPr lang="el-GR" sz="2800" b="1" i="1" dirty="0"/>
          </a:p>
          <a:p>
            <a:pPr>
              <a:lnSpc>
                <a:spcPct val="160000"/>
              </a:lnSpc>
            </a:pPr>
            <a:r>
              <a:rPr lang="el-GR" sz="2800" b="1" dirty="0"/>
              <a:t> </a:t>
            </a:r>
            <a:r>
              <a:rPr lang="el-GR" sz="3200" dirty="0">
                <a:latin typeface="Monotype Corsiva" panose="03010101010201010101" pitchFamily="66" charset="0"/>
              </a:rPr>
              <a:t>κάτι </a:t>
            </a:r>
            <a:r>
              <a:rPr lang="el-GR" sz="3200" u="sng" dirty="0">
                <a:latin typeface="Monotype Corsiva" panose="03010101010201010101" pitchFamily="66" charset="0"/>
              </a:rPr>
              <a:t>αρνητικό</a:t>
            </a:r>
            <a:r>
              <a:rPr lang="el-GR" sz="3200" dirty="0">
                <a:latin typeface="Monotype Corsiva" panose="03010101010201010101" pitchFamily="66" charset="0"/>
              </a:rPr>
              <a:t> </a:t>
            </a:r>
            <a:endParaRPr lang="el-GR" sz="3200" dirty="0">
              <a:latin typeface="Monotype Corsiva" panose="03010101010201010101" pitchFamily="66" charset="0"/>
            </a:endParaRPr>
          </a:p>
          <a:p>
            <a:pPr>
              <a:lnSpc>
                <a:spcPct val="160000"/>
              </a:lnSpc>
            </a:pPr>
            <a:r>
              <a:rPr lang="el-GR" sz="3200" dirty="0">
                <a:latin typeface="Monotype Corsiva" panose="03010101010201010101" pitchFamily="66" charset="0"/>
              </a:rPr>
              <a:t> κάτι </a:t>
            </a:r>
            <a:r>
              <a:rPr lang="el-GR" sz="3200" u="sng" dirty="0">
                <a:latin typeface="Monotype Corsiva" panose="03010101010201010101" pitchFamily="66" charset="0"/>
              </a:rPr>
              <a:t>θετικό</a:t>
            </a:r>
            <a:r>
              <a:rPr lang="el-GR" sz="3200" dirty="0">
                <a:latin typeface="Monotype Corsiva" panose="03010101010201010101" pitchFamily="66" charset="0"/>
              </a:rPr>
              <a:t> </a:t>
            </a:r>
            <a:endParaRPr lang="el-GR" sz="3200" dirty="0">
              <a:latin typeface="Monotype Corsiva" panose="03010101010201010101" pitchFamily="66" charset="0"/>
            </a:endParaRPr>
          </a:p>
          <a:p>
            <a:pPr>
              <a:lnSpc>
                <a:spcPct val="160000"/>
              </a:lnSpc>
            </a:pPr>
            <a:r>
              <a:rPr lang="el-GR" sz="3200" dirty="0">
                <a:latin typeface="Monotype Corsiva" panose="03010101010201010101" pitchFamily="66" charset="0"/>
              </a:rPr>
              <a:t> κάτι </a:t>
            </a:r>
            <a:r>
              <a:rPr lang="el-GR" sz="3200" u="sng" dirty="0">
                <a:latin typeface="Monotype Corsiva" panose="03010101010201010101" pitchFamily="66" charset="0"/>
              </a:rPr>
              <a:t>ενδιαφέρον</a:t>
            </a:r>
            <a:r>
              <a:rPr lang="el-GR" sz="3200" dirty="0">
                <a:latin typeface="Monotype Corsiva" panose="03010101010201010101" pitchFamily="66" charset="0"/>
              </a:rPr>
              <a:t> για κάθε περίπτωση!</a:t>
            </a:r>
            <a:endParaRPr lang="el-GR" sz="3200" dirty="0">
              <a:latin typeface="Monotype Corsiva" panose="03010101010201010101" pitchFamily="66" charset="0"/>
            </a:endParaRPr>
          </a:p>
          <a:p>
            <a:pPr marL="0" indent="0">
              <a:lnSpc>
                <a:spcPct val="160000"/>
              </a:lnSpc>
              <a:buNone/>
            </a:pPr>
            <a:endParaRPr lang="el-GR" sz="2800" b="1" dirty="0">
              <a:latin typeface="Monotype Corsiva" panose="03010101010201010101" pitchFamily="66" charset="0"/>
            </a:endParaRPr>
          </a:p>
          <a:p>
            <a:pPr algn="just">
              <a:buNone/>
            </a:pPr>
            <a:r>
              <a:rPr lang="el-GR" dirty="0"/>
              <a:t> </a:t>
            </a:r>
            <a:endParaRPr lang="el-GR" sz="2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28650" y="365127"/>
            <a:ext cx="7886700" cy="759618"/>
          </a:xfrm>
        </p:spPr>
        <p:txBody>
          <a:bodyPr>
            <a:normAutofit/>
          </a:bodyPr>
          <a:lstStyle/>
          <a:p>
            <a:r>
              <a:rPr lang="en-US" b="1" dirty="0"/>
              <a:t>  </a:t>
            </a:r>
            <a:r>
              <a:rPr lang="el-GR" b="1" dirty="0" err="1"/>
              <a:t>ΤεχνικΕΣ</a:t>
            </a:r>
            <a:r>
              <a:rPr lang="el-GR" b="1" dirty="0"/>
              <a:t> </a:t>
            </a:r>
            <a:r>
              <a:rPr lang="el-GR" b="1" dirty="0" err="1"/>
              <a:t>αυθΟρμητου</a:t>
            </a:r>
            <a:endParaRPr lang="el-GR" b="1" dirty="0"/>
          </a:p>
        </p:txBody>
      </p:sp>
      <p:sp>
        <p:nvSpPr>
          <p:cNvPr id="5" name="2 - Θέση περιεχομένου"/>
          <p:cNvSpPr>
            <a:spLocks noGrp="1"/>
          </p:cNvSpPr>
          <p:nvPr>
            <p:ph idx="1"/>
          </p:nvPr>
        </p:nvSpPr>
        <p:spPr>
          <a:xfrm>
            <a:off x="467544" y="1268760"/>
            <a:ext cx="7272808" cy="4752528"/>
          </a:xfrm>
          <a:solidFill>
            <a:schemeClr val="bg1"/>
          </a:solidFill>
          <a:ln>
            <a:solidFill>
              <a:schemeClr val="accent1"/>
            </a:solidFill>
          </a:ln>
        </p:spPr>
        <p:txBody>
          <a:bodyPr>
            <a:normAutofit fontScale="92500" lnSpcReduction="10000"/>
          </a:bodyPr>
          <a:lstStyle/>
          <a:p>
            <a:pPr>
              <a:lnSpc>
                <a:spcPct val="150000"/>
              </a:lnSpc>
              <a:buNone/>
            </a:pPr>
            <a:r>
              <a:rPr lang="el-GR" dirty="0">
                <a:latin typeface="Comic Sans MS" panose="030F0702030302020204" pitchFamily="66" charset="0"/>
              </a:rPr>
              <a:t>Πρέπει να απαντάς  στις ερωτήσεις:</a:t>
            </a:r>
            <a:endParaRPr lang="el-GR" dirty="0">
              <a:latin typeface="Comic Sans MS" panose="030F0702030302020204" pitchFamily="66" charset="0"/>
            </a:endParaRPr>
          </a:p>
          <a:p>
            <a:pPr>
              <a:lnSpc>
                <a:spcPct val="150000"/>
              </a:lnSpc>
            </a:pPr>
            <a:r>
              <a:rPr lang="el-GR" dirty="0">
                <a:latin typeface="Comic Sans MS" panose="030F0702030302020204" pitchFamily="66" charset="0"/>
              </a:rPr>
              <a:t>Πού;</a:t>
            </a:r>
            <a:endParaRPr lang="el-GR" dirty="0">
              <a:latin typeface="Comic Sans MS" panose="030F0702030302020204" pitchFamily="66" charset="0"/>
            </a:endParaRPr>
          </a:p>
          <a:p>
            <a:pPr>
              <a:lnSpc>
                <a:spcPct val="150000"/>
              </a:lnSpc>
            </a:pPr>
            <a:r>
              <a:rPr lang="el-GR" dirty="0">
                <a:latin typeface="Comic Sans MS" panose="030F0702030302020204" pitchFamily="66" charset="0"/>
              </a:rPr>
              <a:t>Πότε;</a:t>
            </a:r>
            <a:endParaRPr lang="el-GR" dirty="0">
              <a:latin typeface="Comic Sans MS" panose="030F0702030302020204" pitchFamily="66" charset="0"/>
            </a:endParaRPr>
          </a:p>
          <a:p>
            <a:pPr>
              <a:lnSpc>
                <a:spcPct val="150000"/>
              </a:lnSpc>
            </a:pPr>
            <a:r>
              <a:rPr lang="el-GR" dirty="0">
                <a:latin typeface="Comic Sans MS" panose="030F0702030302020204" pitchFamily="66" charset="0"/>
              </a:rPr>
              <a:t>Ποιος;</a:t>
            </a:r>
            <a:endParaRPr lang="el-GR" dirty="0">
              <a:latin typeface="Comic Sans MS" panose="030F0702030302020204" pitchFamily="66" charset="0"/>
            </a:endParaRPr>
          </a:p>
          <a:p>
            <a:pPr>
              <a:lnSpc>
                <a:spcPct val="150000"/>
              </a:lnSpc>
            </a:pPr>
            <a:r>
              <a:rPr lang="el-GR" dirty="0">
                <a:latin typeface="Comic Sans MS" panose="030F0702030302020204" pitchFamily="66" charset="0"/>
              </a:rPr>
              <a:t>Τι;</a:t>
            </a:r>
            <a:endParaRPr lang="el-GR" dirty="0">
              <a:latin typeface="Comic Sans MS" panose="030F0702030302020204" pitchFamily="66" charset="0"/>
            </a:endParaRPr>
          </a:p>
          <a:p>
            <a:pPr>
              <a:lnSpc>
                <a:spcPct val="150000"/>
              </a:lnSpc>
            </a:pPr>
            <a:r>
              <a:rPr lang="el-GR" dirty="0">
                <a:solidFill>
                  <a:srgbClr val="FF0000"/>
                </a:solidFill>
                <a:latin typeface="Comic Sans MS" panose="030F0702030302020204" pitchFamily="66" charset="0"/>
              </a:rPr>
              <a:t>Γιατί; </a:t>
            </a:r>
            <a:endParaRPr lang="el-GR" dirty="0">
              <a:solidFill>
                <a:srgbClr val="FF0000"/>
              </a:solidFill>
              <a:latin typeface="Comic Sans MS" panose="030F0702030302020204" pitchFamily="66" charset="0"/>
            </a:endParaRPr>
          </a:p>
          <a:p>
            <a:pPr>
              <a:lnSpc>
                <a:spcPct val="150000"/>
              </a:lnSpc>
            </a:pPr>
            <a:r>
              <a:rPr lang="el-GR" dirty="0">
                <a:latin typeface="Comic Sans MS" panose="030F0702030302020204" pitchFamily="66" charset="0"/>
              </a:rPr>
              <a:t>Πώς;</a:t>
            </a:r>
            <a:endParaRPr lang="el-GR" dirty="0">
              <a:latin typeface="Comic Sans MS" panose="030F0702030302020204" pitchFamily="66" charset="0"/>
            </a:endParaRPr>
          </a:p>
          <a:p>
            <a:pPr>
              <a:buNone/>
            </a:pPr>
            <a:r>
              <a:rPr lang="el-GR" dirty="0">
                <a:latin typeface="Comic Sans MS" panose="030F0702030302020204" pitchFamily="66" charset="0"/>
              </a:rPr>
              <a:t>  </a:t>
            </a:r>
            <a:endParaRPr lang="el-GR" dirty="0">
              <a:latin typeface="Comic Sans MS" panose="030F0702030302020204" pitchFamily="66"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28650" y="365127"/>
            <a:ext cx="7886700" cy="759618"/>
          </a:xfrm>
        </p:spPr>
        <p:txBody>
          <a:bodyPr>
            <a:normAutofit/>
          </a:bodyPr>
          <a:lstStyle/>
          <a:p>
            <a:r>
              <a:rPr lang="el-GR" dirty="0" err="1"/>
              <a:t>ΚριτΗρια</a:t>
            </a:r>
            <a:r>
              <a:rPr lang="el-GR" dirty="0"/>
              <a:t> </a:t>
            </a:r>
            <a:r>
              <a:rPr lang="el-GR" dirty="0" err="1"/>
              <a:t>αυθΟρμητου</a:t>
            </a:r>
            <a:r>
              <a:rPr lang="el-GR" dirty="0"/>
              <a:t> </a:t>
            </a:r>
            <a:r>
              <a:rPr lang="el-GR" dirty="0" err="1"/>
              <a:t>λΟγου</a:t>
            </a:r>
            <a:endParaRPr lang="el-GR" dirty="0"/>
          </a:p>
        </p:txBody>
      </p:sp>
      <p:sp>
        <p:nvSpPr>
          <p:cNvPr id="3" name="2 - Θέση περιεχομένου"/>
          <p:cNvSpPr>
            <a:spLocks noGrp="1"/>
          </p:cNvSpPr>
          <p:nvPr>
            <p:ph idx="1"/>
          </p:nvPr>
        </p:nvSpPr>
        <p:spPr>
          <a:xfrm>
            <a:off x="0" y="1124746"/>
            <a:ext cx="7884368" cy="5544614"/>
          </a:xfrm>
        </p:spPr>
        <p:txBody>
          <a:bodyPr>
            <a:normAutofit fontScale="85000" lnSpcReduction="10000"/>
          </a:bodyPr>
          <a:lstStyle/>
          <a:p>
            <a:endParaRPr lang="el-GR" dirty="0"/>
          </a:p>
          <a:p>
            <a:pPr algn="just">
              <a:lnSpc>
                <a:spcPct val="120000"/>
              </a:lnSpc>
              <a:buNone/>
            </a:pPr>
            <a:r>
              <a:rPr lang="el-GR" dirty="0">
                <a:latin typeface="Comic Sans MS" panose="030F0702030302020204" pitchFamily="66" charset="0"/>
              </a:rPr>
              <a:t>1. </a:t>
            </a:r>
            <a:r>
              <a:rPr lang="el-GR" b="1" dirty="0">
                <a:latin typeface="Comic Sans MS" panose="030F0702030302020204" pitchFamily="66" charset="0"/>
              </a:rPr>
              <a:t>Περιεχόμενο (1-20 βαθμοί): </a:t>
            </a:r>
            <a:r>
              <a:rPr lang="el-GR" dirty="0">
                <a:latin typeface="Comic Sans MS" panose="030F0702030302020204" pitchFamily="66" charset="0"/>
              </a:rPr>
              <a:t>σχέση με το θέμα (συνάφεια και νοηματική σύνδεση), ανάπτυξη ποικίλων διαστάσεων, ποιότητα ιδεών, ποικιλία, πρωτοτυπία, ευρηματικότητα </a:t>
            </a:r>
            <a:endParaRPr lang="el-GR" dirty="0">
              <a:latin typeface="Comic Sans MS" panose="030F0702030302020204" pitchFamily="66" charset="0"/>
            </a:endParaRPr>
          </a:p>
          <a:p>
            <a:pPr algn="just">
              <a:lnSpc>
                <a:spcPct val="120000"/>
              </a:lnSpc>
              <a:buNone/>
            </a:pPr>
            <a:endParaRPr lang="el-GR" dirty="0">
              <a:latin typeface="Comic Sans MS" panose="030F0702030302020204" pitchFamily="66" charset="0"/>
            </a:endParaRPr>
          </a:p>
          <a:p>
            <a:pPr algn="just">
              <a:lnSpc>
                <a:spcPct val="120000"/>
              </a:lnSpc>
              <a:buNone/>
            </a:pPr>
            <a:r>
              <a:rPr lang="el-GR" dirty="0">
                <a:latin typeface="Comic Sans MS" panose="030F0702030302020204" pitchFamily="66" charset="0"/>
              </a:rPr>
              <a:t>2. </a:t>
            </a:r>
            <a:r>
              <a:rPr lang="el-GR" b="1" dirty="0">
                <a:latin typeface="Comic Sans MS" panose="030F0702030302020204" pitchFamily="66" charset="0"/>
              </a:rPr>
              <a:t>Παρουσία ομιλητή – εκφορά (1-20 βαθμοί): </a:t>
            </a:r>
            <a:r>
              <a:rPr lang="el-GR" dirty="0">
                <a:latin typeface="Comic Sans MS" panose="030F0702030302020204" pitchFamily="66" charset="0"/>
              </a:rPr>
              <a:t>εκφραστικότητα, κινήσεις συνεπείς με τον λόγο χωρίς υπερβολές, ευφράδεια και άνεση, συνεχής ροή, οπτική επαφή, αυτοπεποίθηση. </a:t>
            </a:r>
            <a:endParaRPr lang="el-GR" dirty="0">
              <a:latin typeface="Comic Sans MS" panose="030F0702030302020204" pitchFamily="66" charset="0"/>
            </a:endParaRPr>
          </a:p>
          <a:p>
            <a:pPr algn="just">
              <a:lnSpc>
                <a:spcPct val="120000"/>
              </a:lnSpc>
              <a:buNone/>
            </a:pPr>
            <a:endParaRPr lang="el-GR" dirty="0">
              <a:latin typeface="Comic Sans MS" panose="030F0702030302020204" pitchFamily="66" charset="0"/>
            </a:endParaRPr>
          </a:p>
          <a:p>
            <a:pPr algn="just">
              <a:lnSpc>
                <a:spcPct val="120000"/>
              </a:lnSpc>
              <a:buNone/>
            </a:pPr>
            <a:r>
              <a:rPr lang="el-GR" dirty="0">
                <a:latin typeface="Comic Sans MS" panose="030F0702030302020204" pitchFamily="66" charset="0"/>
              </a:rPr>
              <a:t>3. </a:t>
            </a:r>
            <a:r>
              <a:rPr lang="el-GR" b="1" dirty="0">
                <a:latin typeface="Comic Sans MS" panose="030F0702030302020204" pitchFamily="66" charset="0"/>
              </a:rPr>
              <a:t>Δομή (1-10 βαθμοί):</a:t>
            </a:r>
            <a:r>
              <a:rPr lang="el-GR" dirty="0">
                <a:latin typeface="Comic Sans MS" panose="030F0702030302020204" pitchFamily="66" charset="0"/>
              </a:rPr>
              <a:t> διαύγεια σκέψης και συνοχή, ομαλή μετάβαση από τη μία ιδέα στην επόμενη (χωρίς απαρίθμηση), ολοκληρωμένη ομιλία με αρχή – μέση – τέλος. </a:t>
            </a:r>
            <a:endParaRPr lang="el-GR" dirty="0">
              <a:latin typeface="Comic Sans MS" panose="030F0702030302020204" pitchFamily="66" charset="0"/>
            </a:endParaRPr>
          </a:p>
          <a:p>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3568" y="365127"/>
            <a:ext cx="7831782" cy="543594"/>
          </a:xfrm>
        </p:spPr>
        <p:txBody>
          <a:bodyPr>
            <a:noAutofit/>
          </a:bodyPr>
          <a:lstStyle/>
          <a:p>
            <a:r>
              <a:rPr lang="el-GR" sz="4000" b="1" dirty="0" err="1"/>
              <a:t>ΘΕματα</a:t>
            </a:r>
            <a:r>
              <a:rPr lang="el-GR" sz="4000" b="1" dirty="0"/>
              <a:t> </a:t>
            </a:r>
            <a:r>
              <a:rPr lang="el-GR" sz="4000" b="1" dirty="0" err="1"/>
              <a:t>αυθΟρμητου</a:t>
            </a:r>
            <a:r>
              <a:rPr lang="el-GR" sz="4000" b="1" dirty="0"/>
              <a:t> </a:t>
            </a:r>
            <a:r>
              <a:rPr lang="el-GR" sz="4000" b="1" dirty="0" err="1"/>
              <a:t>λΟγου</a:t>
            </a:r>
            <a:r>
              <a:rPr lang="el-GR" sz="4000" b="1" dirty="0"/>
              <a:t> </a:t>
            </a:r>
            <a:endParaRPr lang="el-GR" sz="4000" b="1" dirty="0"/>
          </a:p>
        </p:txBody>
      </p:sp>
      <p:sp>
        <p:nvSpPr>
          <p:cNvPr id="3" name="2 - Θέση περιεχομένου"/>
          <p:cNvSpPr>
            <a:spLocks noGrp="1"/>
          </p:cNvSpPr>
          <p:nvPr>
            <p:ph idx="1"/>
          </p:nvPr>
        </p:nvSpPr>
        <p:spPr>
          <a:xfrm>
            <a:off x="467544" y="1268760"/>
            <a:ext cx="8229600" cy="4857404"/>
          </a:xfrm>
        </p:spPr>
        <p:txBody>
          <a:bodyPr>
            <a:normAutofit fontScale="92500" lnSpcReduction="10000"/>
          </a:bodyPr>
          <a:lstStyle/>
          <a:p>
            <a:pPr>
              <a:lnSpc>
                <a:spcPct val="150000"/>
              </a:lnSpc>
            </a:pPr>
            <a:r>
              <a:rPr lang="el-GR" sz="3000" dirty="0">
                <a:latin typeface="Comic Sans MS" panose="030F0702030302020204" pitchFamily="66" charset="0"/>
              </a:rPr>
              <a:t>Ποδήλατο…</a:t>
            </a:r>
            <a:endParaRPr lang="el-GR" sz="3000" dirty="0">
              <a:latin typeface="Comic Sans MS" panose="030F0702030302020204" pitchFamily="66" charset="0"/>
            </a:endParaRPr>
          </a:p>
          <a:p>
            <a:pPr>
              <a:lnSpc>
                <a:spcPct val="150000"/>
              </a:lnSpc>
            </a:pPr>
            <a:r>
              <a:rPr lang="el-GR" sz="3000" dirty="0">
                <a:latin typeface="Comic Sans MS" panose="030F0702030302020204" pitchFamily="66" charset="0"/>
              </a:rPr>
              <a:t>Ποίηση… </a:t>
            </a:r>
            <a:endParaRPr lang="el-GR" sz="3000" dirty="0">
              <a:latin typeface="Comic Sans MS" panose="030F0702030302020204" pitchFamily="66" charset="0"/>
            </a:endParaRPr>
          </a:p>
          <a:p>
            <a:pPr>
              <a:lnSpc>
                <a:spcPct val="150000"/>
              </a:lnSpc>
            </a:pPr>
            <a:r>
              <a:rPr lang="el-GR" sz="3000" dirty="0">
                <a:latin typeface="Comic Sans MS" panose="030F0702030302020204" pitchFamily="66" charset="0"/>
              </a:rPr>
              <a:t>Διακοπές… </a:t>
            </a:r>
            <a:endParaRPr lang="el-GR" sz="3000" dirty="0">
              <a:latin typeface="Comic Sans MS" panose="030F0702030302020204" pitchFamily="66" charset="0"/>
            </a:endParaRPr>
          </a:p>
          <a:p>
            <a:pPr>
              <a:lnSpc>
                <a:spcPct val="150000"/>
              </a:lnSpc>
            </a:pPr>
            <a:r>
              <a:rPr lang="el-GR" sz="3000" dirty="0">
                <a:latin typeface="Comic Sans MS" panose="030F0702030302020204" pitchFamily="66" charset="0"/>
              </a:rPr>
              <a:t>Πρόσφυγας… </a:t>
            </a:r>
            <a:endParaRPr lang="el-GR" sz="3000" dirty="0">
              <a:latin typeface="Comic Sans MS" panose="030F0702030302020204" pitchFamily="66" charset="0"/>
            </a:endParaRPr>
          </a:p>
          <a:p>
            <a:pPr>
              <a:lnSpc>
                <a:spcPct val="150000"/>
              </a:lnSpc>
            </a:pPr>
            <a:r>
              <a:rPr lang="el-GR" sz="3000" dirty="0">
                <a:latin typeface="Comic Sans MS" panose="030F0702030302020204" pitchFamily="66" charset="0"/>
              </a:rPr>
              <a:t>Οικονομία …</a:t>
            </a:r>
            <a:endParaRPr lang="el-GR" sz="3000" dirty="0">
              <a:latin typeface="Comic Sans MS" panose="030F0702030302020204" pitchFamily="66" charset="0"/>
            </a:endParaRPr>
          </a:p>
          <a:p>
            <a:pPr>
              <a:lnSpc>
                <a:spcPct val="150000"/>
              </a:lnSpc>
            </a:pPr>
            <a:r>
              <a:rPr lang="el-GR" sz="3000" dirty="0">
                <a:latin typeface="Comic Sans MS" panose="030F0702030302020204" pitchFamily="66" charset="0"/>
              </a:rPr>
              <a:t>Πάρτι…</a:t>
            </a:r>
            <a:endParaRPr lang="el-GR" sz="3000" dirty="0">
              <a:latin typeface="Comic Sans MS" panose="030F0702030302020204" pitchFamily="66" charset="0"/>
            </a:endParaRPr>
          </a:p>
          <a:p>
            <a:pPr>
              <a:lnSpc>
                <a:spcPct val="150000"/>
              </a:lnSpc>
            </a:pPr>
            <a:r>
              <a:rPr lang="el-GR" sz="3000" dirty="0">
                <a:latin typeface="Comic Sans MS" panose="030F0702030302020204" pitchFamily="66" charset="0"/>
              </a:rPr>
              <a:t>Σινεμά / θέατρο…</a:t>
            </a:r>
            <a:endParaRPr lang="el-GR" sz="3000" dirty="0">
              <a:latin typeface="Comic Sans MS" panose="030F0702030302020204" pitchFamily="66" charset="0"/>
            </a:endParaRPr>
          </a:p>
          <a:p>
            <a:endParaRPr lang="el-GR" sz="3000" dirty="0">
              <a:latin typeface="Comic Sans MS" panose="030F0702030302020204" pitchFamily="66" charset="0"/>
            </a:endParaRPr>
          </a:p>
          <a:p>
            <a:pPr marL="0" indent="0">
              <a:buNone/>
            </a:pPr>
            <a:endParaRPr lang="el-GR" sz="3000" dirty="0">
              <a:latin typeface="Comic Sans MS" panose="030F0702030302020204" pitchFamily="66" charset="0"/>
            </a:endParaRPr>
          </a:p>
          <a:p>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404665"/>
            <a:ext cx="8229600" cy="5721500"/>
          </a:xfrm>
        </p:spPr>
        <p:txBody>
          <a:bodyPr>
            <a:normAutofit lnSpcReduction="10000"/>
          </a:bodyPr>
          <a:lstStyle/>
          <a:p>
            <a:pPr algn="just">
              <a:lnSpc>
                <a:spcPct val="150000"/>
              </a:lnSpc>
            </a:pPr>
            <a:r>
              <a:rPr lang="el-GR" dirty="0">
                <a:latin typeface="Comic Sans MS" panose="030F0702030302020204" pitchFamily="66" charset="0"/>
              </a:rPr>
              <a:t>Περιβάλλον …</a:t>
            </a:r>
            <a:endParaRPr lang="el-GR" dirty="0">
              <a:latin typeface="Comic Sans MS" panose="030F0702030302020204" pitchFamily="66" charset="0"/>
            </a:endParaRPr>
          </a:p>
          <a:p>
            <a:pPr algn="just">
              <a:lnSpc>
                <a:spcPct val="150000"/>
              </a:lnSpc>
            </a:pPr>
            <a:r>
              <a:rPr lang="el-GR" dirty="0">
                <a:latin typeface="Comic Sans MS" panose="030F0702030302020204" pitchFamily="66" charset="0"/>
              </a:rPr>
              <a:t>Θαυμάζω…..</a:t>
            </a:r>
            <a:endParaRPr lang="el-GR" dirty="0">
              <a:latin typeface="Comic Sans MS" panose="030F0702030302020204" pitchFamily="66" charset="0"/>
            </a:endParaRPr>
          </a:p>
          <a:p>
            <a:pPr algn="just">
              <a:lnSpc>
                <a:spcPct val="150000"/>
              </a:lnSpc>
            </a:pPr>
            <a:r>
              <a:rPr lang="el-GR" dirty="0">
                <a:latin typeface="Comic Sans MS" panose="030F0702030302020204" pitchFamily="66" charset="0"/>
              </a:rPr>
              <a:t>Φαντάζομαι τον εαυτό μου σε 5 χρόνια …</a:t>
            </a:r>
            <a:endParaRPr lang="el-GR" dirty="0">
              <a:latin typeface="Comic Sans MS" panose="030F0702030302020204" pitchFamily="66" charset="0"/>
            </a:endParaRPr>
          </a:p>
          <a:p>
            <a:pPr marL="0" indent="0" algn="just">
              <a:lnSpc>
                <a:spcPct val="150000"/>
              </a:lnSpc>
              <a:buNone/>
            </a:pPr>
            <a:r>
              <a:rPr lang="el-GR" dirty="0">
                <a:latin typeface="Comic Sans MS" panose="030F0702030302020204" pitchFamily="66" charset="0"/>
              </a:rPr>
              <a:t>   σε 10 χρόνια ….</a:t>
            </a:r>
            <a:endParaRPr lang="el-GR" dirty="0">
              <a:latin typeface="Comic Sans MS" panose="030F0702030302020204" pitchFamily="66" charset="0"/>
            </a:endParaRPr>
          </a:p>
          <a:p>
            <a:pPr algn="just">
              <a:lnSpc>
                <a:spcPct val="150000"/>
              </a:lnSpc>
            </a:pPr>
            <a:r>
              <a:rPr lang="el-GR" dirty="0">
                <a:latin typeface="Comic Sans MS" panose="030F0702030302020204" pitchFamily="66" charset="0"/>
              </a:rPr>
              <a:t>Αν ζούσα σε άλλη εποχή …..</a:t>
            </a:r>
            <a:endParaRPr lang="el-GR" dirty="0">
              <a:latin typeface="Comic Sans MS" panose="030F0702030302020204" pitchFamily="66" charset="0"/>
            </a:endParaRPr>
          </a:p>
          <a:p>
            <a:pPr algn="just">
              <a:lnSpc>
                <a:spcPct val="150000"/>
              </a:lnSpc>
            </a:pPr>
            <a:r>
              <a:rPr lang="el-GR" dirty="0">
                <a:latin typeface="Comic Sans MS" panose="030F0702030302020204" pitchFamily="66" charset="0"/>
              </a:rPr>
              <a:t>Αν συναντούσα τον Περικλή …. /τον Μ. Αλέξανδρο … /τον Οδυσσέα…</a:t>
            </a:r>
            <a:r>
              <a:rPr lang="en-US" dirty="0">
                <a:latin typeface="Comic Sans MS" panose="030F0702030302020204" pitchFamily="66" charset="0"/>
              </a:rPr>
              <a:t>/</a:t>
            </a:r>
            <a:r>
              <a:rPr lang="el-GR" dirty="0">
                <a:latin typeface="Comic Sans MS" panose="030F0702030302020204" pitchFamily="66" charset="0"/>
              </a:rPr>
              <a:t>τον Κολοκοτρώνη…</a:t>
            </a:r>
            <a:endParaRPr lang="el-GR" dirty="0">
              <a:latin typeface="Comic Sans MS" panose="030F0702030302020204" pitchFamily="66" charset="0"/>
            </a:endParaRPr>
          </a:p>
          <a:p>
            <a:pPr algn="just">
              <a:lnSpc>
                <a:spcPct val="150000"/>
              </a:lnSpc>
            </a:pPr>
            <a:r>
              <a:rPr lang="el-GR" dirty="0">
                <a:latin typeface="Comic Sans MS" panose="030F0702030302020204" pitchFamily="66" charset="0"/>
              </a:rPr>
              <a:t>Περίεργα πράγματα συνέβησαν εκείνο το βράδυ…</a:t>
            </a:r>
            <a:endParaRPr lang="el-GR" dirty="0">
              <a:latin typeface="Comic Sans MS" panose="030F0702030302020204" pitchFamily="66" charset="0"/>
            </a:endParaRPr>
          </a:p>
          <a:p>
            <a:pPr algn="just">
              <a:lnSpc>
                <a:spcPct val="150000"/>
              </a:lnSpc>
            </a:pPr>
            <a:r>
              <a:rPr lang="el-GR" dirty="0">
                <a:latin typeface="Comic Sans MS" panose="030F0702030302020204" pitchFamily="66" charset="0"/>
              </a:rPr>
              <a:t>Άλλαξα γνώμη μόλις…</a:t>
            </a:r>
            <a:endParaRPr lang="el-GR" dirty="0">
              <a:latin typeface="Comic Sans MS" panose="030F0702030302020204" pitchFamily="66" charset="0"/>
            </a:endParaRPr>
          </a:p>
          <a:p>
            <a:pPr algn="just"/>
            <a:endParaRPr lang="el-GR" dirty="0"/>
          </a:p>
          <a:p>
            <a:pPr>
              <a:buNone/>
            </a:pPr>
            <a:endParaRPr lang="el-GR" dirty="0"/>
          </a:p>
          <a:p>
            <a:endParaRPr lang="el-GR" dirty="0"/>
          </a:p>
          <a:p>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0"/>
            <a:ext cx="8229600" cy="6857999"/>
          </a:xfrm>
        </p:spPr>
        <p:txBody>
          <a:bodyPr>
            <a:normAutofit fontScale="55000" lnSpcReduction="20000"/>
          </a:bodyPr>
          <a:lstStyle/>
          <a:p>
            <a:endParaRPr lang="el-GR" dirty="0"/>
          </a:p>
          <a:p>
            <a:pPr>
              <a:lnSpc>
                <a:spcPct val="220000"/>
              </a:lnSpc>
            </a:pPr>
            <a:r>
              <a:rPr lang="el-GR" sz="3800" dirty="0">
                <a:latin typeface="Comic Sans MS" panose="030F0702030302020204" pitchFamily="66" charset="0"/>
              </a:rPr>
              <a:t>Όταν κάτι σε δυσκολεύει.... </a:t>
            </a:r>
            <a:endParaRPr lang="el-GR" sz="3800" dirty="0">
              <a:latin typeface="Comic Sans MS" panose="030F0702030302020204" pitchFamily="66" charset="0"/>
            </a:endParaRPr>
          </a:p>
          <a:p>
            <a:pPr>
              <a:lnSpc>
                <a:spcPct val="220000"/>
              </a:lnSpc>
            </a:pPr>
            <a:r>
              <a:rPr lang="el-GR" sz="3800" dirty="0">
                <a:latin typeface="Comic Sans MS" panose="030F0702030302020204" pitchFamily="66" charset="0"/>
              </a:rPr>
              <a:t>Πανδημία</a:t>
            </a:r>
            <a:endParaRPr lang="el-GR" sz="3800" dirty="0">
              <a:latin typeface="Comic Sans MS" panose="030F0702030302020204" pitchFamily="66" charset="0"/>
            </a:endParaRPr>
          </a:p>
          <a:p>
            <a:pPr>
              <a:lnSpc>
                <a:spcPct val="220000"/>
              </a:lnSpc>
            </a:pPr>
            <a:r>
              <a:rPr lang="el-GR" sz="3800" dirty="0" err="1">
                <a:latin typeface="Comic Sans MS" panose="030F0702030302020204" pitchFamily="66" charset="0"/>
              </a:rPr>
              <a:t>Τηλεκπαίδευση</a:t>
            </a:r>
            <a:endParaRPr lang="el-GR" sz="3800" dirty="0">
              <a:latin typeface="Comic Sans MS" panose="030F0702030302020204" pitchFamily="66" charset="0"/>
            </a:endParaRPr>
          </a:p>
          <a:p>
            <a:pPr>
              <a:lnSpc>
                <a:spcPct val="220000"/>
              </a:lnSpc>
            </a:pPr>
            <a:r>
              <a:rPr lang="el-GR" sz="3800" dirty="0">
                <a:latin typeface="Comic Sans MS" panose="030F0702030302020204" pitchFamily="66" charset="0"/>
              </a:rPr>
              <a:t>Κοιτάζοντας αυτή τη φωτογραφία...</a:t>
            </a:r>
            <a:endParaRPr lang="el-GR" sz="3800" dirty="0">
              <a:latin typeface="Comic Sans MS" panose="030F0702030302020204" pitchFamily="66" charset="0"/>
            </a:endParaRPr>
          </a:p>
          <a:p>
            <a:pPr>
              <a:lnSpc>
                <a:spcPct val="220000"/>
              </a:lnSpc>
            </a:pPr>
            <a:r>
              <a:rPr lang="el-GR" sz="3800" dirty="0">
                <a:latin typeface="Comic Sans MS" panose="030F0702030302020204" pitchFamily="66" charset="0"/>
              </a:rPr>
              <a:t>Το κινητό</a:t>
            </a:r>
            <a:endParaRPr lang="el-GR" sz="3800" dirty="0">
              <a:latin typeface="Comic Sans MS" panose="030F0702030302020204" pitchFamily="66" charset="0"/>
            </a:endParaRPr>
          </a:p>
          <a:p>
            <a:pPr>
              <a:lnSpc>
                <a:spcPct val="220000"/>
              </a:lnSpc>
            </a:pPr>
            <a:r>
              <a:rPr lang="el-GR" sz="3800" dirty="0">
                <a:latin typeface="Comic Sans MS" panose="030F0702030302020204" pitchFamily="66" charset="0"/>
              </a:rPr>
              <a:t>Η τηλεόραση </a:t>
            </a:r>
            <a:endParaRPr lang="el-GR" sz="3800" dirty="0">
              <a:latin typeface="Comic Sans MS" panose="030F0702030302020204" pitchFamily="66" charset="0"/>
            </a:endParaRPr>
          </a:p>
          <a:p>
            <a:pPr>
              <a:lnSpc>
                <a:spcPct val="220000"/>
              </a:lnSpc>
            </a:pPr>
            <a:r>
              <a:rPr lang="el-GR" sz="3800" dirty="0">
                <a:latin typeface="Comic Sans MS" panose="030F0702030302020204" pitchFamily="66" charset="0"/>
              </a:rPr>
              <a:t>Επιτραπέζιο ή ηλεκτρονικό </a:t>
            </a:r>
            <a:endParaRPr lang="el-GR" sz="3800" dirty="0">
              <a:latin typeface="Comic Sans MS" panose="030F0702030302020204" pitchFamily="66" charset="0"/>
            </a:endParaRPr>
          </a:p>
          <a:p>
            <a:pPr>
              <a:lnSpc>
                <a:spcPct val="220000"/>
              </a:lnSpc>
            </a:pPr>
            <a:r>
              <a:rPr lang="el-GR" sz="3800" dirty="0">
                <a:latin typeface="Comic Sans MS" panose="030F0702030302020204" pitchFamily="66" charset="0"/>
              </a:rPr>
              <a:t>Η πιο αστεία /τραγική στιγμή</a:t>
            </a:r>
            <a:endParaRPr lang="el-GR" sz="3800" dirty="0">
              <a:latin typeface="Comic Sans MS" panose="030F0702030302020204" pitchFamily="66" charset="0"/>
            </a:endParaRPr>
          </a:p>
          <a:p>
            <a:pPr>
              <a:lnSpc>
                <a:spcPct val="220000"/>
              </a:lnSpc>
            </a:pPr>
            <a:r>
              <a:rPr lang="el-GR" sz="3800" dirty="0">
                <a:latin typeface="Comic Sans MS" panose="030F0702030302020204" pitchFamily="66" charset="0"/>
              </a:rPr>
              <a:t>Αν διοικούσες ένα σχολείο, τι θα άλλαζες ...</a:t>
            </a:r>
            <a:endParaRPr lang="el-GR" sz="3800" dirty="0">
              <a:latin typeface="Comic Sans MS" panose="030F0702030302020204" pitchFamily="66" charset="0"/>
            </a:endParaRPr>
          </a:p>
          <a:p>
            <a:pPr marL="0" indent="0">
              <a:buNone/>
            </a:pP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 Θέση περιεχομένου" descr="cf81ceb7cf84cebfcf81ceb9cebaceae.jpg"/>
          <p:cNvPicPr>
            <a:picLocks noGrp="1" noChangeAspect="1"/>
          </p:cNvPicPr>
          <p:nvPr>
            <p:ph idx="1"/>
          </p:nvPr>
        </p:nvPicPr>
        <p:blipFill>
          <a:blip r:embed="rId1" cstate="print"/>
          <a:stretch>
            <a:fillRect/>
          </a:stretch>
        </p:blipFill>
        <p:spPr>
          <a:xfrm>
            <a:off x="457200" y="1196752"/>
            <a:ext cx="7571184" cy="4968552"/>
          </a:xfr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60648"/>
            <a:ext cx="7239000" cy="6597352"/>
          </a:xfrm>
        </p:spPr>
        <p:txBody>
          <a:bodyPr>
            <a:normAutofit fontScale="92500" lnSpcReduction="20000"/>
          </a:bodyPr>
          <a:lstStyle/>
          <a:p>
            <a:pPr algn="ctr">
              <a:buNone/>
            </a:pPr>
            <a:r>
              <a:rPr lang="el-GR" sz="3000" b="1" i="1" dirty="0"/>
              <a:t>ΠΡΟΤΡΕΠΤΙΚΟΣ ΛΟΓΟΣ </a:t>
            </a:r>
            <a:endParaRPr lang="el-GR" sz="3000" b="1" i="1" dirty="0"/>
          </a:p>
          <a:p>
            <a:pPr>
              <a:buNone/>
            </a:pPr>
            <a:endParaRPr lang="el-GR" b="1" dirty="0"/>
          </a:p>
          <a:p>
            <a:pPr algn="just"/>
            <a:r>
              <a:rPr lang="el-GR" dirty="0">
                <a:latin typeface="Comic Sans MS" panose="030F0702030302020204" pitchFamily="66" charset="0"/>
              </a:rPr>
              <a:t> Ο Προτρεπτικός Λόγος αποτελεί προσχεδιασμένη ομιλία επάνω σε άγνωστο θέμα με χρόνο προετοιμασίας 30'. Ο ομιλητής επιδιώκει να εμπνεύσει το κοινό, ώστε να το </a:t>
            </a:r>
            <a:r>
              <a:rPr lang="el-GR" b="1" dirty="0">
                <a:latin typeface="Comic Sans MS" panose="030F0702030302020204" pitchFamily="66" charset="0"/>
              </a:rPr>
              <a:t>προτρέψει να υιοθετήσει τη θέση που υποστηρίζει και όχι να το ενημερώσει ή να το ψυχαγωγήσει</a:t>
            </a:r>
            <a:endParaRPr lang="el-GR" b="1" dirty="0">
              <a:latin typeface="Comic Sans MS" panose="030F0702030302020204" pitchFamily="66" charset="0"/>
            </a:endParaRPr>
          </a:p>
          <a:p>
            <a:pPr marL="0" indent="0" algn="just">
              <a:buNone/>
            </a:pPr>
            <a:endParaRPr lang="el-GR" dirty="0">
              <a:latin typeface="Comic Sans MS" panose="030F0702030302020204" pitchFamily="66" charset="0"/>
            </a:endParaRPr>
          </a:p>
          <a:p>
            <a:pPr algn="just"/>
            <a:r>
              <a:rPr lang="el-GR" dirty="0">
                <a:latin typeface="Comic Sans MS" panose="030F0702030302020204" pitchFamily="66" charset="0"/>
              </a:rPr>
              <a:t>Ιδιαίτερη σημασία έχει η χρήση στοιχείων </a:t>
            </a:r>
            <a:r>
              <a:rPr lang="el-GR" b="1" dirty="0" err="1">
                <a:latin typeface="Comic Sans MS" panose="030F0702030302020204" pitchFamily="66" charset="0"/>
              </a:rPr>
              <a:t>προφορικότητας</a:t>
            </a:r>
            <a:r>
              <a:rPr lang="el-GR" b="1" dirty="0">
                <a:latin typeface="Comic Sans MS" panose="030F0702030302020204" pitchFamily="66" charset="0"/>
              </a:rPr>
              <a:t>: μικρές προτάσεις, ρητορικές ερωτήσεις, επαναλήψεις λέξεων, προτροπές, συνθηματικός λόγος κ.λπ. </a:t>
            </a:r>
            <a:endParaRPr lang="el-GR" b="1" dirty="0">
              <a:latin typeface="Comic Sans MS" panose="030F0702030302020204" pitchFamily="66" charset="0"/>
            </a:endParaRPr>
          </a:p>
          <a:p>
            <a:pPr marL="0" indent="0" algn="just">
              <a:buNone/>
            </a:pPr>
            <a:endParaRPr lang="el-GR" b="1" dirty="0">
              <a:latin typeface="Comic Sans MS" panose="030F0702030302020204" pitchFamily="66" charset="0"/>
            </a:endParaRPr>
          </a:p>
          <a:p>
            <a:pPr algn="just"/>
            <a:r>
              <a:rPr lang="el-GR" dirty="0">
                <a:latin typeface="Comic Sans MS" panose="030F0702030302020204" pitchFamily="66" charset="0"/>
              </a:rPr>
              <a:t>Η διάρκεια του Προτρεπτικού Λόγου είναι: </a:t>
            </a:r>
            <a:endParaRPr lang="el-GR" dirty="0">
              <a:latin typeface="Comic Sans MS" panose="030F0702030302020204" pitchFamily="66" charset="0"/>
            </a:endParaRPr>
          </a:p>
          <a:p>
            <a:pPr marL="0" indent="0" algn="just">
              <a:buNone/>
            </a:pPr>
            <a:r>
              <a:rPr lang="el-GR" dirty="0">
                <a:latin typeface="Comic Sans MS" panose="030F0702030302020204" pitchFamily="66" charset="0"/>
              </a:rPr>
              <a:t>   </a:t>
            </a:r>
            <a:r>
              <a:rPr lang="el-GR" b="1" dirty="0">
                <a:latin typeface="Comic Sans MS" panose="030F0702030302020204" pitchFamily="66" charset="0"/>
              </a:rPr>
              <a:t>4-5 λεπτά </a:t>
            </a:r>
            <a:r>
              <a:rPr lang="el-GR" dirty="0">
                <a:latin typeface="Comic Sans MS" panose="030F0702030302020204" pitchFamily="66" charset="0"/>
              </a:rPr>
              <a:t>για το Γυμνάσιο και </a:t>
            </a:r>
            <a:r>
              <a:rPr lang="el-GR" b="1" dirty="0">
                <a:latin typeface="Comic Sans MS" panose="030F0702030302020204" pitchFamily="66" charset="0"/>
              </a:rPr>
              <a:t>5-6 λεπτά</a:t>
            </a:r>
            <a:endParaRPr lang="el-GR" b="1" dirty="0">
              <a:latin typeface="Comic Sans MS" panose="030F0702030302020204" pitchFamily="66" charset="0"/>
            </a:endParaRPr>
          </a:p>
          <a:p>
            <a:pPr marL="0" indent="0" algn="just">
              <a:buNone/>
            </a:pPr>
            <a:r>
              <a:rPr lang="el-GR" b="1" dirty="0">
                <a:latin typeface="Comic Sans MS" panose="030F0702030302020204" pitchFamily="66" charset="0"/>
              </a:rPr>
              <a:t> </a:t>
            </a:r>
            <a:r>
              <a:rPr lang="el-GR" dirty="0">
                <a:latin typeface="Comic Sans MS" panose="030F0702030302020204" pitchFamily="66" charset="0"/>
              </a:rPr>
              <a:t> για το Λύκειο</a:t>
            </a:r>
            <a:endParaRPr lang="el-GR" dirty="0">
              <a:latin typeface="Comic Sans MS" panose="030F0702030302020204" pitchFamily="66" charset="0"/>
            </a:endParaRPr>
          </a:p>
          <a:p>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628650" y="404664"/>
            <a:ext cx="7886700" cy="6453336"/>
          </a:xfrm>
        </p:spPr>
        <p:txBody>
          <a:bodyPr>
            <a:normAutofit/>
          </a:bodyPr>
          <a:lstStyle/>
          <a:p>
            <a:pPr>
              <a:buNone/>
            </a:pPr>
            <a:r>
              <a:rPr lang="el-GR" sz="3400" dirty="0"/>
              <a:t>ΤΕΧΝΙΚΕΣ ΠΡΟΕΤΟΙΜΑΣΙΑΣ ΓΙΑ ΤΟΝ ΠΡΟΤΡΕΠΤΙΚΟ ΛΟΓΟ </a:t>
            </a:r>
            <a:endParaRPr lang="el-GR" sz="3400" dirty="0"/>
          </a:p>
          <a:p>
            <a:pPr>
              <a:lnSpc>
                <a:spcPct val="120000"/>
              </a:lnSpc>
              <a:buNone/>
            </a:pPr>
            <a:endParaRPr lang="el-GR" dirty="0"/>
          </a:p>
          <a:p>
            <a:pPr>
              <a:lnSpc>
                <a:spcPct val="120000"/>
              </a:lnSpc>
            </a:pPr>
            <a:r>
              <a:rPr lang="el-GR" dirty="0"/>
              <a:t> </a:t>
            </a:r>
            <a:r>
              <a:rPr lang="el-GR" dirty="0">
                <a:latin typeface="Comic Sans MS" panose="030F0702030302020204" pitchFamily="66" charset="0"/>
              </a:rPr>
              <a:t>Ορισμός και αποδοχή ή απόρριψη του θέσης ανάλογα με την κρίση του ομιλητή </a:t>
            </a:r>
            <a:endParaRPr lang="el-GR" dirty="0">
              <a:latin typeface="Comic Sans MS" panose="030F0702030302020204" pitchFamily="66" charset="0"/>
            </a:endParaRPr>
          </a:p>
          <a:p>
            <a:pPr>
              <a:lnSpc>
                <a:spcPct val="120000"/>
              </a:lnSpc>
            </a:pPr>
            <a:r>
              <a:rPr lang="el-GR" dirty="0" err="1">
                <a:latin typeface="Comic Sans MS" panose="030F0702030302020204" pitchFamily="66" charset="0"/>
              </a:rPr>
              <a:t>Ιδεοκαταιγίδα</a:t>
            </a:r>
            <a:r>
              <a:rPr lang="el-GR" dirty="0">
                <a:latin typeface="Comic Sans MS" panose="030F0702030302020204" pitchFamily="66" charset="0"/>
              </a:rPr>
              <a:t> : η χρήσιμη καταιγίδα </a:t>
            </a:r>
            <a:endParaRPr lang="el-GR" dirty="0">
              <a:latin typeface="Comic Sans MS" panose="030F0702030302020204" pitchFamily="66" charset="0"/>
            </a:endParaRPr>
          </a:p>
          <a:p>
            <a:pPr>
              <a:lnSpc>
                <a:spcPct val="120000"/>
              </a:lnSpc>
            </a:pPr>
            <a:r>
              <a:rPr lang="el-GR" dirty="0">
                <a:latin typeface="Comic Sans MS" panose="030F0702030302020204" pitchFamily="66" charset="0"/>
              </a:rPr>
              <a:t> Βάζω σε τάξη τις ιδέες μου </a:t>
            </a:r>
            <a:endParaRPr lang="el-GR" dirty="0">
              <a:latin typeface="Comic Sans MS" panose="030F0702030302020204" pitchFamily="66" charset="0"/>
            </a:endParaRPr>
          </a:p>
          <a:p>
            <a:pPr>
              <a:lnSpc>
                <a:spcPct val="120000"/>
              </a:lnSpc>
            </a:pPr>
            <a:r>
              <a:rPr lang="el-GR" dirty="0">
                <a:latin typeface="Comic Sans MS" panose="030F0702030302020204" pitchFamily="66" charset="0"/>
              </a:rPr>
              <a:t>Το «γιατί» είναι το χρυσό κλειδί </a:t>
            </a:r>
            <a:endParaRPr lang="el-GR" dirty="0">
              <a:latin typeface="Comic Sans MS" panose="030F0702030302020204" pitchFamily="66" charset="0"/>
            </a:endParaRPr>
          </a:p>
          <a:p>
            <a:pPr>
              <a:lnSpc>
                <a:spcPct val="120000"/>
              </a:lnSpc>
            </a:pPr>
            <a:r>
              <a:rPr lang="el-GR" dirty="0">
                <a:latin typeface="Comic Sans MS" panose="030F0702030302020204" pitchFamily="66" charset="0"/>
              </a:rPr>
              <a:t> Ποτέ δε λέω «ποτέ», ποτέ δε λέω το «πάντα».  Ούτε κανείς, ούτε όλοι</a:t>
            </a:r>
            <a:endParaRPr lang="el-GR" dirty="0">
              <a:latin typeface="Comic Sans MS" panose="030F0702030302020204" pitchFamily="66" charset="0"/>
            </a:endParaRPr>
          </a:p>
          <a:p>
            <a:pPr>
              <a:lnSpc>
                <a:spcPct val="120000"/>
              </a:lnSpc>
            </a:pPr>
            <a:r>
              <a:rPr lang="el-GR" dirty="0">
                <a:latin typeface="Comic Sans MS" panose="030F0702030302020204" pitchFamily="66" charset="0"/>
              </a:rPr>
              <a:t> Στηρίζω τη θέση μου με τη </a:t>
            </a:r>
            <a:r>
              <a:rPr lang="el-GR" u="sng" dirty="0">
                <a:latin typeface="Comic Sans MS" panose="030F0702030302020204" pitchFamily="66" charset="0"/>
              </a:rPr>
              <a:t>λογική</a:t>
            </a:r>
            <a:r>
              <a:rPr lang="el-GR" dirty="0">
                <a:latin typeface="Comic Sans MS" panose="030F0702030302020204" pitchFamily="66" charset="0"/>
              </a:rPr>
              <a:t> και την αποδεικνύω με την πραγματικότητα </a:t>
            </a:r>
            <a:endParaRPr lang="el-GR" dirty="0">
              <a:latin typeface="Comic Sans MS" panose="030F0702030302020204" pitchFamily="66"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320040"/>
            <a:ext cx="7239000" cy="1668800"/>
          </a:xfrm>
        </p:spPr>
        <p:txBody>
          <a:bodyPr>
            <a:normAutofit fontScale="90000"/>
          </a:bodyPr>
          <a:lstStyle/>
          <a:p>
            <a:r>
              <a:rPr lang="el-GR" sz="4000" dirty="0"/>
              <a:t>ΤΕΧΝΙΚΕΣ ΠΡΟΕΤΟΙΜΑΣΙΑΣ ΓΙΑ ΤΟΝ ΠΡΟΤΡΕΠΤΙΚΟ ΛΟΓΟ </a:t>
            </a:r>
            <a:br>
              <a:rPr lang="el-GR" sz="4000" dirty="0"/>
            </a:br>
            <a:endParaRPr lang="el-GR" dirty="0"/>
          </a:p>
        </p:txBody>
      </p:sp>
      <p:sp>
        <p:nvSpPr>
          <p:cNvPr id="3" name="Θέση περιεχομένου 2"/>
          <p:cNvSpPr>
            <a:spLocks noGrp="1"/>
          </p:cNvSpPr>
          <p:nvPr>
            <p:ph idx="1"/>
          </p:nvPr>
        </p:nvSpPr>
        <p:spPr/>
        <p:txBody>
          <a:bodyPr/>
          <a:lstStyle/>
          <a:p>
            <a:pPr>
              <a:lnSpc>
                <a:spcPct val="120000"/>
              </a:lnSpc>
            </a:pPr>
            <a:r>
              <a:rPr lang="el-GR" dirty="0">
                <a:latin typeface="Comic Sans MS" panose="030F0702030302020204" pitchFamily="66" charset="0"/>
              </a:rPr>
              <a:t> Κρατάω το δυνατό μου </a:t>
            </a:r>
            <a:r>
              <a:rPr lang="el-GR" u="sng" dirty="0">
                <a:latin typeface="Comic Sans MS" panose="030F0702030302020204" pitchFamily="66" charset="0"/>
              </a:rPr>
              <a:t>επιχείρημα για το τέλος</a:t>
            </a:r>
            <a:r>
              <a:rPr lang="el-GR" dirty="0">
                <a:latin typeface="Comic Sans MS" panose="030F0702030302020204" pitchFamily="66" charset="0"/>
              </a:rPr>
              <a:t> (Ξεκίνησε δυνατά και κλείσε δυνατότερα)</a:t>
            </a:r>
            <a:endParaRPr lang="el-GR" dirty="0">
              <a:latin typeface="Comic Sans MS" panose="030F0702030302020204" pitchFamily="66" charset="0"/>
            </a:endParaRPr>
          </a:p>
          <a:p>
            <a:pPr>
              <a:lnSpc>
                <a:spcPct val="120000"/>
              </a:lnSpc>
            </a:pPr>
            <a:r>
              <a:rPr lang="el-GR" dirty="0">
                <a:latin typeface="Comic Sans MS" panose="030F0702030302020204" pitchFamily="66" charset="0"/>
              </a:rPr>
              <a:t> Κάνω δικό μου το θέμα</a:t>
            </a:r>
            <a:endParaRPr lang="el-GR" dirty="0">
              <a:latin typeface="Comic Sans MS" panose="030F0702030302020204" pitchFamily="66" charset="0"/>
            </a:endParaRPr>
          </a:p>
          <a:p>
            <a:pPr>
              <a:lnSpc>
                <a:spcPct val="120000"/>
              </a:lnSpc>
            </a:pPr>
            <a:r>
              <a:rPr lang="el-GR" dirty="0">
                <a:latin typeface="Comic Sans MS" panose="030F0702030302020204" pitchFamily="66" charset="0"/>
              </a:rPr>
              <a:t> Βάζω λίγο </a:t>
            </a:r>
            <a:r>
              <a:rPr lang="el-GR" u="sng" dirty="0">
                <a:latin typeface="Comic Sans MS" panose="030F0702030302020204" pitchFamily="66" charset="0"/>
              </a:rPr>
              <a:t>συναίσθημα</a:t>
            </a:r>
            <a:r>
              <a:rPr lang="el-GR" dirty="0">
                <a:latin typeface="Comic Sans MS" panose="030F0702030302020204" pitchFamily="66" charset="0"/>
              </a:rPr>
              <a:t>  </a:t>
            </a:r>
            <a:endParaRPr lang="el-GR" dirty="0">
              <a:latin typeface="Comic Sans MS" panose="030F0702030302020204" pitchFamily="66" charset="0"/>
            </a:endParaRPr>
          </a:p>
          <a:p>
            <a:pPr>
              <a:lnSpc>
                <a:spcPct val="120000"/>
              </a:lnSpc>
            </a:pPr>
            <a:r>
              <a:rPr lang="el-GR" dirty="0">
                <a:latin typeface="Comic Sans MS" panose="030F0702030302020204" pitchFamily="66" charset="0"/>
              </a:rPr>
              <a:t>Βάζω </a:t>
            </a:r>
            <a:r>
              <a:rPr lang="el-GR" u="sng" dirty="0">
                <a:latin typeface="Comic Sans MS" panose="030F0702030302020204" pitchFamily="66" charset="0"/>
              </a:rPr>
              <a:t>ρητορικά ερωτήματα </a:t>
            </a:r>
            <a:endParaRPr lang="el-GR" dirty="0">
              <a:latin typeface="Comic Sans MS" panose="030F0702030302020204" pitchFamily="66" charset="0"/>
            </a:endParaRPr>
          </a:p>
          <a:p>
            <a:pPr>
              <a:lnSpc>
                <a:spcPct val="120000"/>
              </a:lnSpc>
            </a:pPr>
            <a:r>
              <a:rPr lang="el-GR" dirty="0">
                <a:latin typeface="Comic Sans MS" panose="030F0702030302020204" pitchFamily="66" charset="0"/>
              </a:rPr>
              <a:t> Χρησιμοποιώ α’ πληθυντικό</a:t>
            </a:r>
            <a:endParaRPr lang="el-GR" dirty="0">
              <a:latin typeface="Comic Sans MS" panose="030F0702030302020204" pitchFamily="66" charset="0"/>
            </a:endParaRPr>
          </a:p>
          <a:p>
            <a:pPr>
              <a:lnSpc>
                <a:spcPct val="120000"/>
              </a:lnSpc>
            </a:pPr>
            <a:r>
              <a:rPr lang="el-GR" dirty="0">
                <a:latin typeface="Comic Sans MS" panose="030F0702030302020204" pitchFamily="66" charset="0"/>
              </a:rPr>
              <a:t> Το συμπέρασμα πρέπει να υπηρετεί τη θέση μου</a:t>
            </a:r>
            <a:endParaRPr lang="el-GR" dirty="0">
              <a:latin typeface="Comic Sans MS" panose="030F0702030302020204" pitchFamily="66" charset="0"/>
            </a:endParaRPr>
          </a:p>
          <a:p>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39000" cy="516672"/>
          </a:xfrm>
        </p:spPr>
        <p:txBody>
          <a:bodyPr>
            <a:normAutofit fontScale="90000"/>
          </a:bodyPr>
          <a:lstStyle/>
          <a:p>
            <a:r>
              <a:rPr lang="el-GR" dirty="0"/>
              <a:t>ΚΡΙΤΗΡΙΑ ΠΡΟΤΡΕΠΤΙΚΟΥ ΛΟΓΟΥ </a:t>
            </a:r>
            <a:endParaRPr lang="el-GR" dirty="0"/>
          </a:p>
        </p:txBody>
      </p:sp>
      <p:sp>
        <p:nvSpPr>
          <p:cNvPr id="3" name="2 - Θέση περιεχομένου"/>
          <p:cNvSpPr>
            <a:spLocks noGrp="1"/>
          </p:cNvSpPr>
          <p:nvPr>
            <p:ph idx="1"/>
          </p:nvPr>
        </p:nvSpPr>
        <p:spPr>
          <a:xfrm>
            <a:off x="457200" y="836712"/>
            <a:ext cx="7239000" cy="5619024"/>
          </a:xfrm>
        </p:spPr>
        <p:txBody>
          <a:bodyPr>
            <a:normAutofit fontScale="85000" lnSpcReduction="20000"/>
          </a:bodyPr>
          <a:lstStyle/>
          <a:p>
            <a:r>
              <a:rPr lang="el-GR" dirty="0">
                <a:latin typeface="Comic Sans MS" panose="030F0702030302020204" pitchFamily="66" charset="0"/>
              </a:rPr>
              <a:t>1.Περιεχόμενο (1-20 βαθμοί): </a:t>
            </a:r>
            <a:r>
              <a:rPr lang="el-GR" dirty="0" err="1">
                <a:latin typeface="Comic Sans MS" panose="030F0702030302020204" pitchFamily="66" charset="0"/>
              </a:rPr>
              <a:t>Oι</a:t>
            </a:r>
            <a:r>
              <a:rPr lang="el-GR" dirty="0">
                <a:latin typeface="Comic Sans MS" panose="030F0702030302020204" pitchFamily="66" charset="0"/>
              </a:rPr>
              <a:t> ομιλητές πρέπει να παρουσιάσουν με σαφήνεια και λογική, στην αρχή τη θέση τους.</a:t>
            </a:r>
            <a:endParaRPr lang="el-GR" dirty="0">
              <a:latin typeface="Comic Sans MS" panose="030F0702030302020204" pitchFamily="66" charset="0"/>
            </a:endParaRPr>
          </a:p>
          <a:p>
            <a:pPr marL="0" indent="0">
              <a:buNone/>
            </a:pPr>
            <a:endParaRPr lang="el-GR" dirty="0">
              <a:latin typeface="Comic Sans MS" panose="030F0702030302020204" pitchFamily="66" charset="0"/>
            </a:endParaRPr>
          </a:p>
          <a:p>
            <a:r>
              <a:rPr lang="el-GR" dirty="0">
                <a:latin typeface="Comic Sans MS" panose="030F0702030302020204" pitchFamily="66" charset="0"/>
              </a:rPr>
              <a:t>2. Εκφορά (1-20 βαθμοί): Ιδιαίτερη σημασία δίνεται στην επιλογή του κατάλληλου λεξιλογίου. Ο λόγος οφείλει να είναι ζωντανός, με έντονα στοιχεία </a:t>
            </a:r>
            <a:r>
              <a:rPr lang="el-GR" b="1" dirty="0" err="1">
                <a:latin typeface="Comic Sans MS" panose="030F0702030302020204" pitchFamily="66" charset="0"/>
              </a:rPr>
              <a:t>προφορικότητας</a:t>
            </a:r>
            <a:r>
              <a:rPr lang="el-GR" b="1" dirty="0">
                <a:latin typeface="Comic Sans MS" panose="030F0702030302020204" pitchFamily="66" charset="0"/>
              </a:rPr>
              <a:t> (π.χ. με τη χρήση προσφωνήσεων, προτροπών, ρητορικών ερωτήσεων). Επιπλέον, οι κριτές θα εκτιμήσουν την ένταση της φωνής των ομιλητών, την καθαρή άρθρωση, την κίνησή τους στον χώρο, τις χειρονομίες, την επαφή τους με το κοινό και το πώς εκμεταλλεύονται τα στοιχεία αυτά για να αποδώσουν καλύτερα το περιεχόμενο τού λόγου τους. </a:t>
            </a:r>
            <a:endParaRPr lang="el-GR" b="1" dirty="0">
              <a:latin typeface="Comic Sans MS" panose="030F0702030302020204" pitchFamily="66" charset="0"/>
            </a:endParaRPr>
          </a:p>
          <a:p>
            <a:pPr marL="0" indent="0">
              <a:buNone/>
            </a:pPr>
            <a:endParaRPr lang="el-GR" b="1" dirty="0">
              <a:latin typeface="Comic Sans MS" panose="030F0702030302020204" pitchFamily="66" charset="0"/>
            </a:endParaRPr>
          </a:p>
          <a:p>
            <a:r>
              <a:rPr lang="el-GR" dirty="0">
                <a:latin typeface="Comic Sans MS" panose="030F0702030302020204" pitchFamily="66" charset="0"/>
              </a:rPr>
              <a:t>3. Δομή (1-10 βαθμοί): Ο λόγος οφείλει να έχει κατάλληλη αρχή, μέση και τέλος.</a:t>
            </a:r>
            <a:endParaRPr lang="el-GR" dirty="0">
              <a:latin typeface="Comic Sans MS" panose="030F0702030302020204" pitchFamily="66" charset="0"/>
            </a:endParaRPr>
          </a:p>
          <a:p>
            <a:endParaRPr lang="el-GR" dirty="0">
              <a:latin typeface="Comic Sans MS" panose="030F0702030302020204" pitchFamily="66" charset="0"/>
            </a:endParaRPr>
          </a:p>
          <a:p>
            <a:endParaRPr lang="el-GR" dirty="0">
              <a:latin typeface="Comic Sans MS" panose="030F0702030302020204" pitchFamily="66"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320040"/>
            <a:ext cx="7228656" cy="876712"/>
          </a:xfrm>
        </p:spPr>
        <p:txBody>
          <a:bodyPr/>
          <a:lstStyle/>
          <a:p>
            <a:r>
              <a:rPr lang="el-GR" dirty="0"/>
              <a:t>ΘΕΜΑΤΑ ΠΡΟΤΡΕΠΤΙΚΟΥ </a:t>
            </a:r>
            <a:endParaRPr lang="el-GR" dirty="0"/>
          </a:p>
        </p:txBody>
      </p:sp>
      <p:sp>
        <p:nvSpPr>
          <p:cNvPr id="3" name="2 - Θέση περιεχομένου"/>
          <p:cNvSpPr>
            <a:spLocks noGrp="1"/>
          </p:cNvSpPr>
          <p:nvPr>
            <p:ph idx="1"/>
          </p:nvPr>
        </p:nvSpPr>
        <p:spPr>
          <a:xfrm>
            <a:off x="628650" y="1268760"/>
            <a:ext cx="7886700" cy="4908203"/>
          </a:xfrm>
        </p:spPr>
        <p:txBody>
          <a:bodyPr>
            <a:normAutofit/>
          </a:bodyPr>
          <a:lstStyle/>
          <a:p>
            <a:endParaRPr lang="el-GR" dirty="0">
              <a:latin typeface="Comic Sans MS" panose="030F0702030302020204" pitchFamily="66" charset="0"/>
            </a:endParaRPr>
          </a:p>
          <a:p>
            <a:r>
              <a:rPr lang="el-GR" dirty="0">
                <a:latin typeface="Comic Sans MS" panose="030F0702030302020204" pitchFamily="66" charset="0"/>
              </a:rPr>
              <a:t>Γυμνάσιο:</a:t>
            </a:r>
            <a:endParaRPr lang="el-GR" dirty="0">
              <a:latin typeface="Comic Sans MS" panose="030F0702030302020204" pitchFamily="66" charset="0"/>
            </a:endParaRPr>
          </a:p>
          <a:p>
            <a:pPr>
              <a:buFontTx/>
              <a:buChar char="-"/>
            </a:pPr>
            <a:r>
              <a:rPr lang="el-GR" dirty="0">
                <a:latin typeface="Comic Sans MS" panose="030F0702030302020204" pitchFamily="66" charset="0"/>
              </a:rPr>
              <a:t>Φύτεψε ένα δέντρο, σώσε μια ζωή</a:t>
            </a:r>
            <a:endParaRPr lang="el-GR" dirty="0">
              <a:latin typeface="Comic Sans MS" panose="030F0702030302020204" pitchFamily="66" charset="0"/>
            </a:endParaRPr>
          </a:p>
          <a:p>
            <a:pPr>
              <a:buFontTx/>
              <a:buChar char="-"/>
            </a:pPr>
            <a:r>
              <a:rPr lang="el-GR" dirty="0">
                <a:latin typeface="Comic Sans MS" panose="030F0702030302020204" pitchFamily="66" charset="0"/>
              </a:rPr>
              <a:t>Κλείστε τα μάτια στη διαφήμιση</a:t>
            </a:r>
            <a:endParaRPr lang="el-GR" dirty="0">
              <a:latin typeface="Comic Sans MS" panose="030F0702030302020204" pitchFamily="66" charset="0"/>
            </a:endParaRPr>
          </a:p>
          <a:p>
            <a:pPr>
              <a:buFontTx/>
              <a:buChar char="-"/>
            </a:pPr>
            <a:r>
              <a:rPr lang="el-GR" dirty="0">
                <a:latin typeface="Comic Sans MS" panose="030F0702030302020204" pitchFamily="66" charset="0"/>
              </a:rPr>
              <a:t>Το Διαδίκτυο είναι το εργαλείο του μέλλοντος</a:t>
            </a:r>
            <a:endParaRPr lang="el-GR" dirty="0">
              <a:latin typeface="Comic Sans MS" panose="030F0702030302020204" pitchFamily="66" charset="0"/>
            </a:endParaRPr>
          </a:p>
          <a:p>
            <a:pPr>
              <a:buFontTx/>
              <a:buChar char="-"/>
            </a:pPr>
            <a:r>
              <a:rPr lang="el-GR" dirty="0">
                <a:latin typeface="Comic Sans MS" panose="030F0702030302020204" pitchFamily="66" charset="0"/>
              </a:rPr>
              <a:t>Τα μάρμαρα του Παρθενώνα ανήκουν στην Ελλάδα</a:t>
            </a:r>
            <a:endParaRPr lang="el-GR" dirty="0">
              <a:latin typeface="Comic Sans MS" panose="030F0702030302020204" pitchFamily="66" charset="0"/>
            </a:endParaRPr>
          </a:p>
          <a:p>
            <a:pPr>
              <a:buFontTx/>
              <a:buChar char="-"/>
            </a:pPr>
            <a:r>
              <a:rPr lang="el-GR" dirty="0">
                <a:latin typeface="Comic Sans MS" panose="030F0702030302020204" pitchFamily="66" charset="0"/>
              </a:rPr>
              <a:t>‘</a:t>
            </a:r>
            <a:r>
              <a:rPr lang="el-GR" dirty="0" err="1">
                <a:latin typeface="Comic Sans MS" panose="030F0702030302020204" pitchFamily="66" charset="0"/>
              </a:rPr>
              <a:t>Εχουμε</a:t>
            </a:r>
            <a:r>
              <a:rPr lang="el-GR" dirty="0">
                <a:latin typeface="Comic Sans MS" panose="030F0702030302020204" pitchFamily="66" charset="0"/>
              </a:rPr>
              <a:t> ανάγκη να παίζουμε περισσότερο</a:t>
            </a:r>
            <a:endParaRPr lang="el-GR" dirty="0">
              <a:latin typeface="Comic Sans MS" panose="030F0702030302020204" pitchFamily="66" charset="0"/>
            </a:endParaRPr>
          </a:p>
          <a:p>
            <a:pPr>
              <a:buFontTx/>
              <a:buChar char="-"/>
            </a:pPr>
            <a:r>
              <a:rPr lang="el-GR" dirty="0">
                <a:latin typeface="Comic Sans MS" panose="030F0702030302020204" pitchFamily="66" charset="0"/>
              </a:rPr>
              <a:t>Σπίτι χωρίς βιβλία μοιάζει με δωμάτιο χωρίς παράθυρο</a:t>
            </a:r>
            <a:endParaRPr lang="el-GR" dirty="0">
              <a:latin typeface="Comic Sans MS" panose="030F0702030302020204" pitchFamily="66" charset="0"/>
            </a:endParaRPr>
          </a:p>
          <a:p>
            <a:pPr>
              <a:buFontTx/>
              <a:buChar char="-"/>
            </a:pPr>
            <a:endParaRPr lang="el-GR" dirty="0">
              <a:latin typeface="Comic Sans MS" panose="030F0702030302020204" pitchFamily="66" charset="0"/>
            </a:endParaRPr>
          </a:p>
          <a:p>
            <a:endParaRPr lang="en-US" dirty="0">
              <a:latin typeface="Comic Sans MS" panose="030F0702030302020204" pitchFamily="66" charset="0"/>
            </a:endParaRPr>
          </a:p>
          <a:p>
            <a:endParaRPr lang="el-GR" dirty="0">
              <a:latin typeface="Comic Sans MS" panose="030F0702030302020204" pitchFamily="66" charset="0"/>
            </a:endParaRPr>
          </a:p>
          <a:p>
            <a:pPr>
              <a:buNone/>
            </a:pPr>
            <a:endParaRPr 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320040"/>
            <a:ext cx="7239000" cy="516672"/>
          </a:xfrm>
        </p:spPr>
        <p:txBody>
          <a:bodyPr>
            <a:normAutofit fontScale="90000"/>
          </a:bodyPr>
          <a:lstStyle/>
          <a:p>
            <a:r>
              <a:rPr lang="el-GR" dirty="0" err="1"/>
              <a:t>Θεματα</a:t>
            </a:r>
            <a:r>
              <a:rPr lang="el-GR" dirty="0"/>
              <a:t> </a:t>
            </a:r>
            <a:r>
              <a:rPr lang="el-GR" dirty="0" err="1"/>
              <a:t>προτρεπτικου</a:t>
            </a:r>
            <a:r>
              <a:rPr lang="el-GR" dirty="0"/>
              <a:t> </a:t>
            </a:r>
            <a:r>
              <a:rPr lang="el-GR" dirty="0" err="1"/>
              <a:t>λογου</a:t>
            </a:r>
            <a:endParaRPr lang="el-GR" dirty="0"/>
          </a:p>
        </p:txBody>
      </p:sp>
      <p:sp>
        <p:nvSpPr>
          <p:cNvPr id="3" name="Θέση περιεχομένου 2"/>
          <p:cNvSpPr>
            <a:spLocks noGrp="1"/>
          </p:cNvSpPr>
          <p:nvPr>
            <p:ph idx="1"/>
          </p:nvPr>
        </p:nvSpPr>
        <p:spPr>
          <a:xfrm>
            <a:off x="457200" y="836712"/>
            <a:ext cx="7239000" cy="5619024"/>
          </a:xfrm>
        </p:spPr>
        <p:txBody>
          <a:bodyPr>
            <a:normAutofit/>
          </a:bodyPr>
          <a:lstStyle/>
          <a:p>
            <a:endParaRPr lang="el-GR" dirty="0"/>
          </a:p>
          <a:p>
            <a:r>
              <a:rPr lang="el-GR" dirty="0"/>
              <a:t>Λύκειο:</a:t>
            </a:r>
            <a:endParaRPr lang="el-GR" dirty="0"/>
          </a:p>
          <a:p>
            <a:pPr marL="0" indent="0">
              <a:buNone/>
            </a:pPr>
            <a:r>
              <a:rPr lang="el-GR" dirty="0"/>
              <a:t>- Το σημαντικότερο διεθνές πρόβλημα είναι η   </a:t>
            </a:r>
            <a:endParaRPr lang="el-GR" dirty="0"/>
          </a:p>
          <a:p>
            <a:pPr marL="0" indent="0">
              <a:buNone/>
            </a:pPr>
            <a:r>
              <a:rPr lang="el-GR" dirty="0"/>
              <a:t>  φτώχεια</a:t>
            </a:r>
            <a:endParaRPr lang="el-GR" dirty="0"/>
          </a:p>
          <a:p>
            <a:pPr>
              <a:buFontTx/>
              <a:buChar char="-"/>
            </a:pPr>
            <a:r>
              <a:rPr lang="el-GR" dirty="0"/>
              <a:t>Στη ζωή τίποτα δεν χαρίζεται. Όλα κερδίζονται</a:t>
            </a:r>
            <a:endParaRPr lang="el-GR" dirty="0"/>
          </a:p>
          <a:p>
            <a:pPr>
              <a:buFontTx/>
              <a:buChar char="-"/>
            </a:pPr>
            <a:r>
              <a:rPr lang="el-GR" dirty="0"/>
              <a:t>Πάρε το τίποτε και κάνε το κάτι</a:t>
            </a:r>
            <a:endParaRPr lang="el-GR" dirty="0"/>
          </a:p>
          <a:p>
            <a:pPr>
              <a:buFontTx/>
              <a:buChar char="-"/>
            </a:pPr>
            <a:r>
              <a:rPr lang="el-GR" dirty="0"/>
              <a:t>Οι μετανάστες μπορούν να αποτελέσουν γόνιμη δύναμη</a:t>
            </a:r>
            <a:endParaRPr lang="el-GR" dirty="0"/>
          </a:p>
          <a:p>
            <a:pPr>
              <a:buFontTx/>
              <a:buChar char="-"/>
            </a:pPr>
            <a:r>
              <a:rPr lang="el-GR" dirty="0"/>
              <a:t>Το 1821, οι Έλληνες έπρεπε να βασίζονται μόνο στις δικές τους δυνάμεις</a:t>
            </a:r>
            <a:endParaRPr lang="el-GR" dirty="0"/>
          </a:p>
          <a:p>
            <a:pPr>
              <a:buFontTx/>
              <a:buChar char="-"/>
            </a:pPr>
            <a:endParaRPr lang="el-G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err="1"/>
              <a:t>Διττοι</a:t>
            </a:r>
            <a:r>
              <a:rPr lang="el-GR" dirty="0"/>
              <a:t> </a:t>
            </a:r>
            <a:r>
              <a:rPr lang="el-GR" dirty="0" err="1"/>
              <a:t>λογοι</a:t>
            </a:r>
            <a:endParaRPr lang="el-GR" dirty="0"/>
          </a:p>
        </p:txBody>
      </p:sp>
      <p:sp>
        <p:nvSpPr>
          <p:cNvPr id="3" name="Θέση περιεχομένου 2"/>
          <p:cNvSpPr>
            <a:spLocks noGrp="1"/>
          </p:cNvSpPr>
          <p:nvPr>
            <p:ph idx="1"/>
          </p:nvPr>
        </p:nvSpPr>
        <p:spPr>
          <a:xfrm>
            <a:off x="377371" y="1844824"/>
            <a:ext cx="7239000" cy="4480560"/>
          </a:xfrm>
        </p:spPr>
        <p:txBody>
          <a:bodyPr/>
          <a:lstStyle/>
          <a:p>
            <a:pPr marL="0" indent="0">
              <a:buNone/>
            </a:pPr>
            <a:r>
              <a:rPr lang="el-GR" dirty="0">
                <a:latin typeface="Comic Sans MS" panose="030F0702030302020204" pitchFamily="66" charset="0"/>
              </a:rPr>
              <a:t>Δυο τριμελείς ομάδες αντιπαρατίθενται πάνω σε ένα θέμα (χρόνος προετοιμασίας: 20 λεπτά)</a:t>
            </a:r>
            <a:endParaRPr lang="el-GR" dirty="0">
              <a:latin typeface="Comic Sans MS" panose="030F0702030302020204" pitchFamily="66" charset="0"/>
            </a:endParaRPr>
          </a:p>
          <a:p>
            <a:pPr marL="0" indent="0">
              <a:buNone/>
            </a:pPr>
            <a:endParaRPr lang="el-GR" dirty="0">
              <a:latin typeface="Comic Sans MS" panose="030F0702030302020204" pitchFamily="66" charset="0"/>
            </a:endParaRPr>
          </a:p>
          <a:p>
            <a:pPr marL="0" indent="0">
              <a:buNone/>
            </a:pPr>
            <a:r>
              <a:rPr lang="el-GR" dirty="0">
                <a:latin typeface="Comic Sans MS" panose="030F0702030302020204" pitchFamily="66" charset="0"/>
              </a:rPr>
              <a:t>Παρίστανται:</a:t>
            </a:r>
            <a:endParaRPr lang="el-GR" dirty="0">
              <a:latin typeface="Comic Sans MS" panose="030F0702030302020204" pitchFamily="66" charset="0"/>
            </a:endParaRPr>
          </a:p>
          <a:p>
            <a:pPr>
              <a:buFontTx/>
              <a:buChar char="-"/>
            </a:pPr>
            <a:r>
              <a:rPr lang="el-GR" dirty="0">
                <a:latin typeface="Comic Sans MS" panose="030F0702030302020204" pitchFamily="66" charset="0"/>
              </a:rPr>
              <a:t>Κριτική Επιτροπή </a:t>
            </a:r>
            <a:endParaRPr lang="el-GR" dirty="0">
              <a:latin typeface="Comic Sans MS" panose="030F0702030302020204" pitchFamily="66" charset="0"/>
            </a:endParaRPr>
          </a:p>
          <a:p>
            <a:pPr marL="0" indent="0">
              <a:buNone/>
            </a:pPr>
            <a:r>
              <a:rPr lang="el-GR" dirty="0">
                <a:latin typeface="Comic Sans MS" panose="030F0702030302020204" pitchFamily="66" charset="0"/>
              </a:rPr>
              <a:t>  (τριμελής σε προκριματικούς και ημιτελικούς)</a:t>
            </a:r>
            <a:endParaRPr lang="el-GR" dirty="0">
              <a:latin typeface="Comic Sans MS" panose="030F0702030302020204" pitchFamily="66" charset="0"/>
            </a:endParaRPr>
          </a:p>
          <a:p>
            <a:pPr>
              <a:buFontTx/>
              <a:buChar char="-"/>
            </a:pPr>
            <a:endParaRPr lang="el-GR" dirty="0">
              <a:latin typeface="Comic Sans MS" panose="030F0702030302020204" pitchFamily="66" charset="0"/>
            </a:endParaRPr>
          </a:p>
          <a:p>
            <a:pPr>
              <a:buFontTx/>
              <a:buChar char="-"/>
            </a:pPr>
            <a:r>
              <a:rPr lang="el-GR" dirty="0">
                <a:latin typeface="Comic Sans MS" panose="030F0702030302020204" pitchFamily="66" charset="0"/>
              </a:rPr>
              <a:t>Χρονομέτρης</a:t>
            </a:r>
            <a:endParaRPr lang="el-GR" dirty="0">
              <a:latin typeface="Comic Sans MS" panose="030F0702030302020204" pitchFamily="66"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320040"/>
            <a:ext cx="7242048" cy="411797"/>
          </a:xfrm>
        </p:spPr>
        <p:txBody>
          <a:bodyPr>
            <a:normAutofit fontScale="90000"/>
          </a:bodyPr>
          <a:lstStyle/>
          <a:p>
            <a:pPr algn="ctr"/>
            <a:r>
              <a:rPr lang="el-GR" sz="3200" dirty="0" err="1"/>
              <a:t>Μορφη</a:t>
            </a:r>
            <a:r>
              <a:rPr lang="el-GR" sz="3200" dirty="0"/>
              <a:t> των </a:t>
            </a:r>
            <a:r>
              <a:rPr lang="el-GR" sz="3200" dirty="0" err="1"/>
              <a:t>αγωνων</a:t>
            </a:r>
            <a:br>
              <a:rPr lang="el-GR" sz="3200" dirty="0"/>
            </a:br>
            <a:r>
              <a:rPr lang="el-GR" sz="3200" dirty="0" err="1"/>
              <a:t>ομαδα</a:t>
            </a:r>
            <a:r>
              <a:rPr lang="el-GR" sz="3200" dirty="0"/>
              <a:t> </a:t>
            </a:r>
            <a:r>
              <a:rPr lang="el-GR" sz="3200" dirty="0" err="1"/>
              <a:t>λογου</a:t>
            </a:r>
            <a:r>
              <a:rPr lang="el-GR" sz="3200" dirty="0"/>
              <a:t>         </a:t>
            </a:r>
            <a:r>
              <a:rPr lang="el-GR" sz="3200" dirty="0" err="1"/>
              <a:t>ομαδα</a:t>
            </a:r>
            <a:r>
              <a:rPr lang="el-GR" sz="3200" dirty="0"/>
              <a:t> </a:t>
            </a:r>
            <a:r>
              <a:rPr lang="el-GR" sz="3200" dirty="0" err="1"/>
              <a:t>αντιλογου</a:t>
            </a:r>
            <a:endParaRPr lang="el-GR" sz="3200" dirty="0"/>
          </a:p>
        </p:txBody>
      </p:sp>
      <p:sp>
        <p:nvSpPr>
          <p:cNvPr id="3" name="Θέση περιεχομένου 2"/>
          <p:cNvSpPr>
            <a:spLocks noGrp="1"/>
          </p:cNvSpPr>
          <p:nvPr>
            <p:ph sz="half" idx="1"/>
          </p:nvPr>
        </p:nvSpPr>
        <p:spPr>
          <a:xfrm>
            <a:off x="457200" y="731838"/>
            <a:ext cx="3520440" cy="5394326"/>
          </a:xfrm>
        </p:spPr>
        <p:txBody>
          <a:bodyPr/>
          <a:lstStyle/>
          <a:p>
            <a:pPr marL="0" indent="0">
              <a:buNone/>
            </a:pPr>
            <a:endParaRPr lang="el-GR" b="1" dirty="0"/>
          </a:p>
          <a:p>
            <a:pPr marL="0" indent="0">
              <a:buNone/>
            </a:pPr>
            <a:r>
              <a:rPr lang="el-GR" b="1" dirty="0"/>
              <a:t>Α΄ Γύρος</a:t>
            </a:r>
            <a:endParaRPr lang="el-GR" b="1" dirty="0"/>
          </a:p>
          <a:p>
            <a:pPr marL="0" indent="0">
              <a:buNone/>
            </a:pPr>
            <a:r>
              <a:rPr lang="el-GR" sz="2000" dirty="0"/>
              <a:t>(Γυμνάσιο: 5 λεπτά)</a:t>
            </a:r>
            <a:endParaRPr lang="el-GR" sz="2000" dirty="0"/>
          </a:p>
          <a:p>
            <a:pPr marL="0" indent="0">
              <a:buNone/>
            </a:pPr>
            <a:r>
              <a:rPr lang="el-GR" sz="2000" dirty="0"/>
              <a:t>(Λύκειο:     6 λεπτά)</a:t>
            </a:r>
            <a:endParaRPr lang="el-GR" sz="2000" dirty="0"/>
          </a:p>
          <a:p>
            <a:pPr>
              <a:buFontTx/>
              <a:buChar char="-"/>
            </a:pPr>
            <a:endParaRPr lang="el-GR" sz="2400" dirty="0"/>
          </a:p>
          <a:p>
            <a:pPr>
              <a:buFontTx/>
              <a:buChar char="-"/>
            </a:pPr>
            <a:r>
              <a:rPr lang="el-GR" sz="2400" dirty="0">
                <a:latin typeface="Comic Sans MS" panose="030F0702030302020204" pitchFamily="66" charset="0"/>
              </a:rPr>
              <a:t>Ορισμός θέματος</a:t>
            </a:r>
            <a:endParaRPr lang="el-GR" sz="2400" dirty="0">
              <a:latin typeface="Comic Sans MS" panose="030F0702030302020204" pitchFamily="66" charset="0"/>
            </a:endParaRPr>
          </a:p>
          <a:p>
            <a:pPr>
              <a:buFontTx/>
              <a:buChar char="-"/>
            </a:pPr>
            <a:endParaRPr lang="el-GR" sz="2400" dirty="0">
              <a:latin typeface="Comic Sans MS" panose="030F0702030302020204" pitchFamily="66" charset="0"/>
            </a:endParaRPr>
          </a:p>
          <a:p>
            <a:pPr>
              <a:buFontTx/>
              <a:buChar char="-"/>
            </a:pPr>
            <a:r>
              <a:rPr lang="el-GR" sz="2400" dirty="0">
                <a:latin typeface="Comic Sans MS" panose="030F0702030302020204" pitchFamily="66" charset="0"/>
              </a:rPr>
              <a:t>Παρουσίαση θέσης</a:t>
            </a:r>
            <a:endParaRPr lang="el-GR" sz="2400" dirty="0">
              <a:latin typeface="Comic Sans MS" panose="030F0702030302020204" pitchFamily="66" charset="0"/>
            </a:endParaRPr>
          </a:p>
          <a:p>
            <a:pPr>
              <a:buFontTx/>
              <a:buChar char="-"/>
            </a:pPr>
            <a:endParaRPr lang="el-GR" sz="2400" dirty="0">
              <a:latin typeface="Comic Sans MS" panose="030F0702030302020204" pitchFamily="66" charset="0"/>
            </a:endParaRPr>
          </a:p>
          <a:p>
            <a:pPr>
              <a:buFontTx/>
              <a:buChar char="-"/>
            </a:pPr>
            <a:r>
              <a:rPr lang="el-GR" sz="2400" dirty="0">
                <a:latin typeface="Comic Sans MS" panose="030F0702030302020204" pitchFamily="66" charset="0"/>
              </a:rPr>
              <a:t>Διατύπωση     </a:t>
            </a:r>
            <a:endParaRPr lang="el-GR" sz="2400" dirty="0">
              <a:latin typeface="Comic Sans MS" panose="030F0702030302020204" pitchFamily="66" charset="0"/>
            </a:endParaRPr>
          </a:p>
          <a:p>
            <a:pPr marL="0" indent="0">
              <a:buNone/>
            </a:pPr>
            <a:r>
              <a:rPr lang="el-GR" sz="2400" dirty="0">
                <a:latin typeface="Comic Sans MS" panose="030F0702030302020204" pitchFamily="66" charset="0"/>
              </a:rPr>
              <a:t>   επιχειρημάτων</a:t>
            </a:r>
            <a:endParaRPr lang="el-GR" sz="2400" dirty="0">
              <a:latin typeface="Comic Sans MS" panose="030F0702030302020204" pitchFamily="66" charset="0"/>
            </a:endParaRPr>
          </a:p>
        </p:txBody>
      </p:sp>
      <p:sp>
        <p:nvSpPr>
          <p:cNvPr id="4" name="Θέση περιεχομένου 3"/>
          <p:cNvSpPr>
            <a:spLocks noGrp="1"/>
          </p:cNvSpPr>
          <p:nvPr>
            <p:ph sz="half" idx="2"/>
          </p:nvPr>
        </p:nvSpPr>
        <p:spPr>
          <a:xfrm>
            <a:off x="4178808" y="731838"/>
            <a:ext cx="3520440" cy="5394326"/>
          </a:xfrm>
        </p:spPr>
        <p:txBody>
          <a:bodyPr/>
          <a:lstStyle/>
          <a:p>
            <a:pPr marL="0" indent="0">
              <a:buNone/>
            </a:pPr>
            <a:endParaRPr lang="el-GR" b="1" dirty="0"/>
          </a:p>
          <a:p>
            <a:pPr marL="0" indent="0">
              <a:buNone/>
            </a:pPr>
            <a:r>
              <a:rPr lang="el-GR" b="1" dirty="0" err="1"/>
              <a:t>Α΄Γύρος</a:t>
            </a:r>
            <a:endParaRPr lang="el-GR" b="1" dirty="0"/>
          </a:p>
          <a:p>
            <a:pPr marL="0" indent="0">
              <a:buNone/>
            </a:pPr>
            <a:r>
              <a:rPr lang="el-GR" sz="2000" dirty="0"/>
              <a:t>(Γυμνάσιο: 5 λεπτά)</a:t>
            </a:r>
            <a:endParaRPr lang="el-GR" sz="2000" dirty="0"/>
          </a:p>
          <a:p>
            <a:pPr marL="0" indent="0">
              <a:buNone/>
            </a:pPr>
            <a:r>
              <a:rPr lang="el-GR" sz="2000" dirty="0"/>
              <a:t>(Λύκειο:     6 λεπτά)</a:t>
            </a:r>
            <a:endParaRPr lang="el-GR" sz="2000" dirty="0"/>
          </a:p>
          <a:p>
            <a:pPr marL="0" indent="0">
              <a:buNone/>
            </a:pPr>
            <a:endParaRPr lang="el-GR" dirty="0"/>
          </a:p>
          <a:p>
            <a:pPr>
              <a:buFontTx/>
              <a:buChar char="-"/>
            </a:pPr>
            <a:r>
              <a:rPr lang="el-GR" sz="2400" dirty="0">
                <a:latin typeface="Comic Sans MS" panose="030F0702030302020204" pitchFamily="66" charset="0"/>
              </a:rPr>
              <a:t>Αποδοχή ή απόρριψη ορισμού</a:t>
            </a:r>
            <a:endParaRPr lang="el-GR" sz="2400" dirty="0">
              <a:latin typeface="Comic Sans MS" panose="030F0702030302020204" pitchFamily="66" charset="0"/>
            </a:endParaRPr>
          </a:p>
          <a:p>
            <a:pPr>
              <a:buFontTx/>
              <a:buChar char="-"/>
            </a:pPr>
            <a:r>
              <a:rPr lang="el-GR" sz="2400" dirty="0">
                <a:latin typeface="Comic Sans MS" panose="030F0702030302020204" pitchFamily="66" charset="0"/>
              </a:rPr>
              <a:t>Γενική παρουσίαση αντίθεσης</a:t>
            </a:r>
            <a:endParaRPr lang="el-GR" sz="2400" dirty="0">
              <a:latin typeface="Comic Sans MS" panose="030F0702030302020204" pitchFamily="66" charset="0"/>
            </a:endParaRPr>
          </a:p>
          <a:p>
            <a:pPr>
              <a:buFontTx/>
              <a:buChar char="-"/>
            </a:pPr>
            <a:r>
              <a:rPr lang="el-GR" sz="2400" dirty="0">
                <a:latin typeface="Comic Sans MS" panose="030F0702030302020204" pitchFamily="66" charset="0"/>
              </a:rPr>
              <a:t>Αντίκρουση επιχειρημάτων ή/και προβολή νέων</a:t>
            </a:r>
            <a:endParaRPr lang="el-GR" sz="2400" dirty="0">
              <a:latin typeface="Comic Sans MS" panose="030F0702030302020204" pitchFamily="66"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320040"/>
            <a:ext cx="7499176" cy="1143000"/>
          </a:xfrm>
        </p:spPr>
        <p:txBody>
          <a:bodyPr>
            <a:normAutofit fontScale="90000"/>
          </a:bodyPr>
          <a:lstStyle/>
          <a:p>
            <a:r>
              <a:rPr lang="el-GR" dirty="0" err="1"/>
              <a:t>Ομαδα</a:t>
            </a:r>
            <a:r>
              <a:rPr lang="el-GR" dirty="0"/>
              <a:t> </a:t>
            </a:r>
            <a:r>
              <a:rPr lang="el-GR" dirty="0" err="1"/>
              <a:t>λογου</a:t>
            </a:r>
            <a:r>
              <a:rPr lang="el-GR" dirty="0"/>
              <a:t>    </a:t>
            </a:r>
            <a:r>
              <a:rPr lang="el-GR" dirty="0" err="1"/>
              <a:t>ομαδα</a:t>
            </a:r>
            <a:r>
              <a:rPr lang="el-GR" dirty="0"/>
              <a:t> </a:t>
            </a:r>
            <a:r>
              <a:rPr lang="el-GR" dirty="0" err="1"/>
              <a:t>αντιλογου</a:t>
            </a:r>
            <a:endParaRPr lang="el-GR" dirty="0"/>
          </a:p>
        </p:txBody>
      </p:sp>
      <p:sp>
        <p:nvSpPr>
          <p:cNvPr id="3" name="Θέση περιεχομένου 2"/>
          <p:cNvSpPr>
            <a:spLocks noGrp="1"/>
          </p:cNvSpPr>
          <p:nvPr>
            <p:ph sz="half" idx="1"/>
          </p:nvPr>
        </p:nvSpPr>
        <p:spPr/>
        <p:txBody>
          <a:bodyPr/>
          <a:lstStyle/>
          <a:p>
            <a:pPr marL="0" indent="0">
              <a:buNone/>
            </a:pPr>
            <a:r>
              <a:rPr lang="el-GR" b="1" dirty="0"/>
              <a:t>Β΄ Γύρος</a:t>
            </a:r>
            <a:endParaRPr lang="el-GR" b="1" dirty="0"/>
          </a:p>
          <a:p>
            <a:pPr marL="0" indent="0">
              <a:buNone/>
            </a:pPr>
            <a:r>
              <a:rPr lang="el-GR" sz="2000" dirty="0"/>
              <a:t>(Γυμνάσιο: 5 λεπτά)</a:t>
            </a:r>
            <a:endParaRPr lang="el-GR" sz="2000" dirty="0"/>
          </a:p>
          <a:p>
            <a:pPr marL="0" indent="0">
              <a:buNone/>
            </a:pPr>
            <a:r>
              <a:rPr lang="el-GR" sz="2000" dirty="0"/>
              <a:t>(Λύκειο:     6 λεπτά)</a:t>
            </a:r>
            <a:endParaRPr lang="el-GR" sz="2000" dirty="0"/>
          </a:p>
          <a:p>
            <a:pPr marL="0" indent="0">
              <a:buNone/>
            </a:pPr>
            <a:endParaRPr lang="el-GR" dirty="0"/>
          </a:p>
          <a:p>
            <a:pPr>
              <a:buFontTx/>
              <a:buChar char="-"/>
            </a:pPr>
            <a:r>
              <a:rPr lang="el-GR" sz="2400" dirty="0">
                <a:latin typeface="Comic Sans MS" panose="030F0702030302020204" pitchFamily="66" charset="0"/>
              </a:rPr>
              <a:t>Αντίκρουση επιχειρημάτων</a:t>
            </a:r>
            <a:endParaRPr lang="el-GR" sz="2400" dirty="0">
              <a:latin typeface="Comic Sans MS" panose="030F0702030302020204" pitchFamily="66" charset="0"/>
            </a:endParaRPr>
          </a:p>
          <a:p>
            <a:pPr marL="0" indent="0">
              <a:buNone/>
            </a:pPr>
            <a:endParaRPr lang="el-GR" sz="2400" dirty="0">
              <a:latin typeface="Comic Sans MS" panose="030F0702030302020204" pitchFamily="66" charset="0"/>
            </a:endParaRPr>
          </a:p>
          <a:p>
            <a:pPr>
              <a:buFontTx/>
              <a:buChar char="-"/>
            </a:pPr>
            <a:r>
              <a:rPr lang="el-GR" sz="2400" dirty="0">
                <a:latin typeface="Comic Sans MS" panose="030F0702030302020204" pitchFamily="66" charset="0"/>
              </a:rPr>
              <a:t>Υποστήριξη θέσης με νέα επιχειρήματα</a:t>
            </a:r>
            <a:endParaRPr lang="el-GR" sz="2400" dirty="0">
              <a:latin typeface="Comic Sans MS" panose="030F0702030302020204" pitchFamily="66" charset="0"/>
            </a:endParaRPr>
          </a:p>
          <a:p>
            <a:pPr marL="0" indent="0">
              <a:buNone/>
            </a:pPr>
            <a:endParaRPr lang="el-GR" dirty="0"/>
          </a:p>
          <a:p>
            <a:pPr marL="0" indent="0">
              <a:buNone/>
            </a:pPr>
            <a:endParaRPr lang="el-GR" dirty="0"/>
          </a:p>
        </p:txBody>
      </p:sp>
      <p:sp>
        <p:nvSpPr>
          <p:cNvPr id="4" name="Θέση περιεχομένου 3"/>
          <p:cNvSpPr>
            <a:spLocks noGrp="1"/>
          </p:cNvSpPr>
          <p:nvPr>
            <p:ph sz="half" idx="2"/>
          </p:nvPr>
        </p:nvSpPr>
        <p:spPr/>
        <p:txBody>
          <a:bodyPr/>
          <a:lstStyle/>
          <a:p>
            <a:pPr marL="0" indent="0">
              <a:buNone/>
            </a:pPr>
            <a:r>
              <a:rPr lang="el-GR" b="1" dirty="0"/>
              <a:t>Β΄ Γύρος</a:t>
            </a:r>
            <a:endParaRPr lang="el-GR" b="1" dirty="0"/>
          </a:p>
          <a:p>
            <a:pPr marL="0" indent="0">
              <a:buNone/>
            </a:pPr>
            <a:r>
              <a:rPr lang="el-GR" sz="2000" dirty="0"/>
              <a:t>(Γυμνάσιο: 5 λεπτά)</a:t>
            </a:r>
            <a:endParaRPr lang="el-GR" sz="2000" dirty="0"/>
          </a:p>
          <a:p>
            <a:pPr marL="0" indent="0">
              <a:buNone/>
            </a:pPr>
            <a:r>
              <a:rPr lang="el-GR" sz="2000" dirty="0"/>
              <a:t>(Λύκειο:     6 λεπτά)</a:t>
            </a:r>
            <a:endParaRPr lang="el-GR" sz="2000" dirty="0"/>
          </a:p>
          <a:p>
            <a:pPr marL="0" indent="0">
              <a:buNone/>
            </a:pPr>
            <a:endParaRPr lang="el-GR" dirty="0"/>
          </a:p>
          <a:p>
            <a:pPr>
              <a:buFontTx/>
              <a:buChar char="-"/>
            </a:pPr>
            <a:r>
              <a:rPr lang="el-GR" sz="2400" dirty="0">
                <a:latin typeface="Comic Sans MS" panose="030F0702030302020204" pitchFamily="66" charset="0"/>
              </a:rPr>
              <a:t>Αντίκρουση επιχειρημάτων</a:t>
            </a:r>
            <a:endParaRPr lang="el-GR" sz="2400" dirty="0">
              <a:latin typeface="Comic Sans MS" panose="030F0702030302020204" pitchFamily="66" charset="0"/>
            </a:endParaRPr>
          </a:p>
          <a:p>
            <a:pPr>
              <a:buFontTx/>
              <a:buChar char="-"/>
            </a:pPr>
            <a:endParaRPr lang="el-GR" sz="2400" dirty="0">
              <a:latin typeface="Comic Sans MS" panose="030F0702030302020204" pitchFamily="66" charset="0"/>
            </a:endParaRPr>
          </a:p>
          <a:p>
            <a:pPr>
              <a:buFontTx/>
              <a:buChar char="-"/>
            </a:pPr>
            <a:r>
              <a:rPr lang="el-GR" sz="2400" dirty="0">
                <a:latin typeface="Comic Sans MS" panose="030F0702030302020204" pitchFamily="66" charset="0"/>
              </a:rPr>
              <a:t>Υποστήριξη αντιλόγου με νέα επιχειρήματα</a:t>
            </a:r>
            <a:endParaRPr lang="el-GR" sz="2400" dirty="0">
              <a:latin typeface="Comic Sans MS" panose="030F0702030302020204" pitchFamily="66"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320040"/>
            <a:ext cx="7715200" cy="588680"/>
          </a:xfrm>
        </p:spPr>
        <p:txBody>
          <a:bodyPr>
            <a:normAutofit fontScale="90000"/>
          </a:bodyPr>
          <a:lstStyle/>
          <a:p>
            <a:r>
              <a:rPr lang="el-GR" dirty="0" err="1"/>
              <a:t>Ομαδα</a:t>
            </a:r>
            <a:r>
              <a:rPr lang="el-GR" dirty="0"/>
              <a:t> </a:t>
            </a:r>
            <a:r>
              <a:rPr lang="el-GR" dirty="0" err="1"/>
              <a:t>λογου</a:t>
            </a:r>
            <a:r>
              <a:rPr lang="el-GR" dirty="0"/>
              <a:t>      </a:t>
            </a:r>
            <a:r>
              <a:rPr lang="el-GR" dirty="0" err="1"/>
              <a:t>ομαδα</a:t>
            </a:r>
            <a:r>
              <a:rPr lang="el-GR" dirty="0"/>
              <a:t> </a:t>
            </a:r>
            <a:r>
              <a:rPr lang="el-GR" dirty="0" err="1"/>
              <a:t>αντιλογου</a:t>
            </a:r>
            <a:endParaRPr lang="el-GR" dirty="0"/>
          </a:p>
        </p:txBody>
      </p:sp>
      <p:sp>
        <p:nvSpPr>
          <p:cNvPr id="3" name="Θέση περιεχομένου 2"/>
          <p:cNvSpPr>
            <a:spLocks noGrp="1"/>
          </p:cNvSpPr>
          <p:nvPr>
            <p:ph idx="1"/>
          </p:nvPr>
        </p:nvSpPr>
        <p:spPr>
          <a:xfrm>
            <a:off x="539552" y="908720"/>
            <a:ext cx="7239000" cy="5949280"/>
          </a:xfrm>
        </p:spPr>
        <p:txBody>
          <a:bodyPr>
            <a:normAutofit/>
          </a:bodyPr>
          <a:lstStyle/>
          <a:p>
            <a:pPr marL="0" indent="0">
              <a:buNone/>
            </a:pPr>
            <a:r>
              <a:rPr lang="el-GR" b="1" dirty="0"/>
              <a:t>Γ΄ Γύρος                         Γ΄ Γύρος</a:t>
            </a:r>
            <a:endParaRPr lang="el-GR" b="1" dirty="0"/>
          </a:p>
          <a:p>
            <a:pPr marL="0" indent="0">
              <a:buNone/>
            </a:pPr>
            <a:r>
              <a:rPr lang="el-GR" sz="2000" dirty="0"/>
              <a:t>(Γυμνάσιο: 4 λεπτά)                   (Γυμνάσιο: 4 λεπτά)</a:t>
            </a:r>
            <a:endParaRPr lang="el-GR" sz="2000" dirty="0"/>
          </a:p>
          <a:p>
            <a:pPr marL="0" indent="0">
              <a:buNone/>
            </a:pPr>
            <a:r>
              <a:rPr lang="el-GR" sz="2000" dirty="0"/>
              <a:t>(Λύκειο:     5 λεπτά)                   (Λύκειο:     5 λεπτά)</a:t>
            </a:r>
            <a:endParaRPr lang="el-GR" sz="2000" dirty="0"/>
          </a:p>
          <a:p>
            <a:pPr marL="0" indent="0">
              <a:buNone/>
            </a:pPr>
            <a:endParaRPr lang="el-GR" dirty="0"/>
          </a:p>
          <a:p>
            <a:pPr marL="0" indent="0">
              <a:buNone/>
            </a:pPr>
            <a:r>
              <a:rPr lang="el-GR" dirty="0"/>
              <a:t>-</a:t>
            </a:r>
            <a:r>
              <a:rPr lang="el-GR" dirty="0">
                <a:latin typeface="Comic Sans MS" panose="030F0702030302020204" pitchFamily="66" charset="0"/>
              </a:rPr>
              <a:t>Τελική αντίκρουση           - Τελική αντίκρουση</a:t>
            </a:r>
            <a:endParaRPr lang="el-GR" dirty="0">
              <a:latin typeface="Comic Sans MS" panose="030F0702030302020204" pitchFamily="66" charset="0"/>
            </a:endParaRPr>
          </a:p>
          <a:p>
            <a:pPr marL="0" indent="0">
              <a:buNone/>
            </a:pPr>
            <a:r>
              <a:rPr lang="el-GR" dirty="0">
                <a:latin typeface="Comic Sans MS" panose="030F0702030302020204" pitchFamily="66" charset="0"/>
              </a:rPr>
              <a:t> επιχειρημάτων                  επιχειρημάτων </a:t>
            </a:r>
            <a:endParaRPr lang="el-GR" dirty="0">
              <a:latin typeface="Comic Sans MS" panose="030F0702030302020204" pitchFamily="66" charset="0"/>
            </a:endParaRPr>
          </a:p>
          <a:p>
            <a:pPr marL="0" indent="0">
              <a:buNone/>
            </a:pPr>
            <a:r>
              <a:rPr lang="el-GR" dirty="0">
                <a:latin typeface="Comic Sans MS" panose="030F0702030302020204" pitchFamily="66" charset="0"/>
              </a:rPr>
              <a:t> Αντίλογου                         Λόγου</a:t>
            </a:r>
            <a:endParaRPr lang="el-GR" dirty="0">
              <a:latin typeface="Comic Sans MS" panose="030F0702030302020204" pitchFamily="66" charset="0"/>
            </a:endParaRPr>
          </a:p>
          <a:p>
            <a:pPr marL="0" indent="0">
              <a:buNone/>
            </a:pPr>
            <a:endParaRPr lang="el-GR" dirty="0">
              <a:latin typeface="Comic Sans MS" panose="030F0702030302020204" pitchFamily="66" charset="0"/>
            </a:endParaRPr>
          </a:p>
          <a:p>
            <a:pPr marL="0" indent="0">
              <a:buNone/>
            </a:pPr>
            <a:r>
              <a:rPr lang="el-GR" dirty="0">
                <a:latin typeface="Comic Sans MS" panose="030F0702030302020204" pitchFamily="66" charset="0"/>
              </a:rPr>
              <a:t>- Συνοπτική                      - Συνοπτική</a:t>
            </a:r>
            <a:endParaRPr lang="el-GR" dirty="0">
              <a:latin typeface="Comic Sans MS" panose="030F0702030302020204" pitchFamily="66" charset="0"/>
            </a:endParaRPr>
          </a:p>
          <a:p>
            <a:pPr marL="0" indent="0">
              <a:buNone/>
            </a:pPr>
            <a:r>
              <a:rPr lang="el-GR" dirty="0">
                <a:latin typeface="Comic Sans MS" panose="030F0702030302020204" pitchFamily="66" charset="0"/>
              </a:rPr>
              <a:t> παρουσίαση                       </a:t>
            </a:r>
            <a:r>
              <a:rPr lang="el-GR" dirty="0" err="1">
                <a:latin typeface="Comic Sans MS" panose="030F0702030302020204" pitchFamily="66" charset="0"/>
              </a:rPr>
              <a:t>παρουσίαση</a:t>
            </a:r>
            <a:endParaRPr lang="el-GR" dirty="0">
              <a:latin typeface="Comic Sans MS" panose="030F0702030302020204" pitchFamily="66" charset="0"/>
            </a:endParaRPr>
          </a:p>
          <a:p>
            <a:pPr marL="0" indent="0">
              <a:buNone/>
            </a:pPr>
            <a:r>
              <a:rPr lang="el-GR" dirty="0">
                <a:latin typeface="Comic Sans MS" panose="030F0702030302020204" pitchFamily="66" charset="0"/>
              </a:rPr>
              <a:t> επιχειρημάτων της            επιχειρημάτων της </a:t>
            </a:r>
            <a:endParaRPr lang="el-GR" dirty="0">
              <a:latin typeface="Comic Sans MS" panose="030F0702030302020204" pitchFamily="66" charset="0"/>
            </a:endParaRPr>
          </a:p>
          <a:p>
            <a:pPr marL="0" indent="0">
              <a:buNone/>
            </a:pPr>
            <a:r>
              <a:rPr lang="el-GR" dirty="0">
                <a:latin typeface="Comic Sans MS" panose="030F0702030302020204" pitchFamily="66" charset="0"/>
              </a:rPr>
              <a:t> ομάδας                              ομάδας</a:t>
            </a:r>
            <a:endParaRPr lang="el-GR" dirty="0">
              <a:latin typeface="Comic Sans MS" panose="030F0702030302020204" pitchFamily="66" charset="0"/>
            </a:endParaRPr>
          </a:p>
          <a:p>
            <a:pPr marL="0" indent="0">
              <a:buNone/>
            </a:pPr>
            <a:endParaRPr lang="el-GR" dirty="0"/>
          </a:p>
          <a:p>
            <a:pPr marL="0" indent="0">
              <a:buNone/>
            </a:pP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115616" y="1844825"/>
            <a:ext cx="6048672" cy="3096344"/>
          </a:xfrm>
        </p:spPr>
        <p:txBody>
          <a:bodyPr/>
          <a:lstStyle/>
          <a:p>
            <a:endParaRPr lang="el-GR" dirty="0"/>
          </a:p>
          <a:p>
            <a:pPr algn="ctr">
              <a:buNone/>
            </a:pPr>
            <a:r>
              <a:rPr lang="el-GR" dirty="0">
                <a:latin typeface="Book Antiqua" panose="02040602050305030304" pitchFamily="18" charset="0"/>
              </a:rPr>
              <a:t>    </a:t>
            </a:r>
            <a:r>
              <a:rPr lang="el-GR" b="1" dirty="0">
                <a:latin typeface="Book Antiqua" panose="02040602050305030304" pitchFamily="18" charset="0"/>
              </a:rPr>
              <a:t>Η ΡΗΤΟΡΙΚΗ ΕΙΝΑΙ ΤΕΧΝΗ …. ΑΛΛΑ ΕΧΕΙ ΤΕΧΝΙΚΗ </a:t>
            </a:r>
            <a:r>
              <a:rPr lang="el-GR" dirty="0">
                <a:latin typeface="Book Antiqua" panose="02040602050305030304" pitchFamily="18" charset="0"/>
              </a:rPr>
              <a:t>(Μπαμπινιώτης) </a:t>
            </a:r>
            <a:endParaRPr lang="el-GR" dirty="0">
              <a:latin typeface="Book Antiqua" panose="02040602050305030304" pitchFamily="18" charset="0"/>
            </a:endParaRPr>
          </a:p>
          <a:p>
            <a:endParaRPr lang="el-GR" dirty="0"/>
          </a:p>
          <a:p>
            <a:endParaRPr lang="el-GR" dirty="0"/>
          </a:p>
          <a:p>
            <a:pPr>
              <a:buNone/>
            </a:pPr>
            <a:endParaRPr lang="el-G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a:t>Εκφορα</a:t>
            </a:r>
            <a:r>
              <a:rPr lang="el-GR" dirty="0"/>
              <a:t> της </a:t>
            </a:r>
            <a:r>
              <a:rPr lang="el-GR" dirty="0" err="1"/>
              <a:t>ομιλιασ</a:t>
            </a:r>
            <a:endParaRPr lang="el-GR" dirty="0"/>
          </a:p>
        </p:txBody>
      </p:sp>
      <p:sp>
        <p:nvSpPr>
          <p:cNvPr id="3" name="Θέση περιεχομένου 2"/>
          <p:cNvSpPr>
            <a:spLocks noGrp="1"/>
          </p:cNvSpPr>
          <p:nvPr>
            <p:ph idx="1"/>
          </p:nvPr>
        </p:nvSpPr>
        <p:spPr/>
        <p:txBody>
          <a:bodyPr/>
          <a:lstStyle/>
          <a:p>
            <a:endParaRPr lang="el-GR" dirty="0"/>
          </a:p>
          <a:p>
            <a:pPr marL="0" indent="0">
              <a:buNone/>
            </a:pPr>
            <a:r>
              <a:rPr lang="el-GR" dirty="0"/>
              <a:t>Όλα εκείνα τα στοιχεία που επηρεάζουν το κοινό:</a:t>
            </a:r>
            <a:endParaRPr lang="el-GR" dirty="0"/>
          </a:p>
          <a:p>
            <a:pPr>
              <a:buFontTx/>
              <a:buChar char="-"/>
            </a:pPr>
            <a:r>
              <a:rPr lang="el-GR" dirty="0"/>
              <a:t>Κατάλληλο ύφος</a:t>
            </a:r>
            <a:endParaRPr lang="el-GR" dirty="0"/>
          </a:p>
          <a:p>
            <a:pPr>
              <a:buFontTx/>
              <a:buChar char="-"/>
            </a:pPr>
            <a:r>
              <a:rPr lang="el-GR" dirty="0"/>
              <a:t>Διακύμανση φωνής</a:t>
            </a:r>
            <a:endParaRPr lang="el-GR" dirty="0"/>
          </a:p>
          <a:p>
            <a:pPr>
              <a:buFontTx/>
              <a:buChar char="-"/>
            </a:pPr>
            <a:r>
              <a:rPr lang="el-GR" dirty="0"/>
              <a:t>Κινήσεις του σώματος</a:t>
            </a:r>
            <a:endParaRPr lang="el-GR" dirty="0"/>
          </a:p>
          <a:p>
            <a:pPr>
              <a:buFontTx/>
              <a:buChar char="-"/>
            </a:pPr>
            <a:r>
              <a:rPr lang="el-GR" dirty="0"/>
              <a:t>Οπτική επαφή με το ακροατήριο</a:t>
            </a:r>
            <a:endParaRPr lang="el-GR" dirty="0"/>
          </a:p>
          <a:p>
            <a:pPr>
              <a:buFontTx/>
              <a:buChar char="-"/>
            </a:pPr>
            <a:r>
              <a:rPr lang="el-GR" dirty="0"/>
              <a:t>Ευφράδεια και άνεση στο χειρισμό των ερωτήσεων</a:t>
            </a:r>
            <a:endParaRPr lang="el-G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err="1"/>
              <a:t>Ερωτησεισ</a:t>
            </a:r>
            <a:r>
              <a:rPr lang="el-GR" dirty="0"/>
              <a:t> κατά τη </a:t>
            </a:r>
            <a:r>
              <a:rPr lang="el-GR" dirty="0" err="1"/>
              <a:t>διαρκεια</a:t>
            </a:r>
            <a:r>
              <a:rPr lang="el-GR" dirty="0"/>
              <a:t> της </a:t>
            </a:r>
            <a:r>
              <a:rPr lang="el-GR" dirty="0" err="1"/>
              <a:t>ομιλιασ</a:t>
            </a:r>
            <a:endParaRPr lang="el-GR" dirty="0"/>
          </a:p>
        </p:txBody>
      </p:sp>
      <p:sp>
        <p:nvSpPr>
          <p:cNvPr id="3" name="Θέση περιεχομένου 2"/>
          <p:cNvSpPr>
            <a:spLocks noGrp="1"/>
          </p:cNvSpPr>
          <p:nvPr>
            <p:ph idx="1"/>
          </p:nvPr>
        </p:nvSpPr>
        <p:spPr/>
        <p:txBody>
          <a:bodyPr>
            <a:normAutofit fontScale="92500" lnSpcReduction="20000"/>
          </a:bodyPr>
          <a:lstStyle/>
          <a:p>
            <a:pPr marL="0" indent="0">
              <a:buNone/>
            </a:pPr>
            <a:r>
              <a:rPr lang="el-GR" dirty="0"/>
              <a:t>Οι ερωτήσεις υποβάλλονται απευθείας στον ομιλητή από τα μέλη της αντίπαλης ομάδας, </a:t>
            </a:r>
            <a:r>
              <a:rPr lang="el-GR" b="1" dirty="0"/>
              <a:t>εφόσον εκείνος το επιτρέψει. </a:t>
            </a:r>
            <a:r>
              <a:rPr lang="el-GR" dirty="0"/>
              <a:t>Μπορούν να υποβληθούν ανάμεσα στο 1</a:t>
            </a:r>
            <a:r>
              <a:rPr lang="el-GR" baseline="30000" dirty="0"/>
              <a:t>ο</a:t>
            </a:r>
            <a:r>
              <a:rPr lang="el-GR" dirty="0"/>
              <a:t> και στο 4</a:t>
            </a:r>
            <a:r>
              <a:rPr lang="el-GR" baseline="30000" dirty="0"/>
              <a:t>ο</a:t>
            </a:r>
            <a:r>
              <a:rPr lang="el-GR" dirty="0"/>
              <a:t> λεπτό για τα Γυμνάσια ενώ στα Λύκεια ανάμεσα στο 1</a:t>
            </a:r>
            <a:r>
              <a:rPr lang="el-GR" baseline="30000" dirty="0"/>
              <a:t>ο</a:t>
            </a:r>
            <a:r>
              <a:rPr lang="el-GR" dirty="0"/>
              <a:t> και στο 5</a:t>
            </a:r>
            <a:r>
              <a:rPr lang="el-GR" baseline="30000" dirty="0"/>
              <a:t>ο</a:t>
            </a:r>
            <a:r>
              <a:rPr lang="el-GR" dirty="0"/>
              <a:t> λεπτό. </a:t>
            </a:r>
            <a:endParaRPr lang="el-GR" dirty="0"/>
          </a:p>
          <a:p>
            <a:pPr marL="0" indent="0">
              <a:buNone/>
            </a:pPr>
            <a:r>
              <a:rPr lang="el-GR" dirty="0"/>
              <a:t>Για να υποβάλει κάποιος ερώτηση, σηκώνει το χέρι και με τη φράση «Αίτημα Ερώτησης» δηλώνει ότι επιθυμεί να υποβάλει μια ερώτηση.</a:t>
            </a:r>
            <a:endParaRPr lang="el-GR" dirty="0"/>
          </a:p>
          <a:p>
            <a:pPr marL="0" indent="0">
              <a:buNone/>
            </a:pPr>
            <a:r>
              <a:rPr lang="el-GR" dirty="0"/>
              <a:t>Ο ομιλητής που έχει τον λόγο αποφασίζει αν θα επιτρέψει την υποβολή ερώτησης ή όχι. Η ερώτηση πρέπει να είναι διατυπωμένη με σαφήνεια (μέχρι 15 δευτερόλεπτα) και σχετική με τα όσα λέγονται.</a:t>
            </a:r>
            <a:endParaRPr lang="el-GR" dirty="0"/>
          </a:p>
          <a:p>
            <a:pPr marL="0" indent="0">
              <a:buNone/>
            </a:pPr>
            <a:r>
              <a:rPr lang="el-GR" dirty="0"/>
              <a:t>Κάθε ομιλητής μπορεί να δεχθεί ή να υποβάλει μέχρι 2 ερωτήσεις</a:t>
            </a:r>
            <a:endParaRPr lang="el-G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320040"/>
            <a:ext cx="7239000" cy="588680"/>
          </a:xfrm>
        </p:spPr>
        <p:txBody>
          <a:bodyPr>
            <a:normAutofit/>
          </a:bodyPr>
          <a:lstStyle/>
          <a:p>
            <a:r>
              <a:rPr lang="el-GR" dirty="0" err="1"/>
              <a:t>Κριτηρια</a:t>
            </a:r>
            <a:r>
              <a:rPr lang="el-GR" dirty="0"/>
              <a:t> </a:t>
            </a:r>
            <a:r>
              <a:rPr lang="el-GR" dirty="0" err="1"/>
              <a:t>Αξιολογησησ</a:t>
            </a:r>
            <a:endParaRPr lang="el-GR" dirty="0"/>
          </a:p>
        </p:txBody>
      </p:sp>
      <p:sp>
        <p:nvSpPr>
          <p:cNvPr id="3" name="Θέση περιεχομένου 2"/>
          <p:cNvSpPr>
            <a:spLocks noGrp="1"/>
          </p:cNvSpPr>
          <p:nvPr>
            <p:ph idx="1"/>
          </p:nvPr>
        </p:nvSpPr>
        <p:spPr>
          <a:xfrm>
            <a:off x="457200" y="908720"/>
            <a:ext cx="7239000" cy="5949280"/>
          </a:xfrm>
        </p:spPr>
        <p:txBody>
          <a:bodyPr>
            <a:normAutofit fontScale="85000" lnSpcReduction="20000"/>
          </a:bodyPr>
          <a:lstStyle/>
          <a:p>
            <a:pPr marL="0" indent="0">
              <a:buNone/>
            </a:pPr>
            <a:r>
              <a:rPr lang="el-GR" dirty="0">
                <a:latin typeface="Comic Sans MS" panose="030F0702030302020204" pitchFamily="66" charset="0"/>
              </a:rPr>
              <a:t>ΠΕΡΙΕΧΟΜΕΝΟ (50%)</a:t>
            </a:r>
            <a:endParaRPr lang="el-GR" dirty="0">
              <a:latin typeface="Comic Sans MS" panose="030F0702030302020204" pitchFamily="66" charset="0"/>
            </a:endParaRPr>
          </a:p>
          <a:p>
            <a:pPr marL="0" indent="0">
              <a:buNone/>
            </a:pPr>
            <a:r>
              <a:rPr lang="el-GR" dirty="0">
                <a:latin typeface="Comic Sans MS" panose="030F0702030302020204" pitchFamily="66" charset="0"/>
              </a:rPr>
              <a:t>-  Επιχειρηματολογία/</a:t>
            </a:r>
            <a:r>
              <a:rPr lang="el-GR" dirty="0" err="1">
                <a:latin typeface="Comic Sans MS" panose="030F0702030302020204" pitchFamily="66" charset="0"/>
              </a:rPr>
              <a:t>αντεπιχειρηματολογία</a:t>
            </a:r>
            <a:endParaRPr lang="el-GR" dirty="0">
              <a:latin typeface="Comic Sans MS" panose="030F0702030302020204" pitchFamily="66" charset="0"/>
            </a:endParaRPr>
          </a:p>
          <a:p>
            <a:pPr>
              <a:buFontTx/>
              <a:buChar char="-"/>
            </a:pPr>
            <a:r>
              <a:rPr lang="el-GR" dirty="0">
                <a:latin typeface="Comic Sans MS" panose="030F0702030302020204" pitchFamily="66" charset="0"/>
              </a:rPr>
              <a:t>Συμμετοχή</a:t>
            </a:r>
            <a:endParaRPr lang="el-GR" dirty="0">
              <a:latin typeface="Comic Sans MS" panose="030F0702030302020204" pitchFamily="66" charset="0"/>
            </a:endParaRPr>
          </a:p>
          <a:p>
            <a:pPr>
              <a:buFontTx/>
              <a:buChar char="-"/>
            </a:pPr>
            <a:r>
              <a:rPr lang="el-GR" dirty="0">
                <a:latin typeface="Comic Sans MS" panose="030F0702030302020204" pitchFamily="66" charset="0"/>
              </a:rPr>
              <a:t>Ανταπόκριση (συμμόρφωση με τους κανόνες)</a:t>
            </a:r>
            <a:endParaRPr lang="el-GR" dirty="0">
              <a:latin typeface="Comic Sans MS" panose="030F0702030302020204" pitchFamily="66" charset="0"/>
            </a:endParaRPr>
          </a:p>
          <a:p>
            <a:pPr>
              <a:buFontTx/>
              <a:buChar char="-"/>
            </a:pPr>
            <a:r>
              <a:rPr lang="el-GR" dirty="0">
                <a:latin typeface="Comic Sans MS" panose="030F0702030302020204" pitchFamily="66" charset="0"/>
              </a:rPr>
              <a:t>Ομαδικότητα</a:t>
            </a:r>
            <a:endParaRPr lang="el-GR" dirty="0">
              <a:latin typeface="Comic Sans MS" panose="030F0702030302020204" pitchFamily="66" charset="0"/>
            </a:endParaRPr>
          </a:p>
          <a:p>
            <a:pPr>
              <a:buFontTx/>
              <a:buChar char="-"/>
            </a:pPr>
            <a:endParaRPr lang="el-GR" dirty="0">
              <a:latin typeface="Comic Sans MS" panose="030F0702030302020204" pitchFamily="66" charset="0"/>
            </a:endParaRPr>
          </a:p>
          <a:p>
            <a:pPr marL="0" indent="0">
              <a:buNone/>
            </a:pPr>
            <a:r>
              <a:rPr lang="el-GR" dirty="0">
                <a:latin typeface="Comic Sans MS" panose="030F0702030302020204" pitchFamily="66" charset="0"/>
              </a:rPr>
              <a:t>ΔΟΜΗ (20%)</a:t>
            </a:r>
            <a:endParaRPr lang="el-GR" dirty="0">
              <a:latin typeface="Comic Sans MS" panose="030F0702030302020204" pitchFamily="66" charset="0"/>
            </a:endParaRPr>
          </a:p>
          <a:p>
            <a:pPr>
              <a:buFontTx/>
              <a:buChar char="-"/>
            </a:pPr>
            <a:r>
              <a:rPr lang="el-GR" dirty="0">
                <a:latin typeface="Comic Sans MS" panose="030F0702030302020204" pitchFamily="66" charset="0"/>
              </a:rPr>
              <a:t>Διάταξη, ιεράρχηση, σαφής διάκριση επιχειρημάτων</a:t>
            </a:r>
            <a:endParaRPr lang="el-GR" dirty="0">
              <a:latin typeface="Comic Sans MS" panose="030F0702030302020204" pitchFamily="66" charset="0"/>
            </a:endParaRPr>
          </a:p>
          <a:p>
            <a:pPr>
              <a:buFontTx/>
              <a:buChar char="-"/>
            </a:pPr>
            <a:r>
              <a:rPr lang="el-GR" dirty="0">
                <a:latin typeface="Comic Sans MS" panose="030F0702030302020204" pitchFamily="66" charset="0"/>
              </a:rPr>
              <a:t>Εισαγωγή και σύνοψη της κάθε ομιλίας</a:t>
            </a:r>
            <a:endParaRPr lang="el-GR" dirty="0">
              <a:latin typeface="Comic Sans MS" panose="030F0702030302020204" pitchFamily="66" charset="0"/>
            </a:endParaRPr>
          </a:p>
          <a:p>
            <a:pPr marL="0" indent="0">
              <a:buNone/>
            </a:pPr>
            <a:endParaRPr lang="el-GR" dirty="0">
              <a:latin typeface="Comic Sans MS" panose="030F0702030302020204" pitchFamily="66" charset="0"/>
            </a:endParaRPr>
          </a:p>
          <a:p>
            <a:pPr marL="0" indent="0">
              <a:buNone/>
            </a:pPr>
            <a:r>
              <a:rPr lang="el-GR" dirty="0">
                <a:latin typeface="Comic Sans MS" panose="030F0702030302020204" pitchFamily="66" charset="0"/>
              </a:rPr>
              <a:t>ΕΚΦΟΡΑ (30%)</a:t>
            </a:r>
            <a:endParaRPr lang="el-GR" dirty="0">
              <a:latin typeface="Comic Sans MS" panose="030F0702030302020204" pitchFamily="66" charset="0"/>
            </a:endParaRPr>
          </a:p>
          <a:p>
            <a:pPr marL="0" indent="0">
              <a:buNone/>
            </a:pPr>
            <a:r>
              <a:rPr lang="el-GR" dirty="0">
                <a:latin typeface="Comic Sans MS" panose="030F0702030302020204" pitchFamily="66" charset="0"/>
              </a:rPr>
              <a:t>-  Γενικότερο ύφος</a:t>
            </a:r>
            <a:endParaRPr lang="el-GR" dirty="0">
              <a:latin typeface="Comic Sans MS" panose="030F0702030302020204" pitchFamily="66" charset="0"/>
            </a:endParaRPr>
          </a:p>
          <a:p>
            <a:pPr>
              <a:buFontTx/>
              <a:buChar char="-"/>
            </a:pPr>
            <a:r>
              <a:rPr lang="el-GR" dirty="0">
                <a:latin typeface="Comic Sans MS" panose="030F0702030302020204" pitchFamily="66" charset="0"/>
              </a:rPr>
              <a:t>Αυτοπεποίθηση, συνεχής οπτική επαφή με το   </a:t>
            </a:r>
            <a:endParaRPr lang="el-GR" dirty="0">
              <a:latin typeface="Comic Sans MS" panose="030F0702030302020204" pitchFamily="66" charset="0"/>
            </a:endParaRPr>
          </a:p>
          <a:p>
            <a:pPr marL="0" indent="0">
              <a:buNone/>
            </a:pPr>
            <a:r>
              <a:rPr lang="el-GR" dirty="0">
                <a:latin typeface="Comic Sans MS" panose="030F0702030302020204" pitchFamily="66" charset="0"/>
              </a:rPr>
              <a:t>    ακροατήριο</a:t>
            </a:r>
            <a:endParaRPr lang="el-GR" dirty="0">
              <a:latin typeface="Comic Sans MS" panose="030F0702030302020204" pitchFamily="66" charset="0"/>
            </a:endParaRPr>
          </a:p>
          <a:p>
            <a:pPr>
              <a:buFontTx/>
              <a:buChar char="-"/>
            </a:pPr>
            <a:r>
              <a:rPr lang="el-GR" dirty="0">
                <a:latin typeface="Comic Sans MS" panose="030F0702030302020204" pitchFamily="66" charset="0"/>
              </a:rPr>
              <a:t>Αποτελεσματική χρήση της φωνής, του σώματος, των    </a:t>
            </a:r>
            <a:endParaRPr lang="el-GR" dirty="0">
              <a:latin typeface="Comic Sans MS" panose="030F0702030302020204" pitchFamily="66" charset="0"/>
            </a:endParaRPr>
          </a:p>
          <a:p>
            <a:pPr marL="0" indent="0">
              <a:buNone/>
            </a:pPr>
            <a:r>
              <a:rPr lang="el-GR" dirty="0">
                <a:latin typeface="Comic Sans MS" panose="030F0702030302020204" pitchFamily="66" charset="0"/>
              </a:rPr>
              <a:t>   χεριών, εκφραστικότητα προσώπου</a:t>
            </a:r>
            <a:endParaRPr lang="el-GR" dirty="0">
              <a:latin typeface="Comic Sans MS" panose="030F0702030302020204" pitchFamily="66" charset="0"/>
            </a:endParaRPr>
          </a:p>
          <a:p>
            <a:pPr>
              <a:buFontTx/>
              <a:buChar char="-"/>
            </a:pPr>
            <a:endParaRPr lang="el-GR" dirty="0"/>
          </a:p>
          <a:p>
            <a:pPr>
              <a:buFontTx/>
              <a:buChar char="-"/>
            </a:pPr>
            <a:endParaRPr lang="el-GR" dirty="0"/>
          </a:p>
          <a:p>
            <a:pPr>
              <a:buFontTx/>
              <a:buChar char="-"/>
            </a:pPr>
            <a:endParaRPr lang="el-GR" dirty="0"/>
          </a:p>
          <a:p>
            <a:pPr>
              <a:buFontTx/>
              <a:buChar char="-"/>
            </a:pPr>
            <a:endParaRPr lang="el-GR" dirty="0"/>
          </a:p>
          <a:p>
            <a:pPr>
              <a:buFontTx/>
              <a:buChar char="-"/>
            </a:pPr>
            <a:endParaRPr lang="el-GR" dirty="0"/>
          </a:p>
          <a:p>
            <a:pPr>
              <a:buFontTx/>
              <a:buChar char="-"/>
            </a:pPr>
            <a:endParaRPr lang="el-G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a:t>Θεματα</a:t>
            </a:r>
            <a:r>
              <a:rPr lang="el-GR" dirty="0"/>
              <a:t> </a:t>
            </a:r>
            <a:r>
              <a:rPr lang="el-GR" dirty="0" err="1"/>
              <a:t>διττων</a:t>
            </a:r>
            <a:r>
              <a:rPr lang="el-GR" dirty="0"/>
              <a:t> </a:t>
            </a:r>
            <a:r>
              <a:rPr lang="el-GR" dirty="0" err="1"/>
              <a:t>λογων</a:t>
            </a:r>
            <a:endParaRPr lang="el-GR" dirty="0"/>
          </a:p>
        </p:txBody>
      </p:sp>
      <p:sp>
        <p:nvSpPr>
          <p:cNvPr id="3" name="Θέση περιεχομένου 2"/>
          <p:cNvSpPr>
            <a:spLocks noGrp="1"/>
          </p:cNvSpPr>
          <p:nvPr>
            <p:ph idx="1"/>
          </p:nvPr>
        </p:nvSpPr>
        <p:spPr>
          <a:xfrm>
            <a:off x="457200" y="1609416"/>
            <a:ext cx="7239000" cy="5248584"/>
          </a:xfrm>
        </p:spPr>
        <p:txBody>
          <a:bodyPr>
            <a:normAutofit fontScale="92500" lnSpcReduction="10000"/>
          </a:bodyPr>
          <a:lstStyle/>
          <a:p>
            <a:r>
              <a:rPr lang="el-GR" dirty="0"/>
              <a:t>Για το Γυμνάσιο:</a:t>
            </a:r>
            <a:endParaRPr lang="el-GR" dirty="0"/>
          </a:p>
          <a:p>
            <a:pPr>
              <a:buFontTx/>
              <a:buChar char="-"/>
            </a:pPr>
            <a:r>
              <a:rPr lang="el-GR" dirty="0">
                <a:latin typeface="Comic Sans MS" panose="030F0702030302020204" pitchFamily="66" charset="0"/>
              </a:rPr>
              <a:t>Η ομορφιά είναι το παν</a:t>
            </a:r>
            <a:endParaRPr lang="el-GR" dirty="0">
              <a:latin typeface="Comic Sans MS" panose="030F0702030302020204" pitchFamily="66" charset="0"/>
            </a:endParaRPr>
          </a:p>
          <a:p>
            <a:pPr>
              <a:buFontTx/>
              <a:buChar char="-"/>
            </a:pPr>
            <a:r>
              <a:rPr lang="el-GR" dirty="0">
                <a:latin typeface="Comic Sans MS" panose="030F0702030302020204" pitchFamily="66" charset="0"/>
              </a:rPr>
              <a:t>Δια ζώσης ή εξ αποστάσεως εκπαίδευση;</a:t>
            </a:r>
            <a:endParaRPr lang="el-GR" dirty="0">
              <a:latin typeface="Comic Sans MS" panose="030F0702030302020204" pitchFamily="66" charset="0"/>
            </a:endParaRPr>
          </a:p>
          <a:p>
            <a:pPr>
              <a:buFontTx/>
              <a:buChar char="-"/>
            </a:pPr>
            <a:r>
              <a:rPr lang="el-GR" dirty="0">
                <a:latin typeface="Comic Sans MS" panose="030F0702030302020204" pitchFamily="66" charset="0"/>
              </a:rPr>
              <a:t>Δάσκαλος ή Η/Υ;</a:t>
            </a:r>
            <a:endParaRPr lang="el-GR" dirty="0">
              <a:latin typeface="Comic Sans MS" panose="030F0702030302020204" pitchFamily="66" charset="0"/>
            </a:endParaRPr>
          </a:p>
          <a:p>
            <a:pPr>
              <a:buFontTx/>
              <a:buChar char="-"/>
            </a:pPr>
            <a:r>
              <a:rPr lang="el-GR" dirty="0">
                <a:latin typeface="Comic Sans MS" panose="030F0702030302020204" pitchFamily="66" charset="0"/>
              </a:rPr>
              <a:t>Οι χορηγοί κάνουν κακό στον αθλητισμό</a:t>
            </a:r>
            <a:endParaRPr lang="el-GR" dirty="0">
              <a:latin typeface="Comic Sans MS" panose="030F0702030302020204" pitchFamily="66" charset="0"/>
            </a:endParaRPr>
          </a:p>
          <a:p>
            <a:pPr>
              <a:buFontTx/>
              <a:buChar char="-"/>
            </a:pPr>
            <a:endParaRPr lang="el-GR" dirty="0"/>
          </a:p>
          <a:p>
            <a:r>
              <a:rPr lang="el-GR" dirty="0"/>
              <a:t>Για το Λύκειο:</a:t>
            </a:r>
            <a:endParaRPr lang="el-GR" dirty="0"/>
          </a:p>
          <a:p>
            <a:pPr>
              <a:buFontTx/>
              <a:buChar char="-"/>
            </a:pPr>
            <a:r>
              <a:rPr lang="el-GR" dirty="0">
                <a:latin typeface="Comic Sans MS" panose="030F0702030302020204" pitchFamily="66" charset="0"/>
              </a:rPr>
              <a:t>Όλος ο κόσμος θα πρέπει να μιλάει μία γλώσσα</a:t>
            </a:r>
            <a:endParaRPr lang="el-GR" dirty="0">
              <a:latin typeface="Comic Sans MS" panose="030F0702030302020204" pitchFamily="66" charset="0"/>
            </a:endParaRPr>
          </a:p>
          <a:p>
            <a:pPr>
              <a:buFontTx/>
              <a:buChar char="-"/>
            </a:pPr>
            <a:r>
              <a:rPr lang="el-GR" dirty="0">
                <a:latin typeface="Comic Sans MS" panose="030F0702030302020204" pitchFamily="66" charset="0"/>
              </a:rPr>
              <a:t>Ο πρωταθλητισμός δεν είναι αθλητισμός</a:t>
            </a:r>
            <a:endParaRPr lang="el-GR" dirty="0">
              <a:latin typeface="Comic Sans MS" panose="030F0702030302020204" pitchFamily="66" charset="0"/>
            </a:endParaRPr>
          </a:p>
          <a:p>
            <a:pPr>
              <a:buFontTx/>
              <a:buChar char="-"/>
            </a:pPr>
            <a:r>
              <a:rPr lang="el-GR" dirty="0">
                <a:latin typeface="Comic Sans MS" panose="030F0702030302020204" pitchFamily="66" charset="0"/>
              </a:rPr>
              <a:t>Η βία στην τηλεόραση ευθύνεται για τη βία στην κοινωνία</a:t>
            </a:r>
            <a:endParaRPr lang="el-GR" dirty="0">
              <a:latin typeface="Comic Sans MS" panose="030F0702030302020204" pitchFamily="66" charset="0"/>
            </a:endParaRPr>
          </a:p>
          <a:p>
            <a:pPr>
              <a:buFontTx/>
              <a:buChar char="-"/>
            </a:pPr>
            <a:r>
              <a:rPr lang="el-GR" dirty="0">
                <a:latin typeface="Comic Sans MS" panose="030F0702030302020204" pitchFamily="66" charset="0"/>
              </a:rPr>
              <a:t>- Οι ηγέτες της Φιλικής Εταιρείας έπρεπε να δέχονται ως μέλη όλους τους Έλληνες</a:t>
            </a:r>
            <a:endParaRPr lang="el-GR" dirty="0">
              <a:latin typeface="Comic Sans MS" panose="030F0702030302020204" pitchFamily="66" charset="0"/>
            </a:endParaRPr>
          </a:p>
          <a:p>
            <a:pPr>
              <a:buFontTx/>
              <a:buChar char="-"/>
            </a:pPr>
            <a:endParaRPr lang="el-GR" dirty="0">
              <a:latin typeface="Comic Sans MS" panose="030F0702030302020204" pitchFamily="66"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39000" cy="660688"/>
          </a:xfrm>
        </p:spPr>
        <p:txBody>
          <a:bodyPr/>
          <a:lstStyle/>
          <a:p>
            <a:r>
              <a:rPr lang="en-US" dirty="0">
                <a:latin typeface="Comic Sans MS" panose="030F0702030302020204" pitchFamily="66" charset="0"/>
              </a:rPr>
              <a:t>Tips</a:t>
            </a:r>
            <a:r>
              <a:rPr lang="el-GR" dirty="0">
                <a:latin typeface="Comic Sans MS" panose="030F0702030302020204" pitchFamily="66" charset="0"/>
              </a:rPr>
              <a:t> </a:t>
            </a:r>
            <a:r>
              <a:rPr lang="en-US" dirty="0">
                <a:latin typeface="Comic Sans MS" panose="030F0702030302020204" pitchFamily="66" charset="0"/>
              </a:rPr>
              <a:t> </a:t>
            </a:r>
            <a:r>
              <a:rPr lang="el-GR" dirty="0" err="1">
                <a:latin typeface="Comic Sans MS" panose="030F0702030302020204" pitchFamily="66" charset="0"/>
              </a:rPr>
              <a:t>επικοινωνΙαΣ</a:t>
            </a:r>
            <a:r>
              <a:rPr lang="en-US" dirty="0"/>
              <a:t> </a:t>
            </a:r>
            <a:endParaRPr lang="el-GR" dirty="0"/>
          </a:p>
        </p:txBody>
      </p:sp>
      <p:sp>
        <p:nvSpPr>
          <p:cNvPr id="3" name="2 - Θέση περιεχομένου"/>
          <p:cNvSpPr>
            <a:spLocks noGrp="1"/>
          </p:cNvSpPr>
          <p:nvPr>
            <p:ph idx="1"/>
          </p:nvPr>
        </p:nvSpPr>
        <p:spPr>
          <a:xfrm>
            <a:off x="457200" y="980728"/>
            <a:ext cx="7239000" cy="5475008"/>
          </a:xfrm>
        </p:spPr>
        <p:txBody>
          <a:bodyPr>
            <a:normAutofit/>
          </a:bodyPr>
          <a:lstStyle/>
          <a:p>
            <a:pPr>
              <a:lnSpc>
                <a:spcPct val="150000"/>
              </a:lnSpc>
            </a:pPr>
            <a:r>
              <a:rPr lang="el-GR" dirty="0"/>
              <a:t> </a:t>
            </a:r>
            <a:r>
              <a:rPr lang="el-GR" dirty="0">
                <a:latin typeface="Comic Sans MS" panose="030F0702030302020204" pitchFamily="66" charset="0"/>
              </a:rPr>
              <a:t>Άκου τον εαυτό σου, να είσαι ο εαυτό σου</a:t>
            </a:r>
            <a:endParaRPr lang="el-GR" dirty="0">
              <a:latin typeface="Comic Sans MS" panose="030F0702030302020204" pitchFamily="66" charset="0"/>
            </a:endParaRPr>
          </a:p>
          <a:p>
            <a:pPr>
              <a:lnSpc>
                <a:spcPct val="150000"/>
              </a:lnSpc>
            </a:pPr>
            <a:r>
              <a:rPr lang="el-GR" dirty="0">
                <a:latin typeface="Comic Sans MS" panose="030F0702030302020204" pitchFamily="66" charset="0"/>
              </a:rPr>
              <a:t> Είσαι νέος/α, μίλα νεανικά </a:t>
            </a:r>
            <a:endParaRPr lang="el-GR" dirty="0">
              <a:latin typeface="Comic Sans MS" panose="030F0702030302020204" pitchFamily="66" charset="0"/>
            </a:endParaRPr>
          </a:p>
          <a:p>
            <a:pPr>
              <a:lnSpc>
                <a:spcPct val="150000"/>
              </a:lnSpc>
            </a:pPr>
            <a:r>
              <a:rPr lang="el-GR" dirty="0">
                <a:latin typeface="Comic Sans MS" panose="030F0702030302020204" pitchFamily="66" charset="0"/>
              </a:rPr>
              <a:t>Με λίγο χιούμορ νοστιμίζει ο λόγος </a:t>
            </a:r>
            <a:endParaRPr lang="el-GR" dirty="0">
              <a:latin typeface="Comic Sans MS" panose="030F0702030302020204" pitchFamily="66" charset="0"/>
            </a:endParaRPr>
          </a:p>
          <a:p>
            <a:pPr>
              <a:lnSpc>
                <a:spcPct val="150000"/>
              </a:lnSpc>
            </a:pPr>
            <a:r>
              <a:rPr lang="el-GR" dirty="0">
                <a:latin typeface="Comic Sans MS" panose="030F0702030302020204" pitchFamily="66" charset="0"/>
              </a:rPr>
              <a:t>Μίλα καθαρά, μίλα δυνατά </a:t>
            </a:r>
            <a:endParaRPr lang="el-GR" dirty="0">
              <a:latin typeface="Comic Sans MS" panose="030F0702030302020204" pitchFamily="66" charset="0"/>
            </a:endParaRPr>
          </a:p>
          <a:p>
            <a:pPr>
              <a:lnSpc>
                <a:spcPct val="150000"/>
              </a:lnSpc>
            </a:pPr>
            <a:r>
              <a:rPr lang="el-GR" dirty="0">
                <a:latin typeface="Comic Sans MS" panose="030F0702030302020204" pitchFamily="66" charset="0"/>
              </a:rPr>
              <a:t>Τα λάθη είναι ανθρώπινα </a:t>
            </a:r>
            <a:endParaRPr lang="el-GR" dirty="0">
              <a:latin typeface="Comic Sans MS" panose="030F0702030302020204" pitchFamily="66" charset="0"/>
            </a:endParaRPr>
          </a:p>
          <a:p>
            <a:pPr>
              <a:lnSpc>
                <a:spcPct val="150000"/>
              </a:lnSpc>
            </a:pPr>
            <a:r>
              <a:rPr lang="el-GR" dirty="0">
                <a:latin typeface="Comic Sans MS" panose="030F0702030302020204" pitchFamily="66" charset="0"/>
              </a:rPr>
              <a:t>Οι κριτές δεν είναι δικαστές </a:t>
            </a:r>
            <a:endParaRPr lang="el-GR" dirty="0">
              <a:latin typeface="Comic Sans MS" panose="030F0702030302020204" pitchFamily="66" charset="0"/>
            </a:endParaRPr>
          </a:p>
          <a:p>
            <a:pPr>
              <a:lnSpc>
                <a:spcPct val="150000"/>
              </a:lnSpc>
            </a:pPr>
            <a:r>
              <a:rPr lang="el-GR" dirty="0">
                <a:latin typeface="Comic Sans MS" panose="030F0702030302020204" pitchFamily="66" charset="0"/>
              </a:rPr>
              <a:t>Ένα χαμόγελο αξίζει, δεν κοστίζει  </a:t>
            </a:r>
            <a:endParaRPr lang="el-GR" dirty="0">
              <a:latin typeface="Comic Sans MS" panose="030F0702030302020204" pitchFamily="66" charset="0"/>
            </a:endParaRPr>
          </a:p>
          <a:p>
            <a:pPr>
              <a:lnSpc>
                <a:spcPct val="150000"/>
              </a:lnSpc>
            </a:pPr>
            <a:r>
              <a:rPr lang="el-GR" dirty="0">
                <a:latin typeface="Comic Sans MS" panose="030F0702030302020204" pitchFamily="66" charset="0"/>
              </a:rPr>
              <a:t> Η ανασφάλεια βλάπτει σοβαρά την υγεία </a:t>
            </a:r>
            <a:r>
              <a:rPr lang="el-GR" dirty="0"/>
              <a:t> </a:t>
            </a:r>
            <a:endParaRPr lang="el-G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t>ΤΡΕΜΩ…</a:t>
            </a:r>
            <a:endParaRPr lang="el-GR" b="1" dirty="0"/>
          </a:p>
        </p:txBody>
      </p:sp>
      <p:sp>
        <p:nvSpPr>
          <p:cNvPr id="3" name="2 - Θέση περιεχομένου"/>
          <p:cNvSpPr>
            <a:spLocks noGrp="1"/>
          </p:cNvSpPr>
          <p:nvPr>
            <p:ph idx="1"/>
          </p:nvPr>
        </p:nvSpPr>
        <p:spPr>
          <a:xfrm>
            <a:off x="0" y="2060848"/>
            <a:ext cx="7884368" cy="4176463"/>
          </a:xfrm>
        </p:spPr>
        <p:txBody>
          <a:bodyPr>
            <a:normAutofit/>
          </a:bodyPr>
          <a:lstStyle/>
          <a:p>
            <a:pPr algn="just"/>
            <a:r>
              <a:rPr lang="el-GR" dirty="0" err="1"/>
              <a:t>Απενοχοποίηση</a:t>
            </a:r>
            <a:r>
              <a:rPr lang="el-GR" dirty="0"/>
              <a:t> τώρα …όλοι κάνουμε λάθη … όλοι τρέμουμε … </a:t>
            </a:r>
            <a:r>
              <a:rPr lang="el-GR" b="1" u="sng" dirty="0"/>
              <a:t>αλλά</a:t>
            </a:r>
            <a:r>
              <a:rPr lang="el-GR" dirty="0"/>
              <a:t> αν δεν δοκιμάσουμε, δε θα μάθουμε ποτέ πόσο καλοί μπορούμε να γίνουμε!</a:t>
            </a:r>
            <a:endParaRPr lang="el-GR" dirty="0"/>
          </a:p>
          <a:p>
            <a:pPr marL="0" indent="0" algn="just">
              <a:buNone/>
            </a:pPr>
            <a:endParaRPr lang="el-GR" dirty="0"/>
          </a:p>
          <a:p>
            <a:pPr algn="just"/>
            <a:r>
              <a:rPr lang="el-GR" dirty="0"/>
              <a:t>Παλιό, αλλά καλό και αποδοτικό …. Σηκώστε τους μαθητές να μιλήσουν μπροστά στους μαθητές τους, να κάνουν μια ανακοίνωση στην πρωινή προσευχή. </a:t>
            </a:r>
            <a:endParaRPr lang="el-GR" dirty="0"/>
          </a:p>
          <a:p>
            <a:pPr>
              <a:buNone/>
            </a:pPr>
            <a:endParaRPr lang="el-G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1331640" y="908720"/>
            <a:ext cx="5328592" cy="4401205"/>
          </a:xfrm>
          <a:prstGeom prst="rect">
            <a:avLst/>
          </a:prstGeom>
          <a:noFill/>
        </p:spPr>
        <p:txBody>
          <a:bodyPr wrap="square" rtlCol="0">
            <a:spAutoFit/>
          </a:bodyPr>
          <a:lstStyle/>
          <a:p>
            <a:r>
              <a:rPr lang="el-GR" sz="4000" dirty="0">
                <a:solidFill>
                  <a:srgbClr val="C00000"/>
                </a:solidFill>
                <a:latin typeface="Monotype Corsiva" panose="03010101010201010101" pitchFamily="66" charset="0"/>
                <a:ea typeface="Cambria" panose="02040503050406030204" pitchFamily="18" charset="0"/>
              </a:rPr>
              <a:t>ΣΑΣ ΕΥΧΑΡΙΣΤΩ</a:t>
            </a:r>
            <a:endParaRPr lang="el-GR" sz="4000" dirty="0">
              <a:solidFill>
                <a:srgbClr val="C00000"/>
              </a:solidFill>
              <a:latin typeface="Monotype Corsiva" panose="03010101010201010101" pitchFamily="66" charset="0"/>
              <a:ea typeface="Cambria" panose="02040503050406030204" pitchFamily="18" charset="0"/>
            </a:endParaRPr>
          </a:p>
          <a:p>
            <a:endParaRPr lang="el-GR" sz="4000" dirty="0">
              <a:solidFill>
                <a:srgbClr val="C00000"/>
              </a:solidFill>
              <a:latin typeface="Monotype Corsiva" panose="03010101010201010101" pitchFamily="66" charset="0"/>
              <a:ea typeface="Cambria" panose="02040503050406030204" pitchFamily="18" charset="0"/>
            </a:endParaRPr>
          </a:p>
          <a:p>
            <a:r>
              <a:rPr lang="el-GR" sz="4000" dirty="0">
                <a:solidFill>
                  <a:srgbClr val="C00000"/>
                </a:solidFill>
                <a:latin typeface="Monotype Corsiva" panose="03010101010201010101" pitchFamily="66" charset="0"/>
                <a:ea typeface="Cambria" panose="02040503050406030204" pitchFamily="18" charset="0"/>
              </a:rPr>
              <a:t>   ΑΥΘΟΡΜΗΤΑ </a:t>
            </a:r>
            <a:endParaRPr lang="el-GR" sz="4000" dirty="0">
              <a:solidFill>
                <a:srgbClr val="C00000"/>
              </a:solidFill>
              <a:latin typeface="Monotype Corsiva" panose="03010101010201010101" pitchFamily="66" charset="0"/>
              <a:ea typeface="Cambria" panose="02040503050406030204" pitchFamily="18" charset="0"/>
            </a:endParaRPr>
          </a:p>
          <a:p>
            <a:endParaRPr lang="el-GR" sz="4000" dirty="0">
              <a:solidFill>
                <a:srgbClr val="C00000"/>
              </a:solidFill>
              <a:latin typeface="Monotype Corsiva" panose="03010101010201010101" pitchFamily="66" charset="0"/>
              <a:ea typeface="Cambria" panose="02040503050406030204" pitchFamily="18" charset="0"/>
            </a:endParaRPr>
          </a:p>
          <a:p>
            <a:r>
              <a:rPr lang="el-GR" sz="4000" dirty="0">
                <a:solidFill>
                  <a:srgbClr val="C00000"/>
                </a:solidFill>
                <a:latin typeface="Monotype Corsiva" panose="03010101010201010101" pitchFamily="66" charset="0"/>
                <a:ea typeface="Cambria" panose="02040503050406030204" pitchFamily="18" charset="0"/>
              </a:rPr>
              <a:t>                    ΚΑΙ </a:t>
            </a:r>
            <a:endParaRPr lang="el-GR" sz="4000" dirty="0">
              <a:solidFill>
                <a:srgbClr val="C00000"/>
              </a:solidFill>
              <a:latin typeface="Monotype Corsiva" panose="03010101010201010101" pitchFamily="66" charset="0"/>
              <a:ea typeface="Cambria" panose="02040503050406030204" pitchFamily="18" charset="0"/>
            </a:endParaRPr>
          </a:p>
          <a:p>
            <a:endParaRPr lang="el-GR" sz="4000" dirty="0">
              <a:solidFill>
                <a:srgbClr val="C00000"/>
              </a:solidFill>
              <a:latin typeface="Monotype Corsiva" panose="03010101010201010101" pitchFamily="66" charset="0"/>
              <a:ea typeface="Cambria" panose="02040503050406030204" pitchFamily="18" charset="0"/>
            </a:endParaRPr>
          </a:p>
          <a:p>
            <a:r>
              <a:rPr lang="el-GR" sz="4000" dirty="0">
                <a:solidFill>
                  <a:srgbClr val="C00000"/>
                </a:solidFill>
                <a:latin typeface="Monotype Corsiva" panose="03010101010201010101" pitchFamily="66" charset="0"/>
                <a:ea typeface="Cambria" panose="02040503050406030204" pitchFamily="18" charset="0"/>
              </a:rPr>
              <a:t>              …ΕΚΦΡΑΣΤΙΚΑ </a:t>
            </a:r>
            <a:endParaRPr lang="el-GR" sz="4000" dirty="0">
              <a:solidFill>
                <a:srgbClr val="C00000"/>
              </a:solidFill>
              <a:latin typeface="Monotype Corsiva" panose="03010101010201010101" pitchFamily="66" charset="0"/>
              <a:ea typeface="Cambria" panose="02040503050406030204"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320040"/>
            <a:ext cx="7239000" cy="804704"/>
          </a:xfrm>
        </p:spPr>
        <p:txBody>
          <a:bodyPr>
            <a:normAutofit fontScale="90000"/>
          </a:bodyPr>
          <a:lstStyle/>
          <a:p>
            <a:r>
              <a:rPr lang="el-GR" dirty="0"/>
              <a:t>Οι </a:t>
            </a:r>
            <a:r>
              <a:rPr lang="el-GR" dirty="0" err="1"/>
              <a:t>κανονεσ</a:t>
            </a:r>
            <a:r>
              <a:rPr lang="el-GR" dirty="0"/>
              <a:t> είναι </a:t>
            </a:r>
            <a:r>
              <a:rPr lang="el-GR" dirty="0" err="1"/>
              <a:t>προϊον</a:t>
            </a:r>
            <a:r>
              <a:rPr lang="el-GR" dirty="0"/>
              <a:t> </a:t>
            </a:r>
            <a:r>
              <a:rPr lang="el-GR" dirty="0" err="1"/>
              <a:t>αγαστησ</a:t>
            </a:r>
            <a:r>
              <a:rPr lang="el-GR" dirty="0"/>
              <a:t> </a:t>
            </a:r>
            <a:r>
              <a:rPr lang="el-GR" dirty="0" err="1"/>
              <a:t>συνεργασιασ</a:t>
            </a:r>
            <a:endParaRPr lang="el-GR" dirty="0"/>
          </a:p>
        </p:txBody>
      </p:sp>
      <p:sp>
        <p:nvSpPr>
          <p:cNvPr id="3" name="Θέση περιεχομένου 2"/>
          <p:cNvSpPr>
            <a:spLocks noGrp="1"/>
          </p:cNvSpPr>
          <p:nvPr>
            <p:ph idx="1"/>
          </p:nvPr>
        </p:nvSpPr>
        <p:spPr>
          <a:xfrm>
            <a:off x="457200" y="1609416"/>
            <a:ext cx="7643192" cy="5248584"/>
          </a:xfrm>
        </p:spPr>
        <p:txBody>
          <a:bodyPr>
            <a:normAutofit fontScale="92500"/>
          </a:bodyPr>
          <a:lstStyle/>
          <a:p>
            <a:r>
              <a:rPr lang="el-GR" b="1" dirty="0" err="1"/>
              <a:t>Βολονάκη</a:t>
            </a:r>
            <a:r>
              <a:rPr lang="el-GR" b="1" dirty="0"/>
              <a:t> Ελ.</a:t>
            </a:r>
            <a:r>
              <a:rPr lang="el-GR" dirty="0"/>
              <a:t>,   καθηγήτρια Παν/</a:t>
            </a:r>
            <a:r>
              <a:rPr lang="el-GR" dirty="0" err="1"/>
              <a:t>μίου</a:t>
            </a:r>
            <a:r>
              <a:rPr lang="el-GR" dirty="0"/>
              <a:t> </a:t>
            </a:r>
            <a:r>
              <a:rPr lang="el-GR" dirty="0" err="1"/>
              <a:t>Πελ</a:t>
            </a:r>
            <a:r>
              <a:rPr lang="el-GR" dirty="0"/>
              <a:t>/σου</a:t>
            </a:r>
            <a:endParaRPr lang="el-GR" dirty="0"/>
          </a:p>
          <a:p>
            <a:r>
              <a:rPr lang="el-GR" b="1" dirty="0" err="1"/>
              <a:t>Σόλαρης</a:t>
            </a:r>
            <a:r>
              <a:rPr lang="el-GR" b="1" dirty="0"/>
              <a:t> Ι., </a:t>
            </a:r>
            <a:r>
              <a:rPr lang="el-GR" b="1" dirty="0" err="1"/>
              <a:t>Δημακοπούλου</a:t>
            </a:r>
            <a:r>
              <a:rPr lang="el-GR" b="1" dirty="0"/>
              <a:t> Αλ., Αλεξανδράκη Β.</a:t>
            </a:r>
            <a:r>
              <a:rPr lang="el-GR" dirty="0"/>
              <a:t>,                     Συντονιστές του ΠΕΚΕΣ </a:t>
            </a:r>
            <a:r>
              <a:rPr lang="el-GR" dirty="0" err="1"/>
              <a:t>Πελ</a:t>
            </a:r>
            <a:r>
              <a:rPr lang="el-GR" dirty="0"/>
              <a:t>/σου</a:t>
            </a:r>
            <a:endParaRPr lang="el-GR" dirty="0"/>
          </a:p>
          <a:p>
            <a:r>
              <a:rPr lang="el-GR" b="1" dirty="0" err="1"/>
              <a:t>Λουτριανάκη</a:t>
            </a:r>
            <a:r>
              <a:rPr lang="el-GR" b="1" dirty="0"/>
              <a:t> Β.</a:t>
            </a:r>
            <a:r>
              <a:rPr lang="el-GR" dirty="0"/>
              <a:t>, Πρόεδρος της Ελληνικής Ένωσης για την Προώθηση της Ρητορικής στην </a:t>
            </a:r>
            <a:r>
              <a:rPr lang="el-GR" dirty="0" err="1"/>
              <a:t>Εκπ</a:t>
            </a:r>
            <a:r>
              <a:rPr lang="el-GR" dirty="0"/>
              <a:t>/</a:t>
            </a:r>
            <a:r>
              <a:rPr lang="el-GR" dirty="0" err="1"/>
              <a:t>ση</a:t>
            </a:r>
            <a:endParaRPr lang="el-GR" dirty="0"/>
          </a:p>
          <a:p>
            <a:r>
              <a:rPr lang="el-GR" b="1" dirty="0"/>
              <a:t>Εγγλέζου Φ.</a:t>
            </a:r>
            <a:r>
              <a:rPr lang="el-GR" dirty="0"/>
              <a:t>,      Συντονίστρια </a:t>
            </a:r>
            <a:r>
              <a:rPr lang="el-GR" dirty="0" err="1"/>
              <a:t>Εκπ</a:t>
            </a:r>
            <a:r>
              <a:rPr lang="el-GR" dirty="0"/>
              <a:t>/</a:t>
            </a:r>
            <a:r>
              <a:rPr lang="el-GR" dirty="0" err="1"/>
              <a:t>κου</a:t>
            </a:r>
            <a:r>
              <a:rPr lang="el-GR" dirty="0"/>
              <a:t> Έργου Περιφέρειας Πειραιά, Πρόεδρος του Ινστιτούτου Ρητορικών και Επικοινωνιακών Σπουδών</a:t>
            </a:r>
            <a:endParaRPr lang="el-GR" dirty="0"/>
          </a:p>
          <a:p>
            <a:r>
              <a:rPr lang="el-GR" b="1" dirty="0" err="1"/>
              <a:t>Μουντάνου</a:t>
            </a:r>
            <a:r>
              <a:rPr lang="el-GR" b="1" dirty="0"/>
              <a:t> Ρ.</a:t>
            </a:r>
            <a:r>
              <a:rPr lang="el-GR" dirty="0"/>
              <a:t>,    Δ/</a:t>
            </a:r>
            <a:r>
              <a:rPr lang="el-GR" dirty="0" err="1"/>
              <a:t>ντρια</a:t>
            </a:r>
            <a:r>
              <a:rPr lang="el-GR" dirty="0"/>
              <a:t> των Εκπαιδευτηρίων «Πολύτροπη Αρμονία»</a:t>
            </a:r>
            <a:endParaRPr lang="el-GR" dirty="0"/>
          </a:p>
          <a:p>
            <a:r>
              <a:rPr lang="el-GR" b="1" dirty="0"/>
              <a:t>Οργανωτική Επιτροπή </a:t>
            </a:r>
            <a:r>
              <a:rPr lang="el-GR" dirty="0"/>
              <a:t>και </a:t>
            </a:r>
            <a:r>
              <a:rPr lang="el-GR" b="1" dirty="0"/>
              <a:t>Επιτροπή Υποστήριξης και Ενημέρωσης</a:t>
            </a:r>
            <a:r>
              <a:rPr lang="el-GR" dirty="0"/>
              <a:t> των 4</a:t>
            </a:r>
            <a:r>
              <a:rPr lang="el-GR" baseline="30000" dirty="0"/>
              <a:t>ων</a:t>
            </a:r>
            <a:r>
              <a:rPr lang="el-GR" dirty="0"/>
              <a:t> Αγώνων Ρητορικής Περιφέρειας Πελοποννήσου.</a:t>
            </a:r>
            <a:endParaRPr lang="el-GR" dirty="0"/>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4000" b="1" dirty="0" err="1"/>
              <a:t>Ρητορικοι</a:t>
            </a:r>
            <a:r>
              <a:rPr lang="el-GR" sz="4000" b="1" dirty="0"/>
              <a:t> </a:t>
            </a:r>
            <a:r>
              <a:rPr lang="el-GR" sz="4000" b="1" dirty="0" err="1"/>
              <a:t>ΑγΩνεσ</a:t>
            </a:r>
            <a:r>
              <a:rPr lang="el-GR" sz="4000" b="1" dirty="0"/>
              <a:t> στο </a:t>
            </a:r>
            <a:r>
              <a:rPr lang="el-GR" sz="4000" b="1" dirty="0" err="1"/>
              <a:t>σχολειο</a:t>
            </a:r>
            <a:br>
              <a:rPr lang="el-GR" sz="4000" b="1" dirty="0"/>
            </a:br>
            <a:endParaRPr lang="el-GR" sz="4000" b="1" dirty="0"/>
          </a:p>
        </p:txBody>
      </p:sp>
      <p:sp>
        <p:nvSpPr>
          <p:cNvPr id="3" name="2 - Θέση περιεχομένου"/>
          <p:cNvSpPr>
            <a:spLocks noGrp="1"/>
          </p:cNvSpPr>
          <p:nvPr>
            <p:ph idx="1"/>
          </p:nvPr>
        </p:nvSpPr>
        <p:spPr>
          <a:xfrm>
            <a:off x="628650" y="908721"/>
            <a:ext cx="6607646" cy="5949280"/>
          </a:xfrm>
        </p:spPr>
        <p:txBody>
          <a:bodyPr>
            <a:normAutofit/>
          </a:bodyPr>
          <a:lstStyle/>
          <a:p>
            <a:r>
              <a:rPr lang="el-GR" dirty="0"/>
              <a:t>Γιατί;</a:t>
            </a:r>
            <a:endParaRPr lang="en-US" dirty="0"/>
          </a:p>
          <a:p>
            <a:pPr>
              <a:buNone/>
            </a:pPr>
            <a:r>
              <a:rPr lang="el-GR" sz="2000" dirty="0"/>
              <a:t>   ( </a:t>
            </a:r>
            <a:r>
              <a:rPr lang="el-GR" sz="2000" dirty="0">
                <a:latin typeface="Comic Sans MS" panose="030F0702030302020204" pitchFamily="66" charset="0"/>
              </a:rPr>
              <a:t>Καλλιέργεια σκέψης, προφορικού λόγου, επιχειρηματολογίας με αποτέλεσμα την ενίσχυση  της αυτοεκτίμησης και την ανάπτυξη δεξιοτήτων)</a:t>
            </a:r>
            <a:endParaRPr lang="el-GR" sz="2000" dirty="0">
              <a:latin typeface="Comic Sans MS" panose="030F0702030302020204" pitchFamily="66" charset="0"/>
            </a:endParaRPr>
          </a:p>
          <a:p>
            <a:r>
              <a:rPr lang="el-GR" dirty="0">
                <a:latin typeface="Comic Sans MS" panose="030F0702030302020204" pitchFamily="66" charset="0"/>
              </a:rPr>
              <a:t>Είδη</a:t>
            </a:r>
            <a:endParaRPr lang="el-GR" dirty="0">
              <a:latin typeface="Comic Sans MS" panose="030F0702030302020204" pitchFamily="66" charset="0"/>
            </a:endParaRPr>
          </a:p>
          <a:p>
            <a:pPr>
              <a:buNone/>
            </a:pPr>
            <a:r>
              <a:rPr lang="el-GR" dirty="0">
                <a:latin typeface="Comic Sans MS" panose="030F0702030302020204" pitchFamily="66" charset="0"/>
              </a:rPr>
              <a:t>        </a:t>
            </a:r>
            <a:r>
              <a:rPr lang="el-GR" sz="2000" dirty="0">
                <a:latin typeface="Comic Sans MS" panose="030F0702030302020204" pitchFamily="66" charset="0"/>
              </a:rPr>
              <a:t>Νοηματική Ανάγνωση</a:t>
            </a:r>
            <a:endParaRPr lang="el-GR" sz="2000" dirty="0">
              <a:latin typeface="Comic Sans MS" panose="030F0702030302020204" pitchFamily="66" charset="0"/>
            </a:endParaRPr>
          </a:p>
          <a:p>
            <a:pPr>
              <a:buNone/>
            </a:pPr>
            <a:r>
              <a:rPr lang="el-GR" sz="2000" dirty="0">
                <a:latin typeface="Comic Sans MS" panose="030F0702030302020204" pitchFamily="66" charset="0"/>
              </a:rPr>
              <a:t>          Αυθόρμητος λόγος</a:t>
            </a:r>
            <a:r>
              <a:rPr lang="en-US" sz="2000" dirty="0">
                <a:latin typeface="Comic Sans MS" panose="030F0702030302020204" pitchFamily="66" charset="0"/>
              </a:rPr>
              <a:t> </a:t>
            </a:r>
            <a:endParaRPr lang="el-GR" sz="2000" dirty="0">
              <a:latin typeface="Comic Sans MS" panose="030F0702030302020204" pitchFamily="66" charset="0"/>
            </a:endParaRPr>
          </a:p>
          <a:p>
            <a:pPr>
              <a:buNone/>
            </a:pPr>
            <a:r>
              <a:rPr lang="el-GR" sz="2000" dirty="0">
                <a:latin typeface="Comic Sans MS" panose="030F0702030302020204" pitchFamily="66" charset="0"/>
              </a:rPr>
              <a:t>          Προτρεπτικός λόγος </a:t>
            </a:r>
            <a:endParaRPr lang="el-GR" sz="2000" dirty="0">
              <a:latin typeface="Comic Sans MS" panose="030F0702030302020204" pitchFamily="66" charset="0"/>
            </a:endParaRPr>
          </a:p>
          <a:p>
            <a:pPr>
              <a:buNone/>
            </a:pPr>
            <a:r>
              <a:rPr lang="el-GR" sz="2000" dirty="0">
                <a:latin typeface="Comic Sans MS" panose="030F0702030302020204" pitchFamily="66" charset="0"/>
              </a:rPr>
              <a:t>          Διττοί λόγοι</a:t>
            </a:r>
            <a:endParaRPr lang="el-GR" sz="2000" dirty="0">
              <a:latin typeface="Comic Sans MS" panose="030F0702030302020204" pitchFamily="66" charset="0"/>
            </a:endParaRPr>
          </a:p>
          <a:p>
            <a:r>
              <a:rPr lang="el-GR" dirty="0">
                <a:latin typeface="Comic Sans MS" panose="030F0702030302020204" pitchFamily="66" charset="0"/>
              </a:rPr>
              <a:t>Προσδοκίες</a:t>
            </a:r>
            <a:endParaRPr lang="el-GR" dirty="0">
              <a:latin typeface="Comic Sans MS" panose="030F0702030302020204" pitchFamily="66" charset="0"/>
            </a:endParaRPr>
          </a:p>
          <a:p>
            <a:pPr>
              <a:buNone/>
            </a:pPr>
            <a:r>
              <a:rPr lang="el-GR" sz="2000" dirty="0">
                <a:latin typeface="Comic Sans MS" panose="030F0702030302020204" pitchFamily="66" charset="0"/>
              </a:rPr>
              <a:t>    Εμπειρία δημόσιας έκθεσης,</a:t>
            </a:r>
            <a:endParaRPr lang="el-GR" sz="2000" dirty="0">
              <a:latin typeface="Comic Sans MS" panose="030F0702030302020204" pitchFamily="66" charset="0"/>
            </a:endParaRPr>
          </a:p>
          <a:p>
            <a:pPr>
              <a:buNone/>
            </a:pPr>
            <a:r>
              <a:rPr lang="el-GR" sz="2000" dirty="0">
                <a:latin typeface="Comic Sans MS" panose="030F0702030302020204" pitchFamily="66" charset="0"/>
              </a:rPr>
              <a:t>    καλλιέργεια γρήγορης σκέψης, </a:t>
            </a:r>
            <a:endParaRPr lang="el-GR" sz="2000" dirty="0">
              <a:latin typeface="Comic Sans MS" panose="030F0702030302020204" pitchFamily="66" charset="0"/>
            </a:endParaRPr>
          </a:p>
          <a:p>
            <a:pPr>
              <a:buNone/>
            </a:pPr>
            <a:r>
              <a:rPr lang="el-GR" sz="2000" dirty="0">
                <a:latin typeface="Comic Sans MS" panose="030F0702030302020204" pitchFamily="66" charset="0"/>
              </a:rPr>
              <a:t>    παραγωγή προφορικού λόγου, </a:t>
            </a:r>
            <a:endParaRPr lang="el-GR" sz="2000" dirty="0">
              <a:latin typeface="Comic Sans MS" panose="030F0702030302020204" pitchFamily="66" charset="0"/>
            </a:endParaRPr>
          </a:p>
          <a:p>
            <a:pPr>
              <a:buNone/>
            </a:pPr>
            <a:r>
              <a:rPr lang="el-GR" sz="2000" dirty="0">
                <a:latin typeface="Comic Sans MS" panose="030F0702030302020204" pitchFamily="66" charset="0"/>
              </a:rPr>
              <a:t>    ανάπτυξη των επικοινωνιακών δεξιοτήτων </a:t>
            </a:r>
            <a:endParaRPr lang="el-GR" sz="2000" dirty="0">
              <a:latin typeface="Comic Sans MS" panose="030F0702030302020204" pitchFamily="66" charset="0"/>
            </a:endParaRPr>
          </a:p>
        </p:txBody>
      </p:sp>
      <p:pic>
        <p:nvPicPr>
          <p:cNvPr id="4" name="Εικόνα 3"/>
          <p:cNvPicPr>
            <a:picLocks noChangeAspect="1"/>
          </p:cNvPicPr>
          <p:nvPr/>
        </p:nvPicPr>
        <p:blipFill>
          <a:blip r:embed="rId1" cstate="print"/>
          <a:stretch>
            <a:fillRect/>
          </a:stretch>
        </p:blipFill>
        <p:spPr>
          <a:xfrm>
            <a:off x="5652120" y="2780928"/>
            <a:ext cx="2448272" cy="328754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Ρητορική …</a:t>
            </a:r>
            <a:r>
              <a:rPr lang="el-GR" dirty="0" err="1"/>
              <a:t>παιζοντασ</a:t>
            </a:r>
            <a:r>
              <a:rPr lang="el-GR" dirty="0"/>
              <a:t> …</a:t>
            </a:r>
            <a:endParaRPr lang="el-GR" dirty="0"/>
          </a:p>
        </p:txBody>
      </p:sp>
      <p:sp>
        <p:nvSpPr>
          <p:cNvPr id="3" name="2 - Θέση περιεχομένου"/>
          <p:cNvSpPr>
            <a:spLocks noGrp="1"/>
          </p:cNvSpPr>
          <p:nvPr>
            <p:ph idx="1"/>
          </p:nvPr>
        </p:nvSpPr>
        <p:spPr/>
        <p:txBody>
          <a:bodyPr/>
          <a:lstStyle/>
          <a:p>
            <a:pPr>
              <a:lnSpc>
                <a:spcPct val="300000"/>
              </a:lnSpc>
            </a:pPr>
            <a:r>
              <a:rPr lang="el-GR" dirty="0">
                <a:latin typeface="Comic Sans MS" panose="030F0702030302020204" pitchFamily="66" charset="0"/>
              </a:rPr>
              <a:t>Με λένε…μου αρέσει…δεν μου αρέσει…</a:t>
            </a:r>
            <a:endParaRPr lang="el-GR" dirty="0">
              <a:latin typeface="Comic Sans MS" panose="030F0702030302020204" pitchFamily="66" charset="0"/>
            </a:endParaRPr>
          </a:p>
          <a:p>
            <a:pPr>
              <a:lnSpc>
                <a:spcPct val="300000"/>
              </a:lnSpc>
            </a:pPr>
            <a:r>
              <a:rPr lang="el-GR" dirty="0">
                <a:latin typeface="Comic Sans MS" panose="030F0702030302020204" pitchFamily="66" charset="0"/>
              </a:rPr>
              <a:t>Ακροστιχίδα με το όνομα</a:t>
            </a:r>
            <a:endParaRPr lang="el-GR" dirty="0">
              <a:latin typeface="Comic Sans MS" panose="030F0702030302020204" pitchFamily="66" charset="0"/>
            </a:endParaRPr>
          </a:p>
          <a:p>
            <a:pPr>
              <a:lnSpc>
                <a:spcPct val="300000"/>
              </a:lnSpc>
            </a:pPr>
            <a:r>
              <a:rPr lang="el-GR" dirty="0">
                <a:latin typeface="Comic Sans MS" panose="030F0702030302020204" pitchFamily="66" charset="0"/>
              </a:rPr>
              <a:t>Δύο αλήθειες κι ένα ψέμα</a:t>
            </a:r>
            <a:endParaRPr lang="el-GR" dirty="0">
              <a:latin typeface="Comic Sans MS" panose="030F0702030302020204" pitchFamily="66" charset="0"/>
            </a:endParaRPr>
          </a:p>
          <a:p>
            <a:endParaRPr lang="el-GR" dirty="0"/>
          </a:p>
          <a:p>
            <a:pPr marL="0" indent="0">
              <a:buNone/>
            </a:pPr>
            <a:endParaRPr lang="el-GR" dirty="0"/>
          </a:p>
          <a:p>
            <a:pPr marL="0" indent="0">
              <a:buNone/>
            </a:pPr>
            <a:endParaRPr lang="el-GR" dirty="0"/>
          </a:p>
          <a:p>
            <a:pPr marL="0" indent="0">
              <a:buNone/>
            </a:pP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4400" b="1" i="1" dirty="0" err="1"/>
              <a:t>ΝοηματικΗ</a:t>
            </a:r>
            <a:r>
              <a:rPr lang="el-GR" sz="4400" b="1" i="1" dirty="0"/>
              <a:t> </a:t>
            </a:r>
            <a:r>
              <a:rPr lang="el-GR" sz="4400" b="1" i="1" dirty="0" err="1"/>
              <a:t>ανΑγνωση</a:t>
            </a:r>
            <a:endParaRPr lang="el-GR" sz="4400" b="1" i="1" dirty="0"/>
          </a:p>
        </p:txBody>
      </p:sp>
      <p:sp>
        <p:nvSpPr>
          <p:cNvPr id="3" name="2 - Θέση περιεχομένου"/>
          <p:cNvSpPr>
            <a:spLocks noGrp="1"/>
          </p:cNvSpPr>
          <p:nvPr>
            <p:ph idx="1"/>
          </p:nvPr>
        </p:nvSpPr>
        <p:spPr>
          <a:xfrm>
            <a:off x="107504" y="1988840"/>
            <a:ext cx="7920880" cy="4869159"/>
          </a:xfrm>
        </p:spPr>
        <p:txBody>
          <a:bodyPr>
            <a:normAutofit fontScale="47500" lnSpcReduction="20000"/>
          </a:bodyPr>
          <a:lstStyle/>
          <a:p>
            <a:pPr algn="just"/>
            <a:r>
              <a:rPr lang="en-US" sz="5800" u="sng" dirty="0">
                <a:latin typeface="Comic Sans MS" panose="030F0702030302020204" pitchFamily="66" charset="0"/>
              </a:rPr>
              <a:t>T</a:t>
            </a:r>
            <a:r>
              <a:rPr lang="el-GR" sz="5800" u="sng" dirty="0">
                <a:latin typeface="Comic Sans MS" panose="030F0702030302020204" pitchFamily="66" charset="0"/>
              </a:rPr>
              <a:t>ι</a:t>
            </a:r>
            <a:r>
              <a:rPr lang="en-US" sz="5800" u="sng" dirty="0">
                <a:latin typeface="Comic Sans MS" panose="030F0702030302020204" pitchFamily="66" charset="0"/>
              </a:rPr>
              <a:t>  </a:t>
            </a:r>
            <a:r>
              <a:rPr lang="el-GR" sz="5800" u="sng" dirty="0">
                <a:latin typeface="Comic Sans MS" panose="030F0702030302020204" pitchFamily="66" charset="0"/>
              </a:rPr>
              <a:t>σημαίνει</a:t>
            </a:r>
            <a:r>
              <a:rPr lang="el-GR" sz="5800" dirty="0">
                <a:latin typeface="Comic Sans MS" panose="030F0702030302020204" pitchFamily="66" charset="0"/>
              </a:rPr>
              <a:t>;</a:t>
            </a:r>
            <a:endParaRPr lang="el-GR" sz="5800" dirty="0">
              <a:latin typeface="Comic Sans MS" panose="030F0702030302020204" pitchFamily="66" charset="0"/>
            </a:endParaRPr>
          </a:p>
          <a:p>
            <a:pPr algn="just">
              <a:lnSpc>
                <a:spcPct val="120000"/>
              </a:lnSpc>
              <a:buNone/>
            </a:pPr>
            <a:r>
              <a:rPr lang="el-GR" sz="6000" i="1" dirty="0">
                <a:latin typeface="Comic Sans MS" panose="030F0702030302020204" pitchFamily="66" charset="0"/>
              </a:rPr>
              <a:t>   </a:t>
            </a:r>
            <a:r>
              <a:rPr lang="el-GR" sz="6000" dirty="0">
                <a:latin typeface="Comic Sans MS" panose="030F0702030302020204" pitchFamily="66" charset="0"/>
              </a:rPr>
              <a:t>Πρόκειται για την απόδοση ενός </a:t>
            </a:r>
            <a:r>
              <a:rPr lang="el-GR" sz="6100" dirty="0">
                <a:latin typeface="Comic Sans MS" panose="030F0702030302020204" pitchFamily="66" charset="0"/>
              </a:rPr>
              <a:t>πεζού ή ποιητικού κειμένου με ζωντανό και εκφραστικό τρόπο</a:t>
            </a:r>
            <a:r>
              <a:rPr lang="en-US" sz="6100" dirty="0">
                <a:latin typeface="Comic Sans MS" panose="030F0702030302020204" pitchFamily="66" charset="0"/>
              </a:rPr>
              <a:t>,</a:t>
            </a:r>
            <a:r>
              <a:rPr lang="el-GR" sz="6100" dirty="0">
                <a:latin typeface="Comic Sans MS" panose="030F0702030302020204" pitchFamily="66" charset="0"/>
              </a:rPr>
              <a:t> ανάλογο με το ύφος του κειμένου, που έχει ως στόχο την ανάδειξη ιδεών και συναισθημάτων (χρόνος ανάγνωσης: 3-4 λεπτά)</a:t>
            </a:r>
            <a:endParaRPr lang="el-GR" sz="6100" dirty="0">
              <a:latin typeface="Comic Sans MS" panose="030F0702030302020204" pitchFamily="66" charset="0"/>
            </a:endParaRPr>
          </a:p>
          <a:p>
            <a:pPr algn="just">
              <a:buNone/>
            </a:pPr>
            <a:r>
              <a:rPr lang="el-GR" sz="6000" i="1" dirty="0">
                <a:latin typeface="Comic Sans MS" panose="030F0702030302020204" pitchFamily="66" charset="0"/>
              </a:rPr>
              <a:t>   </a:t>
            </a:r>
            <a:endParaRPr lang="el-GR" sz="6000" i="1" dirty="0">
              <a:latin typeface="Comic Sans MS" panose="030F0702030302020204" pitchFamily="66" charset="0"/>
            </a:endParaRPr>
          </a:p>
          <a:p>
            <a:pPr algn="just">
              <a:buNone/>
            </a:pPr>
            <a:r>
              <a:rPr lang="el-GR" sz="6000" i="1" dirty="0">
                <a:latin typeface="Comic Sans MS" panose="030F0702030302020204" pitchFamily="66" charset="0"/>
              </a:rPr>
              <a:t>   ΠΡΟΣΟΧΗ:</a:t>
            </a:r>
            <a:endParaRPr lang="el-GR" sz="6000" i="1" dirty="0">
              <a:latin typeface="Comic Sans MS" panose="030F0702030302020204" pitchFamily="66" charset="0"/>
            </a:endParaRPr>
          </a:p>
          <a:p>
            <a:pPr algn="just">
              <a:buNone/>
            </a:pPr>
            <a:r>
              <a:rPr lang="el-GR" sz="6000" b="1" i="1" dirty="0">
                <a:latin typeface="Comic Sans MS" panose="030F0702030302020204" pitchFamily="66" charset="0"/>
              </a:rPr>
              <a:t>   </a:t>
            </a:r>
            <a:r>
              <a:rPr lang="el-GR" sz="6100" dirty="0">
                <a:latin typeface="Comic Sans MS" panose="030F0702030302020204" pitchFamily="66" charset="0"/>
              </a:rPr>
              <a:t>Δεν πρόκειται για θεατρική ερμηνεία</a:t>
            </a:r>
            <a:endParaRPr lang="el-GR" sz="6100" dirty="0">
              <a:latin typeface="Comic Sans MS" panose="030F0702030302020204" pitchFamily="66" charset="0"/>
            </a:endParaRPr>
          </a:p>
          <a:p>
            <a:pPr algn="ctr">
              <a:buNone/>
            </a:pPr>
            <a:endParaRPr lang="el-GR" sz="6000" b="1" i="1" dirty="0"/>
          </a:p>
          <a:p>
            <a:endParaRPr lang="el-GR" dirty="0"/>
          </a:p>
          <a:p>
            <a:endParaRPr lang="el-GR" sz="3500" b="1" dirty="0"/>
          </a:p>
          <a:p>
            <a:endParaRPr lang="el-GR" sz="3500" b="1" i="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600" b="1" dirty="0" err="1">
                <a:latin typeface="Comic Sans MS" panose="030F0702030302020204" pitchFamily="66" charset="0"/>
              </a:rPr>
              <a:t>ΓιατΙ</a:t>
            </a:r>
            <a:r>
              <a:rPr lang="el-GR" sz="3600" b="1" dirty="0">
                <a:latin typeface="Comic Sans MS" panose="030F0702030302020204" pitchFamily="66" charset="0"/>
              </a:rPr>
              <a:t> </a:t>
            </a:r>
            <a:r>
              <a:rPr lang="el-GR" sz="3600" b="1" dirty="0" err="1">
                <a:latin typeface="Comic Sans MS" panose="030F0702030302020204" pitchFamily="66" charset="0"/>
              </a:rPr>
              <a:t>εΙναι</a:t>
            </a:r>
            <a:r>
              <a:rPr lang="el-GR" sz="3600" b="1" dirty="0">
                <a:latin typeface="Comic Sans MS" panose="030F0702030302020204" pitchFamily="66" charset="0"/>
              </a:rPr>
              <a:t> </a:t>
            </a:r>
            <a:r>
              <a:rPr lang="el-GR" sz="3600" b="1" dirty="0" err="1">
                <a:latin typeface="Comic Sans MS" panose="030F0702030302020204" pitchFamily="66" charset="0"/>
              </a:rPr>
              <a:t>σημαντικΗ</a:t>
            </a:r>
            <a:r>
              <a:rPr lang="el-GR" b="1" dirty="0">
                <a:latin typeface="Comic Sans MS" panose="030F0702030302020204" pitchFamily="66" charset="0"/>
              </a:rPr>
              <a:t>;</a:t>
            </a:r>
            <a:br>
              <a:rPr lang="el-GR" b="1" dirty="0">
                <a:latin typeface="Comic Sans MS" panose="030F0702030302020204" pitchFamily="66" charset="0"/>
              </a:rPr>
            </a:br>
            <a:endParaRPr lang="el-GR" b="1" dirty="0">
              <a:latin typeface="Comic Sans MS" panose="030F0702030302020204" pitchFamily="66" charset="0"/>
            </a:endParaRPr>
          </a:p>
        </p:txBody>
      </p:sp>
      <p:sp>
        <p:nvSpPr>
          <p:cNvPr id="3" name="2 - Θέση περιεχομένου"/>
          <p:cNvSpPr>
            <a:spLocks noGrp="1"/>
          </p:cNvSpPr>
          <p:nvPr>
            <p:ph idx="1"/>
          </p:nvPr>
        </p:nvSpPr>
        <p:spPr/>
        <p:txBody>
          <a:bodyPr>
            <a:normAutofit/>
          </a:bodyPr>
          <a:lstStyle/>
          <a:p>
            <a:r>
              <a:rPr lang="el-GR" dirty="0">
                <a:latin typeface="Comic Sans MS" panose="030F0702030302020204" pitchFamily="66" charset="0"/>
              </a:rPr>
              <a:t>Διευκολύνει την κατανόηση του κειμένου</a:t>
            </a:r>
            <a:endParaRPr lang="el-GR" dirty="0">
              <a:latin typeface="Comic Sans MS" panose="030F0702030302020204" pitchFamily="66" charset="0"/>
            </a:endParaRPr>
          </a:p>
          <a:p>
            <a:pPr marL="0" indent="0">
              <a:buNone/>
            </a:pPr>
            <a:endParaRPr lang="el-GR" dirty="0">
              <a:latin typeface="Comic Sans MS" panose="030F0702030302020204" pitchFamily="66" charset="0"/>
            </a:endParaRPr>
          </a:p>
          <a:p>
            <a:r>
              <a:rPr lang="el-GR" dirty="0">
                <a:latin typeface="Comic Sans MS" panose="030F0702030302020204" pitchFamily="66" charset="0"/>
              </a:rPr>
              <a:t>Ενισχύει την τέρψη του αναγνώστη  και του ακροατηρίου </a:t>
            </a:r>
            <a:endParaRPr lang="el-GR" dirty="0">
              <a:latin typeface="Comic Sans MS" panose="030F0702030302020204" pitchFamily="66" charset="0"/>
            </a:endParaRPr>
          </a:p>
          <a:p>
            <a:pPr marL="0" indent="0">
              <a:buNone/>
            </a:pPr>
            <a:endParaRPr lang="el-GR" dirty="0">
              <a:latin typeface="Comic Sans MS" panose="030F0702030302020204" pitchFamily="66" charset="0"/>
            </a:endParaRPr>
          </a:p>
          <a:p>
            <a:r>
              <a:rPr lang="el-GR" dirty="0">
                <a:latin typeface="Comic Sans MS" panose="030F0702030302020204" pitchFamily="66" charset="0"/>
              </a:rPr>
              <a:t>Αναπτύσσει τη φαντασία του ακροατή αλλά και του αναγνώστη</a:t>
            </a:r>
            <a:endParaRPr lang="el-GR" dirty="0">
              <a:latin typeface="Comic Sans MS" panose="030F0702030302020204" pitchFamily="66" charset="0"/>
            </a:endParaRPr>
          </a:p>
          <a:p>
            <a:pPr>
              <a:buNone/>
            </a:pPr>
            <a:endParaRPr lang="el-GR" sz="1600" dirty="0">
              <a:latin typeface="Comic Sans MS" panose="030F0702030302020204" pitchFamily="66" charset="0"/>
            </a:endParaRPr>
          </a:p>
          <a:p>
            <a:pPr algn="ctr">
              <a:spcBef>
                <a:spcPct val="0"/>
              </a:spcBef>
              <a:buNone/>
            </a:pPr>
            <a:endParaRPr lang="el-GR" b="1" i="1" dirty="0">
              <a:latin typeface="Comic Sans MS" panose="030F0702030302020204" pitchFamily="66" charset="0"/>
            </a:endParaRPr>
          </a:p>
          <a:p>
            <a:endParaRPr lang="el-GR" b="1" i="1" dirty="0"/>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476672"/>
            <a:ext cx="6696744" cy="504057"/>
          </a:xfrm>
        </p:spPr>
        <p:txBody>
          <a:bodyPr>
            <a:normAutofit fontScale="90000"/>
          </a:bodyPr>
          <a:lstStyle/>
          <a:p>
            <a:pPr algn="ctr"/>
            <a:r>
              <a:rPr lang="el-GR" b="1" i="1" dirty="0"/>
              <a:t>Τι θα </a:t>
            </a:r>
            <a:r>
              <a:rPr lang="el-GR" b="1" i="1" dirty="0" err="1"/>
              <a:t>βοηθοΥσε</a:t>
            </a:r>
            <a:r>
              <a:rPr lang="el-GR" b="1" i="1" dirty="0"/>
              <a:t> </a:t>
            </a:r>
            <a:r>
              <a:rPr lang="el-GR" b="1" i="1" dirty="0" err="1"/>
              <a:t>ακΟμα</a:t>
            </a:r>
            <a:br>
              <a:rPr lang="el-GR" b="1" i="1" dirty="0"/>
            </a:br>
            <a:endParaRPr lang="el-GR" dirty="0"/>
          </a:p>
        </p:txBody>
      </p:sp>
      <p:sp>
        <p:nvSpPr>
          <p:cNvPr id="3" name="2 - Θέση περιεχομένου"/>
          <p:cNvSpPr>
            <a:spLocks noGrp="1"/>
          </p:cNvSpPr>
          <p:nvPr>
            <p:ph idx="1"/>
          </p:nvPr>
        </p:nvSpPr>
        <p:spPr>
          <a:xfrm>
            <a:off x="597843" y="1690689"/>
            <a:ext cx="7886700" cy="4351338"/>
          </a:xfrm>
        </p:spPr>
        <p:txBody>
          <a:bodyPr>
            <a:normAutofit/>
          </a:bodyPr>
          <a:lstStyle/>
          <a:p>
            <a:endParaRPr lang="el-GR" dirty="0"/>
          </a:p>
          <a:p>
            <a:endParaRPr lang="el-GR" b="1" i="1" dirty="0"/>
          </a:p>
          <a:p>
            <a:endParaRPr lang="el-GR" dirty="0"/>
          </a:p>
        </p:txBody>
      </p:sp>
      <p:sp>
        <p:nvSpPr>
          <p:cNvPr id="4" name="3 - Ορθογώνιο"/>
          <p:cNvSpPr/>
          <p:nvPr/>
        </p:nvSpPr>
        <p:spPr>
          <a:xfrm>
            <a:off x="467544" y="476673"/>
            <a:ext cx="7416824" cy="6955750"/>
          </a:xfrm>
          <a:prstGeom prst="rect">
            <a:avLst/>
          </a:prstGeom>
          <a:ln>
            <a:solidFill>
              <a:schemeClr val="tx1">
                <a:lumMod val="85000"/>
                <a:lumOff val="15000"/>
              </a:schemeClr>
            </a:solidFill>
          </a:ln>
        </p:spPr>
        <p:txBody>
          <a:bodyPr wrap="square">
            <a:spAutoFit/>
          </a:bodyPr>
          <a:lstStyle/>
          <a:p>
            <a:pPr>
              <a:buFont typeface="Arial" panose="020B0604020202020204" pitchFamily="34" charset="0"/>
              <a:buChar char="•"/>
            </a:pPr>
            <a:r>
              <a:rPr lang="el-GR" sz="2000" b="1" dirty="0">
                <a:latin typeface="Comic Sans MS" panose="030F0702030302020204" pitchFamily="66" charset="0"/>
              </a:rPr>
              <a:t>  Οι Παύσεις</a:t>
            </a:r>
            <a:r>
              <a:rPr lang="el-GR" sz="2000" dirty="0">
                <a:latin typeface="Comic Sans MS" panose="030F0702030302020204" pitchFamily="66" charset="0"/>
              </a:rPr>
              <a:t> (προσδίδουν δραματική ένταση και ξεκουράζουν     </a:t>
            </a:r>
            <a:endParaRPr lang="el-GR" sz="2000" dirty="0">
              <a:latin typeface="Comic Sans MS" panose="030F0702030302020204" pitchFamily="66" charset="0"/>
            </a:endParaRPr>
          </a:p>
          <a:p>
            <a:r>
              <a:rPr lang="el-GR" sz="2000" dirty="0">
                <a:latin typeface="Comic Sans MS" panose="030F0702030302020204" pitchFamily="66" charset="0"/>
              </a:rPr>
              <a:t>   τον ακροατή)</a:t>
            </a:r>
            <a:endParaRPr lang="el-GR" sz="2000" dirty="0">
              <a:latin typeface="Comic Sans MS" panose="030F0702030302020204" pitchFamily="66" charset="0"/>
            </a:endParaRPr>
          </a:p>
          <a:p>
            <a:endParaRPr lang="el-GR" sz="2000" dirty="0">
              <a:latin typeface="Comic Sans MS" panose="030F0702030302020204" pitchFamily="66" charset="0"/>
            </a:endParaRPr>
          </a:p>
          <a:p>
            <a:pPr>
              <a:buFont typeface="Arial" panose="020B0604020202020204" pitchFamily="34" charset="0"/>
              <a:buChar char="•"/>
            </a:pPr>
            <a:r>
              <a:rPr lang="el-GR" sz="2000" i="1" dirty="0">
                <a:latin typeface="Comic Sans MS" panose="030F0702030302020204" pitchFamily="66" charset="0"/>
              </a:rPr>
              <a:t>  Σωστή χρήση των σημείων στίξης</a:t>
            </a:r>
            <a:endParaRPr lang="el-GR" sz="2000" i="1" dirty="0">
              <a:latin typeface="Comic Sans MS" panose="030F0702030302020204" pitchFamily="66" charset="0"/>
            </a:endParaRPr>
          </a:p>
          <a:p>
            <a:endParaRPr lang="el-GR" sz="2000" i="1" dirty="0">
              <a:latin typeface="Comic Sans MS" panose="030F0702030302020204" pitchFamily="66" charset="0"/>
            </a:endParaRPr>
          </a:p>
          <a:p>
            <a:pPr>
              <a:buFont typeface="Arial" panose="020B0604020202020204" pitchFamily="34" charset="0"/>
              <a:buChar char="•"/>
            </a:pPr>
            <a:r>
              <a:rPr lang="el-GR" sz="2000" i="1" dirty="0">
                <a:latin typeface="Comic Sans MS" panose="030F0702030302020204" pitchFamily="66" charset="0"/>
              </a:rPr>
              <a:t>  Η ανάπτυξη </a:t>
            </a:r>
            <a:r>
              <a:rPr lang="el-GR" sz="2000" b="1" i="1" dirty="0">
                <a:latin typeface="Comic Sans MS" panose="030F0702030302020204" pitchFamily="66" charset="0"/>
              </a:rPr>
              <a:t>οπτικής επαφής με το κοινό</a:t>
            </a:r>
            <a:endParaRPr lang="el-GR" sz="2000" b="1" i="1" dirty="0">
              <a:latin typeface="Comic Sans MS" panose="030F0702030302020204" pitchFamily="66" charset="0"/>
            </a:endParaRPr>
          </a:p>
          <a:p>
            <a:endParaRPr lang="el-GR" sz="2000" b="1" i="1" dirty="0">
              <a:latin typeface="Comic Sans MS" panose="030F0702030302020204" pitchFamily="66" charset="0"/>
            </a:endParaRPr>
          </a:p>
          <a:p>
            <a:pPr>
              <a:buFont typeface="Arial" panose="020B0604020202020204" pitchFamily="34" charset="0"/>
              <a:buChar char="•"/>
            </a:pPr>
            <a:r>
              <a:rPr lang="el-GR" sz="2000" i="1" dirty="0">
                <a:solidFill>
                  <a:schemeClr val="tx1">
                    <a:lumMod val="75000"/>
                    <a:lumOff val="25000"/>
                  </a:schemeClr>
                </a:solidFill>
                <a:latin typeface="Comic Sans MS" panose="030F0702030302020204" pitchFamily="66" charset="0"/>
              </a:rPr>
              <a:t>  Να μην χάνονται οι </a:t>
            </a:r>
            <a:r>
              <a:rPr lang="el-GR" sz="2000" b="1" i="1" dirty="0">
                <a:solidFill>
                  <a:schemeClr val="tx1">
                    <a:lumMod val="75000"/>
                    <a:lumOff val="25000"/>
                  </a:schemeClr>
                </a:solidFill>
                <a:latin typeface="Comic Sans MS" panose="030F0702030302020204" pitchFamily="66" charset="0"/>
              </a:rPr>
              <a:t>συλλαβές</a:t>
            </a:r>
            <a:endParaRPr lang="el-GR" sz="2000" i="1" dirty="0">
              <a:solidFill>
                <a:schemeClr val="tx1">
                  <a:lumMod val="75000"/>
                  <a:lumOff val="25000"/>
                </a:schemeClr>
              </a:solidFill>
              <a:latin typeface="Comic Sans MS" panose="030F0702030302020204" pitchFamily="66" charset="0"/>
            </a:endParaRPr>
          </a:p>
          <a:p>
            <a:endParaRPr lang="el-GR" sz="2000" dirty="0">
              <a:solidFill>
                <a:schemeClr val="tx1">
                  <a:lumMod val="75000"/>
                  <a:lumOff val="25000"/>
                </a:schemeClr>
              </a:solidFill>
              <a:latin typeface="Comic Sans MS" panose="030F0702030302020204" pitchFamily="66" charset="0"/>
            </a:endParaRPr>
          </a:p>
          <a:p>
            <a:pPr>
              <a:buFont typeface="Arial" panose="020B0604020202020204" pitchFamily="34" charset="0"/>
              <a:buChar char="•"/>
            </a:pPr>
            <a:r>
              <a:rPr lang="el-GR" sz="2000" dirty="0">
                <a:solidFill>
                  <a:schemeClr val="tx1">
                    <a:lumMod val="75000"/>
                    <a:lumOff val="25000"/>
                  </a:schemeClr>
                </a:solidFill>
                <a:latin typeface="Comic Sans MS" panose="030F0702030302020204" pitchFamily="66" charset="0"/>
              </a:rPr>
              <a:t>  Να τονίζονται οι λέξεις με </a:t>
            </a:r>
            <a:r>
              <a:rPr lang="el-GR" sz="2000" b="1" i="1" dirty="0">
                <a:solidFill>
                  <a:schemeClr val="tx1">
                    <a:lumMod val="75000"/>
                    <a:lumOff val="25000"/>
                  </a:schemeClr>
                </a:solidFill>
                <a:latin typeface="Comic Sans MS" panose="030F0702030302020204" pitchFamily="66" charset="0"/>
              </a:rPr>
              <a:t>συναίσθημα</a:t>
            </a:r>
            <a:r>
              <a:rPr lang="el-GR" sz="2000" dirty="0">
                <a:solidFill>
                  <a:schemeClr val="tx1">
                    <a:lumMod val="75000"/>
                    <a:lumOff val="25000"/>
                  </a:schemeClr>
                </a:solidFill>
                <a:latin typeface="Comic Sans MS" panose="030F0702030302020204" pitchFamily="66" charset="0"/>
              </a:rPr>
              <a:t>, π.χ αν χαρώ μιλάω  </a:t>
            </a:r>
            <a:endParaRPr lang="el-GR" sz="2000" dirty="0">
              <a:solidFill>
                <a:schemeClr val="tx1">
                  <a:lumMod val="75000"/>
                  <a:lumOff val="25000"/>
                </a:schemeClr>
              </a:solidFill>
              <a:latin typeface="Comic Sans MS" panose="030F0702030302020204" pitchFamily="66" charset="0"/>
            </a:endParaRPr>
          </a:p>
          <a:p>
            <a:r>
              <a:rPr lang="el-GR" sz="2000" dirty="0">
                <a:solidFill>
                  <a:schemeClr val="tx1">
                    <a:lumMod val="75000"/>
                    <a:lumOff val="25000"/>
                  </a:schemeClr>
                </a:solidFill>
                <a:latin typeface="Comic Sans MS" panose="030F0702030302020204" pitchFamily="66" charset="0"/>
              </a:rPr>
              <a:t>   γρήγορα, αν λυπηθώ αργά</a:t>
            </a:r>
            <a:endParaRPr lang="el-GR" sz="2000" dirty="0">
              <a:solidFill>
                <a:schemeClr val="tx1">
                  <a:lumMod val="75000"/>
                  <a:lumOff val="25000"/>
                </a:schemeClr>
              </a:solidFill>
              <a:latin typeface="Comic Sans MS" panose="030F0702030302020204" pitchFamily="66" charset="0"/>
            </a:endParaRPr>
          </a:p>
          <a:p>
            <a:endParaRPr lang="el-GR" sz="2000" dirty="0">
              <a:solidFill>
                <a:schemeClr val="tx1">
                  <a:lumMod val="75000"/>
                  <a:lumOff val="25000"/>
                </a:schemeClr>
              </a:solidFill>
              <a:latin typeface="Comic Sans MS" panose="030F0702030302020204" pitchFamily="66" charset="0"/>
            </a:endParaRPr>
          </a:p>
          <a:p>
            <a:pPr>
              <a:buFont typeface="Arial" panose="020B0604020202020204" pitchFamily="34" charset="0"/>
              <a:buChar char="•"/>
            </a:pPr>
            <a:r>
              <a:rPr lang="el-GR" sz="2000" dirty="0">
                <a:solidFill>
                  <a:schemeClr val="tx1">
                    <a:lumMod val="75000"/>
                    <a:lumOff val="25000"/>
                  </a:schemeClr>
                </a:solidFill>
                <a:latin typeface="Comic Sans MS" panose="030F0702030302020204" pitchFamily="66" charset="0"/>
              </a:rPr>
              <a:t>  Να τονίζονται οι αριθμοί, οι χρονολογίες, τα κύρια ονόματα</a:t>
            </a:r>
            <a:endParaRPr lang="el-GR" sz="2000" dirty="0">
              <a:solidFill>
                <a:schemeClr val="tx1">
                  <a:lumMod val="75000"/>
                  <a:lumOff val="25000"/>
                </a:schemeClr>
              </a:solidFill>
              <a:latin typeface="Comic Sans MS" panose="030F0702030302020204" pitchFamily="66" charset="0"/>
            </a:endParaRPr>
          </a:p>
          <a:p>
            <a:endParaRPr lang="el-GR" sz="2400" u="sng" dirty="0">
              <a:solidFill>
                <a:schemeClr val="tx1">
                  <a:lumMod val="75000"/>
                  <a:lumOff val="25000"/>
                </a:schemeClr>
              </a:solidFill>
              <a:latin typeface="Comic Sans MS" panose="030F0702030302020204" pitchFamily="66" charset="0"/>
            </a:endParaRPr>
          </a:p>
          <a:p>
            <a:pPr>
              <a:lnSpc>
                <a:spcPct val="150000"/>
              </a:lnSpc>
              <a:buFont typeface="Arial" panose="020B0604020202020204" pitchFamily="34" charset="0"/>
              <a:buChar char="•"/>
            </a:pPr>
            <a:r>
              <a:rPr lang="el-GR" sz="2000" dirty="0">
                <a:solidFill>
                  <a:schemeClr val="tx1">
                    <a:lumMod val="75000"/>
                    <a:lumOff val="25000"/>
                  </a:schemeClr>
                </a:solidFill>
                <a:latin typeface="Comic Sans MS" panose="030F0702030302020204" pitchFamily="66" charset="0"/>
              </a:rPr>
              <a:t>  Να δουλεύω σωστά το κείμενο όταν το παίρνω στα χέρια μου,  </a:t>
            </a:r>
            <a:endParaRPr lang="el-GR" sz="2000" dirty="0">
              <a:solidFill>
                <a:schemeClr val="tx1">
                  <a:lumMod val="75000"/>
                  <a:lumOff val="25000"/>
                </a:schemeClr>
              </a:solidFill>
              <a:latin typeface="Comic Sans MS" panose="030F0702030302020204" pitchFamily="66" charset="0"/>
            </a:endParaRPr>
          </a:p>
          <a:p>
            <a:pPr>
              <a:lnSpc>
                <a:spcPct val="150000"/>
              </a:lnSpc>
            </a:pPr>
            <a:r>
              <a:rPr lang="el-GR" sz="2000" dirty="0">
                <a:solidFill>
                  <a:schemeClr val="tx1">
                    <a:lumMod val="75000"/>
                    <a:lumOff val="25000"/>
                  </a:schemeClr>
                </a:solidFill>
                <a:latin typeface="Comic Sans MS" panose="030F0702030302020204" pitchFamily="66" charset="0"/>
              </a:rPr>
              <a:t>   διαβάζω καλά, κατανοώ πλήρως, υπογραμμίζω λέξεις που θα  </a:t>
            </a:r>
            <a:endParaRPr lang="el-GR" sz="2000" dirty="0">
              <a:solidFill>
                <a:schemeClr val="tx1">
                  <a:lumMod val="75000"/>
                  <a:lumOff val="25000"/>
                </a:schemeClr>
              </a:solidFill>
              <a:latin typeface="Comic Sans MS" panose="030F0702030302020204" pitchFamily="66" charset="0"/>
            </a:endParaRPr>
          </a:p>
          <a:p>
            <a:pPr>
              <a:lnSpc>
                <a:spcPct val="150000"/>
              </a:lnSpc>
            </a:pPr>
            <a:r>
              <a:rPr lang="el-GR" sz="2000" dirty="0">
                <a:solidFill>
                  <a:schemeClr val="tx1">
                    <a:lumMod val="75000"/>
                    <a:lumOff val="25000"/>
                  </a:schemeClr>
                </a:solidFill>
                <a:latin typeface="Comic Sans MS" panose="030F0702030302020204" pitchFamily="66" charset="0"/>
              </a:rPr>
              <a:t>   τονίσω και που θα κάνω παύσεις.</a:t>
            </a:r>
            <a:endParaRPr lang="el-GR" sz="2000" dirty="0">
              <a:solidFill>
                <a:schemeClr val="tx1">
                  <a:lumMod val="75000"/>
                  <a:lumOff val="25000"/>
                </a:schemeClr>
              </a:solidFill>
              <a:latin typeface="Comic Sans MS" panose="030F0702030302020204" pitchFamily="66" charset="0"/>
            </a:endParaRPr>
          </a:p>
          <a:p>
            <a:endParaRPr lang="el-GR" sz="2400" b="1" i="1" dirty="0"/>
          </a:p>
          <a:p>
            <a:pPr>
              <a:buFont typeface="Arial" panose="020B0604020202020204" pitchFamily="34" charset="0"/>
              <a:buChar char="•"/>
            </a:pPr>
            <a:endParaRPr lang="el-GR" sz="2400" b="1" i="1" dirty="0"/>
          </a:p>
          <a:p>
            <a:endParaRPr lang="el-GR" sz="2400" b="1" i="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φθονία">
  <a:themeElements>
    <a:clrScheme name="Αφθονία">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Αφθονία">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Αφθονία">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14756</Words>
  <Application>WPS Presentation</Application>
  <PresentationFormat>Προβολή στην οθόνη (4:3)</PresentationFormat>
  <Paragraphs>524</Paragraphs>
  <Slides>47</Slides>
  <Notes>3</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47</vt:i4>
      </vt:variant>
    </vt:vector>
  </HeadingPairs>
  <TitlesOfParts>
    <vt:vector size="61" baseType="lpstr">
      <vt:lpstr>Arial</vt:lpstr>
      <vt:lpstr>SimSun</vt:lpstr>
      <vt:lpstr>Wingdings</vt:lpstr>
      <vt:lpstr>Wingdings 2</vt:lpstr>
      <vt:lpstr>Wingdings</vt:lpstr>
      <vt:lpstr>Book Antiqua</vt:lpstr>
      <vt:lpstr>Comic Sans MS</vt:lpstr>
      <vt:lpstr>Trebuchet MS</vt:lpstr>
      <vt:lpstr>Microsoft YaHei</vt:lpstr>
      <vt:lpstr>Arial Unicode MS</vt:lpstr>
      <vt:lpstr>Calibri</vt:lpstr>
      <vt:lpstr>Monotype Corsiva</vt:lpstr>
      <vt:lpstr>Cambria</vt:lpstr>
      <vt:lpstr>Αφθονία</vt:lpstr>
      <vt:lpstr>5ΟΙ ΑΓΩΝΕΣ ΡΗΤΟΡΙΚΗΣ ΤΕΧΝΗΣ ΠΕΡΙΦΕΡΕΙΑΣ ΠΕΛΟΠΟΝΝΗΣΟΥ</vt:lpstr>
      <vt:lpstr>ΕΙΣΑγωγικη παρουσιαση των ρητορικων αγωνισματων</vt:lpstr>
      <vt:lpstr>PowerPoint 演示文稿</vt:lpstr>
      <vt:lpstr>PowerPoint 演示文稿</vt:lpstr>
      <vt:lpstr>Ρητορικοι ΑγΩνεσ στο σχολειο </vt:lpstr>
      <vt:lpstr>Ρητορική …παιζοντασ …</vt:lpstr>
      <vt:lpstr>ΝοηματικΗ ανΑγνωση</vt:lpstr>
      <vt:lpstr>ΓιατΙ εΙναι σημαντικΗ; </vt:lpstr>
      <vt:lpstr>Τι θα βοηθοΥσε ακΟμα </vt:lpstr>
      <vt:lpstr>      Ο …νοηματικΟΣ αναγνΩστηΣ εΙναι αυτΟΣ που… </vt:lpstr>
      <vt:lpstr>ΦωνΗ</vt:lpstr>
      <vt:lpstr>ΠρΟσωπο</vt:lpstr>
      <vt:lpstr>Σωμα</vt:lpstr>
      <vt:lpstr>Κριτηρια νοηματικησ αναγνωσησ</vt:lpstr>
      <vt:lpstr>ΠαιχνΙδια νοηματικΗΣ ανΑγνωσηΣ</vt:lpstr>
      <vt:lpstr>1. Ο όρκος των Φιλικών  (απόδοση στα νέα ελληνικά) </vt:lpstr>
      <vt:lpstr>2. Προετοιμασία της Επανάστασης  (απόδοση στα νέα ελληνικά) </vt:lpstr>
      <vt:lpstr>ΑΥΘΟΡΜΗΤΟΣ ΛΟΓΟΣ</vt:lpstr>
      <vt:lpstr>Για το γυμνασιο</vt:lpstr>
      <vt:lpstr>Για το λυκειο</vt:lpstr>
      <vt:lpstr>ΠροετοιμασΙα ΑυθΟρμητου ΛΟγου (οδηγΙεΣ προΣ μαθητΕΣ) </vt:lpstr>
      <vt:lpstr>PowerPoint 演示文稿</vt:lpstr>
      <vt:lpstr>Τεχνικεσ αυθορμητου λογου </vt:lpstr>
      <vt:lpstr>PowerPoint 演示文稿</vt:lpstr>
      <vt:lpstr>  ΤεχνικΕΣ αυθΟρμητου</vt:lpstr>
      <vt:lpstr>ΚριτΗρια αυθΟρμητου λΟγου</vt:lpstr>
      <vt:lpstr>ΘΕματα αυθΟρμητου λΟγου </vt:lpstr>
      <vt:lpstr>PowerPoint 演示文稿</vt:lpstr>
      <vt:lpstr>PowerPoint 演示文稿</vt:lpstr>
      <vt:lpstr>PowerPoint 演示文稿</vt:lpstr>
      <vt:lpstr>PowerPoint 演示文稿</vt:lpstr>
      <vt:lpstr>ΤΕΧΝΙΚΕΣ ΠΡΟΕΤΟΙΜΑΣΙΑΣ ΓΙΑ ΤΟΝ ΠΡΟΤΡΕΠΤΙΚΟ ΛΟΓΟ  </vt:lpstr>
      <vt:lpstr>ΚΡΙΤΗΡΙΑ ΠΡΟΤΡΕΠΤΙΚΟΥ ΛΟΓΟΥ </vt:lpstr>
      <vt:lpstr>ΘΕΜΑΤΑ ΠΡΟΤΡΕΠΤΙΚΟΥ </vt:lpstr>
      <vt:lpstr>Θεματα προτρεπτικου λογου</vt:lpstr>
      <vt:lpstr>Διττοι λογοι</vt:lpstr>
      <vt:lpstr>Μορφη των αγωνων ομαδα λογου         ομαδα αντιλογου</vt:lpstr>
      <vt:lpstr>Ομαδα λογου    ομαδα αντιλογου</vt:lpstr>
      <vt:lpstr>Ομαδα λογου      ομαδα αντιλογου</vt:lpstr>
      <vt:lpstr>Εκφορα της ομιλιασ</vt:lpstr>
      <vt:lpstr>Ερωτησεισ κατά τη διαρκεια της ομιλιασ</vt:lpstr>
      <vt:lpstr>Κριτηρια Αξιολογησησ</vt:lpstr>
      <vt:lpstr>Θεματα διττων λογων</vt:lpstr>
      <vt:lpstr>Tips  επικοινωνΙαΣ </vt:lpstr>
      <vt:lpstr>ΤΡΕΜΩ…</vt:lpstr>
      <vt:lpstr>PowerPoint 演示文稿</vt:lpstr>
      <vt:lpstr>Οι κανονεσ είναι προϊον αγαστησ συνεργασιασ</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ΠΑΙΧΝΙΔΙΑ ΓΝΩΡΙΜΙΑΣ</dc:title>
  <dc:creator>Σταυρούλα Μαρλιωννα</dc:creator>
  <cp:lastModifiedBy>event</cp:lastModifiedBy>
  <cp:revision>521</cp:revision>
  <dcterms:created xsi:type="dcterms:W3CDTF">2019-01-27T11:59:00Z</dcterms:created>
  <dcterms:modified xsi:type="dcterms:W3CDTF">2023-11-04T06:56:08Z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78D500953E8F46DFB46B20091ABA15E0_13</vt:lpwstr>
  </property>
  <property fmtid="{D5CDD505-2E9C-101B-9397-08002B2CF9AE}" pid="3" name="KSOProductBuildVer">
    <vt:lpwstr>1033-12.2.0.13266</vt:lpwstr>
  </property>
</Properties>
</file>