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3"/>
    <p:sldId id="279" r:id="rId4"/>
    <p:sldId id="284" r:id="rId5"/>
    <p:sldId id="281" r:id="rId6"/>
    <p:sldId id="258" r:id="rId7"/>
    <p:sldId id="261" r:id="rId8"/>
    <p:sldId id="286" r:id="rId9"/>
    <p:sldId id="289" r:id="rId10"/>
    <p:sldId id="290" r:id="rId11"/>
    <p:sldId id="293" r:id="rId12"/>
    <p:sldId id="295" r:id="rId13"/>
    <p:sldId id="297" r:id="rId15"/>
    <p:sldId id="296" r:id="rId16"/>
    <p:sldId id="277" r:id="rId17"/>
    <p:sldId id="298" r:id="rId18"/>
    <p:sldId id="268" r:id="rId19"/>
    <p:sldId id="299" r:id="rId20"/>
    <p:sldId id="271" r:id="rId21"/>
    <p:sldId id="301" r:id="rId22"/>
    <p:sldId id="302" r:id="rId23"/>
    <p:sldId id="273" r:id="rId24"/>
    <p:sldId id="274" r:id="rId25"/>
    <p:sldId id="272" r:id="rId26"/>
    <p:sldId id="303" r:id="rId27"/>
    <p:sldId id="304" r:id="rId28"/>
    <p:sldId id="305" r:id="rId29"/>
  </p:sldIdLst>
  <p:sldSz cx="9144000" cy="6858000" type="screen4x3"/>
  <p:notesSz cx="6858000" cy="9144000"/>
  <p:defaultTextStyle>
    <a:defPPr>
      <a:defRPr lang="el-GR"/>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Arial" panose="020B0604020202020204" pitchFamily="34" charset="0"/>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29"/>
    <p:restoredTop sz="94660"/>
  </p:normalViewPr>
  <p:slideViewPr>
    <p:cSldViewPr showGuides="1">
      <p:cViewPr varScale="1">
        <p:scale>
          <a:sx n="68" d="100"/>
          <a:sy n="68" d="100"/>
        </p:scale>
        <p:origin x="-142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notesMaster" Target="notesMasters/notesMaster1.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marL="0" marR="0" lvl="0" indent="0" algn="r" defTabSz="914400" rtl="0" eaLnBrk="1" fontAlgn="auto" latinLnBrk="0" hangingPunct="1">
              <a:lnSpc>
                <a:spcPct val="100000"/>
              </a:lnSpc>
              <a:spcBef>
                <a:spcPts val="0"/>
              </a:spcBef>
              <a:spcAft>
                <a:spcPts val="0"/>
              </a:spcAft>
              <a:buClrTx/>
              <a:buSzTx/>
              <a:buFontTx/>
              <a:buNone/>
              <a:defRPr/>
            </a:pPr>
            <a:fld id="{632EEFD3-0BE9-4975-9281-B96E61DFBE7C}" type="datetimeFigureOut">
              <a:rPr kumimoji="0" lang="el-GR" sz="1200" b="0" i="0" u="none" strike="noStrike" kern="1200" cap="none" spc="0" normalizeH="0" baseline="0" noProof="0" smtClean="0">
                <a:ln>
                  <a:noFill/>
                </a:ln>
                <a:solidFill>
                  <a:schemeClr val="tx1"/>
                </a:solidFill>
                <a:effectLst/>
                <a:uLnTx/>
                <a:uFillTx/>
                <a:latin typeface="+mn-lt"/>
                <a:ea typeface="+mn-ea"/>
                <a:cs typeface="+mn-cs"/>
              </a:rPr>
            </a:fld>
            <a:endParaRPr kumimoji="0" lang="el-GR"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p>
            <a:pPr lvl="0"/>
            <a:r>
              <a:rPr dirty="0"/>
              <a:t>Kλικ για επεξεργασία των στυλ του υποδείγματος</a:t>
            </a:r>
            <a:endParaRPr dirty="0"/>
          </a:p>
          <a:p>
            <a:pPr lvl="1"/>
            <a:r>
              <a:rPr dirty="0"/>
              <a:t>Δεύτερου επιπέδου</a:t>
            </a:r>
            <a:endParaRPr dirty="0"/>
          </a:p>
          <a:p>
            <a:pPr lvl="2"/>
            <a:r>
              <a:rPr dirty="0"/>
              <a:t>Τρίτου επιπέδου</a:t>
            </a:r>
            <a:endParaRPr dirty="0"/>
          </a:p>
          <a:p>
            <a:pPr lvl="3"/>
            <a:r>
              <a:rPr dirty="0"/>
              <a:t>Τέταρτου επιπέδου</a:t>
            </a:r>
            <a:endParaRPr dirty="0"/>
          </a:p>
          <a:p>
            <a:pPr lvl="4"/>
            <a:r>
              <a:rPr dirty="0"/>
              <a:t>Πέμπτου επιπέδου</a:t>
            </a:r>
            <a:endParaRPr dirty="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a:fld id="{9A0DB2DC-4C9A-4742-B13C-FB6460FD3503}" type="slidenum">
              <a:rPr lang="el-GR" sz="1200" dirty="0">
                <a:latin typeface="Calibri" panose="020F0502020204030204" pitchFamily="34" charset="0"/>
              </a:rPr>
            </a:fld>
            <a:endParaRPr lang="el-GR" sz="1200" dirty="0">
              <a:latin typeface="Calibri" panose="020F0502020204030204" pitchFamily="34" charset="0"/>
            </a:endParaRPr>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1 - Θέση εικόνας διαφάνειας"/>
          <p:cNvSpPr>
            <a:spLocks noGrp="1" noRot="1" noChangeAspect="1" noTextEdit="1"/>
          </p:cNvSpPr>
          <p:nvPr>
            <p:ph type="sldImg"/>
          </p:nvPr>
        </p:nvSpPr>
        <p:spPr>
          <a:ln>
            <a:solidFill>
              <a:srgbClr val="000000"/>
            </a:solidFill>
            <a:miter/>
          </a:ln>
        </p:spPr>
      </p:sp>
      <p:sp>
        <p:nvSpPr>
          <p:cNvPr id="33795" name="2 - Θέση σημειώσεων"/>
          <p:cNvSpPr>
            <a:spLocks noGrp="1"/>
          </p:cNvSpPr>
          <p:nvPr>
            <p:ph type="body" idx="1"/>
          </p:nvPr>
        </p:nvSpPr>
        <p:spPr>
          <a:noFill/>
          <a:ln>
            <a:noFill/>
          </a:ln>
        </p:spPr>
        <p:txBody>
          <a:bodyPr wrap="square" lIns="91440" tIns="45720" rIns="91440" bIns="45720" anchor="t" anchorCtr="0"/>
          <a:p>
            <a:pPr lvl="0">
              <a:spcBef>
                <a:spcPct val="0"/>
              </a:spcBef>
            </a:pPr>
            <a:endParaRPr dirty="0"/>
          </a:p>
        </p:txBody>
      </p:sp>
      <p:sp>
        <p:nvSpPr>
          <p:cNvPr id="33796" name="3 - Θέση αριθμού διαφάνειας"/>
          <p:cNvSpPr txBox="1">
            <a:spLocks noGrp="1"/>
          </p:cNvSpPr>
          <p:nvPr>
            <p:ph type="sldNum" sz="quarter"/>
          </p:nvPr>
        </p:nvSpPr>
        <p:spPr>
          <a:xfrm>
            <a:off x="3884613" y="8685213"/>
            <a:ext cx="2971800" cy="457200"/>
          </a:xfrm>
          <a:prstGeom prst="rect">
            <a:avLst/>
          </a:prstGeom>
          <a:noFill/>
          <a:ln w="9525">
            <a:noFill/>
          </a:ln>
        </p:spPr>
        <p:txBody>
          <a:bodyPr anchor="b" anchorCtr="0"/>
          <a:p>
            <a:pPr lvl="0" algn="r"/>
            <a:fld id="{9A0DB2DC-4C9A-4742-B13C-FB6460FD3503}" type="slidenum">
              <a:rPr lang="el-GR" sz="1200" dirty="0">
                <a:latin typeface="Calibri" panose="020F0502020204030204" pitchFamily="34" charset="0"/>
              </a:rPr>
            </a:fld>
            <a:endParaRPr lang="el-GR" sz="1200" dirty="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0" name="9 - Στρογγυλεμένο ορθογώνιο"/>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10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 name="4 - Τίτλος"/>
          <p:cNvSpPr>
            <a:spLocks noGrp="1"/>
          </p:cNvSpPr>
          <p:nvPr>
            <p:ph type="ctrTitle" hasCustomPrompt="1"/>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lstStyle>
          <a:p>
            <a:r>
              <a:rPr kumimoji="0" lang="el-GR" smtClean="0"/>
              <a:t>Kλικ για επεξεργασία του τίτλου</a:t>
            </a:r>
            <a:endParaRPr kumimoji="0" lang="en-US"/>
          </a:p>
        </p:txBody>
      </p:sp>
      <p:sp>
        <p:nvSpPr>
          <p:cNvPr id="20" name="19 - Υπότιτλος"/>
          <p:cNvSpPr>
            <a:spLocks noGrp="1"/>
          </p:cNvSpPr>
          <p:nvPr>
            <p:ph type="subTitle" idx="1" hasCustomPrompt="1"/>
          </p:nvPr>
        </p:nvSpPr>
        <p:spPr>
          <a:xfrm>
            <a:off x="722376" y="3685032"/>
            <a:ext cx="7772400" cy="914400"/>
          </a:xfrm>
        </p:spPr>
        <p:txBody>
          <a:bodyPr lIns="182880" tIns="0"/>
          <a:lstStyle>
            <a:lvl1pPr marL="36830"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2" name="18 - Θέση ημερομηνίας"/>
          <p:cNvSpPr>
            <a:spLocks noGrp="1"/>
          </p:cNvSpPr>
          <p:nvPr>
            <p:ph type="dt" sz="half" idx="2"/>
          </p:nvPr>
        </p:nvSpPr>
        <p:spPr>
          <a:xfrm>
            <a:off x="3776663" y="6111875"/>
            <a:ext cx="2286000" cy="365125"/>
          </a:xfrm>
          <a:prstGeom prst="rect">
            <a:avLst/>
          </a:prstGeom>
        </p:spPr>
        <p:txBody>
          <a:bodyPr vert="horz" anchor="b"/>
          <a:lstStyle/>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14" name="7 - Θέση υποσέλιδου"/>
          <p:cNvSpPr>
            <a:spLocks noGrp="1"/>
          </p:cNvSpPr>
          <p:nvPr>
            <p:ph type="ftr" sz="quarter" idx="3"/>
          </p:nvPr>
        </p:nvSpPr>
        <p:spPr>
          <a:xfrm>
            <a:off x="6062663" y="6111875"/>
            <a:ext cx="2286000" cy="365125"/>
          </a:xfrm>
          <a:prstGeom prst="rect">
            <a:avLst/>
          </a:prstGeom>
        </p:spPr>
        <p:txBody>
          <a:bodyPr vert="horz" anchor="b"/>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15" name="10 - Θέση αριθμού διαφάνειας"/>
          <p:cNvSpPr>
            <a:spLocks noGrp="1"/>
          </p:cNvSpPr>
          <p:nvPr>
            <p:ph type="sldNum" sz="quarter" idx="4"/>
          </p:nvPr>
        </p:nvSpPr>
        <p:spPr>
          <a:xfrm>
            <a:off x="8348663" y="6111875"/>
            <a:ext cx="457200" cy="365125"/>
          </a:xfrm>
          <a:prstGeom prst="rect">
            <a:avLst/>
          </a:prstGeom>
        </p:spPr>
        <p:txBody>
          <a:bodyPr vert="horz" anchor="b"/>
          <a:p>
            <a:pPr algn="r">
              <a:buNone/>
            </a:pPr>
            <a:fld id="{9A0DB2DC-4C9A-4742-B13C-FB6460FD3503}" type="slidenum">
              <a:rPr lang="el-GR" dirty="0"/>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502920" y="4983480"/>
            <a:ext cx="8183880" cy="1051560"/>
          </a:xfrm>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hasCustomPrompt="1"/>
          </p:nvPr>
        </p:nvSpPr>
        <p:spPr>
          <a:xfrm>
            <a:off x="502920" y="530352"/>
            <a:ext cx="8183880" cy="4187952"/>
          </a:xfrm>
        </p:spPr>
        <p:txBody>
          <a:bodyPr vert="eaVert"/>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l-GR" dirty="0">
                <a:latin typeface="Verdana" panose="020B0604030504040204" pitchFamily="34" charset="0"/>
                <a:ea typeface="Arial" panose="020B0604020202020204" pitchFamily="34" charset="0"/>
              </a:rPr>
            </a:fld>
            <a:endParaRPr lang="el-GR" dirty="0">
              <a:latin typeface="Verdana" panose="020B0604030504040204" pitchFamily="34" charset="0"/>
              <a:ea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hasCustomPrompt="1"/>
          </p:nvPr>
        </p:nvSpPr>
        <p:spPr>
          <a:xfrm>
            <a:off x="6629400" y="533404"/>
            <a:ext cx="1981200" cy="5257799"/>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hasCustomPrompt="1"/>
          </p:nvPr>
        </p:nvSpPr>
        <p:spPr>
          <a:xfrm>
            <a:off x="533400" y="533402"/>
            <a:ext cx="5943600" cy="5257801"/>
          </a:xfrm>
        </p:spPr>
        <p:txBody>
          <a:bodyPr vert="eaVert"/>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l-GR" dirty="0">
                <a:latin typeface="Verdana" panose="020B0604030504040204" pitchFamily="34" charset="0"/>
                <a:ea typeface="Arial" panose="020B0604020202020204" pitchFamily="34" charset="0"/>
              </a:rPr>
            </a:fld>
            <a:endParaRPr lang="el-GR" dirty="0">
              <a:latin typeface="Verdana" panose="020B0604030504040204" pitchFamily="34" charset="0"/>
              <a:ea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502920" y="4983480"/>
            <a:ext cx="8183880" cy="105156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hasCustomPrompt="1"/>
          </p:nvPr>
        </p:nvSpPr>
        <p:spPr>
          <a:xfrm>
            <a:off x="502920" y="530352"/>
            <a:ext cx="8183880" cy="4187952"/>
          </a:xfrm>
        </p:spPr>
        <p:txBody>
          <a:body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4" name="Date Placeholder 3"/>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a:buNone/>
            </a:pPr>
            <a:fld id="{9A0DB2DC-4C9A-4742-B13C-FB6460FD3503}" type="slidenum">
              <a:rPr lang="el-GR" dirty="0">
                <a:latin typeface="Verdana" panose="020B0604030504040204" pitchFamily="34" charset="0"/>
                <a:ea typeface="Arial" panose="020B0604020202020204" pitchFamily="34" charset="0"/>
              </a:rPr>
            </a:fld>
            <a:endParaRPr lang="el-GR" dirty="0">
              <a:latin typeface="Verdana" panose="020B0604030504040204" pitchFamily="34" charset="0"/>
              <a:ea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0" name="9 - Στρογγυλεμένο ορθογώνιο"/>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 name="1 - Τίτλος"/>
          <p:cNvSpPr>
            <a:spLocks noGrp="1"/>
          </p:cNvSpPr>
          <p:nvPr>
            <p:ph type="title" hasCustomPrompt="1"/>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hasCustomPrompt="1"/>
          </p:nvPr>
        </p:nvSpPr>
        <p:spPr>
          <a:xfrm>
            <a:off x="468344" y="5624484"/>
            <a:ext cx="8183880" cy="420624"/>
          </a:xfrm>
        </p:spPr>
        <p:txBody>
          <a:bodyPr lIns="118872" tIns="0" anchor="t"/>
          <a:lstStyle>
            <a:lvl1pPr marL="0" marR="36830"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endParaRPr kumimoji="0" lang="el-GR" smtClean="0"/>
          </a:p>
        </p:txBody>
      </p:sp>
      <p:sp>
        <p:nvSpPr>
          <p:cNvPr id="12" name="3 - Θέση ημερομηνίας"/>
          <p:cNvSpPr>
            <a:spLocks noGrp="1"/>
          </p:cNvSpPr>
          <p:nvPr>
            <p:ph type="dt" sz="half" idx="2"/>
          </p:nvPr>
        </p:nvSpPr>
        <p:spPr>
          <a:xfrm>
            <a:off x="3776663" y="6111875"/>
            <a:ext cx="2286000" cy="365125"/>
          </a:xfrm>
          <a:prstGeom prst="rect">
            <a:avLst/>
          </a:prstGeom>
        </p:spPr>
        <p:txBody>
          <a:bodyPr vert="horz" anchor="b"/>
          <a:lstStyle/>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endParaRPr>
          </a:p>
        </p:txBody>
      </p:sp>
      <p:sp>
        <p:nvSpPr>
          <p:cNvPr id="14" name="4 - Θέση υποσέλιδου"/>
          <p:cNvSpPr>
            <a:spLocks noGrp="1"/>
          </p:cNvSpPr>
          <p:nvPr>
            <p:ph type="ftr" sz="quarter" idx="3"/>
          </p:nvPr>
        </p:nvSpPr>
        <p:spPr>
          <a:xfrm>
            <a:off x="6062663" y="6111875"/>
            <a:ext cx="2286000" cy="365125"/>
          </a:xfrm>
          <a:prstGeom prst="rect">
            <a:avLst/>
          </a:prstGeom>
        </p:spPr>
        <p:txBody>
          <a:bodyPr vert="horz" anchor="b"/>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15" name="5 - Θέση αριθμού διαφάνειας"/>
          <p:cNvSpPr>
            <a:spLocks noGrp="1"/>
          </p:cNvSpPr>
          <p:nvPr>
            <p:ph type="sldNum" sz="quarter" idx="4"/>
          </p:nvPr>
        </p:nvSpPr>
        <p:spPr>
          <a:xfrm>
            <a:off x="8348663" y="6111875"/>
            <a:ext cx="457200" cy="365125"/>
          </a:xfrm>
          <a:prstGeom prst="rect">
            <a:avLst/>
          </a:prstGeom>
        </p:spPr>
        <p:txBody>
          <a:bodyPr vert="horz" anchor="b"/>
          <a:p>
            <a:pPr algn="r">
              <a:buNone/>
            </a:pPr>
            <a:fld id="{9A0DB2DC-4C9A-4742-B13C-FB6460FD3503}" type="slidenum">
              <a:rPr lang="el-GR" dirty="0"/>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hasCustomPrompt="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hasCustomPrompt="1"/>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l-GR" dirty="0">
                <a:latin typeface="Verdana" panose="020B0604030504040204" pitchFamily="34" charset="0"/>
                <a:ea typeface="Arial" panose="020B0604020202020204" pitchFamily="34" charset="0"/>
              </a:rPr>
            </a:fld>
            <a:endParaRPr lang="el-GR" dirty="0">
              <a:latin typeface="Verdana" panose="020B0604030504040204" pitchFamily="34" charset="0"/>
              <a:ea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502920" y="4983480"/>
            <a:ext cx="8183880" cy="1051560"/>
          </a:xfrm>
        </p:spPr>
        <p:txBody>
          <a:bodyPr anchor="b"/>
          <a:lstStyle>
            <a:lvl1pPr>
              <a:defRPr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hasCustomPrompt="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endParaRPr kumimoji="0" lang="el-GR" smtClean="0"/>
          </a:p>
        </p:txBody>
      </p:sp>
      <p:sp>
        <p:nvSpPr>
          <p:cNvPr id="4" name="3 - Θέση κειμένου"/>
          <p:cNvSpPr>
            <a:spLocks noGrp="1"/>
          </p:cNvSpPr>
          <p:nvPr>
            <p:ph type="body" sz="half" idx="3" hasCustomPrompt="1"/>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endParaRPr kumimoji="0" lang="el-GR" smtClean="0"/>
          </a:p>
        </p:txBody>
      </p:sp>
      <p:sp>
        <p:nvSpPr>
          <p:cNvPr id="5" name="4 - Θέση περιεχομένου"/>
          <p:cNvSpPr>
            <a:spLocks noGrp="1"/>
          </p:cNvSpPr>
          <p:nvPr>
            <p:ph sz="quarter" idx="2" hasCustomPrompt="1"/>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hasCustomPrompt="1"/>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7" name="Date Placeholder 6"/>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p>
            <a:pPr lvl="0">
              <a:buNone/>
            </a:pPr>
            <a:fld id="{9A0DB2DC-4C9A-4742-B13C-FB6460FD3503}" type="slidenum">
              <a:rPr lang="el-GR" dirty="0">
                <a:latin typeface="Verdana" panose="020B0604030504040204" pitchFamily="34" charset="0"/>
                <a:ea typeface="Arial" panose="020B0604020202020204" pitchFamily="34" charset="0"/>
              </a:rPr>
            </a:fld>
            <a:endParaRPr lang="el-GR" dirty="0">
              <a:latin typeface="Verdana" panose="020B0604030504040204" pitchFamily="34" charset="0"/>
              <a:ea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p:txBody>
          <a:bodyPr/>
          <a:lstStyle/>
          <a:p>
            <a:r>
              <a:rPr kumimoji="0" lang="el-GR" smtClean="0"/>
              <a:t>Kλικ για επεξεργασία του τίτλου</a:t>
            </a:r>
            <a:endParaRPr kumimoji="0" lang="en-US"/>
          </a:p>
        </p:txBody>
      </p:sp>
      <p:sp>
        <p:nvSpPr>
          <p:cNvPr id="3" name="Date Placeholder 2"/>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a:buNone/>
            </a:pPr>
            <a:fld id="{9A0DB2DC-4C9A-4742-B13C-FB6460FD3503}" type="slidenum">
              <a:rPr lang="el-GR" dirty="0">
                <a:latin typeface="Verdana" panose="020B0604030504040204" pitchFamily="34" charset="0"/>
                <a:ea typeface="Arial" panose="020B0604020202020204" pitchFamily="34" charset="0"/>
              </a:rPr>
            </a:fld>
            <a:endParaRPr lang="el-GR" dirty="0">
              <a:latin typeface="Verdana" panose="020B0604030504040204" pitchFamily="34" charset="0"/>
              <a:ea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10" name="9 - Στρογγυλεμένο ορθογώνιο"/>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1 - Θέση ημερομηνίας"/>
          <p:cNvSpPr>
            <a:spLocks noGrp="1"/>
          </p:cNvSpPr>
          <p:nvPr>
            <p:ph type="dt" sz="half" idx="2"/>
          </p:nvPr>
        </p:nvSpPr>
        <p:spPr>
          <a:xfrm>
            <a:off x="3776663" y="6111875"/>
            <a:ext cx="2286000" cy="365125"/>
          </a:xfrm>
          <a:prstGeom prst="rect">
            <a:avLst/>
          </a:prstGeom>
        </p:spPr>
        <p:txBody>
          <a:bodyPr vert="horz" anchor="b"/>
          <a:lstStyle/>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endParaRPr>
          </a:p>
        </p:txBody>
      </p:sp>
      <p:sp>
        <p:nvSpPr>
          <p:cNvPr id="12" name="2 - Θέση υποσέλιδου"/>
          <p:cNvSpPr>
            <a:spLocks noGrp="1"/>
          </p:cNvSpPr>
          <p:nvPr>
            <p:ph type="ftr" sz="quarter" idx="3"/>
          </p:nvPr>
        </p:nvSpPr>
        <p:spPr>
          <a:xfrm>
            <a:off x="6062663" y="6111875"/>
            <a:ext cx="2286000" cy="365125"/>
          </a:xfrm>
          <a:prstGeom prst="rect">
            <a:avLst/>
          </a:prstGeom>
        </p:spPr>
        <p:txBody>
          <a:bodyPr vert="horz" anchor="b"/>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14" name="3 - Θέση αριθμού διαφάνειας"/>
          <p:cNvSpPr>
            <a:spLocks noGrp="1"/>
          </p:cNvSpPr>
          <p:nvPr>
            <p:ph type="sldNum" sz="quarter" idx="4"/>
          </p:nvPr>
        </p:nvSpPr>
        <p:spPr>
          <a:xfrm>
            <a:off x="8348663" y="6111875"/>
            <a:ext cx="457200" cy="365125"/>
          </a:xfrm>
          <a:prstGeom prst="rect">
            <a:avLst/>
          </a:prstGeom>
        </p:spPr>
        <p:txBody>
          <a:bodyPr vert="horz" anchor="b"/>
          <a:p>
            <a:pPr algn="r">
              <a:buNone/>
            </a:pPr>
            <a:fld id="{9A0DB2DC-4C9A-4742-B13C-FB6460FD3503}" type="slidenum">
              <a:rPr lang="el-GR" dirty="0"/>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hasCustomPrompt="1"/>
          </p:nvPr>
        </p:nvSpPr>
        <p:spPr>
          <a:xfrm>
            <a:off x="5538784" y="533400"/>
            <a:ext cx="2971800" cy="914400"/>
          </a:xfrm>
        </p:spPr>
        <p:txBody>
          <a:bodyPr anchor="b"/>
          <a:lstStyle>
            <a:lvl1pPr algn="l">
              <a:buNone/>
              <a:defRPr sz="2200" b="1">
                <a:solidFill>
                  <a:schemeClr val="accent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hasCustomPrompt="1"/>
          </p:nvPr>
        </p:nvSpPr>
        <p:spPr>
          <a:xfrm>
            <a:off x="5538847" y="1447802"/>
            <a:ext cx="2971800" cy="4206112"/>
          </a:xfrm>
        </p:spPr>
        <p:txBody>
          <a:bodyPr lIns="91440"/>
          <a:lstStyle>
            <a:lvl1pPr marL="18415" marR="18415"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hasCustomPrompt="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5" name="Date Placeholder 4"/>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a:buNone/>
            </a:pPr>
            <a:fld id="{9A0DB2DC-4C9A-4742-B13C-FB6460FD3503}" type="slidenum">
              <a:rPr lang="el-GR" dirty="0">
                <a:latin typeface="Verdana" panose="020B0604030504040204" pitchFamily="34" charset="0"/>
                <a:ea typeface="Arial" panose="020B0604020202020204" pitchFamily="34" charset="0"/>
              </a:rPr>
            </a:fld>
            <a:endParaRPr lang="el-GR" dirty="0">
              <a:latin typeface="Verdana" panose="020B0604030504040204" pitchFamily="34" charset="0"/>
              <a:ea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0" name="9 - Στρογγυλεμένο ορθογώνιο"/>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10 - Στρογγύλεμα μίας γωνίας ορθογωνίου"/>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 name="1 - Τίτλος"/>
          <p:cNvSpPr>
            <a:spLocks noGrp="1"/>
          </p:cNvSpPr>
          <p:nvPr>
            <p:ph type="title" hasCustomPrompt="1"/>
          </p:nvPr>
        </p:nvSpPr>
        <p:spPr>
          <a:xfrm>
            <a:off x="457200" y="5012056"/>
            <a:ext cx="8229600" cy="1051560"/>
          </a:xfrm>
        </p:spPr>
        <p:txBody>
          <a:bodyPr anchor="t"/>
          <a:lstStyle>
            <a:lvl1pPr algn="l">
              <a:buNone/>
              <a:defRPr sz="3600" b="0">
                <a:solidFill>
                  <a:schemeClr val="bg2">
                    <a:shade val="25000"/>
                  </a:schemeClr>
                </a:solidFill>
                <a:effectLst/>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hasCustomPrompt="1"/>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lstStyle>
          <a:p>
            <a:pPr lvl="0" eaLnBrk="1" latinLnBrk="0" hangingPunct="1"/>
            <a:r>
              <a:rPr lang="el-GR" smtClean="0"/>
              <a:t>Kλικ για επεξεργασία των στυλ του υποδείγματος</a:t>
            </a:r>
            <a:endParaRPr lang="el-GR" smtClean="0"/>
          </a:p>
          <a:p>
            <a:pPr lvl="1" eaLnBrk="1" latinLnBrk="0" hangingPunct="1"/>
            <a:r>
              <a:rPr lang="el-GR" smtClean="0"/>
              <a:t>Δεύτερου επιπέδου</a:t>
            </a:r>
            <a:endParaRPr lang="el-GR" smtClean="0"/>
          </a:p>
          <a:p>
            <a:pPr lvl="2" eaLnBrk="1" latinLnBrk="0" hangingPunct="1"/>
            <a:r>
              <a:rPr lang="el-GR" smtClean="0"/>
              <a:t>Τρίτου επιπέδου</a:t>
            </a:r>
            <a:endParaRPr lang="el-GR" smtClean="0"/>
          </a:p>
          <a:p>
            <a:pPr lvl="3" eaLnBrk="1" latinLnBrk="0" hangingPunct="1"/>
            <a:r>
              <a:rPr lang="el-GR" smtClean="0"/>
              <a:t>Τέταρτου επιπέδου</a:t>
            </a:r>
            <a:endParaRPr lang="el-GR" smtClean="0"/>
          </a:p>
          <a:p>
            <a:pPr lvl="4" eaLnBrk="1" latinLnBrk="0" hangingPunct="1"/>
            <a:r>
              <a:rPr lang="el-GR" smtClean="0"/>
              <a:t>Πέμπτου επιπέδου</a:t>
            </a:r>
            <a:endParaRPr kumimoji="0" lang="en-US"/>
          </a:p>
        </p:txBody>
      </p:sp>
      <p:sp>
        <p:nvSpPr>
          <p:cNvPr id="3" name="2 - Θέση εικόνας"/>
          <p:cNvSpPr>
            <a:spLocks noGrp="1"/>
          </p:cNvSpPr>
          <p:nvPr>
            <p:ph type="pic" idx="1" hasCustomPrompt="1"/>
          </p:nvPr>
        </p:nvSpPr>
        <p:spPr>
          <a:xfrm>
            <a:off x="421480" y="435768"/>
            <a:ext cx="5925312" cy="4343400"/>
          </a:xfrm>
          <a:prstGeom prst="snipRoundRect">
            <a:avLst>
              <a:gd name="adj1" fmla="val 1040"/>
              <a:gd name="adj2" fmla="val 0"/>
            </a:avLst>
          </a:prstGeom>
          <a:solidFill>
            <a:schemeClr val="bg2">
              <a:shade val="10000"/>
            </a:schemeClr>
          </a:solidFill>
        </p:spPr>
        <p:txBody>
          <a:bodyPr vert="horz" lIns="182880" tIns="91440">
            <a:normAutofit/>
          </a:bodyPr>
          <a:lstStyle>
            <a:lvl1pPr marL="0" indent="0">
              <a:buNone/>
              <a:defRPr sz="3200"/>
            </a:lvl1pPr>
          </a:lstStyle>
          <a:p>
            <a:pPr marL="0" marR="0" lvl="0" indent="0" algn="l" defTabSz="914400" rtl="0" eaLnBrk="1" fontAlgn="auto" latinLnBrk="0" hangingPunct="1">
              <a:lnSpc>
                <a:spcPct val="100000"/>
              </a:lnSpc>
              <a:spcBef>
                <a:spcPts val="250"/>
              </a:spcBef>
              <a:spcAft>
                <a:spcPts val="0"/>
              </a:spcAft>
              <a:buClr>
                <a:schemeClr val="accent1"/>
              </a:buClr>
              <a:buSzPct val="80000"/>
              <a:buFont typeface="Wingdings 2" panose="05020102010507070707"/>
              <a:buNone/>
              <a:defRPr/>
            </a:pPr>
            <a:r>
              <a:rPr kumimoji="0" lang="el-GR" sz="3200" b="0" i="0" u="none" strike="noStrike" kern="1200" cap="none" spc="0" normalizeH="0" baseline="0" noProof="0" smtClean="0">
                <a:ln>
                  <a:noFill/>
                </a:ln>
                <a:solidFill>
                  <a:schemeClr val="tx1"/>
                </a:solidFill>
                <a:effectLst/>
                <a:uLnTx/>
                <a:uFillTx/>
                <a:latin typeface="+mn-lt"/>
                <a:ea typeface="+mn-ea"/>
                <a:cs typeface="+mn-cs"/>
              </a:rPr>
              <a:t>Κάντε κλικ στο εικονίδιο για να προσθέσετε μια εικόνα</a:t>
            </a: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12" name="4 - Θέση ημερομηνίας"/>
          <p:cNvSpPr>
            <a:spLocks noGrp="1"/>
          </p:cNvSpPr>
          <p:nvPr>
            <p:ph type="dt" sz="half" idx="12"/>
          </p:nvPr>
        </p:nvSpPr>
        <p:spPr>
          <a:xfrm>
            <a:off x="3776663" y="6111875"/>
            <a:ext cx="2286000" cy="365125"/>
          </a:xfrm>
          <a:prstGeom prst="rect">
            <a:avLst/>
          </a:prstGeom>
        </p:spPr>
        <p:txBody>
          <a:bodyPr vert="horz" anchor="b"/>
          <a:lstStyle/>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endParaRPr>
          </a:p>
        </p:txBody>
      </p:sp>
      <p:sp>
        <p:nvSpPr>
          <p:cNvPr id="14" name="5 - Θέση υποσέλιδου"/>
          <p:cNvSpPr>
            <a:spLocks noGrp="1"/>
          </p:cNvSpPr>
          <p:nvPr>
            <p:ph type="ftr" sz="quarter" idx="3"/>
          </p:nvPr>
        </p:nvSpPr>
        <p:spPr>
          <a:xfrm>
            <a:off x="6062663" y="6111875"/>
            <a:ext cx="2286000" cy="365125"/>
          </a:xfrm>
          <a:prstGeom prst="rect">
            <a:avLst/>
          </a:prstGeom>
        </p:spPr>
        <p:txBody>
          <a:bodyPr vert="horz" anchor="b"/>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15" name="6 - Θέση αριθμού διαφάνειας"/>
          <p:cNvSpPr>
            <a:spLocks noGrp="1"/>
          </p:cNvSpPr>
          <p:nvPr>
            <p:ph type="sldNum" sz="quarter" idx="4"/>
          </p:nvPr>
        </p:nvSpPr>
        <p:spPr>
          <a:xfrm>
            <a:off x="8348663" y="6111875"/>
            <a:ext cx="457200" cy="365125"/>
          </a:xfrm>
          <a:prstGeom prst="rect">
            <a:avLst/>
          </a:prstGeom>
        </p:spPr>
        <p:txBody>
          <a:bodyPr vert="horz" anchor="b"/>
          <a:p>
            <a:pPr algn="r">
              <a:buNone/>
            </a:pPr>
            <a:fld id="{9A0DB2DC-4C9A-4742-B13C-FB6460FD3503}" type="slidenum">
              <a:rPr lang="el-GR" dirty="0"/>
            </a:fld>
            <a:endParaRPr lang="el-G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p:sp>
        <p:nvSpPr>
          <p:cNvPr id="7" name="6 - Στρογγυλεμένο ορθογώνιο"/>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 name="12 - Θέση τίτλου"/>
          <p:cNvSpPr>
            <a:spLocks noGrp="1"/>
          </p:cNvSpPr>
          <p:nvPr>
            <p:ph type="title"/>
          </p:nvPr>
        </p:nvSpPr>
        <p:spPr>
          <a:xfrm>
            <a:off x="503238" y="4986338"/>
            <a:ext cx="8183563" cy="1050925"/>
          </a:xfrm>
          <a:prstGeom prst="rect">
            <a:avLst/>
          </a:prstGeom>
        </p:spPr>
        <p:txBody>
          <a:bodyPr vert="horz" anchor="b"/>
          <a:p>
            <a:pPr lvl="0"/>
            <a:r>
              <a:rPr dirty="0"/>
              <a:t>Kλικ για επεξεργασία του τίτλου</a:t>
            </a:r>
            <a:endParaRPr lang="en-US" altLang="x-none" dirty="0"/>
          </a:p>
        </p:txBody>
      </p:sp>
      <p:sp>
        <p:nvSpPr>
          <p:cNvPr id="1031" name="3 - Θέση κειμένου"/>
          <p:cNvSpPr>
            <a:spLocks noGrp="1"/>
          </p:cNvSpPr>
          <p:nvPr>
            <p:ph type="body" idx="1"/>
          </p:nvPr>
        </p:nvSpPr>
        <p:spPr>
          <a:xfrm>
            <a:off x="503238" y="530225"/>
            <a:ext cx="8183562" cy="4187825"/>
          </a:xfrm>
          <a:prstGeom prst="rect">
            <a:avLst/>
          </a:prstGeom>
          <a:noFill/>
          <a:ln w="9525">
            <a:noFill/>
          </a:ln>
        </p:spPr>
        <p:txBody>
          <a:bodyPr lIns="182880" tIns="91440"/>
          <a:p>
            <a:pPr lvl="0"/>
            <a:r>
              <a:rPr dirty="0"/>
              <a:t>Kλικ για επεξεργασία των στυλ του υποδείγματος</a:t>
            </a:r>
            <a:endParaRPr dirty="0"/>
          </a:p>
          <a:p>
            <a:pPr lvl="1"/>
            <a:r>
              <a:rPr dirty="0"/>
              <a:t>Δεύτερου επιπέδου</a:t>
            </a:r>
            <a:endParaRPr dirty="0"/>
          </a:p>
          <a:p>
            <a:pPr lvl="2"/>
            <a:r>
              <a:rPr dirty="0"/>
              <a:t>Τρίτου επιπέδου</a:t>
            </a:r>
            <a:endParaRPr dirty="0"/>
          </a:p>
          <a:p>
            <a:pPr lvl="3"/>
            <a:r>
              <a:rPr dirty="0"/>
              <a:t>Τέταρτου επιπέδου</a:t>
            </a:r>
            <a:endParaRPr dirty="0"/>
          </a:p>
          <a:p>
            <a:pPr lvl="4"/>
            <a:r>
              <a:rPr dirty="0"/>
              <a:t>Πέμπτου επιπέδου</a:t>
            </a:r>
            <a:endParaRPr lang="en-US" altLang="x-none" dirty="0"/>
          </a:p>
        </p:txBody>
      </p:sp>
      <p:sp>
        <p:nvSpPr>
          <p:cNvPr id="25" name="24 - Θέση ημερομηνίας"/>
          <p:cNvSpPr>
            <a:spLocks noGrp="1"/>
          </p:cNvSpPr>
          <p:nvPr>
            <p:ph type="dt" sz="half" idx="2"/>
          </p:nvPr>
        </p:nvSpPr>
        <p:spPr>
          <a:xfrm>
            <a:off x="3776663"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C017517B-98BC-484E-A72D-59823E50B8AF}" type="datetimeFigureOut">
              <a:rPr kumimoji="0" lang="el-GR" sz="1000" b="0" i="0" u="none" strike="noStrike" kern="1200" cap="none" spc="0" normalizeH="0" baseline="0" noProof="0" smtClean="0">
                <a:ln>
                  <a:noFill/>
                </a:ln>
                <a:solidFill>
                  <a:schemeClr val="bg2">
                    <a:shade val="50000"/>
                  </a:schemeClr>
                </a:solidFill>
                <a:effectLst/>
                <a:uLnTx/>
                <a:uFillTx/>
                <a:latin typeface="+mn-lt"/>
                <a:ea typeface="+mn-ea"/>
                <a:cs typeface="+mn-cs"/>
              </a:rPr>
            </a:fld>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18" name="17 - Θέση υποσέλιδου"/>
          <p:cNvSpPr>
            <a:spLocks noGrp="1"/>
          </p:cNvSpPr>
          <p:nvPr>
            <p:ph type="ftr" sz="quarter" idx="3"/>
          </p:nvPr>
        </p:nvSpPr>
        <p:spPr>
          <a:xfrm>
            <a:off x="6062663"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l-GR" sz="1000" b="0" i="0" u="none" strike="noStrike" kern="1200" cap="none" spc="0" normalizeH="0" baseline="0" noProof="0">
              <a:ln>
                <a:noFill/>
              </a:ln>
              <a:solidFill>
                <a:schemeClr val="bg2">
                  <a:shade val="50000"/>
                </a:schemeClr>
              </a:solidFill>
              <a:effectLst/>
              <a:uLnTx/>
              <a:uFillTx/>
              <a:latin typeface="+mn-lt"/>
              <a:ea typeface="+mn-ea"/>
              <a:cs typeface="+mn-cs"/>
            </a:endParaRPr>
          </a:p>
        </p:txBody>
      </p:sp>
      <p:sp>
        <p:nvSpPr>
          <p:cNvPr id="5" name="4 - Θέση αριθμού διαφάνειας"/>
          <p:cNvSpPr>
            <a:spLocks noGrp="1"/>
          </p:cNvSpPr>
          <p:nvPr>
            <p:ph type="sldNum" sz="quarter" idx="4"/>
          </p:nvPr>
        </p:nvSpPr>
        <p:spPr>
          <a:xfrm>
            <a:off x="8348663" y="6111875"/>
            <a:ext cx="457200" cy="365125"/>
          </a:xfrm>
          <a:prstGeom prst="rect">
            <a:avLst/>
          </a:prstGeom>
        </p:spPr>
        <p:txBody>
          <a:bodyPr vert="horz" anchor="b"/>
          <a:lstStyle>
            <a:lvl1pPr algn="r">
              <a:defRPr sz="1000">
                <a:solidFill>
                  <a:srgbClr val="A7A399"/>
                </a:solidFill>
              </a:defRPr>
            </a:lvl1pPr>
          </a:lstStyle>
          <a:p>
            <a:pPr lvl="0">
              <a:buNone/>
            </a:pPr>
            <a:fld id="{9A0DB2DC-4C9A-4742-B13C-FB6460FD3503}" type="slidenum">
              <a:rPr lang="el-GR" dirty="0">
                <a:latin typeface="Verdana" panose="020B0604030504040204" pitchFamily="34" charset="0"/>
                <a:ea typeface="Arial" panose="020B0604020202020204" pitchFamily="34" charset="0"/>
              </a:rPr>
            </a:fld>
            <a:endParaRPr lang="el-GR" dirty="0">
              <a:latin typeface="Verdana" panose="020B0604030504040204" pitchFamily="34" charset="0"/>
              <a:ea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p:titleStyle>
    <p:bodyStyle>
      <a:lvl1pPr marL="265430" indent="-265430" algn="l" rtl="0" eaLnBrk="1" latinLnBrk="0" hangingPunct="1">
        <a:spcBef>
          <a:spcPts val="250"/>
        </a:spcBef>
        <a:buClr>
          <a:schemeClr val="accent1"/>
        </a:buClr>
        <a:buSzPct val="80000"/>
        <a:buFont typeface="Wingdings 2" panose="05020102010507070707"/>
        <a:buChar char=""/>
        <a:defRPr kumimoji="0" sz="2800" kern="1200">
          <a:solidFill>
            <a:schemeClr val="tx1"/>
          </a:solidFill>
          <a:effectLst/>
          <a:latin typeface="+mn-lt"/>
          <a:ea typeface="+mn-ea"/>
          <a:cs typeface="+mn-cs"/>
        </a:defRPr>
      </a:lvl1pPr>
      <a:lvl2pPr marL="548640" indent="-201295" algn="l" rtl="0" eaLnBrk="1" latinLnBrk="0" hangingPunct="1">
        <a:spcBef>
          <a:spcPts val="250"/>
        </a:spcBef>
        <a:buClr>
          <a:schemeClr val="accent1"/>
        </a:buClr>
        <a:buSzPct val="100000"/>
        <a:buFont typeface="Verdana" panose="020B0604030504040204"/>
        <a:buChar char="◦"/>
        <a:defRPr kumimoji="0" sz="2400" kern="1200">
          <a:solidFill>
            <a:schemeClr val="tx1"/>
          </a:solidFill>
          <a:latin typeface="+mn-lt"/>
          <a:ea typeface="+mn-ea"/>
          <a:cs typeface="+mn-cs"/>
        </a:defRPr>
      </a:lvl2pPr>
      <a:lvl3pPr marL="786130" indent="-182880" algn="l" rtl="0" eaLnBrk="1" latinLnBrk="0" hangingPunct="1">
        <a:spcBef>
          <a:spcPts val="250"/>
        </a:spcBef>
        <a:buClr>
          <a:schemeClr val="accent2">
            <a:tint val="85000"/>
            <a:satMod val="285000"/>
          </a:schemeClr>
        </a:buClr>
        <a:buSzPct val="100000"/>
        <a:buFont typeface="Wingdings 2" panose="05020102010507070707"/>
        <a:buChar char=""/>
        <a:defRPr kumimoji="0" sz="2200" kern="1200">
          <a:solidFill>
            <a:schemeClr val="tx1"/>
          </a:solidFill>
          <a:latin typeface="+mn-lt"/>
          <a:ea typeface="+mn-ea"/>
          <a:cs typeface="+mn-cs"/>
        </a:defRPr>
      </a:lvl3pPr>
      <a:lvl4pPr marL="1024255" indent="-182880" algn="l" rtl="0" eaLnBrk="1" latinLnBrk="0" hangingPunct="1">
        <a:spcBef>
          <a:spcPts val="230"/>
        </a:spcBef>
        <a:buClr>
          <a:schemeClr val="accent2">
            <a:tint val="85000"/>
            <a:satMod val="285000"/>
          </a:schemeClr>
        </a:buClr>
        <a:buSzPct val="112000"/>
        <a:buFont typeface="Verdana" panose="020B0604030504040204"/>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panose="05020102010507070707"/>
        <a:buChar char=""/>
        <a:defRPr kumimoji="0" sz="1800" kern="1200">
          <a:solidFill>
            <a:schemeClr val="tx1"/>
          </a:solidFill>
          <a:latin typeface="+mn-lt"/>
          <a:ea typeface="+mn-ea"/>
          <a:cs typeface="+mn-cs"/>
        </a:defRPr>
      </a:lvl5pPr>
      <a:lvl6pPr marL="1490345" indent="-182880" algn="l" rtl="0" eaLnBrk="1" latinLnBrk="0" hangingPunct="1">
        <a:spcBef>
          <a:spcPts val="250"/>
        </a:spcBef>
        <a:buClr>
          <a:schemeClr val="accent3">
            <a:tint val="85000"/>
            <a:satMod val="275000"/>
          </a:schemeClr>
        </a:buClr>
        <a:buSzPct val="100000"/>
        <a:buFont typeface="Verdana" panose="020B0604030504040204"/>
        <a:buChar char="◦"/>
        <a:defRPr kumimoji="0" sz="1700" kern="1200" baseline="0">
          <a:solidFill>
            <a:schemeClr val="tx1"/>
          </a:solidFill>
          <a:latin typeface="+mn-lt"/>
          <a:ea typeface="+mn-ea"/>
          <a:cs typeface="+mn-cs"/>
        </a:defRPr>
      </a:lvl6pPr>
      <a:lvl7pPr marL="1700530" indent="-182880" algn="l" rtl="0" eaLnBrk="1" latinLnBrk="0" hangingPunct="1">
        <a:spcBef>
          <a:spcPts val="255"/>
        </a:spcBef>
        <a:buClr>
          <a:schemeClr val="accent3">
            <a:tint val="85000"/>
            <a:satMod val="275000"/>
          </a:schemeClr>
        </a:buClr>
        <a:buSzPct val="100000"/>
        <a:buFont typeface="Wingdings 2" panose="05020102010507070707"/>
        <a:buChar char=""/>
        <a:defRPr kumimoji="0" sz="1500" kern="1200">
          <a:solidFill>
            <a:schemeClr val="tx1"/>
          </a:solidFill>
          <a:latin typeface="+mn-lt"/>
          <a:ea typeface="+mn-ea"/>
          <a:cs typeface="+mn-cs"/>
        </a:defRPr>
      </a:lvl7pPr>
      <a:lvl8pPr marL="1920240" indent="-182880" algn="l" rtl="0" eaLnBrk="1" latinLnBrk="0" hangingPunct="1">
        <a:spcBef>
          <a:spcPts val="255"/>
        </a:spcBef>
        <a:buClr>
          <a:schemeClr val="accent3">
            <a:tint val="85000"/>
            <a:satMod val="275000"/>
          </a:schemeClr>
        </a:buClr>
        <a:buSzPct val="100000"/>
        <a:buFont typeface="Verdana" panose="020B0604030504040204"/>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panose="05020102010507070707"/>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3 - Τίτλος"/>
          <p:cNvSpPr>
            <a:spLocks noGrp="1"/>
          </p:cNvSpPr>
          <p:nvPr>
            <p:ph type="ctrTitle" hasCustomPrompt="1"/>
          </p:nvPr>
        </p:nvSpPr>
        <p:spPr>
          <a:xfrm>
            <a:off x="722313" y="1820863"/>
            <a:ext cx="7772400" cy="1828800"/>
          </a:xfrm>
        </p:spPr>
        <p:txBody>
          <a:bodyPr vert="horz" lIns="45720" rIns="45720" bIns="45720" anchor="b"/>
          <a:p>
            <a:pPr>
              <a:buClrTx/>
              <a:buSzTx/>
              <a:buFontTx/>
              <a:buNone/>
            </a:pPr>
            <a:r>
              <a:rPr kumimoji="0" sz="4000" kern="1200" dirty="0">
                <a:effectLst>
                  <a:outerShdw blurRad="38100" dist="38100" dir="2700000">
                    <a:srgbClr val="000000"/>
                  </a:outerShdw>
                </a:effectLst>
                <a:latin typeface="Book Antiqua" panose="02040602050305030304" pitchFamily="18" charset="0"/>
                <a:ea typeface="+mj-ea"/>
                <a:cs typeface="+mj-cs"/>
              </a:rPr>
              <a:t>Όμιλος: Επιχειρηματολογία &amp; Αντιλογία</a:t>
            </a:r>
            <a:endParaRPr kumimoji="0" sz="4000" kern="1200" dirty="0">
              <a:effectLst>
                <a:outerShdw blurRad="38100" dist="38100" dir="2700000">
                  <a:srgbClr val="000000"/>
                </a:outerShdw>
              </a:effectLst>
              <a:latin typeface="Book Antiqua" panose="02040602050305030304" pitchFamily="18" charset="0"/>
              <a:ea typeface="+mj-ea"/>
              <a:cs typeface="+mj-cs"/>
            </a:endParaRPr>
          </a:p>
        </p:txBody>
      </p:sp>
      <p:sp>
        <p:nvSpPr>
          <p:cNvPr id="5" name="4 - Υπότιτλος"/>
          <p:cNvSpPr>
            <a:spLocks noGrp="1"/>
          </p:cNvSpPr>
          <p:nvPr>
            <p:ph type="subTitle" idx="1" hasCustomPrompt="1"/>
          </p:nvPr>
        </p:nvSpPr>
        <p:spPr>
          <a:xfrm>
            <a:off x="3419475" y="4868863"/>
            <a:ext cx="2952750" cy="504825"/>
          </a:xfrm>
        </p:spPr>
        <p:txBody>
          <a:bodyPr vert="horz" lIns="182880" tIns="0">
            <a:noAutofit/>
          </a:bodyPr>
          <a:p>
            <a:pPr>
              <a:spcBef>
                <a:spcPct val="0"/>
              </a:spcBef>
              <a:buSzPct val="80000"/>
              <a:buFont typeface="Wingdings 2" panose="05020102010507070707" pitchFamily="18" charset="2"/>
            </a:pPr>
            <a:r>
              <a:rPr kumimoji="0" sz="3200" b="1" i="1" kern="1200" dirty="0">
                <a:solidFill>
                  <a:srgbClr val="79766F"/>
                </a:solidFill>
                <a:latin typeface="Book Antiqua" panose="02040602050305030304" pitchFamily="18" charset="0"/>
                <a:ea typeface="+mn-ea"/>
                <a:cs typeface="+mn-cs"/>
              </a:rPr>
              <a:t>2</a:t>
            </a:r>
            <a:r>
              <a:rPr kumimoji="0" sz="3200" b="1" i="1" kern="1200" baseline="30000" dirty="0">
                <a:solidFill>
                  <a:srgbClr val="79766F"/>
                </a:solidFill>
                <a:latin typeface="Book Antiqua" panose="02040602050305030304" pitchFamily="18" charset="0"/>
                <a:ea typeface="+mn-ea"/>
                <a:cs typeface="+mn-cs"/>
              </a:rPr>
              <a:t>η</a:t>
            </a:r>
            <a:r>
              <a:rPr kumimoji="0" sz="3200" b="1" i="1" kern="1200" dirty="0">
                <a:solidFill>
                  <a:srgbClr val="79766F"/>
                </a:solidFill>
                <a:latin typeface="Book Antiqua" panose="02040602050305030304" pitchFamily="18" charset="0"/>
                <a:ea typeface="+mn-ea"/>
                <a:cs typeface="+mn-cs"/>
              </a:rPr>
              <a:t> Συνάντηση</a:t>
            </a:r>
            <a:endParaRPr kumimoji="0" sz="3200" b="1" i="1" kern="1200" dirty="0">
              <a:solidFill>
                <a:srgbClr val="79766F"/>
              </a:solidFill>
              <a:latin typeface="Book Antiqua" panose="02040602050305030304" pitchFamily="18" charset="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503238" y="4983163"/>
            <a:ext cx="8183563" cy="1052513"/>
          </a:xfr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defRPr/>
            </a:pPr>
            <a:endParaRPr kumimoji="0" lang="el-GR" sz="3600" b="1" i="0" u="none" strike="noStrike" kern="1200" cap="none" spc="0" normalizeH="0" baseline="0" noProof="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endParaRPr>
          </a:p>
        </p:txBody>
      </p:sp>
      <p:sp>
        <p:nvSpPr>
          <p:cNvPr id="15363" name="2 - Θέση περιεχομένου"/>
          <p:cNvSpPr>
            <a:spLocks noGrp="1"/>
          </p:cNvSpPr>
          <p:nvPr>
            <p:ph idx="1" hasCustomPrompt="1"/>
          </p:nvPr>
        </p:nvSpPr>
        <p:spPr>
          <a:xfrm>
            <a:off x="503238" y="530225"/>
            <a:ext cx="8183562" cy="4187825"/>
          </a:xfrm>
          <a:ln/>
        </p:spPr>
        <p:txBody>
          <a:bodyPr vert="horz" wrap="square" lIns="182880" tIns="91440" anchor="t" anchorCtr="0"/>
          <a:p>
            <a:r>
              <a:rPr sz="3200" dirty="0">
                <a:latin typeface="Book Antiqua" panose="02040602050305030304" pitchFamily="18" charset="0"/>
              </a:rPr>
              <a:t>Ο αναγνώστης κάθεται σε μια ψηλή καρέκλα και ξεκινάει την ανάγνωση.</a:t>
            </a:r>
            <a:endParaRPr sz="3200" dirty="0">
              <a:latin typeface="Book Antiqua" panose="02040602050305030304" pitchFamily="18" charset="0"/>
            </a:endParaRPr>
          </a:p>
          <a:p>
            <a:r>
              <a:rPr sz="3200" u="sng" dirty="0">
                <a:latin typeface="Book Antiqua" panose="02040602050305030304" pitchFamily="18" charset="0"/>
              </a:rPr>
              <a:t>Διάρκεια</a:t>
            </a:r>
            <a:r>
              <a:rPr sz="3200" dirty="0">
                <a:latin typeface="Book Antiqua" panose="02040602050305030304" pitchFamily="18" charset="0"/>
              </a:rPr>
              <a:t>: (μαζί με την εισαγωγή) </a:t>
            </a:r>
            <a:r>
              <a:rPr sz="3200" b="1" dirty="0">
                <a:latin typeface="Book Antiqua" panose="02040602050305030304" pitchFamily="18" charset="0"/>
              </a:rPr>
              <a:t>6-8 λεπτά. </a:t>
            </a:r>
            <a:r>
              <a:rPr sz="3200" dirty="0">
                <a:latin typeface="Book Antiqua" panose="02040602050305030304" pitchFamily="18" charset="0"/>
              </a:rPr>
              <a:t>Ο αναγνώστης διαβάζει, χωρίς να χάνει την επαφή με το κείμενο, δίνοντας έμφαση στην έκφραση του προσώπου και στην οπτική επαφή με το κοινό. </a:t>
            </a:r>
            <a:endParaRPr sz="3200" dirty="0">
              <a:latin typeface="Book Antiqua" panose="02040602050305030304" pitchFamily="18" charset="0"/>
            </a:endParaRPr>
          </a:p>
          <a:p>
            <a:endParaRPr sz="3200" dirty="0">
              <a:latin typeface="Book Antiqua" panose="0204060205030503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4" name="1 - Τίτλος"/>
          <p:cNvSpPr>
            <a:spLocks noGrp="1"/>
          </p:cNvSpPr>
          <p:nvPr>
            <p:ph type="title" hasCustomPrompt="1"/>
          </p:nvPr>
        </p:nvSpPr>
        <p:spPr>
          <a:xfrm>
            <a:off x="214313" y="285750"/>
            <a:ext cx="8229600" cy="785813"/>
          </a:xfrm>
        </p:spPr>
        <p:txBody>
          <a:bodyPr vert="horz" anchor="b"/>
          <a:p>
            <a:pPr algn="ctr"/>
            <a:r>
              <a:rPr sz="4400" dirty="0">
                <a:effectLst>
                  <a:outerShdw blurRad="38100" dist="38100" dir="2700000">
                    <a:srgbClr val="000000"/>
                  </a:outerShdw>
                </a:effectLst>
                <a:latin typeface="Book Antiqua" panose="02040602050305030304" pitchFamily="18" charset="0"/>
              </a:rPr>
              <a:t>Εκφραστική ανάγνωση</a:t>
            </a:r>
            <a:endParaRPr sz="4400" dirty="0">
              <a:effectLst>
                <a:outerShdw blurRad="38100" dist="38100" dir="2700000">
                  <a:srgbClr val="000000"/>
                </a:outerShdw>
              </a:effectLst>
              <a:latin typeface="Book Antiqua" panose="02040602050305030304" pitchFamily="18" charset="0"/>
            </a:endParaRPr>
          </a:p>
        </p:txBody>
      </p:sp>
      <p:sp>
        <p:nvSpPr>
          <p:cNvPr id="44035" name="2 - Θέση περιεχομένου"/>
          <p:cNvSpPr>
            <a:spLocks noGrp="1"/>
          </p:cNvSpPr>
          <p:nvPr>
            <p:ph idx="1" hasCustomPrompt="1"/>
          </p:nvPr>
        </p:nvSpPr>
        <p:spPr>
          <a:xfrm>
            <a:off x="500063" y="1057275"/>
            <a:ext cx="8229600" cy="4603750"/>
          </a:xfrm>
        </p:spPr>
        <p:txBody>
          <a:bodyPr vert="horz" lIns="182880" tIns="91440"/>
          <a:p>
            <a:pPr>
              <a:lnSpc>
                <a:spcPct val="80000"/>
              </a:lnSpc>
            </a:pPr>
            <a:r>
              <a:rPr sz="3200" i="1" dirty="0">
                <a:latin typeface="Book Antiqua" panose="02040602050305030304" pitchFamily="18" charset="0"/>
              </a:rPr>
              <a:t>Το νόηµα του κειμένου γίνεται κατά το ήµισυ κατανοητό στο ακροατήριο από μια πρώτη σωστή ανάγνωση, που αποδίδει τις σκέψεις και τα συναισθήματα του συγγραφέα ή του ποιητή. «Διαβάζω ανάμεσα στις γραμμές» (read between the lines) ή, με άλλα λόγια, «</a:t>
            </a:r>
            <a:r>
              <a:rPr sz="3200" i="1" u="sng" dirty="0">
                <a:latin typeface="Book Antiqua" panose="02040602050305030304" pitchFamily="18" charset="0"/>
              </a:rPr>
              <a:t>Διαβάζω</a:t>
            </a:r>
            <a:r>
              <a:rPr sz="3200" i="1" dirty="0">
                <a:latin typeface="Book Antiqua" panose="02040602050305030304" pitchFamily="18" charset="0"/>
              </a:rPr>
              <a:t> σημαίνει ανακαλύπτω αυτό που κρύβεται πίσω από τις λέξεις».</a:t>
            </a:r>
            <a:endParaRPr sz="3200" i="1" dirty="0">
              <a:latin typeface="Book Antiqua" panose="02040602050305030304" pitchFamily="18" charset="0"/>
            </a:endParaRPr>
          </a:p>
          <a:p>
            <a:pPr>
              <a:lnSpc>
                <a:spcPct val="80000"/>
              </a:lnSpc>
              <a:buNone/>
            </a:pPr>
            <a:endParaRPr b="1" dirty="0">
              <a:latin typeface="Book Antiqua" panose="02040602050305030304" pitchFamily="18" charset="0"/>
            </a:endParaRPr>
          </a:p>
          <a:p>
            <a:pPr>
              <a:lnSpc>
                <a:spcPct val="80000"/>
              </a:lnSpc>
              <a:buNone/>
            </a:pPr>
            <a:endParaRPr dirty="0">
              <a:latin typeface="Book Antiqua" panose="02040602050305030304" pitchFamily="18" charset="0"/>
            </a:endParaRPr>
          </a:p>
          <a:p>
            <a:pPr>
              <a:lnSpc>
                <a:spcPct val="80000"/>
              </a:lnSpc>
              <a:buNone/>
            </a:pPr>
            <a:br>
              <a:rPr sz="500" dirty="0"/>
            </a:br>
            <a:r>
              <a:rPr sz="500" dirty="0"/>
              <a:t> </a:t>
            </a:r>
            <a:endParaRPr sz="500" dirty="0"/>
          </a:p>
          <a:p>
            <a:pPr>
              <a:lnSpc>
                <a:spcPct val="80000"/>
              </a:lnSpc>
            </a:pPr>
            <a:endParaRPr sz="500" b="1"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503238" y="5300663"/>
            <a:ext cx="8183563" cy="735013"/>
          </a:xfr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defRPr/>
            </a:pPr>
            <a:endParaRPr kumimoji="0" lang="el-GR" sz="3600" b="1" i="0" u="none" strike="noStrike" kern="1200" cap="none" spc="0" normalizeH="0" baseline="0" noProof="0" dirty="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endParaRPr>
          </a:p>
        </p:txBody>
      </p:sp>
      <p:sp>
        <p:nvSpPr>
          <p:cNvPr id="3" name="2 - Θέση περιεχομένου"/>
          <p:cNvSpPr>
            <a:spLocks noGrp="1"/>
          </p:cNvSpPr>
          <p:nvPr>
            <p:ph idx="1" hasCustomPrompt="1"/>
          </p:nvPr>
        </p:nvSpPr>
        <p:spPr>
          <a:xfrm>
            <a:off x="503238" y="530225"/>
            <a:ext cx="8183563" cy="4187825"/>
          </a:xfrm>
        </p:spPr>
        <p:txBody>
          <a:bodyPr vert="horz" lIns="182880" tIns="91440"/>
          <a:p>
            <a:pPr>
              <a:lnSpc>
                <a:spcPct val="80000"/>
              </a:lnSpc>
              <a:buNone/>
            </a:pPr>
            <a:r>
              <a:rPr sz="3100" b="1" dirty="0">
                <a:latin typeface="Book Antiqua" panose="02040602050305030304" pitchFamily="18" charset="0"/>
              </a:rPr>
              <a:t>Τι προσέχω στη νοηματική ανάγνωση:</a:t>
            </a:r>
            <a:endParaRPr sz="3100" b="1" dirty="0">
              <a:latin typeface="Book Antiqua" panose="02040602050305030304" pitchFamily="18" charset="0"/>
            </a:endParaRPr>
          </a:p>
          <a:p>
            <a:pPr>
              <a:lnSpc>
                <a:spcPct val="80000"/>
              </a:lnSpc>
              <a:buNone/>
            </a:pPr>
            <a:endParaRPr sz="3100" b="1" dirty="0">
              <a:latin typeface="Book Antiqua" panose="02040602050305030304" pitchFamily="18" charset="0"/>
            </a:endParaRPr>
          </a:p>
          <a:p>
            <a:pPr>
              <a:lnSpc>
                <a:spcPct val="80000"/>
              </a:lnSpc>
            </a:pPr>
            <a:r>
              <a:rPr sz="3100" b="1" dirty="0">
                <a:latin typeface="Book Antiqua" panose="02040602050305030304" pitchFamily="18" charset="0"/>
              </a:rPr>
              <a:t>Στίξη</a:t>
            </a:r>
            <a:r>
              <a:rPr sz="3100" dirty="0">
                <a:latin typeface="Book Antiqua" panose="02040602050305030304" pitchFamily="18" charset="0"/>
              </a:rPr>
              <a:t> κειμένου (άψογη απόδοση) – ιδιαίτερη προσοχή στην απόδοση των συναισθημάτων του συγγραφέα / του ήρωα</a:t>
            </a:r>
            <a:endParaRPr sz="3100" dirty="0">
              <a:latin typeface="Book Antiqua" panose="02040602050305030304" pitchFamily="18" charset="0"/>
            </a:endParaRPr>
          </a:p>
          <a:p>
            <a:pPr>
              <a:lnSpc>
                <a:spcPct val="80000"/>
              </a:lnSpc>
            </a:pPr>
            <a:r>
              <a:rPr sz="3100" b="1" dirty="0">
                <a:latin typeface="Book Antiqua" panose="02040602050305030304" pitchFamily="18" charset="0"/>
              </a:rPr>
              <a:t>Δύναμη</a:t>
            </a:r>
            <a:r>
              <a:rPr sz="3100" dirty="0">
                <a:latin typeface="Book Antiqua" panose="02040602050305030304" pitchFamily="18" charset="0"/>
              </a:rPr>
              <a:t> των λέξεων (υπογραμμίζω τις λέξεις που έχουν «βάρος» νοηματικό ή συναισθηματικό) – τονίζω ιδιαίτερα </a:t>
            </a:r>
            <a:r>
              <a:rPr sz="3100" b="1" dirty="0">
                <a:latin typeface="Book Antiqua" panose="02040602050305030304" pitchFamily="18" charset="0"/>
              </a:rPr>
              <a:t>ονόματα</a:t>
            </a:r>
            <a:r>
              <a:rPr sz="3100" dirty="0">
                <a:latin typeface="Book Antiqua" panose="02040602050305030304" pitchFamily="18" charset="0"/>
              </a:rPr>
              <a:t> και </a:t>
            </a:r>
            <a:r>
              <a:rPr sz="3100" b="1" dirty="0">
                <a:latin typeface="Book Antiqua" panose="02040602050305030304" pitchFamily="18" charset="0"/>
              </a:rPr>
              <a:t>αριθμούς</a:t>
            </a:r>
            <a:endParaRPr sz="3100" dirty="0">
              <a:latin typeface="Book Antiqua" panose="0204060205030503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503238" y="4983163"/>
            <a:ext cx="8183563" cy="1052513"/>
          </a:xfr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defRPr/>
            </a:pPr>
            <a:endParaRPr kumimoji="0" lang="el-GR" sz="3600" b="1" i="0" u="none" strike="noStrike" kern="1200" cap="none" spc="0" normalizeH="0" baseline="0" noProof="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endParaRPr>
          </a:p>
        </p:txBody>
      </p:sp>
      <p:sp>
        <p:nvSpPr>
          <p:cNvPr id="18435" name="2 - Θέση περιεχομένου"/>
          <p:cNvSpPr>
            <a:spLocks noGrp="1"/>
          </p:cNvSpPr>
          <p:nvPr>
            <p:ph idx="1" hasCustomPrompt="1"/>
          </p:nvPr>
        </p:nvSpPr>
        <p:spPr>
          <a:xfrm>
            <a:off x="503238" y="530225"/>
            <a:ext cx="8183562" cy="4187825"/>
          </a:xfrm>
          <a:ln/>
        </p:spPr>
        <p:txBody>
          <a:bodyPr vert="horz" wrap="square" lIns="182880" tIns="91440" anchor="t" anchorCtr="0"/>
          <a:p>
            <a:r>
              <a:rPr b="1" dirty="0">
                <a:latin typeface="Book Antiqua" panose="02040602050305030304" pitchFamily="18" charset="0"/>
              </a:rPr>
              <a:t>Ρυθμός</a:t>
            </a:r>
            <a:r>
              <a:rPr dirty="0">
                <a:latin typeface="Book Antiqua" panose="02040602050305030304" pitchFamily="18" charset="0"/>
              </a:rPr>
              <a:t> – </a:t>
            </a:r>
            <a:r>
              <a:rPr b="1" dirty="0">
                <a:latin typeface="Book Antiqua" panose="02040602050305030304" pitchFamily="18" charset="0"/>
              </a:rPr>
              <a:t>ένταση</a:t>
            </a:r>
            <a:r>
              <a:rPr dirty="0">
                <a:latin typeface="Book Antiqua" panose="02040602050305030304" pitchFamily="18" charset="0"/>
              </a:rPr>
              <a:t> φωνής (ποικιλία ανάλογα με το περιεχόμενο)</a:t>
            </a:r>
            <a:endParaRPr dirty="0">
              <a:latin typeface="Book Antiqua" panose="02040602050305030304" pitchFamily="18" charset="0"/>
            </a:endParaRPr>
          </a:p>
          <a:p>
            <a:r>
              <a:rPr b="1" dirty="0">
                <a:latin typeface="Book Antiqua" panose="02040602050305030304" pitchFamily="18" charset="0"/>
              </a:rPr>
              <a:t>Παύσεις</a:t>
            </a:r>
            <a:r>
              <a:rPr dirty="0">
                <a:latin typeface="Book Antiqua" panose="02040602050305030304" pitchFamily="18" charset="0"/>
              </a:rPr>
              <a:t> (προσδίδουν δραματική ένταση και ξεκουράζουν τον ακροατή)</a:t>
            </a:r>
            <a:endParaRPr dirty="0">
              <a:latin typeface="Book Antiqua" panose="02040602050305030304" pitchFamily="18" charset="0"/>
            </a:endParaRPr>
          </a:p>
          <a:p>
            <a:r>
              <a:rPr b="1" dirty="0">
                <a:latin typeface="Book Antiqua" panose="02040602050305030304" pitchFamily="18" charset="0"/>
              </a:rPr>
              <a:t>Οπτική επαφή</a:t>
            </a:r>
            <a:r>
              <a:rPr dirty="0">
                <a:latin typeface="Book Antiqua" panose="02040602050305030304" pitchFamily="18" charset="0"/>
              </a:rPr>
              <a:t> με κοινό κατά διαστήματα (κυρίως στα σημεία όπου θέλουμε να τονίσουμε κάτι ακόμη περισσότερο)</a:t>
            </a:r>
            <a:endParaRPr dirty="0">
              <a:latin typeface="Book Antiqua" panose="02040602050305030304" pitchFamily="18" charset="0"/>
            </a:endParaRPr>
          </a:p>
          <a:p>
            <a:r>
              <a:rPr b="1" dirty="0">
                <a:latin typeface="Book Antiqua" panose="02040602050305030304" pitchFamily="18" charset="0"/>
              </a:rPr>
              <a:t>Μετρημένη χρήση κίνησης</a:t>
            </a:r>
            <a:r>
              <a:rPr dirty="0">
                <a:latin typeface="Book Antiqua" panose="02040602050305030304" pitchFamily="18" charset="0"/>
              </a:rPr>
              <a:t> σώματος και χεριών </a:t>
            </a:r>
            <a:endParaRPr dirty="0">
              <a:latin typeface="Book Antiqua" panose="0204060205030503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058" name="1 - Τίτλος"/>
          <p:cNvSpPr>
            <a:spLocks noGrp="1"/>
          </p:cNvSpPr>
          <p:nvPr>
            <p:ph type="title" hasCustomPrompt="1"/>
          </p:nvPr>
        </p:nvSpPr>
        <p:spPr>
          <a:xfrm>
            <a:off x="571500" y="285750"/>
            <a:ext cx="8229600" cy="1143000"/>
          </a:xfrm>
        </p:spPr>
        <p:txBody>
          <a:bodyPr vert="horz" anchor="b"/>
          <a:p>
            <a:r>
              <a:rPr sz="4400" dirty="0">
                <a:effectLst>
                  <a:outerShdw blurRad="38100" dist="38100" dir="2700000">
                    <a:srgbClr val="000000"/>
                  </a:outerShdw>
                </a:effectLst>
                <a:latin typeface="Book Antiqua" panose="02040602050305030304" pitchFamily="18" charset="0"/>
              </a:rPr>
              <a:t>Εκφραστική ανάγνωση</a:t>
            </a:r>
            <a:endParaRPr sz="4400" dirty="0">
              <a:effectLst>
                <a:outerShdw blurRad="38100" dist="38100" dir="2700000">
                  <a:srgbClr val="000000"/>
                </a:outerShdw>
              </a:effectLst>
              <a:latin typeface="Book Antiqua" panose="02040602050305030304" pitchFamily="18" charset="0"/>
            </a:endParaRPr>
          </a:p>
        </p:txBody>
      </p:sp>
      <p:sp>
        <p:nvSpPr>
          <p:cNvPr id="19459" name="2 - Θέση περιεχομένου"/>
          <p:cNvSpPr>
            <a:spLocks noGrp="1"/>
          </p:cNvSpPr>
          <p:nvPr>
            <p:ph idx="1" hasCustomPrompt="1"/>
          </p:nvPr>
        </p:nvSpPr>
        <p:spPr>
          <a:xfrm>
            <a:off x="500063" y="1357313"/>
            <a:ext cx="8229600" cy="4389437"/>
          </a:xfrm>
          <a:ln/>
        </p:spPr>
        <p:txBody>
          <a:bodyPr vert="horz" wrap="square" lIns="182880" tIns="91440" anchor="t" anchorCtr="0"/>
          <a:p>
            <a:pPr>
              <a:buNone/>
            </a:pPr>
            <a:r>
              <a:rPr b="1" dirty="0">
                <a:latin typeface="Book Antiqua" panose="02040602050305030304" pitchFamily="18" charset="0"/>
              </a:rPr>
              <a:t>Αξιολόγηση: </a:t>
            </a:r>
            <a:endParaRPr b="1" dirty="0">
              <a:latin typeface="Book Antiqua" panose="02040602050305030304" pitchFamily="18" charset="0"/>
            </a:endParaRPr>
          </a:p>
          <a:p>
            <a:r>
              <a:rPr b="1" dirty="0">
                <a:latin typeface="Book Antiqua" panose="02040602050305030304" pitchFamily="18" charset="0"/>
              </a:rPr>
              <a:t>Επιλογή κειμένου</a:t>
            </a:r>
            <a:r>
              <a:rPr dirty="0">
                <a:latin typeface="Book Antiqua" panose="02040602050305030304" pitchFamily="18" charset="0"/>
              </a:rPr>
              <a:t> [</a:t>
            </a:r>
            <a:r>
              <a:rPr b="1" dirty="0">
                <a:latin typeface="Book Antiqua" panose="02040602050305030304" pitchFamily="18" charset="0"/>
              </a:rPr>
              <a:t>1-5 </a:t>
            </a:r>
            <a:r>
              <a:rPr dirty="0">
                <a:latin typeface="Book Antiqua" panose="02040602050305030304" pitchFamily="18" charset="0"/>
              </a:rPr>
              <a:t>βαθμοί στα προεπιλεγμένα κείμενα] </a:t>
            </a:r>
            <a:endParaRPr dirty="0">
              <a:latin typeface="Book Antiqua" panose="02040602050305030304" pitchFamily="18" charset="0"/>
            </a:endParaRPr>
          </a:p>
          <a:p>
            <a:pPr>
              <a:buNone/>
            </a:pPr>
            <a:r>
              <a:rPr dirty="0">
                <a:latin typeface="Book Antiqua" panose="02040602050305030304" pitchFamily="18" charset="0"/>
              </a:rPr>
              <a:t>Κριτήρια: καταλληλότητα, αυτοτέλεια, δυσκολία, διάρκεια</a:t>
            </a:r>
            <a:endParaRPr dirty="0">
              <a:latin typeface="Book Antiqua" panose="02040602050305030304" pitchFamily="18" charset="0"/>
            </a:endParaRPr>
          </a:p>
          <a:p>
            <a:r>
              <a:rPr b="1" dirty="0">
                <a:latin typeface="Book Antiqua" panose="02040602050305030304" pitchFamily="18" charset="0"/>
              </a:rPr>
              <a:t>Εισαγωγή</a:t>
            </a:r>
            <a:r>
              <a:rPr dirty="0">
                <a:latin typeface="Book Antiqua" panose="02040602050305030304" pitchFamily="18" charset="0"/>
              </a:rPr>
              <a:t> [</a:t>
            </a:r>
            <a:r>
              <a:rPr b="1" dirty="0">
                <a:latin typeface="Book Antiqua" panose="02040602050305030304" pitchFamily="18" charset="0"/>
              </a:rPr>
              <a:t>1-5 </a:t>
            </a:r>
            <a:r>
              <a:rPr dirty="0">
                <a:latin typeface="Book Antiqua" panose="02040602050305030304" pitchFamily="18" charset="0"/>
              </a:rPr>
              <a:t>βαθμοί] </a:t>
            </a:r>
            <a:endParaRPr dirty="0">
              <a:latin typeface="Book Antiqua" panose="02040602050305030304" pitchFamily="18" charset="0"/>
            </a:endParaRPr>
          </a:p>
          <a:p>
            <a:pPr>
              <a:buNone/>
            </a:pPr>
            <a:r>
              <a:rPr dirty="0">
                <a:latin typeface="Book Antiqua" panose="02040602050305030304" pitchFamily="18" charset="0"/>
              </a:rPr>
              <a:t>Κριτήρια: σαφήνεια, επάρκεια</a:t>
            </a:r>
            <a:endParaRPr dirty="0">
              <a:latin typeface="Book Antiqua" panose="02040602050305030304" pitchFamily="18"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503238" y="4983163"/>
            <a:ext cx="8183563" cy="1052513"/>
          </a:xfr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defRPr/>
            </a:pPr>
            <a:endParaRPr kumimoji="0" lang="el-GR" sz="3600" b="1" i="0" u="none" strike="noStrike" kern="1200" cap="none" spc="0" normalizeH="0" baseline="0" noProof="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endParaRPr>
          </a:p>
        </p:txBody>
      </p:sp>
      <p:sp>
        <p:nvSpPr>
          <p:cNvPr id="20483" name="2 - Θέση περιεχομένου"/>
          <p:cNvSpPr>
            <a:spLocks noGrp="1"/>
          </p:cNvSpPr>
          <p:nvPr>
            <p:ph idx="1" hasCustomPrompt="1"/>
          </p:nvPr>
        </p:nvSpPr>
        <p:spPr>
          <a:xfrm>
            <a:off x="503238" y="530225"/>
            <a:ext cx="8183562" cy="5851525"/>
          </a:xfrm>
          <a:ln/>
        </p:spPr>
        <p:txBody>
          <a:bodyPr vert="horz" wrap="square" lIns="182880" tIns="91440" anchor="t" anchorCtr="0"/>
          <a:p>
            <a:r>
              <a:rPr b="1" dirty="0">
                <a:latin typeface="Book Antiqua" panose="02040602050305030304" pitchFamily="18" charset="0"/>
              </a:rPr>
              <a:t>Σκηνική παρουσία</a:t>
            </a:r>
            <a:r>
              <a:rPr dirty="0">
                <a:latin typeface="Book Antiqua" panose="02040602050305030304" pitchFamily="18" charset="0"/>
              </a:rPr>
              <a:t> [</a:t>
            </a:r>
            <a:r>
              <a:rPr b="1" dirty="0">
                <a:latin typeface="Book Antiqua" panose="02040602050305030304" pitchFamily="18" charset="0"/>
              </a:rPr>
              <a:t>1-5 </a:t>
            </a:r>
            <a:r>
              <a:rPr dirty="0">
                <a:latin typeface="Book Antiqua" panose="02040602050305030304" pitchFamily="18" charset="0"/>
              </a:rPr>
              <a:t>βαθμοί] </a:t>
            </a:r>
            <a:endParaRPr dirty="0">
              <a:latin typeface="Book Antiqua" panose="02040602050305030304" pitchFamily="18" charset="0"/>
            </a:endParaRPr>
          </a:p>
          <a:p>
            <a:pPr>
              <a:buNone/>
            </a:pPr>
            <a:r>
              <a:rPr dirty="0">
                <a:latin typeface="Book Antiqua" panose="02040602050305030304" pitchFamily="18" charset="0"/>
              </a:rPr>
              <a:t>Κριτήρια: κινήσεις του σώματος και εκφράσεις τού προσώπου, επαφή με το ακροατήριο, ανάγνωση και όχι απομνημόνευση</a:t>
            </a:r>
            <a:endParaRPr dirty="0">
              <a:latin typeface="Book Antiqua" panose="02040602050305030304" pitchFamily="18" charset="0"/>
            </a:endParaRPr>
          </a:p>
          <a:p>
            <a:r>
              <a:rPr b="1" dirty="0">
                <a:latin typeface="Book Antiqua" panose="02040602050305030304" pitchFamily="18" charset="0"/>
              </a:rPr>
              <a:t>Εκφορά του λόγου </a:t>
            </a:r>
            <a:r>
              <a:rPr dirty="0">
                <a:latin typeface="Book Antiqua" panose="02040602050305030304" pitchFamily="18" charset="0"/>
              </a:rPr>
              <a:t>[</a:t>
            </a:r>
            <a:r>
              <a:rPr b="1" dirty="0">
                <a:latin typeface="Book Antiqua" panose="02040602050305030304" pitchFamily="18" charset="0"/>
              </a:rPr>
              <a:t>1-10</a:t>
            </a:r>
            <a:r>
              <a:rPr dirty="0">
                <a:latin typeface="Book Antiqua" panose="02040602050305030304" pitchFamily="18" charset="0"/>
              </a:rPr>
              <a:t> βαθμοί] </a:t>
            </a:r>
            <a:endParaRPr dirty="0">
              <a:latin typeface="Book Antiqua" panose="02040602050305030304" pitchFamily="18" charset="0"/>
            </a:endParaRPr>
          </a:p>
          <a:p>
            <a:pPr>
              <a:buNone/>
            </a:pPr>
            <a:r>
              <a:rPr dirty="0">
                <a:latin typeface="Book Antiqua" panose="02040602050305030304" pitchFamily="18" charset="0"/>
              </a:rPr>
              <a:t>Κριτήρια: άρθρωση, χροιά, ρυθμός, επιτονισμός, στίξη</a:t>
            </a:r>
            <a:endParaRPr dirty="0">
              <a:latin typeface="Book Antiqua" panose="02040602050305030304" pitchFamily="18" charset="0"/>
            </a:endParaRPr>
          </a:p>
          <a:p>
            <a:r>
              <a:rPr b="1" dirty="0">
                <a:latin typeface="Book Antiqua" panose="02040602050305030304" pitchFamily="18" charset="0"/>
              </a:rPr>
              <a:t>Απόδοση ύφους του κειμένου </a:t>
            </a:r>
            <a:r>
              <a:rPr dirty="0">
                <a:latin typeface="Book Antiqua" panose="02040602050305030304" pitchFamily="18" charset="0"/>
              </a:rPr>
              <a:t>[</a:t>
            </a:r>
            <a:r>
              <a:rPr b="1" dirty="0">
                <a:latin typeface="Book Antiqua" panose="02040602050305030304" pitchFamily="18" charset="0"/>
              </a:rPr>
              <a:t>1-15 </a:t>
            </a:r>
            <a:r>
              <a:rPr dirty="0">
                <a:latin typeface="Book Antiqua" panose="02040602050305030304" pitchFamily="18" charset="0"/>
              </a:rPr>
              <a:t>βαθμοί στα προεπιλεγμένα κείμενα, </a:t>
            </a:r>
            <a:r>
              <a:rPr b="1" dirty="0">
                <a:latin typeface="Book Antiqua" panose="02040602050305030304" pitchFamily="18" charset="0"/>
              </a:rPr>
              <a:t>1-20 </a:t>
            </a:r>
            <a:r>
              <a:rPr dirty="0">
                <a:latin typeface="Book Antiqua" panose="02040602050305030304" pitchFamily="18" charset="0"/>
              </a:rPr>
              <a:t>βαθμοί στα άγνωστα κείμενα] </a:t>
            </a:r>
            <a:endParaRPr dirty="0">
              <a:latin typeface="Book Antiqua" panose="02040602050305030304" pitchFamily="18" charset="0"/>
            </a:endParaRPr>
          </a:p>
          <a:p>
            <a:pPr>
              <a:buNone/>
            </a:pPr>
            <a:r>
              <a:rPr dirty="0">
                <a:latin typeface="Book Antiqua" panose="02040602050305030304" pitchFamily="18" charset="0"/>
              </a:rPr>
              <a:t>Κριτήρια: ατμόσφαιρα, χαρακτήρες, συναισθήματα</a:t>
            </a:r>
            <a:endParaRPr dirty="0">
              <a:latin typeface="Book Antiqua" panose="02040602050305030304" pitchFamily="18" charset="0"/>
            </a:endParaRPr>
          </a:p>
          <a:p>
            <a:pPr>
              <a:buNone/>
            </a:pPr>
            <a:br>
              <a:rPr dirty="0">
                <a:latin typeface="Book Antiqua" panose="02040602050305030304" pitchFamily="18" charset="0"/>
              </a:rPr>
            </a:br>
            <a:r>
              <a:rPr dirty="0">
                <a:latin typeface="Book Antiqua" panose="02040602050305030304" pitchFamily="18" charset="0"/>
              </a:rPr>
              <a:t> </a:t>
            </a:r>
            <a:endParaRPr dirty="0">
              <a:latin typeface="Book Antiqua" panose="02040602050305030304" pitchFamily="18" charset="0"/>
            </a:endParaRPr>
          </a:p>
          <a:p>
            <a:endParaRPr b="1" dirty="0">
              <a:latin typeface="Book Antiqua" panose="02040602050305030304" pitchFamily="18" charset="0"/>
            </a:endParaRPr>
          </a:p>
          <a:p>
            <a:endParaRPr dirty="0">
              <a:latin typeface="Book Antiqua" panose="0204060205030503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1 - Τίτλος"/>
          <p:cNvSpPr>
            <a:spLocks noGrp="1"/>
          </p:cNvSpPr>
          <p:nvPr>
            <p:ph type="title" hasCustomPrompt="1"/>
          </p:nvPr>
        </p:nvSpPr>
        <p:spPr>
          <a:xfrm>
            <a:off x="468313" y="692150"/>
            <a:ext cx="8351838" cy="649288"/>
          </a:xfrm>
        </p:spPr>
        <p:txBody>
          <a:bodyPr vert="horz" anchor="b"/>
          <a:p>
            <a:br>
              <a:rPr dirty="0">
                <a:effectLst>
                  <a:outerShdw blurRad="38100" dist="38100" dir="2700000">
                    <a:srgbClr val="000000"/>
                  </a:outerShdw>
                </a:effectLst>
              </a:rPr>
            </a:br>
            <a:r>
              <a:rPr sz="4000" dirty="0">
                <a:effectLst>
                  <a:outerShdw blurRad="38100" dist="38100" dir="2700000">
                    <a:srgbClr val="000000"/>
                  </a:outerShdw>
                </a:effectLst>
                <a:latin typeface="Book Antiqua" panose="02040602050305030304" pitchFamily="18" charset="0"/>
              </a:rPr>
              <a:t>Εκφορά(συμβουλές &amp; αξιολόγηση)</a:t>
            </a:r>
            <a:endParaRPr sz="4000" dirty="0">
              <a:effectLst>
                <a:outerShdw blurRad="38100" dist="38100" dir="2700000">
                  <a:srgbClr val="000000"/>
                </a:outerShdw>
              </a:effectLst>
              <a:latin typeface="Book Antiqua" panose="02040602050305030304" pitchFamily="18" charset="0"/>
            </a:endParaRPr>
          </a:p>
        </p:txBody>
      </p:sp>
      <p:sp>
        <p:nvSpPr>
          <p:cNvPr id="30723" name="2 - Θέση περιεχομένου"/>
          <p:cNvSpPr>
            <a:spLocks noGrp="1"/>
          </p:cNvSpPr>
          <p:nvPr>
            <p:ph idx="1" hasCustomPrompt="1"/>
          </p:nvPr>
        </p:nvSpPr>
        <p:spPr>
          <a:xfrm>
            <a:off x="500063" y="1916113"/>
            <a:ext cx="8229600" cy="2881313"/>
          </a:xfrm>
        </p:spPr>
        <p:txBody>
          <a:bodyPr vert="horz" lIns="182880" tIns="91440"/>
          <a:p>
            <a:pPr>
              <a:lnSpc>
                <a:spcPct val="80000"/>
              </a:lnSpc>
              <a:buNone/>
            </a:pPr>
            <a:endParaRPr sz="500" b="1" dirty="0"/>
          </a:p>
          <a:p>
            <a:pPr>
              <a:lnSpc>
                <a:spcPct val="80000"/>
              </a:lnSpc>
              <a:buNone/>
            </a:pPr>
            <a:r>
              <a:rPr sz="3200" b="1" dirty="0">
                <a:effectLst>
                  <a:outerShdw blurRad="38100" dist="38100" dir="2700000">
                    <a:srgbClr val="FFFFFF"/>
                  </a:outerShdw>
                </a:effectLst>
                <a:latin typeface="Book Antiqua" panose="02040602050305030304" pitchFamily="18" charset="0"/>
              </a:rPr>
              <a:t>Πρόσωπο – σώμα – χέρια = «ὑπόκρισις»</a:t>
            </a:r>
            <a:endParaRPr sz="3200" b="1" dirty="0">
              <a:effectLst>
                <a:outerShdw blurRad="38100" dist="38100" dir="2700000">
                  <a:srgbClr val="FFFFFF"/>
                </a:outerShdw>
              </a:effectLst>
              <a:latin typeface="Book Antiqua" panose="02040602050305030304" pitchFamily="18" charset="0"/>
            </a:endParaRPr>
          </a:p>
          <a:p>
            <a:pPr>
              <a:lnSpc>
                <a:spcPct val="80000"/>
              </a:lnSpc>
              <a:buNone/>
            </a:pPr>
            <a:endParaRPr sz="3200" dirty="0">
              <a:latin typeface="Book Antiqua" panose="02040602050305030304" pitchFamily="18" charset="0"/>
            </a:endParaRPr>
          </a:p>
          <a:p>
            <a:pPr>
              <a:lnSpc>
                <a:spcPct val="80000"/>
              </a:lnSpc>
            </a:pPr>
            <a:r>
              <a:rPr sz="3200" i="1" dirty="0">
                <a:latin typeface="Book Antiqua" panose="02040602050305030304" pitchFamily="18" charset="0"/>
              </a:rPr>
              <a:t>Ο </a:t>
            </a:r>
            <a:r>
              <a:rPr sz="3200" b="1" i="1" dirty="0">
                <a:latin typeface="Book Antiqua" panose="02040602050305030304" pitchFamily="18" charset="0"/>
              </a:rPr>
              <a:t>Δημοσθένης,</a:t>
            </a:r>
            <a:r>
              <a:rPr sz="3200" i="1" dirty="0">
                <a:latin typeface="Book Antiqua" panose="02040602050305030304" pitchFamily="18" charset="0"/>
              </a:rPr>
              <a:t> όταν ρωτήθηκε ποιο είναι το πρώτο, το δεύτερο και το τρίτο πιο σημαντικό μέρος της ρητορικής τέχνης, απάντησε και τις τρεις φορές «υπόκρισις».</a:t>
            </a:r>
            <a:endParaRPr sz="3200" dirty="0">
              <a:latin typeface="Book Antiqua" panose="02040602050305030304" pitchFamily="18" charset="0"/>
            </a:endParaRPr>
          </a:p>
          <a:p>
            <a:pPr>
              <a:lnSpc>
                <a:spcPct val="80000"/>
              </a:lnSpc>
              <a:buNone/>
            </a:pPr>
            <a:endParaRPr sz="3200" dirty="0">
              <a:latin typeface="Book Antiqua" panose="02040602050305030304" pitchFamily="18" charset="0"/>
            </a:endParaRPr>
          </a:p>
          <a:p>
            <a:pPr>
              <a:lnSpc>
                <a:spcPct val="80000"/>
              </a:lnSpc>
              <a:buNone/>
            </a:pPr>
            <a:br>
              <a:rPr sz="500" dirty="0"/>
            </a:br>
            <a:r>
              <a:rPr sz="500" dirty="0"/>
              <a:t> </a:t>
            </a:r>
            <a:endParaRPr sz="500" dirty="0"/>
          </a:p>
          <a:p>
            <a:pPr>
              <a:lnSpc>
                <a:spcPct val="80000"/>
              </a:lnSpc>
            </a:pPr>
            <a:endParaRPr sz="500" b="1"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503238" y="4983163"/>
            <a:ext cx="8183563" cy="1052513"/>
          </a:xfr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defRPr/>
            </a:pPr>
            <a:endParaRPr kumimoji="0" lang="el-GR" sz="3600" b="1" i="0" u="none" strike="noStrike" kern="1200" cap="none" spc="0" normalizeH="0" baseline="0" noProof="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endParaRPr>
          </a:p>
        </p:txBody>
      </p:sp>
      <p:sp>
        <p:nvSpPr>
          <p:cNvPr id="22531" name="2 - Θέση περιεχομένου"/>
          <p:cNvSpPr>
            <a:spLocks noGrp="1"/>
          </p:cNvSpPr>
          <p:nvPr>
            <p:ph idx="1" hasCustomPrompt="1"/>
          </p:nvPr>
        </p:nvSpPr>
        <p:spPr>
          <a:xfrm>
            <a:off x="503238" y="530225"/>
            <a:ext cx="8183562" cy="4187825"/>
          </a:xfrm>
          <a:ln/>
        </p:spPr>
        <p:txBody>
          <a:bodyPr vert="horz" wrap="square" lIns="182880" tIns="91440" anchor="t" anchorCtr="0"/>
          <a:p>
            <a:r>
              <a:rPr sz="3200" i="1" dirty="0">
                <a:latin typeface="Book Antiqua" panose="02040602050305030304" pitchFamily="18" charset="0"/>
              </a:rPr>
              <a:t>Και ο </a:t>
            </a:r>
            <a:r>
              <a:rPr sz="3200" b="1" i="1" dirty="0">
                <a:latin typeface="Book Antiqua" panose="02040602050305030304" pitchFamily="18" charset="0"/>
              </a:rPr>
              <a:t>Κικέρωνας</a:t>
            </a:r>
            <a:r>
              <a:rPr sz="3200" i="1" dirty="0">
                <a:latin typeface="Book Antiqua" panose="02040602050305030304" pitchFamily="18" charset="0"/>
              </a:rPr>
              <a:t> επίσης έλεγε ότι «Η ρητορεία χωρίς υπόκρισιν είναι μηδέν· αλλά η υπόκρισις και χωρίς ρητορεία είναι μέγα».</a:t>
            </a:r>
            <a:endParaRPr sz="3200" i="1" dirty="0">
              <a:latin typeface="Book Antiqua" panose="02040602050305030304" pitchFamily="18" charset="0"/>
            </a:endParaRPr>
          </a:p>
          <a:p>
            <a:pPr>
              <a:buNone/>
            </a:pPr>
            <a:endParaRPr sz="3200" dirty="0">
              <a:latin typeface="Book Antiqua" panose="02040602050305030304" pitchFamily="18" charset="0"/>
            </a:endParaRPr>
          </a:p>
          <a:p>
            <a:r>
              <a:rPr sz="3200" i="1" dirty="0">
                <a:latin typeface="Book Antiqua" panose="02040602050305030304" pitchFamily="18" charset="0"/>
              </a:rPr>
              <a:t>Στον </a:t>
            </a:r>
            <a:r>
              <a:rPr sz="3200" dirty="0">
                <a:latin typeface="Book Antiqua" panose="02040602050305030304" pitchFamily="18" charset="0"/>
              </a:rPr>
              <a:t>Άμλετ</a:t>
            </a:r>
            <a:r>
              <a:rPr sz="3200" i="1" dirty="0">
                <a:latin typeface="Book Antiqua" panose="02040602050305030304" pitchFamily="18" charset="0"/>
              </a:rPr>
              <a:t> του Σαίξπηρ ο ήρωας δίνει τις εξής συμβουλές στους θεατρίνους:</a:t>
            </a:r>
            <a:endParaRPr sz="3200" b="1" dirty="0">
              <a:latin typeface="Book Antiqua" panose="02040602050305030304" pitchFamily="18" charset="0"/>
            </a:endParaRPr>
          </a:p>
          <a:p>
            <a:endParaRPr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2 - Θέση περιεχομένου"/>
          <p:cNvSpPr>
            <a:spLocks noGrp="1"/>
          </p:cNvSpPr>
          <p:nvPr>
            <p:ph idx="1" hasCustomPrompt="1"/>
          </p:nvPr>
        </p:nvSpPr>
        <p:spPr>
          <a:xfrm>
            <a:off x="457200" y="1071563"/>
            <a:ext cx="8229600" cy="5253038"/>
          </a:xfrm>
        </p:spPr>
        <p:txBody>
          <a:bodyPr vert="horz" lIns="182880" tIns="91440"/>
          <a:p>
            <a:pPr>
              <a:lnSpc>
                <a:spcPct val="90000"/>
              </a:lnSpc>
              <a:buNone/>
            </a:pPr>
            <a:r>
              <a:rPr sz="2200" i="1" dirty="0">
                <a:solidFill>
                  <a:srgbClr val="B45F07"/>
                </a:solidFill>
              </a:rPr>
              <a:t>«Να λέτε τα λόγια σας, παρακαλώ, καθώς σας τα πρόφερα εγώ, να γλιστράνε στη γλώσσα… Μα αν τα παίζετε στο στόμα, καθώς τα κάνουν πολλοί από εσάς τους θεατρίνους, προτιμώ να ειπεί τους στίχους μου ο δημόσιος κήρυκας. </a:t>
            </a:r>
            <a:endParaRPr sz="2200" i="1" dirty="0">
              <a:solidFill>
                <a:srgbClr val="B45F07"/>
              </a:solidFill>
            </a:endParaRPr>
          </a:p>
          <a:p>
            <a:pPr>
              <a:lnSpc>
                <a:spcPct val="90000"/>
              </a:lnSpc>
              <a:buNone/>
            </a:pPr>
            <a:r>
              <a:rPr sz="2200" i="1" dirty="0">
                <a:solidFill>
                  <a:srgbClr val="B45F07"/>
                </a:solidFill>
              </a:rPr>
              <a:t>Ούτε να πριονίζετε τον αέρα τόσο πολύ με το χέρι σας, έτσι, παρ’ όλα σας να τα κάνετε με χάρη, γιατί ακόμη και στον χείμαρρο, στη θύελλα και θα ’λεγα στον ανεμοστρόβιλο του πάθους πρέπει να μάθετε να κρατάτε κάποια μετριοπάθεια, που να το μαλακώνει (…). Ούτε πάλι να παραείστε κρύοι, παρ’ αφήστε να σας κυβερνάει η κρίση σας η ίδια. </a:t>
            </a:r>
            <a:r>
              <a:rPr sz="2200" b="1" i="1" u="sng" dirty="0">
                <a:solidFill>
                  <a:srgbClr val="B45F07"/>
                </a:solidFill>
              </a:rPr>
              <a:t>Να συμφωνάει εκείνο που κάνετε με εκείνο που λέτε, εκείνο που λέτε μ’ εκείνο που κάνετε</a:t>
            </a:r>
            <a:r>
              <a:rPr sz="2200" b="1" i="1" dirty="0">
                <a:solidFill>
                  <a:srgbClr val="B45F07"/>
                </a:solidFill>
              </a:rPr>
              <a:t> </a:t>
            </a:r>
            <a:r>
              <a:rPr sz="2200" i="1" dirty="0">
                <a:solidFill>
                  <a:srgbClr val="B45F07"/>
                </a:solidFill>
              </a:rPr>
              <a:t>με την ξέχωρη τούτη παρατήρηση: να μην ξεπερνάτε το μέτρο της φύσεως».</a:t>
            </a:r>
            <a:endParaRPr sz="2200" dirty="0">
              <a:solidFill>
                <a:srgbClr val="B45F07"/>
              </a:solidFill>
            </a:endParaRPr>
          </a:p>
          <a:p>
            <a:pPr>
              <a:lnSpc>
                <a:spcPct val="90000"/>
              </a:lnSpc>
            </a:pPr>
            <a:endParaRPr sz="2200"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2 - Θέση περιεχομένου"/>
          <p:cNvSpPr>
            <a:spLocks noGrp="1"/>
          </p:cNvSpPr>
          <p:nvPr>
            <p:ph idx="1" hasCustomPrompt="1"/>
          </p:nvPr>
        </p:nvSpPr>
        <p:spPr>
          <a:xfrm>
            <a:off x="395288" y="765175"/>
            <a:ext cx="8497887" cy="4389438"/>
          </a:xfrm>
          <a:ln/>
        </p:spPr>
        <p:txBody>
          <a:bodyPr vert="horz" wrap="square" lIns="182880" tIns="91440" anchor="t" anchorCtr="0"/>
          <a:p>
            <a:r>
              <a:rPr i="1" dirty="0">
                <a:latin typeface="Book Antiqua" panose="02040602050305030304" pitchFamily="18" charset="0"/>
              </a:rPr>
              <a:t>Αν μιλάμε σωστά, κάνουμε ακόμη πιο πειστικό το λόγο μας. Γενικά πρέπει να ακουγόμαστε </a:t>
            </a:r>
            <a:r>
              <a:rPr b="1" i="1" dirty="0">
                <a:latin typeface="Book Antiqua" panose="02040602050305030304" pitchFamily="18" charset="0"/>
              </a:rPr>
              <a:t>φυσικοί, φιλικοί, ψύχραιμοι</a:t>
            </a:r>
            <a:r>
              <a:rPr i="1" dirty="0">
                <a:latin typeface="Book Antiqua" panose="02040602050305030304" pitchFamily="18" charset="0"/>
              </a:rPr>
              <a:t>. </a:t>
            </a:r>
            <a:endParaRPr i="1" dirty="0">
              <a:latin typeface="Book Antiqua" panose="02040602050305030304" pitchFamily="18" charset="0"/>
            </a:endParaRPr>
          </a:p>
          <a:p>
            <a:r>
              <a:rPr i="1" dirty="0">
                <a:latin typeface="Book Antiqua" panose="02040602050305030304" pitchFamily="18" charset="0"/>
              </a:rPr>
              <a:t>Βασικό χαρακτηριστικό του προφορικού λόγου πρέπει να είναι η </a:t>
            </a:r>
            <a:r>
              <a:rPr b="1" i="1" dirty="0">
                <a:latin typeface="Book Antiqua" panose="02040602050305030304" pitchFamily="18" charset="0"/>
              </a:rPr>
              <a:t>ποικιλία</a:t>
            </a:r>
            <a:r>
              <a:rPr i="1" dirty="0">
                <a:latin typeface="Book Antiqua" panose="02040602050305030304" pitchFamily="18" charset="0"/>
              </a:rPr>
              <a:t>, που προκαλεί ζωντανό και ενδιαφέρον άκουσμα. Μια μονότονη ομιλία λειτουργεί μόνο ως υπνωτικό…</a:t>
            </a:r>
            <a:endParaRPr dirty="0">
              <a:latin typeface="Book Antiqua" panose="02040602050305030304" pitchFamily="18" charset="0"/>
            </a:endParaRPr>
          </a:p>
          <a:p>
            <a:pPr>
              <a:buNone/>
            </a:pPr>
            <a:endParaRPr dirty="0">
              <a:latin typeface="Book Antiqua" panose="02040602050305030304"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1 - Τίτλος"/>
          <p:cNvSpPr>
            <a:spLocks noGrp="1"/>
          </p:cNvSpPr>
          <p:nvPr>
            <p:ph type="title" hasCustomPrompt="1"/>
          </p:nvPr>
        </p:nvSpPr>
        <p:spPr>
          <a:xfrm>
            <a:off x="395288" y="836613"/>
            <a:ext cx="8229600" cy="1143000"/>
          </a:xfrm>
        </p:spPr>
        <p:txBody>
          <a:bodyPr vert="horz" anchor="b">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l-GR" sz="4000" b="1" i="1"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Book Antiqua" panose="02040602050305030304" pitchFamily="18" charset="0"/>
                <a:ea typeface="+mj-ea"/>
                <a:cs typeface="+mj-cs"/>
              </a:rPr>
              <a:t>Σ.Σ.Σ.Σ.Σ. </a:t>
            </a:r>
            <a:endParaRPr kumimoji="0" lang="el-GR" sz="4000" b="1" i="0" u="none" strike="noStrike" kern="1200" cap="none" spc="0" normalizeH="0" baseline="0" noProof="0" dirty="0" smtClean="0">
              <a:ln>
                <a:noFill/>
              </a:ln>
              <a:solidFill>
                <a:schemeClr val="tx1"/>
              </a:solidFill>
              <a:effectLst>
                <a:outerShdw blurRad="53975" dist="22860" dir="5400000" algn="tl" rotWithShape="0">
                  <a:srgbClr val="000000">
                    <a:alpha val="55000"/>
                  </a:srgbClr>
                </a:outerShdw>
              </a:effectLst>
              <a:uLnTx/>
              <a:uFillTx/>
              <a:latin typeface="Book Antiqua" panose="02040602050305030304" pitchFamily="18" charset="0"/>
              <a:ea typeface="+mj-ea"/>
              <a:cs typeface="+mj-cs"/>
            </a:endParaRPr>
          </a:p>
        </p:txBody>
      </p:sp>
      <p:sp>
        <p:nvSpPr>
          <p:cNvPr id="7171" name="2 - Θέση περιεχομένου"/>
          <p:cNvSpPr>
            <a:spLocks noGrp="1"/>
          </p:cNvSpPr>
          <p:nvPr>
            <p:ph idx="1" hasCustomPrompt="1"/>
          </p:nvPr>
        </p:nvSpPr>
        <p:spPr>
          <a:xfrm>
            <a:off x="457200" y="2357438"/>
            <a:ext cx="8229600" cy="3967162"/>
          </a:xfrm>
          <a:ln/>
        </p:spPr>
        <p:txBody>
          <a:bodyPr vert="horz" wrap="square" lIns="182880" tIns="91440" anchor="t" anchorCtr="0"/>
          <a:p>
            <a:pPr algn="ctr"/>
            <a:r>
              <a:rPr sz="4000" b="1" i="1" dirty="0">
                <a:solidFill>
                  <a:srgbClr val="FF0000"/>
                </a:solidFill>
                <a:latin typeface="Book Antiqua" panose="02040602050305030304" pitchFamily="18" charset="0"/>
              </a:rPr>
              <a:t>ΣΥΜΜΕΤΕΧΩ, </a:t>
            </a:r>
            <a:endParaRPr sz="4000" b="1" dirty="0">
              <a:solidFill>
                <a:srgbClr val="FF0000"/>
              </a:solidFill>
              <a:latin typeface="Book Antiqua" panose="02040602050305030304" pitchFamily="18" charset="0"/>
            </a:endParaRPr>
          </a:p>
          <a:p>
            <a:pPr algn="ctr"/>
            <a:r>
              <a:rPr sz="4000" b="1" i="1" dirty="0">
                <a:solidFill>
                  <a:srgbClr val="FF0000"/>
                </a:solidFill>
                <a:latin typeface="Book Antiqua" panose="02040602050305030304" pitchFamily="18" charset="0"/>
              </a:rPr>
              <a:t>ΣΕΒΟΜΑΙ, </a:t>
            </a:r>
            <a:endParaRPr sz="4000" b="1" dirty="0">
              <a:solidFill>
                <a:srgbClr val="FF0000"/>
              </a:solidFill>
              <a:latin typeface="Book Antiqua" panose="02040602050305030304" pitchFamily="18" charset="0"/>
            </a:endParaRPr>
          </a:p>
          <a:p>
            <a:pPr algn="ctr"/>
            <a:r>
              <a:rPr sz="4000" b="1" i="1" dirty="0">
                <a:solidFill>
                  <a:srgbClr val="FF0000"/>
                </a:solidFill>
                <a:latin typeface="Book Antiqua" panose="02040602050305030304" pitchFamily="18" charset="0"/>
              </a:rPr>
              <a:t>ΣΧΟΛΙΑΖΩ με </a:t>
            </a:r>
            <a:endParaRPr sz="4000" b="1" dirty="0">
              <a:solidFill>
                <a:srgbClr val="FF0000"/>
              </a:solidFill>
              <a:latin typeface="Book Antiqua" panose="02040602050305030304" pitchFamily="18" charset="0"/>
            </a:endParaRPr>
          </a:p>
          <a:p>
            <a:pPr algn="ctr">
              <a:buNone/>
            </a:pPr>
            <a:r>
              <a:rPr lang="en-US" altLang="x-none" sz="4000" b="1" i="1" dirty="0">
                <a:solidFill>
                  <a:srgbClr val="FF0000"/>
                </a:solidFill>
                <a:latin typeface="Book Antiqua" panose="02040602050305030304" pitchFamily="18" charset="0"/>
              </a:rPr>
              <a:t>      </a:t>
            </a:r>
            <a:r>
              <a:rPr sz="4000" b="1" i="1" dirty="0">
                <a:solidFill>
                  <a:srgbClr val="FF0000"/>
                </a:solidFill>
                <a:latin typeface="Book Antiqua" panose="02040602050305030304" pitchFamily="18" charset="0"/>
              </a:rPr>
              <a:t>ΣΥΝΤΟΜΙΑ… </a:t>
            </a:r>
            <a:endParaRPr sz="4000" b="1" dirty="0">
              <a:solidFill>
                <a:srgbClr val="FF0000"/>
              </a:solidFill>
              <a:latin typeface="Book Antiqua" panose="02040602050305030304" pitchFamily="18" charset="0"/>
            </a:endParaRPr>
          </a:p>
          <a:p>
            <a:pPr algn="ctr"/>
            <a:r>
              <a:rPr sz="4000" b="1" i="1" dirty="0">
                <a:solidFill>
                  <a:srgbClr val="FF0000"/>
                </a:solidFill>
                <a:latin typeface="Book Antiqua" panose="02040602050305030304" pitchFamily="18" charset="0"/>
              </a:rPr>
              <a:t>ΣΥΝ κλείνω το κινητό!</a:t>
            </a:r>
            <a:endParaRPr sz="4000" b="1" dirty="0">
              <a:solidFill>
                <a:srgbClr val="FF0000"/>
              </a:solidFill>
              <a:latin typeface="Book Antiqua" panose="02040602050305030304" pitchFamily="18" charset="0"/>
            </a:endParaRPr>
          </a:p>
          <a:p>
            <a:endParaRPr dirty="0">
              <a:solidFill>
                <a:srgbClr val="FF0000"/>
              </a:solidFill>
              <a:latin typeface="Book Antiqua" panose="02040602050305030304"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503238" y="4983163"/>
            <a:ext cx="8183563" cy="1052513"/>
          </a:xfr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defRPr/>
            </a:pPr>
            <a:endParaRPr kumimoji="0" lang="el-GR" sz="3600" b="1" i="0" u="none" strike="noStrike" kern="1200" cap="none" spc="0" normalizeH="0" baseline="0" noProof="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endParaRPr>
          </a:p>
        </p:txBody>
      </p:sp>
      <p:sp>
        <p:nvSpPr>
          <p:cNvPr id="25603" name="2 - Θέση περιεχομένου"/>
          <p:cNvSpPr>
            <a:spLocks noGrp="1"/>
          </p:cNvSpPr>
          <p:nvPr>
            <p:ph idx="1" hasCustomPrompt="1"/>
          </p:nvPr>
        </p:nvSpPr>
        <p:spPr>
          <a:xfrm>
            <a:off x="503238" y="530225"/>
            <a:ext cx="8183562" cy="4187825"/>
          </a:xfrm>
          <a:ln/>
        </p:spPr>
        <p:txBody>
          <a:bodyPr vert="horz" wrap="square" lIns="182880" tIns="91440" anchor="t" anchorCtr="0"/>
          <a:p>
            <a:r>
              <a:rPr i="1" dirty="0">
                <a:latin typeface="Book Antiqua" panose="02040602050305030304" pitchFamily="18" charset="0"/>
              </a:rPr>
              <a:t>Καλό είναι να νιώθουμε συνέχεια ότι </a:t>
            </a:r>
            <a:r>
              <a:rPr b="1" i="1" dirty="0">
                <a:latin typeface="Book Antiqua" panose="02040602050305030304" pitchFamily="18" charset="0"/>
              </a:rPr>
              <a:t>κάθε λέξη μας αξίζει την προσοχή του κοινού μας,</a:t>
            </a:r>
            <a:r>
              <a:rPr i="1" dirty="0">
                <a:latin typeface="Book Antiqua" panose="02040602050305030304" pitchFamily="18" charset="0"/>
              </a:rPr>
              <a:t> γι’ αυτό και πρέπει να την ακούει δυνατά, καθαρά και να τη συνοδεύουμε με τις κατάλληλες κινήσεις του σώματός μας. </a:t>
            </a:r>
            <a:endParaRPr i="1" dirty="0">
              <a:latin typeface="Book Antiqua" panose="02040602050305030304" pitchFamily="18" charset="0"/>
            </a:endParaRPr>
          </a:p>
          <a:p>
            <a:r>
              <a:rPr i="1" dirty="0">
                <a:latin typeface="Book Antiqua" panose="02040602050305030304" pitchFamily="18" charset="0"/>
              </a:rPr>
              <a:t>Η </a:t>
            </a:r>
            <a:r>
              <a:rPr b="1" i="1" dirty="0">
                <a:latin typeface="Book Antiqua" panose="02040602050305030304" pitchFamily="18" charset="0"/>
              </a:rPr>
              <a:t>ανακολουθία λέξεων και χειρονομιών </a:t>
            </a:r>
            <a:r>
              <a:rPr i="1" dirty="0">
                <a:latin typeface="Book Antiqua" panose="02040602050305030304" pitchFamily="18" charset="0"/>
              </a:rPr>
              <a:t>μπορεί να γίνει ιδιαίτερα ενοχλητική και βαρετή ή να προκαλέσει και το γέλιο.</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2 - Θέση περιεχομένου"/>
          <p:cNvSpPr>
            <a:spLocks noGrp="1"/>
          </p:cNvSpPr>
          <p:nvPr>
            <p:ph idx="1" hasCustomPrompt="1"/>
          </p:nvPr>
        </p:nvSpPr>
        <p:spPr>
          <a:xfrm>
            <a:off x="395288" y="981075"/>
            <a:ext cx="8229600" cy="4389438"/>
          </a:xfrm>
          <a:ln/>
        </p:spPr>
        <p:txBody>
          <a:bodyPr vert="horz" wrap="square" lIns="182880" tIns="91440" anchor="t" anchorCtr="0"/>
          <a:p>
            <a:r>
              <a:rPr sz="3200" i="1" dirty="0">
                <a:latin typeface="Book Antiqua" panose="02040602050305030304" pitchFamily="18" charset="0"/>
              </a:rPr>
              <a:t>Το πρόσωπο και το σώμα μας πρέπει να είναι </a:t>
            </a:r>
            <a:r>
              <a:rPr sz="3200" b="1" i="1" dirty="0">
                <a:latin typeface="Book Antiqua" panose="02040602050305030304" pitchFamily="18" charset="0"/>
              </a:rPr>
              <a:t>φορείς</a:t>
            </a:r>
            <a:r>
              <a:rPr sz="3200" i="1" dirty="0">
                <a:latin typeface="Book Antiqua" panose="02040602050305030304" pitchFamily="18" charset="0"/>
              </a:rPr>
              <a:t> της σημασίας που δίνουμε στις λέξεις μας και να </a:t>
            </a:r>
            <a:r>
              <a:rPr sz="3200" b="1" i="1" dirty="0">
                <a:latin typeface="Book Antiqua" panose="02040602050305030304" pitchFamily="18" charset="0"/>
              </a:rPr>
              <a:t>εκφράζουν</a:t>
            </a:r>
            <a:r>
              <a:rPr sz="3200" i="1" dirty="0">
                <a:latin typeface="Book Antiqua" panose="02040602050305030304" pitchFamily="18" charset="0"/>
              </a:rPr>
              <a:t> τα συναισθήματά μας. Σε καμία περίπτωση δεν πρέπει να προδίδουν την αμηχανία ή το φόβο μας. Το κοινό θα αρχίσει να αμφιβάλλει για εμάς και για όσα λέμε, ακόμη και αν είναι απολύτως σωστά.</a:t>
            </a:r>
            <a:endParaRPr sz="3200" i="1" dirty="0">
              <a:latin typeface="Book Antiqua" panose="02040602050305030304" pitchFamily="18" charset="0"/>
            </a:endParaRPr>
          </a:p>
          <a:p>
            <a:endParaRPr dirty="0"/>
          </a:p>
          <a:p>
            <a:endParaRPr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2226" name="1 - Τίτλος"/>
          <p:cNvSpPr>
            <a:spLocks noGrp="1"/>
          </p:cNvSpPr>
          <p:nvPr>
            <p:ph type="title" hasCustomPrompt="1"/>
          </p:nvPr>
        </p:nvSpPr>
        <p:spPr>
          <a:xfrm>
            <a:off x="468313" y="765175"/>
            <a:ext cx="8229600" cy="779463"/>
          </a:xfrm>
        </p:spPr>
        <p:txBody>
          <a:bodyPr vert="horz" anchor="b"/>
          <a:p>
            <a:r>
              <a:rPr sz="3200" u="sng" dirty="0">
                <a:effectLst>
                  <a:outerShdw blurRad="38100" dist="38100" dir="2700000">
                    <a:srgbClr val="000000"/>
                  </a:outerShdw>
                </a:effectLst>
              </a:rPr>
              <a:t>Φωνή </a:t>
            </a:r>
            <a:br>
              <a:rPr sz="3200" dirty="0">
                <a:effectLst>
                  <a:outerShdw blurRad="38100" dist="38100" dir="2700000">
                    <a:srgbClr val="000000"/>
                  </a:outerShdw>
                </a:effectLst>
              </a:rPr>
            </a:br>
            <a:endParaRPr sz="3200" dirty="0">
              <a:effectLst>
                <a:outerShdw blurRad="38100" dist="38100" dir="2700000">
                  <a:srgbClr val="000000"/>
                </a:outerShdw>
              </a:effectLst>
            </a:endParaRPr>
          </a:p>
        </p:txBody>
      </p:sp>
      <p:sp>
        <p:nvSpPr>
          <p:cNvPr id="3" name="2 - Θέση περιεχομένου"/>
          <p:cNvSpPr>
            <a:spLocks noGrp="1"/>
          </p:cNvSpPr>
          <p:nvPr>
            <p:ph idx="1" hasCustomPrompt="1"/>
          </p:nvPr>
        </p:nvSpPr>
        <p:spPr>
          <a:xfrm>
            <a:off x="323850" y="981075"/>
            <a:ext cx="8424863" cy="4389438"/>
          </a:xfrm>
        </p:spPr>
        <p:txBody>
          <a:bodyPr vert="horz" lIns="182880" tIns="91440"/>
          <a:p>
            <a:pPr>
              <a:lnSpc>
                <a:spcPct val="80000"/>
              </a:lnSpc>
            </a:pPr>
            <a:endParaRPr b="1" dirty="0">
              <a:latin typeface="Book Antiqua" panose="02040602050305030304" pitchFamily="18" charset="0"/>
            </a:endParaRPr>
          </a:p>
          <a:p>
            <a:pPr>
              <a:lnSpc>
                <a:spcPct val="80000"/>
              </a:lnSpc>
            </a:pPr>
            <a:endParaRPr b="1" dirty="0">
              <a:latin typeface="Book Antiqua" panose="02040602050305030304" pitchFamily="18" charset="0"/>
            </a:endParaRPr>
          </a:p>
          <a:p>
            <a:pPr>
              <a:lnSpc>
                <a:spcPct val="80000"/>
              </a:lnSpc>
            </a:pPr>
            <a:r>
              <a:rPr b="1" dirty="0">
                <a:latin typeface="Book Antiqua" panose="02040602050305030304" pitchFamily="18" charset="0"/>
              </a:rPr>
              <a:t>Ρυθμός: </a:t>
            </a:r>
            <a:r>
              <a:rPr dirty="0">
                <a:latin typeface="Book Antiqua" panose="02040602050305030304" pitchFamily="18" charset="0"/>
              </a:rPr>
              <a:t>αρμονικό ανέβασμα – κατέβασμα, ελεγχόμενη ταχύτητα, ακόμη κι αν τελειώνει ο χρόνος. Δεν πρέπει ποτέ να λαχανιάζουμε, αναπνέουμε πάντα φυσιολογικά. </a:t>
            </a:r>
            <a:endParaRPr dirty="0">
              <a:latin typeface="Book Antiqua" panose="02040602050305030304" pitchFamily="18" charset="0"/>
            </a:endParaRPr>
          </a:p>
          <a:p>
            <a:pPr>
              <a:lnSpc>
                <a:spcPct val="80000"/>
              </a:lnSpc>
            </a:pPr>
            <a:r>
              <a:rPr b="1" dirty="0">
                <a:latin typeface="Book Antiqua" panose="02040602050305030304" pitchFamily="18" charset="0"/>
              </a:rPr>
              <a:t>Ένταση και δύναμη: </a:t>
            </a:r>
            <a:r>
              <a:rPr dirty="0">
                <a:latin typeface="Book Antiqua" panose="02040602050305030304" pitchFamily="18" charset="0"/>
              </a:rPr>
              <a:t>ανάλογη του χώρου, σύνδεση με λόγο: </a:t>
            </a:r>
            <a:r>
              <a:rPr u="sng" dirty="0">
                <a:latin typeface="Book Antiqua" panose="02040602050305030304" pitchFamily="18" charset="0"/>
              </a:rPr>
              <a:t>άνοδος</a:t>
            </a:r>
            <a:r>
              <a:rPr dirty="0">
                <a:latin typeface="Book Antiqua" panose="02040602050305030304" pitchFamily="18" charset="0"/>
              </a:rPr>
              <a:t>: δηλώνει έντονη βούληση, συνήθως είναι ενοχλητική, </a:t>
            </a:r>
            <a:r>
              <a:rPr u="sng" dirty="0">
                <a:latin typeface="Book Antiqua" panose="02040602050305030304" pitchFamily="18" charset="0"/>
              </a:rPr>
              <a:t>σταθερότητα</a:t>
            </a:r>
            <a:r>
              <a:rPr dirty="0">
                <a:latin typeface="Book Antiqua" panose="02040602050305030304" pitchFamily="18" charset="0"/>
              </a:rPr>
              <a:t>: επιτρέπει τη λογική ανάλυση όσων λέγονται, </a:t>
            </a:r>
            <a:r>
              <a:rPr u="sng" dirty="0">
                <a:latin typeface="Book Antiqua" panose="02040602050305030304" pitchFamily="18" charset="0"/>
              </a:rPr>
              <a:t>κάθοδος</a:t>
            </a:r>
            <a:r>
              <a:rPr dirty="0">
                <a:latin typeface="Book Antiqua" panose="02040602050305030304" pitchFamily="18" charset="0"/>
              </a:rPr>
              <a:t> ή/και </a:t>
            </a:r>
            <a:r>
              <a:rPr u="sng" dirty="0">
                <a:latin typeface="Book Antiqua" panose="02040602050305030304" pitchFamily="18" charset="0"/>
              </a:rPr>
              <a:t>παύση</a:t>
            </a:r>
            <a:r>
              <a:rPr dirty="0">
                <a:latin typeface="Book Antiqua" panose="02040602050305030304" pitchFamily="18" charset="0"/>
              </a:rPr>
              <a:t>: φορτίζει συναισθηματικά. </a:t>
            </a:r>
            <a:endParaRPr dirty="0">
              <a:latin typeface="Book Antiqua" panose="02040602050305030304" pitchFamily="18" charset="0"/>
            </a:endParaRPr>
          </a:p>
          <a:p>
            <a:pPr>
              <a:lnSpc>
                <a:spcPct val="80000"/>
              </a:lnSpc>
            </a:pPr>
            <a:endParaRPr sz="1900"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503238" y="4983163"/>
            <a:ext cx="8183563" cy="1052513"/>
          </a:xfrm>
        </p:spPr>
        <p:txBody>
          <a:bodyPr vert="horz" anchor="b">
            <a:normAutofit/>
          </a:bodyPr>
          <a:lstStyle/>
          <a:p>
            <a:pPr marL="0" marR="0" lvl="0" indent="0" algn="l" defTabSz="914400" rtl="0" eaLnBrk="1" fontAlgn="auto" latinLnBrk="0" hangingPunct="1">
              <a:lnSpc>
                <a:spcPct val="100000"/>
              </a:lnSpc>
              <a:spcBef>
                <a:spcPct val="0"/>
              </a:spcBef>
              <a:spcAft>
                <a:spcPts val="0"/>
              </a:spcAft>
              <a:buClrTx/>
              <a:buSzTx/>
              <a:buFontTx/>
              <a:buNone/>
              <a:defRPr/>
            </a:pPr>
            <a:endParaRPr kumimoji="0" lang="el-GR" sz="3600" b="1" i="0" u="none" strike="noStrike" kern="1200" cap="none" spc="0" normalizeH="0" baseline="0" noProof="0" dirty="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mj-cs"/>
            </a:endParaRPr>
          </a:p>
        </p:txBody>
      </p:sp>
      <p:sp>
        <p:nvSpPr>
          <p:cNvPr id="3" name="2 - Θέση περιεχομένου"/>
          <p:cNvSpPr>
            <a:spLocks noGrp="1"/>
          </p:cNvSpPr>
          <p:nvPr>
            <p:ph idx="1" hasCustomPrompt="1"/>
          </p:nvPr>
        </p:nvSpPr>
        <p:spPr>
          <a:xfrm>
            <a:off x="503238" y="530225"/>
            <a:ext cx="8183563" cy="4187825"/>
          </a:xfrm>
        </p:spPr>
        <p:txBody>
          <a:bodyPr vert="horz" lIns="182880" tIns="91440"/>
          <a:p>
            <a:pPr>
              <a:lnSpc>
                <a:spcPct val="80000"/>
              </a:lnSpc>
            </a:pPr>
            <a:r>
              <a:rPr sz="2400" b="1" dirty="0">
                <a:latin typeface="Book Antiqua" panose="02040602050305030304" pitchFamily="18" charset="0"/>
              </a:rPr>
              <a:t>Χροιά (χρώμα) και τόνος: </a:t>
            </a:r>
            <a:r>
              <a:rPr sz="2400" dirty="0">
                <a:latin typeface="Book Antiqua" panose="02040602050305030304" pitchFamily="18" charset="0"/>
              </a:rPr>
              <a:t>Η χροιά πρέπει να είναι κατάλληλη για τη δημιουργία ζεστής, ατμόσφαιρας</a:t>
            </a:r>
            <a:r>
              <a:rPr sz="2400" b="1" dirty="0">
                <a:latin typeface="Book Antiqua" panose="02040602050305030304" pitchFamily="18" charset="0"/>
              </a:rPr>
              <a:t> </a:t>
            </a:r>
            <a:r>
              <a:rPr sz="2400" dirty="0">
                <a:latin typeface="Book Antiqua" panose="02040602050305030304" pitchFamily="18" charset="0"/>
              </a:rPr>
              <a:t>(φωνή τραχεία, παράφωνη, βραχνιασμένη, κακόηχη και ό,τι σχετικό αποτελεί πρόβλημα). Οι τόνοι είναι ο βαρύς, ο μέσος και ο οξύς. Το σωστό είναι να γίνονται εναλλαγές από τον μέσο στους άλλους για να δοθεί έμφαση (οξύς) ή να δημιουργηθεί συναίσθημα (βαρύς). </a:t>
            </a:r>
            <a:endParaRPr sz="2400" dirty="0">
              <a:latin typeface="Book Antiqua" panose="02040602050305030304" pitchFamily="18" charset="0"/>
            </a:endParaRPr>
          </a:p>
          <a:p>
            <a:pPr>
              <a:lnSpc>
                <a:spcPct val="80000"/>
              </a:lnSpc>
            </a:pPr>
            <a:r>
              <a:rPr sz="2400" b="1" dirty="0">
                <a:latin typeface="Book Antiqua" panose="02040602050305030304" pitchFamily="18" charset="0"/>
              </a:rPr>
              <a:t>Προφορά: </a:t>
            </a:r>
            <a:r>
              <a:rPr sz="2400" dirty="0">
                <a:latin typeface="Book Antiqua" panose="02040602050305030304" pitchFamily="18" charset="0"/>
              </a:rPr>
              <a:t>καθαρή άρθρωση, να ακούγονται όλες οι συλλαβές, να αποφεύγονται ενοχλητικοί ήχοι του στόματος.</a:t>
            </a:r>
            <a:endParaRPr sz="2400" dirty="0">
              <a:latin typeface="Book Antiqua" panose="02040602050305030304" pitchFamily="18" charset="0"/>
            </a:endParaRPr>
          </a:p>
          <a:p>
            <a:pPr>
              <a:lnSpc>
                <a:spcPct val="80000"/>
              </a:lnSpc>
            </a:pPr>
            <a:r>
              <a:rPr sz="2400" dirty="0">
                <a:latin typeface="Book Antiqua" panose="02040602050305030304" pitchFamily="18" charset="0"/>
              </a:rPr>
              <a:t>Γενικά η ομιλία πρέπει να βγαίνει </a:t>
            </a:r>
            <a:r>
              <a:rPr sz="2400" b="1" dirty="0">
                <a:latin typeface="Book Antiqua" panose="02040602050305030304" pitchFamily="18" charset="0"/>
              </a:rPr>
              <a:t>αβίαστα</a:t>
            </a:r>
            <a:r>
              <a:rPr sz="2400" dirty="0">
                <a:latin typeface="Book Antiqua" panose="02040602050305030304" pitchFamily="18" charset="0"/>
              </a:rPr>
              <a:t>, χωρίς κομπιάσματα και οπωσδήποτε χωρίς το ενοχλητικό μακρόσυρτο «εεε».</a:t>
            </a:r>
            <a:endParaRPr sz="2400" dirty="0">
              <a:latin typeface="Book Antiqua" panose="02040602050305030304" pitchFamily="18" charset="0"/>
            </a:endParaRPr>
          </a:p>
          <a:p>
            <a:pPr>
              <a:lnSpc>
                <a:spcPct val="80000"/>
              </a:lnSpc>
            </a:pPr>
            <a:endParaRPr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1 - Τίτλος"/>
          <p:cNvSpPr>
            <a:spLocks noGrp="1"/>
          </p:cNvSpPr>
          <p:nvPr>
            <p:ph type="title" hasCustomPrompt="1"/>
          </p:nvPr>
        </p:nvSpPr>
        <p:spPr>
          <a:xfrm>
            <a:off x="539750" y="1052513"/>
            <a:ext cx="8229600" cy="708025"/>
          </a:xfrm>
        </p:spPr>
        <p:txBody>
          <a:bodyPr vert="horz" anchor="b"/>
          <a:p>
            <a:r>
              <a:rPr sz="4000" u="sng" dirty="0">
                <a:effectLst>
                  <a:outerShdw blurRad="38100" dist="38100" dir="2700000">
                    <a:srgbClr val="000000"/>
                  </a:outerShdw>
                </a:effectLst>
                <a:latin typeface="Book Antiqua" panose="02040602050305030304" pitchFamily="18" charset="0"/>
              </a:rPr>
              <a:t>Πρόσωπο</a:t>
            </a:r>
            <a:br>
              <a:rPr sz="4000" dirty="0">
                <a:effectLst>
                  <a:outerShdw blurRad="38100" dist="38100" dir="2700000">
                    <a:srgbClr val="000000"/>
                  </a:outerShdw>
                </a:effectLst>
                <a:latin typeface="Book Antiqua" panose="02040602050305030304" pitchFamily="18" charset="0"/>
              </a:rPr>
            </a:br>
            <a:endParaRPr sz="4000" dirty="0">
              <a:effectLst>
                <a:outerShdw blurRad="38100" dist="38100" dir="2700000">
                  <a:srgbClr val="000000"/>
                </a:outerShdw>
              </a:effectLst>
              <a:latin typeface="Book Antiqua" panose="02040602050305030304" pitchFamily="18" charset="0"/>
            </a:endParaRPr>
          </a:p>
        </p:txBody>
      </p:sp>
      <p:sp>
        <p:nvSpPr>
          <p:cNvPr id="53251" name="Rectangle 1"/>
          <p:cNvSpPr>
            <a:spLocks noGrp="1" noChangeArrowheads="1"/>
          </p:cNvSpPr>
          <p:nvPr>
            <p:ph idx="1" hasCustomPrompt="1"/>
          </p:nvPr>
        </p:nvSpPr>
        <p:spPr>
          <a:xfrm>
            <a:off x="395288" y="922338"/>
            <a:ext cx="8388350" cy="5678488"/>
          </a:xfrm>
        </p:spPr>
        <p:txBody>
          <a:bodyPr vert="horz" wrap="square" lIns="182880" tIns="91440" anchor="ctr">
            <a:spAutoFit/>
          </a:bodyPr>
          <a:p>
            <a:pPr marL="0" indent="0" defTabSz="914400">
              <a:spcBef>
                <a:spcPct val="0"/>
              </a:spcBef>
              <a:buClrTx/>
              <a:buSzTx/>
              <a:buFontTx/>
              <a:buChar char="•"/>
              <a:tabLst>
                <a:tab pos="457200" algn="l"/>
                <a:tab pos="762000" algn="l"/>
              </a:tabLst>
            </a:pPr>
            <a:r>
              <a:rPr sz="2400" dirty="0">
                <a:latin typeface="Book Antiqua" panose="02040602050305030304" pitchFamily="18" charset="0"/>
                <a:cs typeface="Times New Roman" panose="02020603050405020304" pitchFamily="18" charset="0"/>
              </a:rPr>
              <a:t>Αποπνέει </a:t>
            </a:r>
            <a:r>
              <a:rPr sz="2400" b="1" dirty="0">
                <a:latin typeface="Book Antiqua" panose="02040602050305030304" pitchFamily="18" charset="0"/>
                <a:cs typeface="Times New Roman" panose="02020603050405020304" pitchFamily="18" charset="0"/>
              </a:rPr>
              <a:t>αυτοπεποίθηση</a:t>
            </a:r>
            <a:r>
              <a:rPr sz="2400" dirty="0">
                <a:latin typeface="Book Antiqua" panose="02040602050305030304" pitchFamily="18" charset="0"/>
                <a:cs typeface="Times New Roman" panose="02020603050405020304" pitchFamily="18" charset="0"/>
              </a:rPr>
              <a:t> και σιγουριά</a:t>
            </a:r>
            <a:endParaRPr sz="2400" dirty="0">
              <a:latin typeface="Book Antiqua" panose="02040602050305030304" pitchFamily="18" charset="0"/>
              <a:cs typeface="Times New Roman" panose="02020603050405020304" pitchFamily="18" charset="0"/>
            </a:endParaRPr>
          </a:p>
          <a:p>
            <a:pPr marL="0" indent="0" defTabSz="914400">
              <a:spcBef>
                <a:spcPct val="0"/>
              </a:spcBef>
              <a:buClrTx/>
              <a:buSzTx/>
              <a:buFontTx/>
              <a:buChar char="•"/>
              <a:tabLst>
                <a:tab pos="457200" algn="l"/>
                <a:tab pos="762000" algn="l"/>
              </a:tabLst>
            </a:pPr>
            <a:r>
              <a:rPr sz="2400" dirty="0">
                <a:latin typeface="Book Antiqua" panose="02040602050305030304" pitchFamily="18" charset="0"/>
                <a:cs typeface="Times New Roman" panose="02020603050405020304" pitchFamily="18" charset="0"/>
              </a:rPr>
              <a:t>Εκφράζει όλα τα </a:t>
            </a:r>
            <a:r>
              <a:rPr sz="2400" b="1" dirty="0">
                <a:latin typeface="Book Antiqua" panose="02040602050305030304" pitchFamily="18" charset="0"/>
                <a:cs typeface="Times New Roman" panose="02020603050405020304" pitchFamily="18" charset="0"/>
              </a:rPr>
              <a:t>συναισθήματα</a:t>
            </a:r>
            <a:r>
              <a:rPr sz="2400" dirty="0">
                <a:latin typeface="Book Antiqua" panose="02040602050305030304" pitchFamily="18" charset="0"/>
                <a:cs typeface="Times New Roman" panose="02020603050405020304" pitchFamily="18" charset="0"/>
              </a:rPr>
              <a:t> που συνδέονται με όσα λέμε (απορία, ανησυχία, ειρωνεία – εκλεπτυσμένη πάντα</a:t>
            </a:r>
            <a:r>
              <a:rPr sz="2400" dirty="0">
                <a:latin typeface="Book Antiqua" panose="02040602050305030304" pitchFamily="18" charset="0"/>
                <a:ea typeface="Times New Roman" panose="02020603050405020304" pitchFamily="18" charset="0"/>
              </a:rPr>
              <a:t>…</a:t>
            </a:r>
            <a:r>
              <a:rPr sz="2400" dirty="0">
                <a:latin typeface="Book Antiqua" panose="02040602050305030304" pitchFamily="18" charset="0"/>
                <a:cs typeface="Times New Roman" panose="02020603050405020304" pitchFamily="18" charset="0"/>
              </a:rPr>
              <a:t>, νεύρο – συγκρατημένο, ένταση κ.λπ.) </a:t>
            </a:r>
            <a:r>
              <a:rPr sz="2400" b="1" u="sng" dirty="0">
                <a:latin typeface="Book Antiqua" panose="02040602050305030304" pitchFamily="18" charset="0"/>
                <a:cs typeface="Times New Roman" panose="02020603050405020304" pitchFamily="18" charset="0"/>
              </a:rPr>
              <a:t>υπογραμμίζοντας</a:t>
            </a:r>
            <a:r>
              <a:rPr sz="2400" dirty="0">
                <a:latin typeface="Book Antiqua" panose="02040602050305030304" pitchFamily="18" charset="0"/>
                <a:cs typeface="Times New Roman" panose="02020603050405020304" pitchFamily="18" charset="0"/>
              </a:rPr>
              <a:t> τις σκέψεις μας   </a:t>
            </a:r>
            <a:endParaRPr sz="2400" dirty="0">
              <a:latin typeface="Book Antiqua" panose="02040602050305030304" pitchFamily="18" charset="0"/>
              <a:cs typeface="Times New Roman" panose="02020603050405020304" pitchFamily="18" charset="0"/>
            </a:endParaRPr>
          </a:p>
          <a:p>
            <a:pPr marL="0" indent="0" defTabSz="914400">
              <a:spcBef>
                <a:spcPct val="0"/>
              </a:spcBef>
              <a:buClrTx/>
              <a:buSzTx/>
              <a:buFontTx/>
              <a:buChar char="•"/>
              <a:tabLst>
                <a:tab pos="457200" algn="l"/>
                <a:tab pos="762000" algn="l"/>
              </a:tabLst>
            </a:pPr>
            <a:r>
              <a:rPr sz="2400" b="1" dirty="0">
                <a:latin typeface="Book Antiqua" panose="02040602050305030304" pitchFamily="18" charset="0"/>
                <a:cs typeface="Times New Roman" panose="02020603050405020304" pitchFamily="18" charset="0"/>
              </a:rPr>
              <a:t>Συγκρατημένο</a:t>
            </a:r>
            <a:r>
              <a:rPr sz="2400" dirty="0">
                <a:latin typeface="Book Antiqua" panose="02040602050305030304" pitchFamily="18" charset="0"/>
                <a:cs typeface="Times New Roman" panose="02020603050405020304" pitchFamily="18" charset="0"/>
              </a:rPr>
              <a:t> χαμόγελο </a:t>
            </a:r>
            <a:endParaRPr sz="2400" dirty="0">
              <a:latin typeface="Book Antiqua" panose="02040602050305030304" pitchFamily="18" charset="0"/>
              <a:cs typeface="Times New Roman" panose="02020603050405020304" pitchFamily="18" charset="0"/>
            </a:endParaRPr>
          </a:p>
          <a:p>
            <a:pPr marL="0" indent="0" defTabSz="914400">
              <a:spcBef>
                <a:spcPct val="0"/>
              </a:spcBef>
              <a:buClrTx/>
              <a:buSzTx/>
              <a:buFontTx/>
              <a:buChar char="•"/>
              <a:tabLst>
                <a:tab pos="457200" algn="l"/>
                <a:tab pos="762000" algn="l"/>
              </a:tabLst>
            </a:pPr>
            <a:r>
              <a:rPr sz="2400" dirty="0">
                <a:latin typeface="Book Antiqua" panose="02040602050305030304" pitchFamily="18" charset="0"/>
                <a:cs typeface="Times New Roman" panose="02020603050405020304" pitchFamily="18" charset="0"/>
              </a:rPr>
              <a:t>Δεν κάνει απότομες κινήσεις δεξιά ή αριστερά</a:t>
            </a:r>
            <a:endParaRPr sz="2400" dirty="0">
              <a:latin typeface="Book Antiqua" panose="02040602050305030304" pitchFamily="18" charset="0"/>
              <a:cs typeface="Times New Roman" panose="02020603050405020304" pitchFamily="18" charset="0"/>
            </a:endParaRPr>
          </a:p>
          <a:p>
            <a:pPr marL="0" indent="0" defTabSz="914400">
              <a:spcBef>
                <a:spcPct val="0"/>
              </a:spcBef>
              <a:buClrTx/>
              <a:buSzTx/>
              <a:buFontTx/>
              <a:buChar char="•"/>
              <a:tabLst>
                <a:tab pos="457200" algn="l"/>
                <a:tab pos="762000" algn="l"/>
              </a:tabLst>
            </a:pPr>
            <a:r>
              <a:rPr sz="2400" dirty="0">
                <a:latin typeface="Book Antiqua" panose="02040602050305030304" pitchFamily="18" charset="0"/>
                <a:cs typeface="Times New Roman" panose="02020603050405020304" pitchFamily="18" charset="0"/>
              </a:rPr>
              <a:t>Δεν φανερώνουμε ποτέ με κινήσεις αμηχανίας την έλλειψη επιχειρημάτων ή την ανησυχία μας</a:t>
            </a:r>
            <a:endParaRPr sz="2400" dirty="0">
              <a:latin typeface="Book Antiqua" panose="02040602050305030304" pitchFamily="18" charset="0"/>
              <a:cs typeface="Times New Roman" panose="02020603050405020304" pitchFamily="18" charset="0"/>
            </a:endParaRPr>
          </a:p>
          <a:p>
            <a:pPr marL="0" indent="0" defTabSz="914400">
              <a:spcBef>
                <a:spcPct val="0"/>
              </a:spcBef>
              <a:buClrTx/>
              <a:buSzTx/>
              <a:buFontTx/>
              <a:buNone/>
              <a:tabLst>
                <a:tab pos="457200" algn="l"/>
                <a:tab pos="762000" algn="l"/>
              </a:tabLst>
            </a:pPr>
            <a:endParaRPr sz="2000" b="1" i="1" dirty="0">
              <a:latin typeface="Calibri" panose="020F0502020204030204" pitchFamily="34" charset="0"/>
              <a:cs typeface="Times New Roman" panose="02020603050405020304" pitchFamily="18" charset="0"/>
            </a:endParaRPr>
          </a:p>
          <a:p>
            <a:pPr marL="0" indent="0" defTabSz="914400">
              <a:spcBef>
                <a:spcPct val="0"/>
              </a:spcBef>
              <a:buClrTx/>
              <a:buSzTx/>
              <a:buFontTx/>
              <a:buNone/>
              <a:tabLst>
                <a:tab pos="457200" algn="l"/>
                <a:tab pos="762000" algn="l"/>
              </a:tabLst>
            </a:pPr>
            <a:r>
              <a:rPr sz="2400" b="1" i="1" dirty="0">
                <a:solidFill>
                  <a:schemeClr val="tx2"/>
                </a:solidFill>
                <a:latin typeface="Book Antiqua" panose="02040602050305030304" pitchFamily="18" charset="0"/>
                <a:cs typeface="Times New Roman" panose="02020603050405020304" pitchFamily="18" charset="0"/>
              </a:rPr>
              <a:t>Βλέμμα</a:t>
            </a:r>
            <a:r>
              <a:rPr sz="2000" b="1" i="1" dirty="0">
                <a:solidFill>
                  <a:schemeClr val="tx2"/>
                </a:solidFill>
                <a:latin typeface="Book Antiqua" panose="02040602050305030304" pitchFamily="18" charset="0"/>
                <a:cs typeface="Times New Roman" panose="02020603050405020304" pitchFamily="18" charset="0"/>
              </a:rPr>
              <a:t>:</a:t>
            </a:r>
            <a:endParaRPr sz="2000" dirty="0">
              <a:solidFill>
                <a:schemeClr val="tx2"/>
              </a:solidFill>
              <a:latin typeface="Book Antiqua" panose="02040602050305030304" pitchFamily="18" charset="0"/>
              <a:cs typeface="Times New Roman" panose="02020603050405020304" pitchFamily="18" charset="0"/>
            </a:endParaRPr>
          </a:p>
          <a:p>
            <a:pPr marL="0" indent="0" defTabSz="914400">
              <a:spcBef>
                <a:spcPct val="0"/>
              </a:spcBef>
              <a:buClrTx/>
              <a:buSzTx/>
              <a:buFontTx/>
              <a:buChar char="•"/>
              <a:tabLst>
                <a:tab pos="457200" algn="l"/>
                <a:tab pos="762000" algn="l"/>
              </a:tabLst>
            </a:pPr>
            <a:r>
              <a:rPr sz="2000" dirty="0">
                <a:solidFill>
                  <a:srgbClr val="14425D"/>
                </a:solidFill>
                <a:latin typeface="Book Antiqua" panose="02040602050305030304" pitchFamily="18" charset="0"/>
                <a:cs typeface="Times New Roman" panose="02020603050405020304" pitchFamily="18" charset="0"/>
              </a:rPr>
              <a:t>στραμμένο στο ακροατήριο και ειδικά στους κριτές και όχι στους αντιπάλους (στους διττούς),</a:t>
            </a:r>
            <a:endParaRPr sz="2000" dirty="0">
              <a:solidFill>
                <a:srgbClr val="14425D"/>
              </a:solidFill>
              <a:latin typeface="Book Antiqua" panose="02040602050305030304" pitchFamily="18" charset="0"/>
              <a:cs typeface="Times New Roman" panose="02020603050405020304" pitchFamily="18" charset="0"/>
            </a:endParaRPr>
          </a:p>
          <a:p>
            <a:pPr marL="0" indent="0" defTabSz="914400">
              <a:spcBef>
                <a:spcPct val="0"/>
              </a:spcBef>
              <a:buClrTx/>
              <a:buSzTx/>
              <a:buFontTx/>
              <a:buChar char="•"/>
              <a:tabLst>
                <a:tab pos="457200" algn="l"/>
                <a:tab pos="762000" algn="l"/>
              </a:tabLst>
            </a:pPr>
            <a:r>
              <a:rPr sz="2000" dirty="0">
                <a:solidFill>
                  <a:srgbClr val="14425D"/>
                </a:solidFill>
                <a:latin typeface="Book Antiqua" panose="02040602050305030304" pitchFamily="18" charset="0"/>
                <a:cs typeface="Times New Roman" panose="02020603050405020304" pitchFamily="18" charset="0"/>
              </a:rPr>
              <a:t>διεισδυτικό, ειδικά όταν θέλουμε να προβληματίσουμε, αλλά όχι αδιάκριτο και ενοχλητικό</a:t>
            </a:r>
            <a:r>
              <a:rPr sz="2000" dirty="0">
                <a:solidFill>
                  <a:srgbClr val="0B5395"/>
                </a:solidFill>
                <a:latin typeface="Book Antiqua" panose="02040602050305030304" pitchFamily="18" charset="0"/>
                <a:cs typeface="Times New Roman" panose="02020603050405020304" pitchFamily="18" charset="0"/>
              </a:rPr>
              <a:t>.</a:t>
            </a:r>
            <a:endParaRPr sz="2000" dirty="0">
              <a:solidFill>
                <a:srgbClr val="0B5395"/>
              </a:solidFill>
              <a:latin typeface="Book Antiqua" panose="02040602050305030304" pitchFamily="18" charset="0"/>
              <a:cs typeface="Times New Roman" panose="02020603050405020304" pitchFamily="18" charset="0"/>
            </a:endParaRPr>
          </a:p>
          <a:p>
            <a:pPr marL="0" indent="0" defTabSz="914400">
              <a:spcBef>
                <a:spcPct val="0"/>
              </a:spcBef>
              <a:buClrTx/>
              <a:buSzTx/>
              <a:buFontTx/>
              <a:buNone/>
              <a:tabLst>
                <a:tab pos="457200" algn="l"/>
                <a:tab pos="762000" algn="l"/>
              </a:tabLst>
            </a:pPr>
            <a:endParaRPr sz="2000" dirty="0">
              <a:latin typeface="Calibri" panose="020F0502020204030204" pitchFamily="34" charset="0"/>
              <a:ea typeface="Times New Roman" panose="02020603050405020304" pitchFamily="18" charset="0"/>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274" name="1 - Τίτλος"/>
          <p:cNvSpPr>
            <a:spLocks noGrp="1"/>
          </p:cNvSpPr>
          <p:nvPr>
            <p:ph type="title" hasCustomPrompt="1"/>
          </p:nvPr>
        </p:nvSpPr>
        <p:spPr>
          <a:xfrm>
            <a:off x="468313" y="-242887"/>
            <a:ext cx="8156575" cy="1511300"/>
          </a:xfrm>
        </p:spPr>
        <p:txBody>
          <a:bodyPr vert="horz" anchor="b"/>
          <a:p>
            <a:r>
              <a:rPr sz="4400" u="sng" dirty="0">
                <a:effectLst>
                  <a:outerShdw blurRad="38100" dist="38100" dir="2700000">
                    <a:srgbClr val="000000"/>
                  </a:outerShdw>
                </a:effectLst>
                <a:latin typeface="Book Antiqua" panose="02040602050305030304" pitchFamily="18" charset="0"/>
              </a:rPr>
              <a:t>Σώμα</a:t>
            </a:r>
            <a:endParaRPr sz="4400" u="sng" dirty="0">
              <a:effectLst>
                <a:outerShdw blurRad="38100" dist="38100" dir="2700000">
                  <a:srgbClr val="000000"/>
                </a:outerShdw>
              </a:effectLst>
              <a:latin typeface="Book Antiqua" panose="02040602050305030304" pitchFamily="18" charset="0"/>
            </a:endParaRPr>
          </a:p>
        </p:txBody>
      </p:sp>
      <p:sp>
        <p:nvSpPr>
          <p:cNvPr id="3" name="2 - Θέση περιεχομένου"/>
          <p:cNvSpPr>
            <a:spLocks noGrp="1"/>
          </p:cNvSpPr>
          <p:nvPr>
            <p:ph idx="1" hasCustomPrompt="1"/>
          </p:nvPr>
        </p:nvSpPr>
        <p:spPr>
          <a:xfrm>
            <a:off x="250825" y="1268413"/>
            <a:ext cx="8713788" cy="5184775"/>
          </a:xfrm>
        </p:spPr>
        <p:txBody>
          <a:bodyPr vert="horz" lIns="182880" tIns="91440"/>
          <a:p>
            <a:pPr>
              <a:lnSpc>
                <a:spcPct val="80000"/>
              </a:lnSpc>
            </a:pPr>
            <a:r>
              <a:rPr sz="1900" b="1" dirty="0">
                <a:latin typeface="Book Antiqua" panose="02040602050305030304" pitchFamily="18" charset="0"/>
              </a:rPr>
              <a:t>Αρμονία κινήσεων </a:t>
            </a:r>
            <a:r>
              <a:rPr sz="1900" dirty="0">
                <a:latin typeface="Book Antiqua" panose="02040602050305030304" pitchFamily="18" charset="0"/>
              </a:rPr>
              <a:t>– ούτε υπερκινητικότητα ούτε ακινησία</a:t>
            </a:r>
            <a:endParaRPr sz="1900" dirty="0">
              <a:latin typeface="Book Antiqua" panose="02040602050305030304" pitchFamily="18" charset="0"/>
            </a:endParaRPr>
          </a:p>
          <a:p>
            <a:pPr>
              <a:lnSpc>
                <a:spcPct val="80000"/>
              </a:lnSpc>
            </a:pPr>
            <a:r>
              <a:rPr sz="1900" dirty="0">
                <a:latin typeface="Book Antiqua" panose="02040602050305030304" pitchFamily="18" charset="0"/>
              </a:rPr>
              <a:t>Αποφυγή </a:t>
            </a:r>
            <a:r>
              <a:rPr sz="1900" b="1" dirty="0">
                <a:latin typeface="Book Antiqua" panose="02040602050305030304" pitchFamily="18" charset="0"/>
              </a:rPr>
              <a:t>επαναλαμβανόμενων</a:t>
            </a:r>
            <a:r>
              <a:rPr sz="1900" dirty="0">
                <a:latin typeface="Book Antiqua" panose="02040602050305030304" pitchFamily="18" charset="0"/>
              </a:rPr>
              <a:t> κινήσεων, π.χ. το να παίζουμε με τα μαλλιά μας</a:t>
            </a:r>
            <a:endParaRPr sz="1900" dirty="0">
              <a:latin typeface="Book Antiqua" panose="02040602050305030304" pitchFamily="18" charset="0"/>
            </a:endParaRPr>
          </a:p>
          <a:p>
            <a:pPr>
              <a:lnSpc>
                <a:spcPct val="80000"/>
              </a:lnSpc>
            </a:pPr>
            <a:r>
              <a:rPr sz="1900" b="1" dirty="0">
                <a:latin typeface="Book Antiqua" panose="02040602050305030304" pitchFamily="18" charset="0"/>
              </a:rPr>
              <a:t>Ευθυτενής στάση σώματος </a:t>
            </a:r>
            <a:r>
              <a:rPr sz="1900" dirty="0">
                <a:latin typeface="Book Antiqua" panose="02040602050305030304" pitchFamily="18" charset="0"/>
              </a:rPr>
              <a:t>– το καμπούριασμα δεν αποπνέει αυτοπεποίθηση</a:t>
            </a:r>
            <a:endParaRPr sz="1900" dirty="0">
              <a:latin typeface="Book Antiqua" panose="02040602050305030304" pitchFamily="18" charset="0"/>
            </a:endParaRPr>
          </a:p>
          <a:p>
            <a:pPr>
              <a:lnSpc>
                <a:spcPct val="80000"/>
              </a:lnSpc>
            </a:pPr>
            <a:r>
              <a:rPr sz="1900" b="1" dirty="0">
                <a:latin typeface="Book Antiqua" panose="02040602050305030304" pitchFamily="18" charset="0"/>
              </a:rPr>
              <a:t>Δεν γυρνάμε πλάτη στο ακροατήριο </a:t>
            </a:r>
            <a:r>
              <a:rPr sz="1900" dirty="0">
                <a:latin typeface="Book Antiqua" panose="02040602050305030304" pitchFamily="18" charset="0"/>
              </a:rPr>
              <a:t>ούτε το κοιτάμε πλαγίως</a:t>
            </a:r>
            <a:endParaRPr sz="1900" dirty="0">
              <a:latin typeface="Book Antiqua" panose="02040602050305030304" pitchFamily="18" charset="0"/>
            </a:endParaRPr>
          </a:p>
          <a:p>
            <a:pPr>
              <a:lnSpc>
                <a:spcPct val="80000"/>
              </a:lnSpc>
            </a:pPr>
            <a:r>
              <a:rPr sz="1900" dirty="0">
                <a:latin typeface="Book Antiqua" panose="02040602050305030304" pitchFamily="18" charset="0"/>
              </a:rPr>
              <a:t>Κινούμαστε σε έναν </a:t>
            </a:r>
            <a:r>
              <a:rPr sz="1900" b="1" dirty="0">
                <a:latin typeface="Book Antiqua" panose="02040602050305030304" pitchFamily="18" charset="0"/>
              </a:rPr>
              <a:t>σταθερό άξονα</a:t>
            </a:r>
            <a:r>
              <a:rPr sz="1900" dirty="0">
                <a:latin typeface="Book Antiqua" panose="02040602050305030304" pitchFamily="18" charset="0"/>
              </a:rPr>
              <a:t>, δεξιά-αριστερά, αργά και σταθερά </a:t>
            </a:r>
            <a:endParaRPr sz="1900" dirty="0">
              <a:latin typeface="Book Antiqua" panose="02040602050305030304" pitchFamily="18" charset="0"/>
            </a:endParaRPr>
          </a:p>
          <a:p>
            <a:pPr>
              <a:lnSpc>
                <a:spcPct val="80000"/>
              </a:lnSpc>
            </a:pPr>
            <a:r>
              <a:rPr sz="1900" b="1" dirty="0">
                <a:latin typeface="Book Antiqua" panose="02040602050305030304" pitchFamily="18" charset="0"/>
              </a:rPr>
              <a:t>Δεν κινούμαστε στα σημαντικά σημεία του λόγου</a:t>
            </a:r>
            <a:r>
              <a:rPr sz="1900" dirty="0">
                <a:latin typeface="Book Antiqua" panose="02040602050305030304" pitchFamily="18" charset="0"/>
              </a:rPr>
              <a:t>, τα οποία θέλουμε να εντυπωθούν στο ακροατήριο</a:t>
            </a:r>
            <a:endParaRPr sz="1900" dirty="0">
              <a:latin typeface="Book Antiqua" panose="02040602050305030304" pitchFamily="18" charset="0"/>
            </a:endParaRPr>
          </a:p>
          <a:p>
            <a:pPr>
              <a:lnSpc>
                <a:spcPct val="80000"/>
              </a:lnSpc>
              <a:buNone/>
            </a:pPr>
            <a:r>
              <a:rPr sz="1900" b="1" i="1" dirty="0">
                <a:latin typeface="Book Antiqua" panose="02040602050305030304" pitchFamily="18" charset="0"/>
              </a:rPr>
              <a:t>Χέρια:</a:t>
            </a:r>
            <a:endParaRPr sz="1900" dirty="0">
              <a:latin typeface="Book Antiqua" panose="02040602050305030304" pitchFamily="18" charset="0"/>
            </a:endParaRPr>
          </a:p>
          <a:p>
            <a:pPr>
              <a:lnSpc>
                <a:spcPct val="80000"/>
              </a:lnSpc>
            </a:pPr>
            <a:r>
              <a:rPr sz="1900" b="1" dirty="0">
                <a:latin typeface="Book Antiqua" panose="02040602050305030304" pitchFamily="18" charset="0"/>
              </a:rPr>
              <a:t>Ζωντανεύουν</a:t>
            </a:r>
            <a:r>
              <a:rPr sz="1900" dirty="0">
                <a:latin typeface="Book Antiqua" panose="02040602050305030304" pitchFamily="18" charset="0"/>
              </a:rPr>
              <a:t> τα λόγια μας και βοηθούν στην εντονότερη μετάδοση των ιδεών μας</a:t>
            </a:r>
            <a:endParaRPr sz="1900" dirty="0">
              <a:latin typeface="Book Antiqua" panose="02040602050305030304" pitchFamily="18" charset="0"/>
            </a:endParaRPr>
          </a:p>
          <a:p>
            <a:pPr>
              <a:lnSpc>
                <a:spcPct val="80000"/>
              </a:lnSpc>
            </a:pPr>
            <a:r>
              <a:rPr sz="1900" dirty="0">
                <a:latin typeface="Book Antiqua" panose="02040602050305030304" pitchFamily="18" charset="0"/>
              </a:rPr>
              <a:t>Η κίνηση των χεριών μας είναι </a:t>
            </a:r>
            <a:r>
              <a:rPr sz="1900" b="1" dirty="0">
                <a:latin typeface="Book Antiqua" panose="02040602050305030304" pitchFamily="18" charset="0"/>
              </a:rPr>
              <a:t>αυθόρμητη</a:t>
            </a:r>
            <a:r>
              <a:rPr sz="1900" dirty="0">
                <a:latin typeface="Book Antiqua" panose="02040602050305030304" pitchFamily="18" charset="0"/>
              </a:rPr>
              <a:t>, φυσική, λιτή και </a:t>
            </a:r>
            <a:r>
              <a:rPr sz="1900" b="1" dirty="0">
                <a:latin typeface="Book Antiqua" panose="02040602050305030304" pitchFamily="18" charset="0"/>
              </a:rPr>
              <a:t>δικαιολογημένη</a:t>
            </a:r>
            <a:endParaRPr sz="1900" b="1" dirty="0">
              <a:latin typeface="Book Antiqua" panose="02040602050305030304" pitchFamily="18" charset="0"/>
            </a:endParaRPr>
          </a:p>
          <a:p>
            <a:pPr>
              <a:lnSpc>
                <a:spcPct val="80000"/>
              </a:lnSpc>
            </a:pPr>
            <a:r>
              <a:rPr sz="1900" dirty="0">
                <a:latin typeface="Book Antiqua" panose="02040602050305030304" pitchFamily="18" charset="0"/>
              </a:rPr>
              <a:t>Δεν πρέπει να τα απομακρύνουμε πολύ από το υπόλοιπο σώμα κάνοντας υπερβολικές κινήσεις</a:t>
            </a:r>
            <a:endParaRPr sz="1900" dirty="0">
              <a:latin typeface="Book Antiqua" panose="02040602050305030304" pitchFamily="18" charset="0"/>
            </a:endParaRPr>
          </a:p>
          <a:p>
            <a:pPr>
              <a:lnSpc>
                <a:spcPct val="80000"/>
              </a:lnSpc>
            </a:pPr>
            <a:r>
              <a:rPr sz="1900" dirty="0">
                <a:latin typeface="Book Antiqua" panose="02040602050305030304" pitchFamily="18" charset="0"/>
              </a:rPr>
              <a:t>Δεν βάζουμε χέρι στις τσέπες ή πίσω μας</a:t>
            </a:r>
            <a:endParaRPr sz="1900" dirty="0">
              <a:latin typeface="Book Antiqua" panose="02040602050305030304" pitchFamily="18" charset="0"/>
            </a:endParaRPr>
          </a:p>
          <a:p>
            <a:pPr>
              <a:lnSpc>
                <a:spcPct val="80000"/>
              </a:lnSpc>
            </a:pPr>
            <a:r>
              <a:rPr sz="1900" dirty="0">
                <a:latin typeface="Book Antiqua" panose="02040602050305030304" pitchFamily="18" charset="0"/>
              </a:rPr>
              <a:t>Δεν κρατάμε στυλό. Μπορούμε να κρατάμε μικρό χαρτί με σημειώσεις στο αριστερό χέρι και να κινούμε το δεξί.</a:t>
            </a:r>
            <a:endParaRPr sz="1900" dirty="0">
              <a:latin typeface="Book Antiqua" panose="02040602050305030304" pitchFamily="18" charset="0"/>
            </a:endParaRPr>
          </a:p>
          <a:p>
            <a:pPr>
              <a:lnSpc>
                <a:spcPct val="80000"/>
              </a:lnSpc>
            </a:pPr>
            <a:endParaRPr sz="500"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503238" y="4983163"/>
            <a:ext cx="8183563" cy="1052513"/>
          </a:xfrm>
        </p:spPr>
        <p:txBody>
          <a:bodyPr vert="horz" anchor="b"/>
          <a:p>
            <a:pPr>
              <a:buNone/>
            </a:pPr>
            <a:r>
              <a:rPr dirty="0">
                <a:effectLst>
                  <a:outerShdw blurRad="38100" dist="38100" dir="2700000">
                    <a:srgbClr val="000000"/>
                  </a:outerShdw>
                </a:effectLst>
              </a:rPr>
              <a:t>   	</a:t>
            </a:r>
            <a:r>
              <a:rPr sz="4400" dirty="0">
                <a:solidFill>
                  <a:srgbClr val="9A743A"/>
                </a:solidFill>
                <a:effectLst>
                  <a:outerShdw blurRad="38100" dist="38100" dir="2700000">
                    <a:srgbClr val="000000"/>
                  </a:outerShdw>
                </a:effectLst>
                <a:latin typeface="Book Antiqua" panose="02040602050305030304" pitchFamily="18" charset="0"/>
              </a:rPr>
              <a:t>Και τώρα …. μιλάμε !</a:t>
            </a:r>
            <a:endParaRPr sz="4400" dirty="0">
              <a:solidFill>
                <a:srgbClr val="9A743A"/>
              </a:solidFill>
              <a:effectLst>
                <a:outerShdw blurRad="38100" dist="38100" dir="2700000">
                  <a:srgbClr val="000000"/>
                </a:outerShdw>
              </a:effectLst>
              <a:latin typeface="Book Antiqua" panose="02040602050305030304" pitchFamily="18" charset="0"/>
            </a:endParaRPr>
          </a:p>
        </p:txBody>
      </p:sp>
      <p:pic>
        <p:nvPicPr>
          <p:cNvPr id="31747" name="3 - Θέση περιεχομένου" descr="διαφορετικότητα.jpg"/>
          <p:cNvPicPr>
            <a:picLocks noGrp="1" noChangeAspect="1"/>
          </p:cNvPicPr>
          <p:nvPr>
            <p:ph idx="1" hasCustomPrompt="1"/>
          </p:nvPr>
        </p:nvPicPr>
        <p:blipFill>
          <a:blip r:embed="rId1"/>
          <a:stretch>
            <a:fillRect/>
          </a:stretch>
        </p:blipFill>
        <p:spPr>
          <a:xfrm>
            <a:off x="1547813" y="1557338"/>
            <a:ext cx="5616575" cy="2663825"/>
          </a:xfrm>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642938" y="1714500"/>
            <a:ext cx="8229600" cy="561975"/>
          </a:xfrm>
        </p:spPr>
        <p:txBody>
          <a:bodyPr vert="horz" anchor="b"/>
          <a:p>
            <a:pPr>
              <a:buNone/>
            </a:pPr>
            <a:br>
              <a:rPr lang="en-US" altLang="x-none" sz="3200" i="1" dirty="0">
                <a:effectLst>
                  <a:outerShdw blurRad="38100" dist="38100" dir="2700000">
                    <a:srgbClr val="000000"/>
                  </a:outerShdw>
                </a:effectLst>
              </a:rPr>
            </a:br>
            <a:br>
              <a:rPr lang="en-US" altLang="x-none" sz="3200" i="1" dirty="0">
                <a:effectLst>
                  <a:outerShdw blurRad="38100" dist="38100" dir="2700000">
                    <a:srgbClr val="000000"/>
                  </a:outerShdw>
                </a:effectLst>
              </a:rPr>
            </a:br>
            <a:r>
              <a:rPr sz="4400" i="1" dirty="0">
                <a:effectLst>
                  <a:outerShdw blurRad="38100" dist="38100" dir="2700000">
                    <a:srgbClr val="000000"/>
                  </a:outerShdw>
                </a:effectLst>
                <a:latin typeface="Book Antiqua" panose="02040602050305030304" pitchFamily="18" charset="0"/>
              </a:rPr>
              <a:t>«</a:t>
            </a:r>
            <a:r>
              <a:rPr lang="en-US" altLang="x-none" sz="4400" i="1" dirty="0">
                <a:effectLst>
                  <a:outerShdw blurRad="38100" dist="38100" dir="2700000">
                    <a:srgbClr val="000000"/>
                  </a:outerShdw>
                </a:effectLst>
                <a:latin typeface="Book Antiqua" panose="02040602050305030304" pitchFamily="18" charset="0"/>
              </a:rPr>
              <a:t>T</a:t>
            </a:r>
            <a:r>
              <a:rPr sz="4400" i="1" dirty="0">
                <a:effectLst>
                  <a:outerShdw blurRad="38100" dist="38100" dir="2700000">
                    <a:srgbClr val="000000"/>
                  </a:outerShdw>
                </a:effectLst>
                <a:latin typeface="Book Antiqua" panose="02040602050305030304" pitchFamily="18" charset="0"/>
              </a:rPr>
              <a:t>ι είναι η ρητορική;»; </a:t>
            </a:r>
            <a:br>
              <a:rPr lang="en-US" altLang="x-none" sz="4400" i="1" dirty="0">
                <a:effectLst>
                  <a:outerShdw blurRad="38100" dist="38100" dir="2700000">
                    <a:srgbClr val="000000"/>
                  </a:outerShdw>
                </a:effectLst>
                <a:latin typeface="Book Antiqua" panose="02040602050305030304" pitchFamily="18" charset="0"/>
              </a:rPr>
            </a:br>
            <a:endParaRPr sz="4400" dirty="0">
              <a:effectLst>
                <a:outerShdw blurRad="38100" dist="38100" dir="2700000">
                  <a:srgbClr val="000000"/>
                </a:outerShdw>
              </a:effectLst>
              <a:latin typeface="Book Antiqua" panose="02040602050305030304" pitchFamily="18" charset="0"/>
            </a:endParaRPr>
          </a:p>
        </p:txBody>
      </p:sp>
      <p:sp>
        <p:nvSpPr>
          <p:cNvPr id="8195" name="2 - Θέση περιεχομένου"/>
          <p:cNvSpPr>
            <a:spLocks noGrp="1"/>
          </p:cNvSpPr>
          <p:nvPr>
            <p:ph idx="1" hasCustomPrompt="1"/>
          </p:nvPr>
        </p:nvSpPr>
        <p:spPr>
          <a:xfrm>
            <a:off x="428625" y="1928813"/>
            <a:ext cx="8229600" cy="3571875"/>
          </a:xfrm>
        </p:spPr>
        <p:txBody>
          <a:bodyPr vert="horz" lIns="182880" tIns="91440"/>
          <a:p>
            <a:pPr>
              <a:lnSpc>
                <a:spcPct val="80000"/>
              </a:lnSpc>
            </a:pPr>
            <a:r>
              <a:rPr sz="2500" b="1" dirty="0">
                <a:latin typeface="Book Antiqua" panose="02040602050305030304" pitchFamily="18" charset="0"/>
              </a:rPr>
              <a:t>Στάση ζωής;</a:t>
            </a:r>
            <a:endParaRPr sz="2500" b="1" dirty="0">
              <a:latin typeface="Book Antiqua" panose="02040602050305030304" pitchFamily="18" charset="0"/>
            </a:endParaRPr>
          </a:p>
          <a:p>
            <a:pPr>
              <a:lnSpc>
                <a:spcPct val="80000"/>
              </a:lnSpc>
              <a:buNone/>
            </a:pPr>
            <a:r>
              <a:rPr sz="2500" i="1" dirty="0">
                <a:latin typeface="Book Antiqua" panose="02040602050305030304" pitchFamily="18" charset="0"/>
              </a:rPr>
              <a:t>… ο Σωκράτης και η μαιευτική τέχνη, ο διάλογος και η δημοκρατία: «ο Περικλής χρησιμοποίησε την περίσταση του λόγου για να αναπτύξει τα πολιτιστικά ιδανικά που έκαναν την Αθήνα μεγάλη τον 5</a:t>
            </a:r>
            <a:r>
              <a:rPr sz="2500" i="1" baseline="30000" dirty="0">
                <a:latin typeface="Book Antiqua" panose="02040602050305030304" pitchFamily="18" charset="0"/>
              </a:rPr>
              <a:t>ο</a:t>
            </a:r>
            <a:r>
              <a:rPr sz="2500" i="1" dirty="0">
                <a:latin typeface="Book Antiqua" panose="02040602050305030304" pitchFamily="18" charset="0"/>
              </a:rPr>
              <a:t> αι.» </a:t>
            </a:r>
            <a:r>
              <a:rPr lang="en-US" altLang="x-none" sz="2500" dirty="0">
                <a:latin typeface="Book Antiqua" panose="02040602050305030304" pitchFamily="18" charset="0"/>
              </a:rPr>
              <a:t>(Kennedy, 2002</a:t>
            </a:r>
            <a:r>
              <a:rPr sz="2500" dirty="0">
                <a:latin typeface="Book Antiqua" panose="02040602050305030304" pitchFamily="18" charset="0"/>
              </a:rPr>
              <a:t>:</a:t>
            </a:r>
            <a:r>
              <a:rPr lang="en-US" altLang="x-none" sz="2500" dirty="0">
                <a:latin typeface="Book Antiqua" panose="02040602050305030304" pitchFamily="18" charset="0"/>
              </a:rPr>
              <a:t> 38)</a:t>
            </a:r>
            <a:endParaRPr sz="2500" i="1" dirty="0">
              <a:latin typeface="Book Antiqua" panose="02040602050305030304" pitchFamily="18" charset="0"/>
            </a:endParaRPr>
          </a:p>
          <a:p>
            <a:pPr>
              <a:lnSpc>
                <a:spcPct val="80000"/>
              </a:lnSpc>
              <a:buNone/>
            </a:pPr>
            <a:endParaRPr lang="en-US" altLang="x-none" sz="2500" i="1" dirty="0">
              <a:latin typeface="Book Antiqua" panose="02040602050305030304" pitchFamily="18" charset="0"/>
            </a:endParaRPr>
          </a:p>
          <a:p>
            <a:pPr>
              <a:lnSpc>
                <a:spcPct val="80000"/>
              </a:lnSpc>
            </a:pPr>
            <a:r>
              <a:rPr sz="2500" b="1" dirty="0">
                <a:latin typeface="Book Antiqua" panose="02040602050305030304" pitchFamily="18" charset="0"/>
              </a:rPr>
              <a:t>Τρόπος σκέψης;</a:t>
            </a:r>
            <a:endParaRPr sz="2500" b="1" dirty="0">
              <a:latin typeface="Book Antiqua" panose="02040602050305030304" pitchFamily="18" charset="0"/>
            </a:endParaRPr>
          </a:p>
          <a:p>
            <a:pPr>
              <a:lnSpc>
                <a:spcPct val="80000"/>
              </a:lnSpc>
              <a:buNone/>
            </a:pPr>
            <a:r>
              <a:rPr sz="2500" dirty="0">
                <a:latin typeface="Book Antiqua" panose="02040602050305030304" pitchFamily="18" charset="0"/>
              </a:rPr>
              <a:t>… ο </a:t>
            </a:r>
            <a:r>
              <a:rPr sz="2500" i="1" dirty="0">
                <a:latin typeface="Book Antiqua" panose="02040602050305030304" pitchFamily="18" charset="0"/>
              </a:rPr>
              <a:t>συλλογισμός, το επιχείρημα, το τεκμήριο </a:t>
            </a:r>
            <a:r>
              <a:rPr sz="2500" dirty="0">
                <a:latin typeface="Book Antiqua" panose="02040602050305030304" pitchFamily="18" charset="0"/>
              </a:rPr>
              <a:t>(</a:t>
            </a:r>
            <a:r>
              <a:rPr lang="en-US" altLang="x-none" sz="2500" dirty="0">
                <a:latin typeface="Book Antiqua" panose="02040602050305030304" pitchFamily="18" charset="0"/>
              </a:rPr>
              <a:t>Toulmin, 1969)</a:t>
            </a:r>
            <a:endParaRPr sz="2500" dirty="0">
              <a:latin typeface="Book Antiqua" panose="02040602050305030304" pitchFamily="18" charset="0"/>
            </a:endParaRPr>
          </a:p>
          <a:p>
            <a:pPr>
              <a:lnSpc>
                <a:spcPct val="80000"/>
              </a:lnSpc>
            </a:pPr>
            <a:endParaRPr sz="15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714375" y="1428750"/>
            <a:ext cx="8229600" cy="561975"/>
          </a:xfrm>
        </p:spPr>
        <p:txBody>
          <a:bodyPr vert="horz" anchor="b"/>
          <a:p>
            <a:pPr>
              <a:buNone/>
            </a:pPr>
            <a:br>
              <a:rPr lang="en-US" altLang="x-none" sz="3200" i="1" dirty="0">
                <a:effectLst>
                  <a:outerShdw blurRad="38100" dist="38100" dir="2700000">
                    <a:srgbClr val="000000"/>
                  </a:outerShdw>
                </a:effectLst>
              </a:rPr>
            </a:br>
            <a:br>
              <a:rPr lang="en-US" altLang="x-none" sz="3200" i="1" dirty="0">
                <a:effectLst>
                  <a:outerShdw blurRad="38100" dist="38100" dir="2700000">
                    <a:srgbClr val="000000"/>
                  </a:outerShdw>
                </a:effectLst>
              </a:rPr>
            </a:br>
            <a:r>
              <a:rPr sz="4400" i="1" dirty="0">
                <a:effectLst>
                  <a:outerShdw blurRad="38100" dist="38100" dir="2700000">
                    <a:srgbClr val="000000"/>
                  </a:outerShdw>
                </a:effectLst>
                <a:latin typeface="Book Antiqua" panose="02040602050305030304" pitchFamily="18" charset="0"/>
              </a:rPr>
              <a:t>«</a:t>
            </a:r>
            <a:r>
              <a:rPr lang="en-US" altLang="x-none" sz="4400" i="1" dirty="0">
                <a:effectLst>
                  <a:outerShdw blurRad="38100" dist="38100" dir="2700000">
                    <a:srgbClr val="000000"/>
                  </a:outerShdw>
                </a:effectLst>
                <a:latin typeface="Book Antiqua" panose="02040602050305030304" pitchFamily="18" charset="0"/>
              </a:rPr>
              <a:t>T</a:t>
            </a:r>
            <a:r>
              <a:rPr sz="4400" i="1" dirty="0">
                <a:effectLst>
                  <a:outerShdw blurRad="38100" dist="38100" dir="2700000">
                    <a:srgbClr val="000000"/>
                  </a:outerShdw>
                </a:effectLst>
                <a:latin typeface="Book Antiqua" panose="02040602050305030304" pitchFamily="18" charset="0"/>
              </a:rPr>
              <a:t>ι είναι η ρητορική;»; </a:t>
            </a:r>
            <a:br>
              <a:rPr lang="en-US" altLang="x-none" sz="4400" i="1" dirty="0">
                <a:effectLst>
                  <a:outerShdw blurRad="38100" dist="38100" dir="2700000">
                    <a:srgbClr val="000000"/>
                  </a:outerShdw>
                </a:effectLst>
                <a:latin typeface="Book Antiqua" panose="02040602050305030304" pitchFamily="18" charset="0"/>
              </a:rPr>
            </a:br>
            <a:endParaRPr sz="4400" dirty="0">
              <a:effectLst>
                <a:outerShdw blurRad="38100" dist="38100" dir="2700000">
                  <a:srgbClr val="000000"/>
                </a:outerShdw>
              </a:effectLst>
              <a:latin typeface="Book Antiqua" panose="02040602050305030304" pitchFamily="18" charset="0"/>
            </a:endParaRPr>
          </a:p>
        </p:txBody>
      </p:sp>
      <p:sp>
        <p:nvSpPr>
          <p:cNvPr id="7171" name="2 - Θέση περιεχομένου"/>
          <p:cNvSpPr>
            <a:spLocks noGrp="1"/>
          </p:cNvSpPr>
          <p:nvPr>
            <p:ph idx="1" hasCustomPrompt="1"/>
          </p:nvPr>
        </p:nvSpPr>
        <p:spPr>
          <a:xfrm>
            <a:off x="428625" y="1785938"/>
            <a:ext cx="8229600" cy="5072063"/>
          </a:xfrm>
        </p:spPr>
        <p:txBody>
          <a:bodyPr vert="horz" lIns="182880" tIns="91440"/>
          <a:p>
            <a:pPr>
              <a:lnSpc>
                <a:spcPct val="90000"/>
              </a:lnSpc>
            </a:pPr>
            <a:r>
              <a:rPr b="1" dirty="0">
                <a:latin typeface="Book Antiqua" panose="02040602050305030304" pitchFamily="18" charset="0"/>
              </a:rPr>
              <a:t>Τέχνη</a:t>
            </a:r>
            <a:r>
              <a:rPr i="1" dirty="0">
                <a:latin typeface="Book Antiqua" panose="02040602050305030304" pitchFamily="18" charset="0"/>
              </a:rPr>
              <a:t>;</a:t>
            </a:r>
            <a:endParaRPr i="1" dirty="0">
              <a:latin typeface="Book Antiqua" panose="02040602050305030304" pitchFamily="18" charset="0"/>
            </a:endParaRPr>
          </a:p>
          <a:p>
            <a:pPr>
              <a:lnSpc>
                <a:spcPct val="90000"/>
              </a:lnSpc>
              <a:buNone/>
            </a:pPr>
            <a:r>
              <a:rPr i="1" dirty="0">
                <a:latin typeface="Book Antiqua" panose="02040602050305030304" pitchFamily="18" charset="0"/>
              </a:rPr>
              <a:t>… είναι η τέχνη του </a:t>
            </a:r>
            <a:r>
              <a:rPr b="1" i="1" dirty="0">
                <a:latin typeface="Book Antiqua" panose="02040602050305030304" pitchFamily="18" charset="0"/>
              </a:rPr>
              <a:t>«καλῶς λέγειν», </a:t>
            </a:r>
            <a:r>
              <a:rPr i="1" dirty="0">
                <a:latin typeface="Book Antiqua" panose="02040602050305030304" pitchFamily="18" charset="0"/>
              </a:rPr>
              <a:t>δηλαδή του λόγου που χαρακτηρίζεται από γραμματική αρτιότητα, αισθητική ομορφιά, ηθική αξία και πρακτική αποτελεσματικότητα </a:t>
            </a:r>
            <a:r>
              <a:rPr dirty="0">
                <a:latin typeface="Book Antiqua" panose="02040602050305030304" pitchFamily="18" charset="0"/>
              </a:rPr>
              <a:t>(</a:t>
            </a:r>
            <a:r>
              <a:rPr lang="en-US" altLang="x-none" dirty="0">
                <a:latin typeface="Book Antiqua" panose="02040602050305030304" pitchFamily="18" charset="0"/>
              </a:rPr>
              <a:t>Pernot, 2005</a:t>
            </a:r>
            <a:r>
              <a:rPr dirty="0">
                <a:latin typeface="Book Antiqua" panose="02040602050305030304" pitchFamily="18" charset="0"/>
              </a:rPr>
              <a:t>:</a:t>
            </a:r>
            <a:r>
              <a:rPr lang="en-US" altLang="x-none" dirty="0">
                <a:latin typeface="Book Antiqua" panose="02040602050305030304" pitchFamily="18" charset="0"/>
              </a:rPr>
              <a:t> 7)</a:t>
            </a:r>
            <a:endParaRPr lang="en-US" altLang="x-none" i="1" dirty="0">
              <a:latin typeface="Book Antiqua" panose="02040602050305030304" pitchFamily="18" charset="0"/>
            </a:endParaRPr>
          </a:p>
          <a:p>
            <a:pPr>
              <a:lnSpc>
                <a:spcPct val="90000"/>
              </a:lnSpc>
            </a:pPr>
            <a:r>
              <a:rPr i="1" dirty="0">
                <a:latin typeface="Book Antiqua" panose="02040602050305030304" pitchFamily="18" charset="0"/>
              </a:rPr>
              <a:t> </a:t>
            </a:r>
            <a:r>
              <a:rPr b="1" dirty="0">
                <a:latin typeface="Book Antiqua" panose="02040602050305030304" pitchFamily="18" charset="0"/>
              </a:rPr>
              <a:t>Επιστήμη</a:t>
            </a:r>
            <a:r>
              <a:rPr i="1" dirty="0">
                <a:latin typeface="Book Antiqua" panose="02040602050305030304" pitchFamily="18" charset="0"/>
              </a:rPr>
              <a:t>;</a:t>
            </a:r>
            <a:endParaRPr lang="en-US" altLang="x-none" i="1" dirty="0">
              <a:latin typeface="Book Antiqua" panose="02040602050305030304" pitchFamily="18" charset="0"/>
            </a:endParaRPr>
          </a:p>
          <a:p>
            <a:pPr rtl="1">
              <a:lnSpc>
                <a:spcPct val="90000"/>
              </a:lnSpc>
              <a:buNone/>
            </a:pPr>
            <a:r>
              <a:rPr lang="en-US" altLang="x-none" i="1" dirty="0">
                <a:latin typeface="Book Antiqua" panose="02040602050305030304" pitchFamily="18" charset="0"/>
              </a:rPr>
              <a:t>… </a:t>
            </a:r>
            <a:r>
              <a:rPr i="1" dirty="0">
                <a:latin typeface="Book Antiqua" panose="02040602050305030304" pitchFamily="18" charset="0"/>
              </a:rPr>
              <a:t>ιστορία, ορολογία, συστηματοποιημένη γνώση, διεπιστημονική προσέγγιση (φιλολογία, γλωσσολογία, ψυχολογία, επικοινωνιολογία…): </a:t>
            </a:r>
            <a:r>
              <a:rPr b="1" i="1" dirty="0">
                <a:latin typeface="Book Antiqua" panose="02040602050305030304" pitchFamily="18" charset="0"/>
              </a:rPr>
              <a:t>«η μελέτη του πώς θα πρέπει να συντίθεται με λόγια οτιδήποτε, είτε προφορικώς είτε γραπτώς» </a:t>
            </a:r>
            <a:r>
              <a:rPr dirty="0">
                <a:latin typeface="Book Antiqua" panose="02040602050305030304" pitchFamily="18" charset="0"/>
              </a:rPr>
              <a:t>(</a:t>
            </a:r>
            <a:r>
              <a:rPr lang="en-US" altLang="x-none" dirty="0">
                <a:latin typeface="Book Antiqua" panose="02040602050305030304" pitchFamily="18" charset="0"/>
              </a:rPr>
              <a:t>MacDowell, 2003</a:t>
            </a:r>
            <a:r>
              <a:rPr dirty="0">
                <a:latin typeface="Book Antiqua" panose="02040602050305030304" pitchFamily="18" charset="0"/>
              </a:rPr>
              <a:t>: 17)</a:t>
            </a:r>
            <a:endParaRPr i="1" dirty="0">
              <a:latin typeface="Book Antiqua" panose="02040602050305030304" pitchFamily="18" charset="0"/>
            </a:endParaRPr>
          </a:p>
          <a:p>
            <a:pPr>
              <a:lnSpc>
                <a:spcPct val="90000"/>
              </a:lnSpc>
              <a:buNone/>
            </a:pPr>
            <a:endParaRPr sz="2200" b="1"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568325" y="1347788"/>
            <a:ext cx="8229600" cy="561975"/>
          </a:xfrm>
        </p:spPr>
        <p:txBody>
          <a:bodyPr vert="horz" anchor="b"/>
          <a:p>
            <a:pPr>
              <a:buNone/>
            </a:pPr>
            <a:br>
              <a:rPr lang="en-US" altLang="x-none" sz="3200" i="1" dirty="0">
                <a:effectLst>
                  <a:outerShdw blurRad="38100" dist="38100" dir="2700000">
                    <a:srgbClr val="000000"/>
                  </a:outerShdw>
                </a:effectLst>
              </a:rPr>
            </a:br>
            <a:br>
              <a:rPr lang="en-US" altLang="x-none" sz="3200" i="1" dirty="0">
                <a:effectLst>
                  <a:outerShdw blurRad="38100" dist="38100" dir="2700000">
                    <a:srgbClr val="000000"/>
                  </a:outerShdw>
                </a:effectLst>
              </a:rPr>
            </a:br>
            <a:r>
              <a:rPr sz="3200" i="1" dirty="0">
                <a:effectLst>
                  <a:outerShdw blurRad="38100" dist="38100" dir="2700000">
                    <a:srgbClr val="000000"/>
                  </a:outerShdw>
                </a:effectLst>
              </a:rPr>
              <a:t>«</a:t>
            </a:r>
            <a:r>
              <a:rPr lang="en-US" altLang="x-none" sz="3200" i="1" dirty="0">
                <a:effectLst>
                  <a:outerShdw blurRad="38100" dist="38100" dir="2700000">
                    <a:srgbClr val="000000"/>
                  </a:outerShdw>
                </a:effectLst>
              </a:rPr>
              <a:t>T</a:t>
            </a:r>
            <a:r>
              <a:rPr sz="3200" i="1" dirty="0">
                <a:effectLst>
                  <a:outerShdw blurRad="38100" dist="38100" dir="2700000">
                    <a:srgbClr val="000000"/>
                  </a:outerShdw>
                </a:effectLst>
              </a:rPr>
              <a:t>ι είναι η ρητορική;»; </a:t>
            </a:r>
            <a:br>
              <a:rPr lang="en-US" altLang="x-none" sz="3200" i="1" dirty="0">
                <a:effectLst>
                  <a:outerShdw blurRad="38100" dist="38100" dir="2700000">
                    <a:srgbClr val="000000"/>
                  </a:outerShdw>
                </a:effectLst>
              </a:rPr>
            </a:br>
            <a:endParaRPr sz="3200" dirty="0">
              <a:effectLst>
                <a:outerShdw blurRad="38100" dist="38100" dir="2700000">
                  <a:srgbClr val="000000"/>
                </a:outerShdw>
              </a:effectLst>
            </a:endParaRPr>
          </a:p>
        </p:txBody>
      </p:sp>
      <p:sp>
        <p:nvSpPr>
          <p:cNvPr id="7171" name="2 - Θέση περιεχομένου"/>
          <p:cNvSpPr>
            <a:spLocks noGrp="1"/>
          </p:cNvSpPr>
          <p:nvPr>
            <p:ph idx="1" hasCustomPrompt="1"/>
          </p:nvPr>
        </p:nvSpPr>
        <p:spPr>
          <a:xfrm>
            <a:off x="1547813" y="1341438"/>
            <a:ext cx="5616575" cy="5183187"/>
          </a:xfrm>
          <a:ln/>
        </p:spPr>
        <p:txBody>
          <a:bodyPr vert="horz" wrap="square" lIns="182880" tIns="91440" anchor="t" anchorCtr="0"/>
          <a:p>
            <a:pPr algn="ctr"/>
            <a:r>
              <a:rPr sz="2200" b="1" dirty="0">
                <a:solidFill>
                  <a:srgbClr val="FF0000"/>
                </a:solidFill>
              </a:rPr>
              <a:t>Η Ρητορική ως παιχνίδι </a:t>
            </a:r>
            <a:endParaRPr sz="2200" b="1" dirty="0">
              <a:solidFill>
                <a:srgbClr val="FF0000"/>
              </a:solidFill>
            </a:endParaRPr>
          </a:p>
          <a:p>
            <a:pPr algn="ctr">
              <a:buNone/>
            </a:pPr>
            <a:r>
              <a:rPr sz="2200" b="1" dirty="0">
                <a:solidFill>
                  <a:srgbClr val="FF0000"/>
                </a:solidFill>
              </a:rPr>
              <a:t>    με τις λέξεις και τις ιδέες</a:t>
            </a:r>
            <a:endParaRPr sz="2200" b="1" dirty="0">
              <a:solidFill>
                <a:srgbClr val="FF0000"/>
              </a:solidFill>
            </a:endParaRPr>
          </a:p>
          <a:p>
            <a:pPr algn="ctr">
              <a:buNone/>
            </a:pPr>
            <a:endParaRPr sz="2200" b="1" dirty="0">
              <a:solidFill>
                <a:srgbClr val="FF0000"/>
              </a:solidFill>
            </a:endParaRPr>
          </a:p>
          <a:p>
            <a:r>
              <a:rPr sz="2200" b="1" i="1" dirty="0"/>
              <a:t>Ευρηματικότητα</a:t>
            </a:r>
            <a:endParaRPr sz="2200" b="1" i="1" dirty="0"/>
          </a:p>
          <a:p>
            <a:pPr algn="r"/>
            <a:r>
              <a:rPr sz="2200" b="1" i="1" dirty="0"/>
              <a:t>Ποικιλία</a:t>
            </a:r>
            <a:endParaRPr sz="2200" b="1" i="1" dirty="0"/>
          </a:p>
          <a:p>
            <a:r>
              <a:rPr sz="2200" b="1" i="1" dirty="0"/>
              <a:t>Πειραματισμός</a:t>
            </a:r>
            <a:endParaRPr sz="2200" b="1" i="1" dirty="0"/>
          </a:p>
          <a:p>
            <a:pPr algn="r"/>
            <a:r>
              <a:rPr sz="2200" b="1" i="1" dirty="0"/>
              <a:t>Πρωτοτυπία</a:t>
            </a:r>
            <a:endParaRPr sz="2200" b="1" i="1" dirty="0"/>
          </a:p>
          <a:p>
            <a:r>
              <a:rPr sz="2200" b="1" i="1" dirty="0"/>
              <a:t>Εικόνες</a:t>
            </a:r>
            <a:endParaRPr sz="2200" b="1" i="1" dirty="0"/>
          </a:p>
          <a:p>
            <a:pPr algn="r"/>
            <a:r>
              <a:rPr sz="2200" b="1" i="1" dirty="0"/>
              <a:t>Έμπνευση</a:t>
            </a:r>
            <a:endParaRPr sz="2200" b="1" i="1" dirty="0"/>
          </a:p>
          <a:p>
            <a:r>
              <a:rPr sz="2200" b="1" i="1" dirty="0"/>
              <a:t>Συναίσθημα</a:t>
            </a:r>
            <a:endParaRPr sz="2200" b="1" i="1" dirty="0"/>
          </a:p>
          <a:p>
            <a:pPr algn="r"/>
            <a:r>
              <a:rPr sz="2200" b="1" i="1" dirty="0"/>
              <a:t>Πρόκληση</a:t>
            </a:r>
            <a:endParaRPr sz="2200" b="1" i="1" dirty="0"/>
          </a:p>
          <a:p>
            <a:r>
              <a:rPr sz="2200" b="1" i="1" dirty="0"/>
              <a:t>Περιέργεια</a:t>
            </a:r>
            <a:endParaRPr sz="2200" b="1" i="1" dirty="0"/>
          </a:p>
          <a:p>
            <a:pPr algn="r"/>
            <a:r>
              <a:rPr sz="2200" b="1" i="1" dirty="0"/>
              <a:t>Διάθεση αυτοβελτίωσης</a:t>
            </a:r>
            <a:endParaRPr sz="2200" i="1" dirty="0"/>
          </a:p>
          <a:p>
            <a:pPr>
              <a:buNone/>
            </a:pPr>
            <a:endParaRPr sz="2200" b="1" dirty="0"/>
          </a:p>
        </p:txBody>
      </p:sp>
      <p:sp>
        <p:nvSpPr>
          <p:cNvPr id="10244" name="3 - TextBox"/>
          <p:cNvSpPr txBox="1"/>
          <p:nvPr/>
        </p:nvSpPr>
        <p:spPr>
          <a:xfrm>
            <a:off x="6948488" y="836613"/>
            <a:ext cx="1511300" cy="369887"/>
          </a:xfrm>
          <a:prstGeom prst="rect">
            <a:avLst/>
          </a:prstGeom>
          <a:solidFill>
            <a:srgbClr val="92D050"/>
          </a:solidFill>
          <a:ln w="9525">
            <a:noFill/>
          </a:ln>
        </p:spPr>
        <p:txBody>
          <a:bodyPr>
            <a:spAutoFit/>
          </a:bodyPr>
          <a:p>
            <a:pPr algn="ctr"/>
            <a:r>
              <a:rPr b="1" dirty="0">
                <a:latin typeface="Verdana" panose="020B0604030504040204" pitchFamily="34" charset="0"/>
                <a:ea typeface="Arial" panose="020B0604020202020204" pitchFamily="34" charset="0"/>
              </a:rPr>
              <a:t>ΔΥΝΑΜΗ</a:t>
            </a:r>
            <a:endParaRPr b="1" dirty="0">
              <a:latin typeface="Verdana" panose="020B0604030504040204" pitchFamily="34" charset="0"/>
              <a:ea typeface="Arial" panose="020B0604020202020204" pitchFamily="34" charset="0"/>
            </a:endParaRPr>
          </a:p>
        </p:txBody>
      </p:sp>
      <p:sp>
        <p:nvSpPr>
          <p:cNvPr id="6" name="5 - Δεξιό βέλος"/>
          <p:cNvSpPr/>
          <p:nvPr/>
        </p:nvSpPr>
        <p:spPr>
          <a:xfrm>
            <a:off x="6011863" y="765175"/>
            <a:ext cx="863600" cy="5032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l-GR" sz="1800" b="0" i="0"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171">
                                            <p:txEl>
                                              <p:charRg st="0" end="24"/>
                                            </p:txEl>
                                          </p:spTgt>
                                        </p:tgtEl>
                                        <p:attrNameLst>
                                          <p:attrName>style.visibility</p:attrName>
                                        </p:attrNameLst>
                                      </p:cBhvr>
                                      <p:to>
                                        <p:strVal val="visible"/>
                                      </p:to>
                                    </p:set>
                                    <p:animEffect transition="in" filter="wipe(down)">
                                      <p:cBhvr>
                                        <p:cTn id="7" dur="500"/>
                                        <p:tgtEl>
                                          <p:spTgt spid="7171">
                                            <p:txEl>
                                              <p:charRg st="0" end="2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7171">
                                            <p:txEl>
                                              <p:charRg st="24" end="56"/>
                                            </p:txEl>
                                          </p:spTgt>
                                        </p:tgtEl>
                                        <p:attrNameLst>
                                          <p:attrName>style.visibility</p:attrName>
                                        </p:attrNameLst>
                                      </p:cBhvr>
                                      <p:to>
                                        <p:strVal val="visible"/>
                                      </p:to>
                                    </p:set>
                                    <p:animEffect transition="in" filter="wipe(down)">
                                      <p:cBhvr>
                                        <p:cTn id="12" dur="500"/>
                                        <p:tgtEl>
                                          <p:spTgt spid="7171">
                                            <p:txEl>
                                              <p:charRg st="24" end="5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171">
                                            <p:txEl>
                                              <p:charRg st="57" end="72"/>
                                            </p:txEl>
                                          </p:spTgt>
                                        </p:tgtEl>
                                        <p:attrNameLst>
                                          <p:attrName>style.visibility</p:attrName>
                                        </p:attrNameLst>
                                      </p:cBhvr>
                                      <p:to>
                                        <p:strVal val="visible"/>
                                      </p:to>
                                    </p:set>
                                    <p:animEffect transition="in" filter="wipe(down)">
                                      <p:cBhvr>
                                        <p:cTn id="17" dur="500"/>
                                        <p:tgtEl>
                                          <p:spTgt spid="7171">
                                            <p:txEl>
                                              <p:charRg st="57" end="7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171">
                                            <p:txEl>
                                              <p:charRg st="72" end="81"/>
                                            </p:txEl>
                                          </p:spTgt>
                                        </p:tgtEl>
                                        <p:attrNameLst>
                                          <p:attrName>style.visibility</p:attrName>
                                        </p:attrNameLst>
                                      </p:cBhvr>
                                      <p:to>
                                        <p:strVal val="visible"/>
                                      </p:to>
                                    </p:set>
                                    <p:animEffect transition="in" filter="wipe(down)">
                                      <p:cBhvr>
                                        <p:cTn id="22" dur="500"/>
                                        <p:tgtEl>
                                          <p:spTgt spid="7171">
                                            <p:txEl>
                                              <p:charRg st="72" end="8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171">
                                            <p:txEl>
                                              <p:charRg st="81" end="95"/>
                                            </p:txEl>
                                          </p:spTgt>
                                        </p:tgtEl>
                                        <p:attrNameLst>
                                          <p:attrName>style.visibility</p:attrName>
                                        </p:attrNameLst>
                                      </p:cBhvr>
                                      <p:to>
                                        <p:strVal val="visible"/>
                                      </p:to>
                                    </p:set>
                                    <p:animEffect transition="in" filter="wipe(down)">
                                      <p:cBhvr>
                                        <p:cTn id="27" dur="500"/>
                                        <p:tgtEl>
                                          <p:spTgt spid="7171">
                                            <p:txEl>
                                              <p:charRg st="81" end="9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7171">
                                            <p:txEl>
                                              <p:charRg st="95" end="106"/>
                                            </p:txEl>
                                          </p:spTgt>
                                        </p:tgtEl>
                                        <p:attrNameLst>
                                          <p:attrName>style.visibility</p:attrName>
                                        </p:attrNameLst>
                                      </p:cBhvr>
                                      <p:to>
                                        <p:strVal val="visible"/>
                                      </p:to>
                                    </p:set>
                                    <p:animEffect transition="in" filter="wipe(down)">
                                      <p:cBhvr>
                                        <p:cTn id="32" dur="500"/>
                                        <p:tgtEl>
                                          <p:spTgt spid="7171">
                                            <p:txEl>
                                              <p:charRg st="95" end="10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7171">
                                            <p:txEl>
                                              <p:charRg st="106" end="114"/>
                                            </p:txEl>
                                          </p:spTgt>
                                        </p:tgtEl>
                                        <p:attrNameLst>
                                          <p:attrName>style.visibility</p:attrName>
                                        </p:attrNameLst>
                                      </p:cBhvr>
                                      <p:to>
                                        <p:strVal val="visible"/>
                                      </p:to>
                                    </p:set>
                                    <p:animEffect transition="in" filter="wipe(down)">
                                      <p:cBhvr>
                                        <p:cTn id="37" dur="500"/>
                                        <p:tgtEl>
                                          <p:spTgt spid="7171">
                                            <p:txEl>
                                              <p:charRg st="106" end="1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7171">
                                            <p:txEl>
                                              <p:charRg st="114" end="123"/>
                                            </p:txEl>
                                          </p:spTgt>
                                        </p:tgtEl>
                                        <p:attrNameLst>
                                          <p:attrName>style.visibility</p:attrName>
                                        </p:attrNameLst>
                                      </p:cBhvr>
                                      <p:to>
                                        <p:strVal val="visible"/>
                                      </p:to>
                                    </p:set>
                                    <p:animEffect transition="in" filter="wipe(down)">
                                      <p:cBhvr>
                                        <p:cTn id="42" dur="500"/>
                                        <p:tgtEl>
                                          <p:spTgt spid="7171">
                                            <p:txEl>
                                              <p:charRg st="114" end="12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7171">
                                            <p:txEl>
                                              <p:charRg st="123" end="134"/>
                                            </p:txEl>
                                          </p:spTgt>
                                        </p:tgtEl>
                                        <p:attrNameLst>
                                          <p:attrName>style.visibility</p:attrName>
                                        </p:attrNameLst>
                                      </p:cBhvr>
                                      <p:to>
                                        <p:strVal val="visible"/>
                                      </p:to>
                                    </p:set>
                                    <p:animEffect transition="in" filter="wipe(down)">
                                      <p:cBhvr>
                                        <p:cTn id="47" dur="500"/>
                                        <p:tgtEl>
                                          <p:spTgt spid="7171">
                                            <p:txEl>
                                              <p:charRg st="123" end="13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7171">
                                            <p:txEl>
                                              <p:charRg st="134" end="143"/>
                                            </p:txEl>
                                          </p:spTgt>
                                        </p:tgtEl>
                                        <p:attrNameLst>
                                          <p:attrName>style.visibility</p:attrName>
                                        </p:attrNameLst>
                                      </p:cBhvr>
                                      <p:to>
                                        <p:strVal val="visible"/>
                                      </p:to>
                                    </p:set>
                                    <p:animEffect transition="in" filter="wipe(down)">
                                      <p:cBhvr>
                                        <p:cTn id="52" dur="500"/>
                                        <p:tgtEl>
                                          <p:spTgt spid="7171">
                                            <p:txEl>
                                              <p:charRg st="134" end="14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7171">
                                            <p:txEl>
                                              <p:charRg st="143" end="154"/>
                                            </p:txEl>
                                          </p:spTgt>
                                        </p:tgtEl>
                                        <p:attrNameLst>
                                          <p:attrName>style.visibility</p:attrName>
                                        </p:attrNameLst>
                                      </p:cBhvr>
                                      <p:to>
                                        <p:strVal val="visible"/>
                                      </p:to>
                                    </p:set>
                                    <p:animEffect transition="in" filter="wipe(down)">
                                      <p:cBhvr>
                                        <p:cTn id="57" dur="500"/>
                                        <p:tgtEl>
                                          <p:spTgt spid="7171">
                                            <p:txEl>
                                              <p:charRg st="143" end="15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7171">
                                            <p:txEl>
                                              <p:charRg st="154" end="176"/>
                                            </p:txEl>
                                          </p:spTgt>
                                        </p:tgtEl>
                                        <p:attrNameLst>
                                          <p:attrName>style.visibility</p:attrName>
                                        </p:attrNameLst>
                                      </p:cBhvr>
                                      <p:to>
                                        <p:strVal val="visible"/>
                                      </p:to>
                                    </p:set>
                                    <p:animEffect transition="in" filter="wipe(down)">
                                      <p:cBhvr>
                                        <p:cTn id="62" dur="500"/>
                                        <p:tgtEl>
                                          <p:spTgt spid="7171">
                                            <p:txEl>
                                              <p:charRg st="154" end="17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1 - Τίτλος"/>
          <p:cNvSpPr>
            <a:spLocks noGrp="1"/>
          </p:cNvSpPr>
          <p:nvPr>
            <p:ph type="title" hasCustomPrompt="1"/>
          </p:nvPr>
        </p:nvSpPr>
        <p:spPr>
          <a:xfrm>
            <a:off x="428625" y="6021388"/>
            <a:ext cx="8229600" cy="836613"/>
          </a:xfrm>
        </p:spPr>
        <p:txBody>
          <a:bodyPr vert="horz" anchor="b"/>
          <a:p>
            <a:pPr algn="ctr">
              <a:buNone/>
            </a:pPr>
            <a:r>
              <a:rPr sz="4000" u="sng" dirty="0">
                <a:effectLst>
                  <a:outerShdw blurRad="38100" dist="38100" dir="2700000">
                    <a:srgbClr val="000000"/>
                  </a:outerShdw>
                </a:effectLst>
                <a:latin typeface="Book Antiqua" panose="02040602050305030304" pitchFamily="18" charset="0"/>
              </a:rPr>
              <a:t>Ατμόσφαιρα </a:t>
            </a:r>
            <a:br>
              <a:rPr sz="4000" u="sng" dirty="0">
                <a:effectLst>
                  <a:outerShdw blurRad="38100" dist="38100" dir="2700000">
                    <a:srgbClr val="000000"/>
                  </a:outerShdw>
                </a:effectLst>
                <a:latin typeface="Book Antiqua" panose="02040602050305030304" pitchFamily="18" charset="0"/>
              </a:rPr>
            </a:br>
            <a:r>
              <a:rPr sz="4000" u="sng" dirty="0">
                <a:effectLst>
                  <a:outerShdw blurRad="38100" dist="38100" dir="2700000">
                    <a:srgbClr val="000000"/>
                  </a:outerShdw>
                </a:effectLst>
                <a:latin typeface="Book Antiqua" panose="02040602050305030304" pitchFamily="18" charset="0"/>
              </a:rPr>
              <a:t>των συναντήσεων</a:t>
            </a:r>
            <a:r>
              <a:rPr sz="4000" dirty="0">
                <a:effectLst>
                  <a:outerShdw blurRad="38100" dist="38100" dir="2700000">
                    <a:srgbClr val="000000"/>
                  </a:outerShdw>
                </a:effectLst>
                <a:latin typeface="Book Antiqua" panose="02040602050305030304" pitchFamily="18" charset="0"/>
              </a:rPr>
              <a:t> </a:t>
            </a:r>
            <a:br>
              <a:rPr sz="4000" dirty="0">
                <a:effectLst>
                  <a:outerShdw blurRad="38100" dist="38100" dir="2700000">
                    <a:srgbClr val="000000"/>
                  </a:outerShdw>
                </a:effectLst>
                <a:latin typeface="Book Antiqua" panose="02040602050305030304" pitchFamily="18" charset="0"/>
              </a:rPr>
            </a:br>
            <a:br>
              <a:rPr sz="4000" dirty="0">
                <a:effectLst>
                  <a:outerShdw blurRad="38100" dist="38100" dir="2700000">
                    <a:srgbClr val="000000"/>
                  </a:outerShdw>
                </a:effectLst>
                <a:latin typeface="Book Antiqua" panose="02040602050305030304" pitchFamily="18" charset="0"/>
              </a:rPr>
            </a:br>
            <a:r>
              <a:rPr sz="4000" i="1" dirty="0">
                <a:effectLst>
                  <a:outerShdw blurRad="38100" dist="38100" dir="2700000">
                    <a:srgbClr val="000000"/>
                  </a:outerShdw>
                </a:effectLst>
                <a:latin typeface="Book Antiqua" panose="02040602050305030304" pitchFamily="18" charset="0"/>
              </a:rPr>
              <a:t>Τα παιδιά ως φιλόσοφοι </a:t>
            </a:r>
            <a:br>
              <a:rPr sz="4000" i="1" dirty="0">
                <a:effectLst>
                  <a:outerShdw blurRad="38100" dist="38100" dir="2700000">
                    <a:srgbClr val="000000"/>
                  </a:outerShdw>
                </a:effectLst>
                <a:latin typeface="Book Antiqua" panose="02040602050305030304" pitchFamily="18" charset="0"/>
              </a:rPr>
            </a:br>
            <a:r>
              <a:rPr sz="4000" i="1" dirty="0">
                <a:effectLst>
                  <a:outerShdw blurRad="38100" dist="38100" dir="2700000">
                    <a:srgbClr val="000000"/>
                  </a:outerShdw>
                </a:effectLst>
                <a:latin typeface="Book Antiqua" panose="02040602050305030304" pitchFamily="18" charset="0"/>
              </a:rPr>
              <a:t>– ο καθηγητής ως μαθητής </a:t>
            </a:r>
            <a:br>
              <a:rPr sz="4000" dirty="0">
                <a:effectLst>
                  <a:outerShdw blurRad="38100" dist="38100" dir="2700000">
                    <a:srgbClr val="000000"/>
                  </a:outerShdw>
                </a:effectLst>
                <a:latin typeface="Book Antiqua" panose="02040602050305030304" pitchFamily="18" charset="0"/>
              </a:rPr>
            </a:br>
            <a:br>
              <a:rPr sz="4000" dirty="0">
                <a:effectLst>
                  <a:outerShdw blurRad="38100" dist="38100" dir="2700000">
                    <a:srgbClr val="000000"/>
                  </a:outerShdw>
                </a:effectLst>
                <a:latin typeface="Book Antiqua" panose="02040602050305030304" pitchFamily="18" charset="0"/>
              </a:rPr>
            </a:br>
            <a:br>
              <a:rPr sz="3200" dirty="0">
                <a:effectLst>
                  <a:outerShdw blurRad="38100" dist="38100" dir="2700000">
                    <a:srgbClr val="000000"/>
                  </a:outerShdw>
                </a:effectLst>
              </a:rPr>
            </a:br>
            <a:endParaRPr sz="3200" dirty="0">
              <a:effectLst>
                <a:outerShdw blurRad="38100" dist="38100" dir="2700000">
                  <a:srgbClr val="000000"/>
                </a:outerShdw>
              </a:effectLst>
            </a:endParaRPr>
          </a:p>
        </p:txBody>
      </p:sp>
      <p:sp>
        <p:nvSpPr>
          <p:cNvPr id="11267" name="2 - TextBox"/>
          <p:cNvSpPr txBox="1"/>
          <p:nvPr/>
        </p:nvSpPr>
        <p:spPr>
          <a:xfrm>
            <a:off x="4929188" y="4357688"/>
            <a:ext cx="2286000" cy="369887"/>
          </a:xfrm>
          <a:prstGeom prst="rect">
            <a:avLst/>
          </a:prstGeom>
          <a:noFill/>
          <a:ln w="9525">
            <a:noFill/>
          </a:ln>
        </p:spPr>
        <p:txBody>
          <a:bodyPr>
            <a:spAutoFit/>
          </a:bodyPr>
          <a:p>
            <a:endParaRPr dirty="0">
              <a:latin typeface="Verdana" panose="020B0604030504040204" pitchFamily="34" charset="0"/>
              <a:ea typeface="Arial" panose="020B0604020202020204"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1 - Τίτλος"/>
          <p:cNvSpPr>
            <a:spLocks noGrp="1"/>
          </p:cNvSpPr>
          <p:nvPr>
            <p:ph type="title" hasCustomPrompt="1"/>
          </p:nvPr>
        </p:nvSpPr>
        <p:spPr>
          <a:xfrm>
            <a:off x="503238" y="620713"/>
            <a:ext cx="8183563" cy="936625"/>
          </a:xfrm>
        </p:spPr>
        <p:txBody>
          <a:bodyPr vert="horz" anchor="b"/>
          <a:p>
            <a:r>
              <a:rPr sz="4400" dirty="0">
                <a:effectLst>
                  <a:outerShdw blurRad="38100" dist="38100" dir="2700000">
                    <a:srgbClr val="000000"/>
                  </a:outerShdw>
                </a:effectLst>
                <a:latin typeface="Book Antiqua" panose="02040602050305030304" pitchFamily="18" charset="0"/>
              </a:rPr>
              <a:t>Εκφραστική ανάγνωση</a:t>
            </a:r>
            <a:endParaRPr sz="4400" dirty="0">
              <a:effectLst>
                <a:outerShdw blurRad="38100" dist="38100" dir="2700000">
                  <a:srgbClr val="000000"/>
                </a:outerShdw>
              </a:effectLst>
              <a:latin typeface="Book Antiqua" panose="02040602050305030304" pitchFamily="18" charset="0"/>
            </a:endParaRPr>
          </a:p>
        </p:txBody>
      </p:sp>
      <p:sp>
        <p:nvSpPr>
          <p:cNvPr id="12291" name="2 - Θέση περιεχομένου"/>
          <p:cNvSpPr>
            <a:spLocks noGrp="1"/>
          </p:cNvSpPr>
          <p:nvPr>
            <p:ph idx="1" hasCustomPrompt="1"/>
          </p:nvPr>
        </p:nvSpPr>
        <p:spPr>
          <a:xfrm>
            <a:off x="503238" y="2060575"/>
            <a:ext cx="8183562" cy="3168650"/>
          </a:xfrm>
          <a:ln/>
        </p:spPr>
        <p:txBody>
          <a:bodyPr vert="horz" wrap="square" lIns="182880" tIns="91440" anchor="t" anchorCtr="0"/>
          <a:p>
            <a:r>
              <a:rPr sz="3200" b="1" dirty="0">
                <a:latin typeface="Book Antiqua" panose="02040602050305030304" pitchFamily="18" charset="0"/>
              </a:rPr>
              <a:t>Κανόνες</a:t>
            </a:r>
            <a:endParaRPr sz="3200" b="1" dirty="0">
              <a:latin typeface="Book Antiqua" panose="02040602050305030304" pitchFamily="18" charset="0"/>
            </a:endParaRPr>
          </a:p>
          <a:p>
            <a:r>
              <a:rPr sz="3200" b="1" dirty="0">
                <a:latin typeface="Book Antiqua" panose="02040602050305030304" pitchFamily="18" charset="0"/>
              </a:rPr>
              <a:t>Αξιολόγηση</a:t>
            </a:r>
            <a:endParaRPr sz="3200" b="1" dirty="0">
              <a:latin typeface="Book Antiqua" panose="02040602050305030304" pitchFamily="18" charset="0"/>
            </a:endParaRPr>
          </a:p>
          <a:p>
            <a:r>
              <a:rPr sz="3200" b="1" dirty="0">
                <a:latin typeface="Book Antiqua" panose="02040602050305030304" pitchFamily="18" charset="0"/>
              </a:rPr>
              <a:t>Συμβουλές</a:t>
            </a:r>
            <a:endParaRPr sz="3200" b="1" dirty="0">
              <a:latin typeface="Book Antiqua" panose="02040602050305030304" pitchFamily="18" charset="0"/>
            </a:endParaRPr>
          </a:p>
          <a:p>
            <a:r>
              <a:rPr sz="3200" b="1" dirty="0">
                <a:latin typeface="Book Antiqua" panose="02040602050305030304" pitchFamily="18" charset="0"/>
              </a:rPr>
              <a:t>Ενδεικτικές δραστηριότητες για βελτίωση</a:t>
            </a:r>
            <a:endParaRPr sz="3200" b="1" dirty="0">
              <a:latin typeface="Book Antiqua" panose="02040602050305030304"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1" name="2 - Θέση περιεχομένου"/>
          <p:cNvSpPr>
            <a:spLocks noGrp="1"/>
          </p:cNvSpPr>
          <p:nvPr>
            <p:ph idx="1" hasCustomPrompt="1"/>
          </p:nvPr>
        </p:nvSpPr>
        <p:spPr>
          <a:xfrm>
            <a:off x="428625" y="1000125"/>
            <a:ext cx="8229600" cy="5381625"/>
          </a:xfrm>
        </p:spPr>
        <p:txBody>
          <a:bodyPr vert="horz" lIns="182880" tIns="91440">
            <a:noAutofit/>
          </a:bodyPr>
          <a:p>
            <a:pPr>
              <a:buNone/>
            </a:pPr>
            <a:r>
              <a:rPr sz="3200" b="1" u="sng" dirty="0">
                <a:latin typeface="Book Antiqua" panose="02040602050305030304" pitchFamily="18" charset="0"/>
              </a:rPr>
              <a:t>Ειδικότεροι στόχοι: </a:t>
            </a:r>
            <a:endParaRPr sz="3200" b="1" dirty="0">
              <a:latin typeface="Book Antiqua" panose="02040602050305030304" pitchFamily="18" charset="0"/>
            </a:endParaRPr>
          </a:p>
          <a:p>
            <a:pPr>
              <a:buNone/>
            </a:pPr>
            <a:r>
              <a:rPr sz="3200" b="1" dirty="0">
                <a:solidFill>
                  <a:srgbClr val="443C29"/>
                </a:solidFill>
                <a:latin typeface="Book Antiqua" panose="02040602050305030304" pitchFamily="18" charset="0"/>
              </a:rPr>
              <a:t>Εκφραστική ανάγνωση</a:t>
            </a:r>
            <a:endParaRPr sz="3200" b="1" dirty="0">
              <a:solidFill>
                <a:srgbClr val="443C29"/>
              </a:solidFill>
              <a:latin typeface="Book Antiqua" panose="02040602050305030304" pitchFamily="18" charset="0"/>
            </a:endParaRPr>
          </a:p>
          <a:p>
            <a:r>
              <a:rPr sz="3200" dirty="0">
                <a:latin typeface="Book Antiqua" panose="02040602050305030304" pitchFamily="18" charset="0"/>
              </a:rPr>
              <a:t>Δυνατότητα σωστής απόδοσης και χρήσης της </a:t>
            </a:r>
            <a:r>
              <a:rPr sz="3200" b="1" i="1" dirty="0">
                <a:latin typeface="Book Antiqua" panose="02040602050305030304" pitchFamily="18" charset="0"/>
              </a:rPr>
              <a:t>στίξης</a:t>
            </a:r>
            <a:r>
              <a:rPr sz="3200" dirty="0">
                <a:latin typeface="Book Antiqua" panose="02040602050305030304" pitchFamily="18" charset="0"/>
              </a:rPr>
              <a:t> </a:t>
            </a:r>
            <a:endParaRPr sz="3200" dirty="0">
              <a:latin typeface="Book Antiqua" panose="02040602050305030304" pitchFamily="18" charset="0"/>
            </a:endParaRPr>
          </a:p>
          <a:p>
            <a:r>
              <a:rPr sz="3200" dirty="0">
                <a:latin typeface="Book Antiqua" panose="02040602050305030304" pitchFamily="18" charset="0"/>
              </a:rPr>
              <a:t>Γνωριμία με ποικίλα είδη </a:t>
            </a:r>
            <a:r>
              <a:rPr sz="3200" b="1" i="1" dirty="0">
                <a:latin typeface="Book Antiqua" panose="02040602050305030304" pitchFamily="18" charset="0"/>
              </a:rPr>
              <a:t>ύφους</a:t>
            </a:r>
            <a:endParaRPr sz="3200" b="1" i="1" dirty="0">
              <a:latin typeface="Book Antiqua" panose="02040602050305030304" pitchFamily="18" charset="0"/>
            </a:endParaRPr>
          </a:p>
          <a:p>
            <a:r>
              <a:rPr sz="3200" dirty="0">
                <a:latin typeface="Book Antiqua" panose="02040602050305030304" pitchFamily="18" charset="0"/>
              </a:rPr>
              <a:t>Ανάπτυξη </a:t>
            </a:r>
            <a:r>
              <a:rPr sz="3200" b="1" i="1" dirty="0">
                <a:latin typeface="Book Antiqua" panose="02040602050305030304" pitchFamily="18" charset="0"/>
              </a:rPr>
              <a:t>οπτικής επαφής </a:t>
            </a:r>
            <a:r>
              <a:rPr sz="3200" dirty="0">
                <a:latin typeface="Book Antiqua" panose="02040602050305030304" pitchFamily="18" charset="0"/>
              </a:rPr>
              <a:t>με το κοινό</a:t>
            </a:r>
            <a:endParaRPr sz="3200" dirty="0">
              <a:latin typeface="Book Antiqua" panose="02040602050305030304" pitchFamily="18" charset="0"/>
            </a:endParaRPr>
          </a:p>
          <a:p>
            <a:r>
              <a:rPr sz="3200" dirty="0">
                <a:latin typeface="Book Antiqua" panose="02040602050305030304" pitchFamily="18" charset="0"/>
              </a:rPr>
              <a:t>Επαφή με βασικούς κανόνες </a:t>
            </a:r>
            <a:r>
              <a:rPr sz="3200" b="1" i="1" dirty="0">
                <a:latin typeface="Book Antiqua" panose="02040602050305030304" pitchFamily="18" charset="0"/>
              </a:rPr>
              <a:t>ορθοφωνίας</a:t>
            </a:r>
            <a:endParaRPr sz="3200" b="1" i="1" dirty="0">
              <a:latin typeface="Book Antiqua" panose="02040602050305030304" pitchFamily="18" charset="0"/>
            </a:endParaRPr>
          </a:p>
          <a:p>
            <a:r>
              <a:rPr sz="3200" dirty="0">
                <a:latin typeface="Book Antiqua" panose="02040602050305030304" pitchFamily="18" charset="0"/>
              </a:rPr>
              <a:t>Συνειδητοποίηση </a:t>
            </a:r>
            <a:r>
              <a:rPr sz="3200" b="1" i="1" dirty="0">
                <a:latin typeface="Book Antiqua" panose="02040602050305030304" pitchFamily="18" charset="0"/>
              </a:rPr>
              <a:t>ιδιαίτερων ικανοτήτων </a:t>
            </a:r>
            <a:r>
              <a:rPr sz="3200" dirty="0">
                <a:latin typeface="Book Antiqua" panose="02040602050305030304" pitchFamily="18" charset="0"/>
              </a:rPr>
              <a:t>και </a:t>
            </a:r>
            <a:r>
              <a:rPr sz="3200" b="1" i="1" dirty="0">
                <a:latin typeface="Book Antiqua" panose="02040602050305030304" pitchFamily="18" charset="0"/>
              </a:rPr>
              <a:t>ατομικών αδυναμιών </a:t>
            </a:r>
            <a:r>
              <a:rPr sz="3200" dirty="0">
                <a:latin typeface="Book Antiqua" panose="02040602050305030304" pitchFamily="18" charset="0"/>
              </a:rPr>
              <a:t>στην εκφορά του λόγου</a:t>
            </a:r>
            <a:endParaRPr sz="3200" dirty="0">
              <a:latin typeface="Book Antiqua" panose="02040602050305030304" pitchFamily="18" charset="0"/>
            </a:endParaRPr>
          </a:p>
          <a:p>
            <a:endParaRPr sz="3200" b="1" i="1" dirty="0">
              <a:latin typeface="Book Antiqua" panose="02040602050305030304" pitchFamily="18" charset="0"/>
            </a:endParaRPr>
          </a:p>
          <a:p>
            <a:endParaRPr sz="3200" dirty="0">
              <a:latin typeface="Book Antiqua" panose="02040602050305030304" pitchFamily="18"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1 - Τίτλος"/>
          <p:cNvSpPr>
            <a:spLocks noGrp="1"/>
          </p:cNvSpPr>
          <p:nvPr>
            <p:ph type="title" hasCustomPrompt="1"/>
          </p:nvPr>
        </p:nvSpPr>
        <p:spPr>
          <a:xfrm>
            <a:off x="503238" y="1366838"/>
            <a:ext cx="8183563" cy="46038"/>
          </a:xfrm>
        </p:spPr>
        <p:txBody>
          <a:bodyPr vert="horz" anchor="b">
            <a:noAutofit/>
          </a:bodyPr>
          <a:p>
            <a:r>
              <a:rPr sz="4400" dirty="0">
                <a:effectLst>
                  <a:outerShdw blurRad="38100" dist="38100" dir="2700000">
                    <a:srgbClr val="000000"/>
                  </a:outerShdw>
                </a:effectLst>
                <a:latin typeface="Book Antiqua" panose="02040602050305030304" pitchFamily="18" charset="0"/>
              </a:rPr>
              <a:t>Εκφραστική ανάγνωση</a:t>
            </a:r>
            <a:endParaRPr sz="4400" dirty="0">
              <a:effectLst>
                <a:outerShdw blurRad="38100" dist="38100" dir="2700000">
                  <a:srgbClr val="000000"/>
                </a:outerShdw>
              </a:effectLst>
              <a:latin typeface="Book Antiqua" panose="02040602050305030304" pitchFamily="18" charset="0"/>
            </a:endParaRPr>
          </a:p>
        </p:txBody>
      </p:sp>
      <p:sp>
        <p:nvSpPr>
          <p:cNvPr id="14339" name="2 - Θέση περιεχομένου"/>
          <p:cNvSpPr>
            <a:spLocks noGrp="1"/>
          </p:cNvSpPr>
          <p:nvPr>
            <p:ph idx="1" hasCustomPrompt="1"/>
          </p:nvPr>
        </p:nvSpPr>
        <p:spPr>
          <a:xfrm>
            <a:off x="468313" y="1773238"/>
            <a:ext cx="8183562" cy="3017837"/>
          </a:xfrm>
          <a:ln/>
        </p:spPr>
        <p:txBody>
          <a:bodyPr vert="horz" wrap="square" lIns="182880" tIns="91440" anchor="t" anchorCtr="0"/>
          <a:p>
            <a:r>
              <a:rPr dirty="0">
                <a:latin typeface="Book Antiqua" panose="02040602050305030304" pitchFamily="18" charset="0"/>
              </a:rPr>
              <a:t>Απόδοση ενός </a:t>
            </a:r>
            <a:r>
              <a:rPr b="1" dirty="0">
                <a:latin typeface="Book Antiqua" panose="02040602050305030304" pitchFamily="18" charset="0"/>
              </a:rPr>
              <a:t>πεζού κειμένου</a:t>
            </a:r>
            <a:r>
              <a:rPr dirty="0">
                <a:latin typeface="Book Antiqua" panose="02040602050305030304" pitchFamily="18" charset="0"/>
              </a:rPr>
              <a:t> με ζωντανό και εκφραστικό τρόπο, ανάλογο με το ύφος του κειμένου, που έχει ως στόχο την ανάδειξη ιδεών και συναισθημάτων. </a:t>
            </a:r>
            <a:endParaRPr dirty="0">
              <a:latin typeface="Book Antiqua" panose="02040602050305030304" pitchFamily="18" charset="0"/>
            </a:endParaRPr>
          </a:p>
          <a:p>
            <a:r>
              <a:rPr b="1" dirty="0">
                <a:latin typeface="Book Antiqua" panose="02040602050305030304" pitchFamily="18" charset="0"/>
              </a:rPr>
              <a:t>Δεν πρόκειται για θεατρική ερμηνεία.  </a:t>
            </a:r>
            <a:endParaRPr dirty="0">
              <a:latin typeface="Book Antiqua" panose="02040602050305030304" pitchFamily="18" charset="0"/>
            </a:endParaRPr>
          </a:p>
          <a:p>
            <a:r>
              <a:rPr dirty="0">
                <a:latin typeface="Book Antiqua" panose="02040602050305030304" pitchFamily="18" charset="0"/>
              </a:rPr>
              <a:t>Ο αναγνώστης κάνει μια μικρή </a:t>
            </a:r>
            <a:r>
              <a:rPr b="1" dirty="0">
                <a:latin typeface="Book Antiqua" panose="02040602050305030304" pitchFamily="18" charset="0"/>
              </a:rPr>
              <a:t>εισαγωγή</a:t>
            </a:r>
            <a:r>
              <a:rPr dirty="0">
                <a:latin typeface="Book Antiqua" panose="02040602050305030304" pitchFamily="18" charset="0"/>
              </a:rPr>
              <a:t> για το κείμενο, που περιλαμβάνει τουλάχιστον τον τίτλο και τον συγγραφέα. </a:t>
            </a:r>
            <a:endParaRPr dirty="0">
              <a:latin typeface="Book Antiqua" panose="02040602050305030304" pitchFamily="18" charset="0"/>
            </a:endParaRP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Aspect</Template>
  <TotalTime>0</TotalTime>
  <Words>7897</Words>
  <Application>WPS Presentation</Application>
  <PresentationFormat>Προβολή στην οθόνη (4:3)</PresentationFormat>
  <Paragraphs>186</Paragraphs>
  <Slides>26</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26</vt:i4>
      </vt:variant>
    </vt:vector>
  </HeadingPairs>
  <TitlesOfParts>
    <vt:vector size="39" baseType="lpstr">
      <vt:lpstr>Arial</vt:lpstr>
      <vt:lpstr>SimSun</vt:lpstr>
      <vt:lpstr>Wingdings</vt:lpstr>
      <vt:lpstr>Verdana</vt:lpstr>
      <vt:lpstr>Wingdings 2</vt:lpstr>
      <vt:lpstr>Calibri</vt:lpstr>
      <vt:lpstr>Book Antiqua</vt:lpstr>
      <vt:lpstr>Times New Roman</vt:lpstr>
      <vt:lpstr>Wingdings 2</vt:lpstr>
      <vt:lpstr>Verdana</vt:lpstr>
      <vt:lpstr>Microsoft YaHei</vt:lpstr>
      <vt:lpstr>Arial Unicode MS</vt:lpstr>
      <vt:lpstr>Άποψη</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stef</dc:creator>
  <cp:lastModifiedBy>event</cp:lastModifiedBy>
  <cp:revision>4</cp:revision>
  <dcterms:created xsi:type="dcterms:W3CDTF">2013-10-30T07:38:23Z</dcterms:created>
  <dcterms:modified xsi:type="dcterms:W3CDTF">2023-11-19T21:46:53Z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F676886775564669A8B769E8895C76DD_13</vt:lpwstr>
  </property>
  <property fmtid="{D5CDD505-2E9C-101B-9397-08002B2CF9AE}" pid="3" name="KSOProductBuildVer">
    <vt:lpwstr>1033-12.2.0.13306</vt:lpwstr>
  </property>
</Properties>
</file>