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3" r:id="rId3"/>
  </p:sldMasterIdLst>
  <p:notesMasterIdLst>
    <p:notesMasterId r:id="rId5"/>
  </p:notesMasterIdLst>
  <p:sldIdLst>
    <p:sldId id="256" r:id="rId4"/>
    <p:sldId id="257" r:id="rId6"/>
    <p:sldId id="258" r:id="rId7"/>
    <p:sldId id="259" r:id="rId8"/>
    <p:sldId id="27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>
              <a:gd name="txL" fmla="*/ 0 w 120000"/>
              <a:gd name="txT" fmla="*/ 0 h 120000"/>
              <a:gd name="txR" fmla="*/ 120000 w 120000"/>
              <a:gd name="txB" fmla="*/ 120000 h 120000"/>
            </a:gdLst>
            <a:ahLst/>
            <a:cxnLst>
              <a:cxn ang="0">
                <a:pos x="0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txL" t="txT" r="txR" b="txB"/>
            <a:pathLst>
              <a:path w="120000" h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p>
            <a:pPr lvl="1"/>
            <a:r>
              <a:rPr lang="" altLang="x-none" dirty="0"/>
              <a:t>
</a:t>
            </a:r>
            <a:endParaRPr lang="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  <a:p>
            <a:pPr lvl="0"/>
            <a:endParaRPr lang="zh-CN" altLang="x-none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914400" indent="-317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6626" name="Shape 55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26627" name="Shape 56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5842" name="Shape 115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5843" name="Shape 116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6866" name="Shape 121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6867" name="Shape 12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7890" name="Shape 127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7891" name="Shape 128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8914" name="Shape 133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8915" name="Shape 134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9938" name="Shape 140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9939" name="Shape 141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7650" name="Shape 61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27651" name="Shape 6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8674" name="Shape 67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28675" name="Shape 68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9698" name="Shape 73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29699" name="Shape 74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0722" name="Shape 182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0723" name="Shape 18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1746" name="Shape 91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1747" name="Shape 9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2770" name="Shape 97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2771" name="Shape 98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3794" name="Shape 103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3795" name="Shape 104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4818" name="Shape 109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34819" name="Shape 110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vert="horz" wrap="square" lIns="91425" tIns="91425" rIns="91425" bIns="91425" anchor="t" anchorCtr="0">
            <a:spAutoFit/>
          </a:bodyPr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solidFill>
          <a:schemeClr val="bg2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"/>
          <p:cNvSpPr>
            <a:spLocks noChangeArrowheads="1"/>
          </p:cNvSpPr>
          <p:nvPr/>
        </p:nvSpPr>
        <p:spPr bwMode="auto">
          <a:xfrm>
            <a:off x="371475" y="311150"/>
            <a:ext cx="8401050" cy="4440238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9"/>
          <p:cNvSpPr>
            <a:spLocks noChangeArrowheads="1"/>
          </p:cNvSpPr>
          <p:nvPr/>
        </p:nvSpPr>
        <p:spPr bwMode="auto">
          <a:xfrm>
            <a:off x="371475" y="4903788"/>
            <a:ext cx="8401050" cy="1206500"/>
          </a:xfrm>
          <a:prstGeom prst="roundRect">
            <a:avLst>
              <a:gd name="adj" fmla="val 15241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630810"/>
            <a:ext cx="7772400" cy="3789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 panose="020B0604020202020204"/>
              <a:buNone/>
              <a:defRPr sz="7200" b="1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5195894"/>
            <a:ext cx="7772400" cy="61409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x">
  <p:cSld name="tx">
    <p:bg>
      <p:bgPr>
        <a:solidFill>
          <a:schemeClr val="bg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"/>
          <p:cNvSpPr>
            <a:spLocks noChangeArrowheads="1"/>
          </p:cNvSpPr>
          <p:nvPr/>
        </p:nvSpPr>
        <p:spPr bwMode="auto">
          <a:xfrm>
            <a:off x="371475" y="1550988"/>
            <a:ext cx="8401050" cy="5170488"/>
          </a:xfrm>
          <a:prstGeom prst="roundRect">
            <a:avLst>
              <a:gd name="adj" fmla="val 2972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14"/>
          <p:cNvSpPr/>
          <p:nvPr/>
        </p:nvSpPr>
        <p:spPr>
          <a:xfrm rot="10800000" flipH="1">
            <a:off x="371475" y="0"/>
            <a:ext cx="8401050" cy="1400175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woColTx">
  <p:cSld name="twoColTx">
    <p:bg>
      <p:bgPr>
        <a:solidFill>
          <a:schemeClr val="bg2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8"/>
          <p:cNvSpPr>
            <a:spLocks noChangeArrowheads="1"/>
          </p:cNvSpPr>
          <p:nvPr/>
        </p:nvSpPr>
        <p:spPr bwMode="auto">
          <a:xfrm>
            <a:off x="371475" y="1550988"/>
            <a:ext cx="4114800" cy="5170488"/>
          </a:xfrm>
          <a:prstGeom prst="roundRect">
            <a:avLst>
              <a:gd name="adj" fmla="val 3782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19"/>
          <p:cNvSpPr/>
          <p:nvPr/>
        </p:nvSpPr>
        <p:spPr>
          <a:xfrm rot="10800000" flipH="1">
            <a:off x="371475" y="0"/>
            <a:ext cx="8401050" cy="1400175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Shape 22"/>
          <p:cNvSpPr>
            <a:spLocks noChangeArrowheads="1"/>
          </p:cNvSpPr>
          <p:nvPr/>
        </p:nvSpPr>
        <p:spPr bwMode="auto">
          <a:xfrm>
            <a:off x="4657725" y="1550988"/>
            <a:ext cx="4114800" cy="5170488"/>
          </a:xfrm>
          <a:prstGeom prst="roundRect">
            <a:avLst>
              <a:gd name="adj" fmla="val 3782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761353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bg>
      <p:bgPr>
        <a:solidFill>
          <a:schemeClr val="bg2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0"/>
          <p:cNvSpPr>
            <a:spLocks noChangeArrowheads="1"/>
          </p:cNvSpPr>
          <p:nvPr/>
        </p:nvSpPr>
        <p:spPr bwMode="auto">
          <a:xfrm>
            <a:off x="371475" y="311150"/>
            <a:ext cx="8401050" cy="5157788"/>
          </a:xfrm>
          <a:prstGeom prst="roundRect">
            <a:avLst>
              <a:gd name="adj" fmla="val 2778"/>
            </a:avLst>
          </a:prstGeom>
          <a:solidFill>
            <a:srgbClr val="FFFFFF"/>
          </a:solidFill>
          <a:ln w="9525">
            <a:noFill/>
            <a:round/>
          </a:ln>
        </p:spPr>
        <p:txBody>
          <a:bodyPr lIns="91425" tIns="45700" rIns="91425" bIns="457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72035" y="5702203"/>
            <a:ext cx="8399999" cy="865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7000"/>
              <a:buFont typeface="Arial" panose="020B0604020202020204"/>
              <a:buChar char="•"/>
              <a:defRPr sz="2400" b="1">
                <a:solidFill>
                  <a:schemeClr val="lt1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 panose="02070309020205020404"/>
              <a:buChar char="o"/>
              <a:defRPr sz="2400" b="1">
                <a:solidFill>
                  <a:schemeClr val="lt1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 panose="05000000000000000000"/>
              <a:buChar char="§"/>
              <a:defRPr sz="2400" b="1">
                <a:solidFill>
                  <a:schemeClr val="lt1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7000"/>
              <a:buFont typeface="Arial" panose="020B0604020202020204"/>
              <a:buChar char="•"/>
              <a:defRPr sz="2400" b="1">
                <a:solidFill>
                  <a:schemeClr val="lt1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 panose="02070309020205020404"/>
              <a:buChar char="o"/>
              <a:defRPr sz="2400" b="1">
                <a:solidFill>
                  <a:schemeClr val="lt1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 panose="05000000000000000000"/>
              <a:buChar char="§"/>
              <a:defRPr sz="2400" b="1">
                <a:solidFill>
                  <a:schemeClr val="lt1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7000"/>
              <a:buFont typeface="Arial" panose="020B0604020202020204"/>
              <a:buChar char="•"/>
              <a:defRPr sz="2400" b="1">
                <a:solidFill>
                  <a:schemeClr val="lt1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 panose="02070309020205020404"/>
              <a:buChar char="o"/>
              <a:defRPr sz="2400" b="1">
                <a:solidFill>
                  <a:schemeClr val="lt1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 panose="05000000000000000000"/>
              <a:buChar char="§"/>
              <a:defRPr sz="2400" b="1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/>
              <a:buNone/>
              <a:defRPr sz="4800" b="1" i="0" u="none" strike="noStrike" cap="none" baseline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/>
              <a:buNone/>
              <a:defRPr sz="3000" b="0" i="0" u="none" strike="noStrike" cap="none" baseline="0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x">
  <p:cSld name="tx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woColTx">
  <p:cSld name="twoColTx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Only">
  <p:cSld name="title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algn="l" rtl="0">
              <a:spcBef>
                <a:spcPts val="0"/>
              </a:spcBef>
              <a:buSzPct val="100000"/>
              <a:buFont typeface="Arial" panose="020B0604020202020204"/>
              <a:buNone/>
              <a:defRPr sz="3600" b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7000"/>
              <a:buFont typeface="Arial" panose="020B0604020202020204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 panose="02070309020205020404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7000"/>
              <a:buFont typeface="Arial" panose="020B0604020202020204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 panose="02070309020205020404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7000"/>
              <a:buFont typeface="Arial" panose="020B0604020202020204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 panose="02070309020205020404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Shape 5"/>
          <p:cNvSpPr txBox="1">
            <a:spLocks noGrp="1"/>
          </p:cNvSpPr>
          <p:nvPr>
            <p:ph type="title"/>
          </p:nvPr>
        </p:nvSpPr>
        <p:spPr>
          <a:xfrm>
            <a:off x="457200" y="1857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91425" tIns="91425" rIns="91425" bIns="91425" anchor="b" anchorCtr="0"/>
          <a:p>
            <a:pPr lvl="0"/>
            <a:endParaRPr dirty="0"/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</a:ln>
        </p:spPr>
        <p:txBody>
          <a:bodyPr lIns="91425" tIns="91425" rIns="91425" bIns="91425"/>
          <a:p>
            <a:pPr lvl="0"/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91425" tIns="91425" rIns="91425" bIns="91425" anchor="b" anchorCtr="0"/>
          <a:p>
            <a:pPr lvl="0"/>
            <a:endParaRPr dirty="0"/>
          </a:p>
        </p:txBody>
      </p:sp>
      <p:sp>
        <p:nvSpPr>
          <p:cNvPr id="2051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</a:ln>
        </p:spPr>
        <p:txBody>
          <a:bodyPr lIns="91425" tIns="91425" rIns="91425" bIns="91425"/>
          <a:p>
            <a:pPr lvl="0"/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 pitchFamily="34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://creativecommons.org/licenses/by-nc-nd/4.0/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hyperlink" Target="http://www.rhetoricedu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Shape 52"/>
          <p:cNvSpPr>
            <a:spLocks noGrp="1"/>
          </p:cNvSpPr>
          <p:nvPr>
            <p:ph type="ctrTitle"/>
          </p:nvPr>
        </p:nvSpPr>
        <p:spPr>
          <a:xfrm>
            <a:off x="684213" y="765175"/>
            <a:ext cx="7772400" cy="2216150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algn="ctr" eaLnBrk="1" hangingPunct="1">
              <a:spcBef>
                <a:spcPct val="0"/>
              </a:spcBef>
              <a:buClr>
                <a:srgbClr val="800000"/>
              </a:buClr>
              <a:buSzTx/>
              <a:buFontTx/>
            </a:pPr>
            <a:r>
              <a:rPr sz="6600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όμιλοι ρητορικής τέχνης</a:t>
            </a:r>
            <a:endParaRPr sz="6600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7171" name="Shape 53"/>
          <p:cNvSpPr>
            <a:spLocks noGrp="1"/>
          </p:cNvSpPr>
          <p:nvPr>
            <p:ph type="subTitle" idx="1"/>
          </p:nvPr>
        </p:nvSpPr>
        <p:spPr>
          <a:xfrm>
            <a:off x="755650" y="3357563"/>
            <a:ext cx="7772400" cy="612775"/>
          </a:xfrm>
          <a:ln/>
        </p:spPr>
        <p:txBody>
          <a:bodyPr vert="horz" wrap="square" lIns="91425" tIns="91425" rIns="91425" bIns="91425" anchor="ctr" anchorCtr="0">
            <a:spAutoFit/>
          </a:bodyPr>
          <a:p>
            <a:pPr algn="ctr" eaLnBrk="1" hangingPunct="1">
              <a:spcBef>
                <a:spcPct val="0"/>
              </a:spcBef>
              <a:buClr>
                <a:srgbClr val="333333"/>
              </a:buClr>
              <a:buSzTx/>
              <a:buFontTx/>
            </a:pPr>
            <a:r>
              <a:rPr sz="18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Δημοτικού - Γυμνασίου - Λυκείου -  Φοιτητών - Ενηλίκων </a:t>
            </a:r>
            <a:endParaRPr sz="18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7172" name="TextBox 3"/>
          <p:cNvSpPr txBox="1"/>
          <p:nvPr/>
        </p:nvSpPr>
        <p:spPr>
          <a:xfrm>
            <a:off x="3563938" y="5084763"/>
            <a:ext cx="48958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b="1" dirty="0">
                <a:latin typeface="Arial" panose="020B0604020202020204" pitchFamily="34" charset="0"/>
              </a:rPr>
              <a:t>Βάλια Λουτριανάκη</a:t>
            </a:r>
            <a:endParaRPr b="1" dirty="0">
              <a:latin typeface="Arial" panose="020B0604020202020204" pitchFamily="34" charset="0"/>
            </a:endParaRPr>
          </a:p>
          <a:p>
            <a:pPr algn="r"/>
            <a:r>
              <a:rPr b="1" dirty="0">
                <a:latin typeface="Arial" panose="020B0604020202020204" pitchFamily="34" charset="0"/>
              </a:rPr>
              <a:t>Δώρα Μαργέλη</a:t>
            </a:r>
            <a:endParaRPr b="1" dirty="0">
              <a:latin typeface="Arial" panose="020B0604020202020204" pitchFamily="34" charset="0"/>
            </a:endParaRPr>
          </a:p>
        </p:txBody>
      </p:sp>
      <p:pic>
        <p:nvPicPr>
          <p:cNvPr id="7173" name="Picture 4" descr="cc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4941888"/>
            <a:ext cx="1655763" cy="582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TextBox 5"/>
          <p:cNvSpPr txBox="1"/>
          <p:nvPr/>
        </p:nvSpPr>
        <p:spPr>
          <a:xfrm>
            <a:off x="539750" y="5548313"/>
            <a:ext cx="3960813" cy="60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1100" b="1" dirty="0">
                <a:latin typeface="Arial" panose="020B0604020202020204" pitchFamily="34" charset="0"/>
              </a:rPr>
              <a:t>Το περιεχόμενο χορηγείται με άδεια </a:t>
            </a:r>
            <a:br>
              <a:rPr sz="1100" b="1" dirty="0">
                <a:latin typeface="Arial" panose="020B0604020202020204" pitchFamily="34" charset="0"/>
              </a:rPr>
            </a:br>
            <a:r>
              <a:rPr sz="1100" b="1" u="sng" dirty="0">
                <a:latin typeface="Arial" panose="020B0604020202020204" pitchFamily="34" charset="0"/>
                <a:hlinkClick r:id="rId2"/>
              </a:rPr>
              <a:t>Creative Commons Αναφορά Δημιουργού-Μη Εμπορική Χρήση-Όχι Παράγωγα Έργα 4.0 </a:t>
            </a:r>
            <a:endParaRPr sz="11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Shape 112"/>
          <p:cNvSpPr>
            <a:spLocks noGrp="1"/>
          </p:cNvSpPr>
          <p:nvPr>
            <p:ph type="title"/>
          </p:nvPr>
        </p:nvSpPr>
        <p:spPr>
          <a:xfrm>
            <a:off x="457200" y="271463"/>
            <a:ext cx="8229600" cy="1739900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eaLnBrk="1" hangingPunct="1">
              <a:buClr>
                <a:srgbClr val="800000"/>
              </a:buClr>
            </a:pPr>
            <a:r>
              <a:rPr sz="2800" b="1" u="sng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3ο Στάδιο</a:t>
            </a:r>
            <a:r>
              <a:rPr sz="2800" b="1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:</a:t>
            </a:r>
            <a:r>
              <a:rPr sz="2800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</a:t>
            </a:r>
            <a:r>
              <a:rPr sz="2800" b="1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Διαμόρφωση ομάδας </a:t>
            </a:r>
            <a:br>
              <a:rPr sz="2800" b="1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</a:br>
            <a:r>
              <a:rPr sz="2800" b="1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και λειτουργία ομίλου</a:t>
            </a:r>
            <a:br>
              <a:rPr sz="2800" b="1" dirty="0">
                <a:solidFill>
                  <a:schemeClr val="bg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</a:b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6387" name="Shape 11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407025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914400" lvl="1" indent="-381000" eaLnBrk="1" hangingPunct="1">
              <a:lnSpc>
                <a:spcPct val="115000"/>
              </a:lnSpc>
              <a:buClr>
                <a:srgbClr val="333333"/>
              </a:buClr>
              <a:buSzPct val="109000"/>
              <a:buFont typeface="Courier New" panose="02070309020205020404" pitchFamily="49" charset="0"/>
              <a:buChar char="o"/>
            </a:pPr>
            <a:r>
              <a:rPr sz="3200" b="1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Κανόνες ομίλου</a:t>
            </a:r>
            <a:r>
              <a:rPr sz="3200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 (συνέπεια, απουσίες, συμμετοχή, συμπεριφορά)</a:t>
            </a:r>
            <a:endParaRPr sz="3200" dirty="0">
              <a:latin typeface="Calibri" panose="020F0502020204030204" pitchFamily="34" charset="0"/>
              <a:ea typeface="Arial" panose="020B0604020202020204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marL="914400" lvl="1" indent="-381000" eaLnBrk="1" hangingPunct="1">
              <a:lnSpc>
                <a:spcPct val="115000"/>
              </a:lnSpc>
              <a:buClr>
                <a:srgbClr val="333333"/>
              </a:buClr>
              <a:buSzPct val="109000"/>
              <a:buFont typeface="Courier New" panose="02070309020205020404" pitchFamily="49" charset="0"/>
              <a:buChar char="o"/>
            </a:pPr>
            <a:r>
              <a:rPr sz="3200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Διαμόρφωση ζεστού </a:t>
            </a:r>
            <a:r>
              <a:rPr sz="3200" b="1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κλίματος εμπιστοσύνης</a:t>
            </a:r>
            <a:r>
              <a:rPr sz="3200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 και καλής διάθεσης (ασκήσεις γνωριμίας, εμπιστοσύνης, επικοινωνίας)</a:t>
            </a:r>
            <a:endParaRPr sz="3200" dirty="0">
              <a:latin typeface="Calibri" panose="020F0502020204030204" pitchFamily="34" charset="0"/>
              <a:ea typeface="Arial" panose="020B0604020202020204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marL="914400" lvl="1" indent="-381000" eaLnBrk="1" hangingPunct="1">
              <a:lnSpc>
                <a:spcPct val="115000"/>
              </a:lnSpc>
              <a:buClr>
                <a:srgbClr val="333333"/>
              </a:buClr>
              <a:buSzPct val="109000"/>
              <a:buFont typeface="Courier New" panose="02070309020205020404" pitchFamily="49" charset="0"/>
              <a:buChar char="o"/>
            </a:pPr>
            <a:r>
              <a:rPr sz="3200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Έμφαση στην αυτο- και ετερο-</a:t>
            </a:r>
            <a:r>
              <a:rPr sz="3200" b="1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αξιολόγηση </a:t>
            </a:r>
            <a:r>
              <a:rPr sz="3200" dirty="0">
                <a:latin typeface="Calibri" panose="020F0502020204030204" pitchFamily="34" charset="0"/>
                <a:ea typeface="Arial" panose="020B0604020202020204"/>
                <a:cs typeface="Comic Sans MS" panose="030F0702030302020204" pitchFamily="66" charset="0"/>
                <a:sym typeface="Comic Sans MS" panose="030F0702030302020204" pitchFamily="66" charset="0"/>
              </a:rPr>
              <a:t>ως βασικών εργαλείων αυτοβελτίωσης</a:t>
            </a:r>
            <a:endParaRPr sz="3200" dirty="0">
              <a:latin typeface="Calibri" panose="020F0502020204030204" pitchFamily="34" charset="0"/>
              <a:ea typeface="Arial" panose="020B0604020202020204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4000" dirty="0">
              <a:solidFill>
                <a:srgbClr val="333333"/>
              </a:solidFill>
              <a:latin typeface="Arial" panose="020B0604020202020204"/>
              <a:ea typeface="Comic Sans MS" panose="030F0702030302020204" pitchFamily="66" charset="0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Shape 118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738188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Πιθανές δυσκολίες</a:t>
            </a:r>
            <a:r>
              <a:rPr lang="en-US" altLang="x-none"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</a:t>
            </a: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(επιπλέον)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7411" name="Shape 1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789363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Μεγάλες ηλικιακές αποκλίσεις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Όμιλος + ευκαιρία για χαλάρωση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Παιχνίδια αλλά με όρια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Διακωμώδηση δραστηριοτήτων 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Συστολή, διστακτικότητα, φόβος απόρριψης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lnSpc>
                <a:spcPct val="115000"/>
              </a:lnSpc>
              <a:buClr>
                <a:srgbClr val="333333"/>
              </a:buClr>
              <a:buSzPct val="227000"/>
              <a:buChar char="•"/>
            </a:pPr>
            <a:r>
              <a:rPr sz="28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Ανταγωνισμός ενάντια στην ομαδικότητα</a:t>
            </a:r>
            <a:endParaRPr sz="28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6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Shape 12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Υλικό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8435" name="Shape 1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08450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Με πρωτοβουλία των μαθητών συγκεντρώνονται άρθρα και δημιουργείται μια «γωνιά ενημέρωσης».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ίδιοι οι μαθητές ετοιμάζουν σημειώσεις για όλους σχετικά με θέματα που έχουν παρουσιαστεί.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μαθητές εξοικειώνονται με την τήρηση σημειώσεων και δημιουργούν σταδιακά τον προσωπικό τους φάκελο υλικού.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Αποφεύγουμε το «φιλολογικό» και «φροντιστηριακό» κλίμα με μοίρασμα σημείωσεων και έτοιμων σχεδιαγραμμάτων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Shape 130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Συμμετοχή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9459" name="Shape 13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4588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8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Συνεχής ενθάρρυνση (κλίμα «γιορτής»)</a:t>
            </a:r>
            <a:endParaRPr sz="28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8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«Επισημότητα» σε κάθε παρουσίαση – «αυτό που λέω έχει αξία και θέλω να ακουστεί»</a:t>
            </a:r>
            <a:endParaRPr sz="28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8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Υπενθύμιση στόχου</a:t>
            </a:r>
            <a:endParaRPr sz="28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8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Κυκλική ενασχόληση όλων με όλες τις ασκήσεις</a:t>
            </a:r>
            <a:endParaRPr sz="28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28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Προσοχή στους ιδιαίτερα συνεσταλμένους μαθητές (διαφοροποιημένη προσέγγιση, επιλογή εργασίων με προσωπική τους πρωτοβουλία ή ανάλογα με τα ενδιαφέροντά τους, εργασία σε ομάδα)</a:t>
            </a:r>
            <a:endParaRPr sz="28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Shape 136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Αξιολόγηση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0483" name="Shape 13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800475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1. Διαμορφωτική και τελική «αξιολόγηση» με ερωτηματολόγιο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2. Αυτοαξιολόγηση και ετεροαξιολόγηση μετά από κάθε, σχεδόν, δραστήριότητα / ομιλία</a:t>
            </a:r>
            <a:endParaRPr sz="24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0484" name="Shape 138"/>
          <p:cNvSpPr/>
          <p:nvPr/>
        </p:nvSpPr>
        <p:spPr>
          <a:xfrm>
            <a:off x="4475163" y="3781425"/>
            <a:ext cx="415925" cy="896938"/>
          </a:xfrm>
          <a:prstGeom prst="downArrow">
            <a:avLst>
              <a:gd name="adj1" fmla="val 50000"/>
              <a:gd name="adj2" fmla="val 50108"/>
            </a:avLst>
          </a:prstGeom>
          <a:noFill/>
          <a:ln w="9525">
            <a:noFill/>
          </a:ln>
        </p:spPr>
        <p:txBody>
          <a:bodyPr lIns="91425" tIns="91425" rIns="91425" bIns="91425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/>
          <a:p>
            <a:pPr/>
            <a:r>
              <a:rPr sz="28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Αγώνες: αυτοσκοπός ή προαιρετική διαδικασία;</a:t>
            </a:r>
            <a:endParaRPr sz="28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/>
          <a:p>
            <a:pPr algn="ctr"/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Αυτοσκοπός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Άγχος, πίεση (ειδικά όταν υπάρχουν μαθητές που δεν θέλουν / δεν νιώθουν έτοιμοι να συμμετάσχουν)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«Εξειδίκευση» σε συγκεκριμένα αγωνίσματα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Αποκλειστική ενασχόληση με το </a:t>
            </a:r>
            <a:r>
              <a:rPr lang="en-US" altLang="x-none"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debate (</a:t>
            </a: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περισσότερες διοργανώσεις στην Ελλάδα περιλαμβάνουν μόνο αυτό)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Απογοήτευση σε περίπτωση μη διάκρισης και απομάκρυνση από τον όμιλο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Ταύτιση της ρητορικής με τον λεκτικό ανταγωνισμό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/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 rot="5400000">
            <a:off x="4284663" y="2349500"/>
            <a:ext cx="574675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/>
          <a:p>
            <a:pPr/>
            <a:r>
              <a:rPr sz="28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Αγώνες: αυτοσκοπός ή προαιρετική διαδικασία;</a:t>
            </a:r>
            <a:endParaRPr sz="28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/>
          <a:p>
            <a:pPr algn="ctr"/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Προαιρετική διαδικασία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Κίνητρο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(συμπληρωματικό άλλων συναφών, π.χ. συμμετοχή στο πολιτιστικό διήμερο του σχολείου, ανοικτά μαθήματα με γονείς, επισκέψεις άλλων σχολείων κ.λπ.)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Ελεύθερη επιλογή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(προτεραιότητα στα παλαιότερα μέλη) 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Δημιουργία αποστολής εκπροσώπησης με δημοκρατικές διαδικασίες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(επιλέγουμε βάσει ενδιαφέροντος και απόδοσης – η ομάδα αναλαμβάνει την ευθύνη με συμβουλευτική συμβολή εκπαιδευτή)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/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 rot="5400000">
            <a:off x="4284663" y="2349500"/>
            <a:ext cx="574675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/>
          <a:p>
            <a:pPr/>
            <a:r>
              <a:rPr sz="28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Αγώνες: θετικά</a:t>
            </a:r>
            <a:endParaRPr sz="28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/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Επαφή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με άλλα σχολεία και συμμαθητές με συναφή ενδιαφέροντα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Κλίμα γιορτής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(ανανέωση ενδιαφέροντος)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Έκθεση σε άγνωστο και απαιτητικό ακροατήριο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(ενδυνάμωση)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Εμπειρία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στη σημασία ύψιστης απόδοσης υπό πίεση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Γνωριμία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με άλλα στυλ ομιλίας και τρόπους σκέψης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Εμπλουτισμός γνώσεων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Δημιουργία παράδοσης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στον όμιλο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Γνωστοποίηση στο υπόλοιπο σχολείο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– «διαφήμιση»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>
              <a:buChar char="•"/>
            </a:pPr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Σύσφιγξη σχέσεων </a:t>
            </a:r>
            <a:r>
              <a:rPr sz="240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μέσα στην ομάδα – αίσθηση «ανήκειν»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/>
          <a:p>
            <a:pPr/>
            <a:endParaRPr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/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algn="ctr"/>
            <a:r>
              <a:rPr sz="2400" b="1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Ευχαριστούμε για την προσοχή σας!</a:t>
            </a:r>
            <a:endParaRPr sz="2400" b="1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24580" name="TextBox 5"/>
          <p:cNvSpPr txBox="1"/>
          <p:nvPr/>
        </p:nvSpPr>
        <p:spPr>
          <a:xfrm>
            <a:off x="684213" y="4149725"/>
            <a:ext cx="7775575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800" b="1" dirty="0">
                <a:latin typeface="Arial" panose="020B0604020202020204" pitchFamily="34" charset="0"/>
              </a:rPr>
              <a:t>Ελληνική Ένωση για την Προώθηση της Ρητορικής στην Εκπαίδευση</a:t>
            </a:r>
            <a:endParaRPr sz="1800" b="1" dirty="0">
              <a:latin typeface="Arial" panose="020B0604020202020204" pitchFamily="34" charset="0"/>
            </a:endParaRPr>
          </a:p>
          <a:p>
            <a:pPr algn="ctr"/>
            <a:r>
              <a:rPr lang="en-US" altLang="x-none" sz="1200" b="1" dirty="0">
                <a:latin typeface="Arial" panose="020B0604020202020204" pitchFamily="34" charset="0"/>
                <a:hlinkClick r:id="rId1"/>
              </a:rPr>
              <a:t>www.rhetoricedu.com</a:t>
            </a:r>
            <a:r>
              <a:rPr lang="en-US" altLang="x-none" sz="1200" b="1" dirty="0">
                <a:latin typeface="Arial" panose="020B0604020202020204" pitchFamily="34" charset="0"/>
              </a:rPr>
              <a:t> </a:t>
            </a:r>
            <a:endParaRPr sz="1200" b="1" dirty="0">
              <a:latin typeface="Arial" panose="020B0604020202020204" pitchFamily="34" charset="0"/>
            </a:endParaRPr>
          </a:p>
        </p:txBody>
      </p:sp>
      <p:pic>
        <p:nvPicPr>
          <p:cNvPr id="24581" name="Picture 6" descr="dikty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725" y="2976563"/>
            <a:ext cx="4400550" cy="904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Shape 58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Το πλαίσιο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8195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046538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1.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Μαθητικοί Όμιλοι Ρητορικής / Αντιλογίας (Λύκειο) 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2.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Απογευματινοί μαθητικοί Όμιλοι Ρητορικής Τέχνης 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3.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Ρητορικοί Όμιλοι φοιτητών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4.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Όμιλοι ρητορικής και επικοινωνίας ενηλίκων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5.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Καινοτόμα προγράμματα (πολιτιστικά / αγωγής υγείας – μπορούν να αξιοποιηθούν και στα περιβαλλοντικά)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6.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Ζώνη βιωματικών δράσεων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7.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Σχέδια εργασίας (Λύκειο)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514350" indent="-51435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Shape 6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στόχοι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9219" name="Shape 6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50238" cy="5570538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46000"/>
            </a:pPr>
            <a:r>
              <a:rPr sz="2400" b="1" u="sng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1. Μαθητικοί Όμιλοι Αντιλογίας</a:t>
            </a: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: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εκπροσώπηση του σχολείου σε αγώνες, καλλιέργεια ομαδικότητας και πνεύματος συνεργασίας, ενημέρωση για ποικίλα θέματα, ανάπτυξη επιχειρηματολογικής σκέψης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46000"/>
            </a:pPr>
            <a:r>
              <a:rPr sz="2400" b="1" u="sng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2. Απογευματινοί μαθητικοί Όμιλοι Ρητορικής Τέχνης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: δημιουργική απασχόληση, σταδιακή ανάπτυξη ποικίλων δεξιοτήτων, βελτίωση προφορικού λόγου, ανάπτυξη δημιουργικής σκέψης, καλλιέργεια ομαδικότητας και πνεύματος συνεργασίας, ενημέρωση για ποικίλα θέματα, αγωγή του ακροατή, συμμετοχή σε αγώνες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Shape 70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738188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Οι στόχοι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0243" name="Shape 7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35975" cy="4770438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37000"/>
            </a:pPr>
            <a:r>
              <a:rPr sz="2400" b="1" u="sng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3. Ρητορικός Όμιλος φοιτητών: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ανάπτυξη προφορικού λόγου και επικοινωνιακών δεξιοτήτων, σύνδεση με απαιτήσεις της αγοράς εργασίας, καλλιέργεια δημιουργικής σκέψης, ευρύτερη ενημέρωση και επαφή με ενδιαφέροντα θέματα και τομείς συμμετοχή σε αγώνες</a:t>
            </a:r>
            <a:endParaRPr sz="2400" b="1" u="sng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37000"/>
            </a:pPr>
            <a:r>
              <a:rPr sz="2400" b="1" u="sng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4. Όμιλοι ρητορικής και επικοινωνίας ενηλίκων</a:t>
            </a: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: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ανάπτυξη προφορικού λόγου και επικοινωνιακών δεξιοτήτων, σύνδεση με απαιτήσεις της αγοράς εργασίας, καλλιέργεια δημιουργικής σκέψης, δημιουργική απασχόληση, ευρύτερη ενημέρωση και επαφή με ενδιαφέροντα θέματα και τομείς</a:t>
            </a:r>
            <a:endParaRPr sz="2400" b="1" u="sng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Shape 179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292225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Απαραίτητος ο εμπλουτισμός του περιεχομένου με στοιχεία: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1267" name="Shape 180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Δημιουργικής σκέψης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Τεχνικών παραγωγής ιδεών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Δημιουργικής επίλυσης προβλήματος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Αρχών επικοινωνίας και διαλόγου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Προώθησης ομαδικότητας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Shape 88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Η οργάνωση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2291" name="Shape 8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140325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1ο Στάδιο: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Διαφήμιση ‒ ανακοινώσεις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2ο Στάδιο: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Εγγραφές και πρώτες δύο συναντήσεις  		        γνωριμίες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3ο Στάδιο: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Διαμόρφωση ομάδας και λειτουργία ομίλου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46000"/>
            </a:pPr>
            <a:r>
              <a:rPr sz="24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Επίπεδα: </a:t>
            </a: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1ο έτος και 2ο έτος (φοιτητές και ενήλικοι)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46000"/>
            </a:pP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                 Δημοτικό (Α΄-Γ΄ Δημοτικού, Δ΄-Στ΄ Δημοτικού) - 	       Γυμνάσιο - Λύκειο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24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                  </a:t>
            </a:r>
            <a:endParaRPr sz="24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Shape 9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000" b="1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1ο Στάδιο: Διαφήμιση</a:t>
            </a:r>
            <a:endParaRPr sz="3000" b="1" dirty="0">
              <a:solidFill>
                <a:srgbClr val="98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3315" name="Shape 9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2800350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endParaRPr sz="30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342900" indent="-342900" algn="ctr" eaLnBrk="1" hangingPunct="1">
              <a:spcBef>
                <a:spcPts val="600"/>
              </a:spcBef>
              <a:buClr>
                <a:srgbClr val="333333"/>
              </a:buClr>
              <a:buSzPct val="167000"/>
            </a:pPr>
            <a:r>
              <a:rPr sz="30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Αφίσες με νόημα ‒ το «στίγμα του ομίλου»</a:t>
            </a:r>
            <a:endParaRPr sz="3000" b="1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Shape 100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Σαφείς στόχοι 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Ανάδειξη των προσωπικών αναγκών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Σφαιρική εικόνα (ποικίλα δείγματα ασκήσεων και απαιτήσεων ομίλου)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Επιλογή δραστηριοτήτων βάσει δυναμικού (ισορροπία)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4339" name="Shape 101"/>
          <p:cNvSpPr>
            <a:spLocks noGrp="1"/>
          </p:cNvSpPr>
          <p:nvPr>
            <p:ph type="title"/>
          </p:nvPr>
        </p:nvSpPr>
        <p:spPr>
          <a:xfrm>
            <a:off x="457200" y="952500"/>
            <a:ext cx="8229600" cy="647700"/>
          </a:xfrm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eaLnBrk="1" hangingPunct="1">
              <a:buClr>
                <a:srgbClr val="800000"/>
              </a:buClr>
            </a:pPr>
            <a:r>
              <a:rPr sz="30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
</a:t>
            </a:r>
            <a:br>
              <a:rPr sz="3000" b="1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</a:br>
            <a:r>
              <a:rPr sz="2400" b="1" u="sng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2ο Στάδιο</a:t>
            </a:r>
            <a:r>
              <a:rPr sz="2400" b="1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: Εγγραφές και </a:t>
            </a:r>
            <a:br>
              <a:rPr sz="2400" b="1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</a:br>
            <a:r>
              <a:rPr sz="2400" b="1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πρώτες δύο συναντήσεις γνωριμίας</a:t>
            </a:r>
            <a:br>
              <a:rPr sz="2400" b="1" dirty="0">
                <a:solidFill>
                  <a:srgbClr val="98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</a:b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Shape 106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25" tIns="91425" rIns="91425" bIns="91425" anchor="b" anchorCtr="0">
            <a:spAutoFit/>
          </a:bodyPr>
          <a:p>
            <a:pPr indent="228600" algn="ctr" eaLnBrk="1" hangingPunct="1">
              <a:buClr>
                <a:srgbClr val="800000"/>
              </a:buClr>
            </a:pPr>
            <a:r>
              <a:rPr sz="3600" b="1" dirty="0">
                <a:solidFill>
                  <a:srgbClr val="8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Πιθανές δυσκολίες (α΄ στάδιο)</a:t>
            </a:r>
            <a:endParaRPr sz="3600" b="1" dirty="0">
              <a:solidFill>
                <a:srgbClr val="8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5363" name="Shape 10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2438"/>
          </a:xfrm>
          <a:ln/>
        </p:spPr>
        <p:txBody>
          <a:bodyPr vert="horz" wrap="square" lIns="91425" tIns="91425" rIns="91425" bIns="91425" anchor="t" anchorCtr="0">
            <a:spAutoFit/>
          </a:bodyPr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Ελάχιστος (6-8) και ανώτατος (12-15) αριθμός συμμετεχόντων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Επιλογή ημέρας και ώρας συναντήσεων ομίλου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Διαφορετικά επίπεδα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Διαφορετικές ανάγκες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r>
              <a:rPr sz="3000" dirty="0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 pitchFamily="34" charset="0"/>
              </a:rPr>
              <a:t>Διαφορετικές γνώσεις</a:t>
            </a: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  <a:p>
            <a:pPr marL="457200" indent="-419100" eaLnBrk="1" hangingPunct="1">
              <a:spcBef>
                <a:spcPts val="600"/>
              </a:spcBef>
              <a:buClr>
                <a:srgbClr val="333333"/>
              </a:buClr>
              <a:buSzPct val="167000"/>
              <a:buChar char="•"/>
            </a:pPr>
            <a:endParaRPr sz="3000" dirty="0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 pitchFamily="34" charset="0"/>
            </a:endParaRPr>
          </a:p>
        </p:txBody>
      </p:sp>
      <p:sp>
        <p:nvSpPr>
          <p:cNvPr id="15364" name="4 - TextBox"/>
          <p:cNvSpPr txBox="1"/>
          <p:nvPr/>
        </p:nvSpPr>
        <p:spPr>
          <a:xfrm>
            <a:off x="5219700" y="4083050"/>
            <a:ext cx="28813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3200" b="1" dirty="0">
                <a:latin typeface="Arial" panose="020B0604020202020204" pitchFamily="34" charset="0"/>
              </a:rPr>
              <a:t>ΠΡΟΚΛΗΣΗ</a:t>
            </a:r>
            <a:endParaRPr b="1" dirty="0">
              <a:latin typeface="Arial" panose="020B0604020202020204" pitchFamily="34" charset="0"/>
            </a:endParaRPr>
          </a:p>
        </p:txBody>
      </p:sp>
      <p:sp>
        <p:nvSpPr>
          <p:cNvPr id="7" name="6 - Δεξιό άγκιστρο"/>
          <p:cNvSpPr/>
          <p:nvPr/>
        </p:nvSpPr>
        <p:spPr>
          <a:xfrm>
            <a:off x="4859338" y="3644900"/>
            <a:ext cx="288925" cy="15843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Θέμα του Office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σαρμοσμένη σχεδίαση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5354</Words>
  <Application>WPS Presentation</Application>
  <PresentationFormat>On-screen Show (4:3)</PresentationFormat>
  <Paragraphs>169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SimSun</vt:lpstr>
      <vt:lpstr>Wingdings</vt:lpstr>
      <vt:lpstr>Calibri</vt:lpstr>
      <vt:lpstr>Comic Sans MS</vt:lpstr>
      <vt:lpstr>Courier New</vt:lpstr>
      <vt:lpstr>Arial</vt:lpstr>
      <vt:lpstr>Courier New</vt:lpstr>
      <vt:lpstr>Wingdings</vt:lpstr>
      <vt:lpstr>Microsoft YaHei</vt:lpstr>
      <vt:lpstr>Arial Unicode MS</vt:lpstr>
      <vt:lpstr>Θέμα του Office</vt:lpstr>
      <vt:lpstr>Προσαρμοσμένη σχεδίαση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όμιλοι ρητορικής τέχνης</dc:title>
  <dc:creator>Βάλια</dc:creator>
  <cp:lastModifiedBy>event</cp:lastModifiedBy>
  <cp:revision>25</cp:revision>
  <dcterms:created xsi:type="dcterms:W3CDTF">2023-11-04T06:46:59Z</dcterms:created>
  <dcterms:modified xsi:type="dcterms:W3CDTF">2023-11-04T06:47:23Z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A99644EA46B343119CF34DED0893E7B5_13</vt:lpwstr>
  </property>
  <property fmtid="{D5CDD505-2E9C-101B-9397-08002B2CF9AE}" pid="3" name="KSOProductBuildVer">
    <vt:lpwstr>1033-12.2.0.13266</vt:lpwstr>
  </property>
</Properties>
</file>