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howGuides="1">
      <p:cViewPr varScale="1">
        <p:scale>
          <a:sx n="69" d="100"/>
          <a:sy n="69" d="100"/>
        </p:scale>
        <p:origin x="74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1ABD3A5-CD94-4ADC-BD1A-8B935089787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4B1A276E-6AF1-46AD-867E-1AA9C5D29482}">
      <dgm:prSet phldrT="[Κείμενο]"/>
      <dgm:spPr/>
      <dgm:t>
        <a:bodyPr/>
        <a:lstStyle/>
        <a:p>
          <a:r>
            <a:rPr lang="el-GR" b="1" dirty="0">
              <a:solidFill>
                <a:schemeClr val="accent1">
                  <a:lumMod val="50000"/>
                </a:schemeClr>
              </a:solidFill>
            </a:rPr>
            <a:t>ΡΗΤΟΡΙΚΗ ΤΕΧΝΗ</a:t>
          </a:r>
        </a:p>
      </dgm:t>
    </dgm:pt>
    <dgm:pt modelId="{7A682439-A5AD-495D-9D38-B0CE756F09CB}" cxnId="{5DFDD7DB-E6A4-4683-A31E-22C8FF2E2083}" type="parTrans">
      <dgm:prSet/>
      <dgm:spPr/>
      <dgm:t>
        <a:bodyPr/>
        <a:lstStyle/>
        <a:p>
          <a:endParaRPr lang="el-GR"/>
        </a:p>
      </dgm:t>
    </dgm:pt>
    <dgm:pt modelId="{57F977A4-29FA-404B-8A9C-6E9376DA431F}" cxnId="{5DFDD7DB-E6A4-4683-A31E-22C8FF2E2083}" type="sibTrans">
      <dgm:prSet/>
      <dgm:spPr/>
      <dgm:t>
        <a:bodyPr/>
        <a:lstStyle/>
        <a:p>
          <a:endParaRPr lang="el-GR"/>
        </a:p>
      </dgm:t>
    </dgm:pt>
    <dgm:pt modelId="{456B786E-A3A2-48F0-A3E2-9F77E6088B08}">
      <dgm:prSet phldrT="[Κείμενο]"/>
      <dgm:spPr/>
      <dgm:t>
        <a:bodyPr/>
        <a:lstStyle/>
        <a:p>
          <a:r>
            <a:rPr lang="el-GR" b="1" dirty="0"/>
            <a:t>Περικείμενο / Ρητορική περίσταση</a:t>
          </a:r>
        </a:p>
      </dgm:t>
    </dgm:pt>
    <dgm:pt modelId="{B308DDA0-C926-4B85-95ED-B898694CCD2D}" cxnId="{884AD364-7F35-47CD-9C80-58F1DA4A936F}" type="parTrans">
      <dgm:prSet/>
      <dgm:spPr/>
      <dgm:t>
        <a:bodyPr/>
        <a:lstStyle/>
        <a:p>
          <a:endParaRPr lang="el-GR"/>
        </a:p>
      </dgm:t>
    </dgm:pt>
    <dgm:pt modelId="{F4A43DB7-48CE-4222-AA67-3CDF6C49882F}" cxnId="{884AD364-7F35-47CD-9C80-58F1DA4A936F}" type="sibTrans">
      <dgm:prSet/>
      <dgm:spPr/>
      <dgm:t>
        <a:bodyPr/>
        <a:lstStyle/>
        <a:p>
          <a:endParaRPr lang="el-GR"/>
        </a:p>
      </dgm:t>
    </dgm:pt>
    <dgm:pt modelId="{0371DD32-6013-4951-A82D-931DA0ABA85B}">
      <dgm:prSet phldrT="[Κείμενο]"/>
      <dgm:spPr/>
      <dgm:t>
        <a:bodyPr/>
        <a:lstStyle/>
        <a:p>
          <a:r>
            <a:rPr lang="el-GR" b="1" dirty="0"/>
            <a:t>Τέχνη αποτελεσματικής χρήσης της γλώσσας χάρη σε τεχνικές επικοινωνίας και πειθούς.</a:t>
          </a:r>
        </a:p>
      </dgm:t>
    </dgm:pt>
    <dgm:pt modelId="{8F952E07-547E-4AB0-91E9-729832179C31}" cxnId="{FEBC913C-7D07-4B39-8F4B-87D2E450B086}" type="parTrans">
      <dgm:prSet/>
      <dgm:spPr/>
      <dgm:t>
        <a:bodyPr/>
        <a:lstStyle/>
        <a:p>
          <a:endParaRPr lang="el-GR"/>
        </a:p>
      </dgm:t>
    </dgm:pt>
    <dgm:pt modelId="{320C7FB2-EFA6-4E33-A122-79BC8798537C}" cxnId="{FEBC913C-7D07-4B39-8F4B-87D2E450B086}" type="sibTrans">
      <dgm:prSet/>
      <dgm:spPr/>
      <dgm:t>
        <a:bodyPr/>
        <a:lstStyle/>
        <a:p>
          <a:endParaRPr lang="el-GR"/>
        </a:p>
      </dgm:t>
    </dgm:pt>
    <dgm:pt modelId="{5B10BE6B-C43E-48BF-8B5A-AC2193D95299}">
      <dgm:prSet phldrT="[Κείμενο]"/>
      <dgm:spPr/>
      <dgm:t>
        <a:bodyPr/>
        <a:lstStyle/>
        <a:p>
          <a:r>
            <a:rPr lang="el-GR" b="1" dirty="0"/>
            <a:t>Δίπλευρη Θεώρηση κάθε θέματος</a:t>
          </a:r>
        </a:p>
      </dgm:t>
    </dgm:pt>
    <dgm:pt modelId="{E93AD898-6D67-4ACC-A358-296BD8E819B1}" cxnId="{0643D26F-1BA4-42D9-8BFE-D4A713BB7945}" type="parTrans">
      <dgm:prSet/>
      <dgm:spPr/>
      <dgm:t>
        <a:bodyPr/>
        <a:lstStyle/>
        <a:p>
          <a:endParaRPr lang="el-GR"/>
        </a:p>
      </dgm:t>
    </dgm:pt>
    <dgm:pt modelId="{B695E792-FA72-4DCB-9F90-F08655CD227A}" cxnId="{0643D26F-1BA4-42D9-8BFE-D4A713BB7945}" type="sibTrans">
      <dgm:prSet/>
      <dgm:spPr/>
      <dgm:t>
        <a:bodyPr/>
        <a:lstStyle/>
        <a:p>
          <a:endParaRPr lang="el-GR"/>
        </a:p>
      </dgm:t>
    </dgm:pt>
    <dgm:pt modelId="{1A708148-CE97-466E-8B6F-57CB1251D857}" type="pres">
      <dgm:prSet presAssocID="{A1ABD3A5-CD94-4ADC-BD1A-8B9350897878}" presName="cycle" presStyleCnt="0">
        <dgm:presLayoutVars>
          <dgm:chMax val="1"/>
          <dgm:dir/>
          <dgm:animLvl val="ctr"/>
          <dgm:resizeHandles val="exact"/>
        </dgm:presLayoutVars>
      </dgm:prSet>
      <dgm:spPr/>
    </dgm:pt>
    <dgm:pt modelId="{5E76A772-860A-4477-92C7-8DC179884E19}" type="pres">
      <dgm:prSet presAssocID="{4B1A276E-6AF1-46AD-867E-1AA9C5D29482}" presName="centerShape" presStyleLbl="node0" presStyleIdx="0" presStyleCnt="1" custScaleX="139434"/>
      <dgm:spPr/>
    </dgm:pt>
    <dgm:pt modelId="{AC4B6B16-3E55-486A-916B-3F07F77BF812}" type="pres">
      <dgm:prSet presAssocID="{B308DDA0-C926-4B85-95ED-B898694CCD2D}" presName="parTrans" presStyleLbl="bgSibTrans2D1" presStyleIdx="0" presStyleCnt="3"/>
      <dgm:spPr/>
    </dgm:pt>
    <dgm:pt modelId="{4FA49865-64E9-4CA4-B44F-A14B335C23F2}" type="pres">
      <dgm:prSet presAssocID="{456B786E-A3A2-48F0-A3E2-9F77E6088B08}" presName="node" presStyleLbl="node1" presStyleIdx="0" presStyleCnt="3" custRadScaleRad="132095" custRadScaleInc="-17780">
        <dgm:presLayoutVars>
          <dgm:bulletEnabled val="1"/>
        </dgm:presLayoutVars>
      </dgm:prSet>
      <dgm:spPr/>
    </dgm:pt>
    <dgm:pt modelId="{C93E2BDA-7B51-4E02-9CC5-18AAAFC11621}" type="pres">
      <dgm:prSet presAssocID="{8F952E07-547E-4AB0-91E9-729832179C31}" presName="parTrans" presStyleLbl="bgSibTrans2D1" presStyleIdx="1" presStyleCnt="3"/>
      <dgm:spPr/>
    </dgm:pt>
    <dgm:pt modelId="{C3A28227-C5CE-4591-B36C-74F7D533087F}" type="pres">
      <dgm:prSet presAssocID="{0371DD32-6013-4951-A82D-931DA0ABA85B}" presName="node" presStyleLbl="node1" presStyleIdx="1" presStyleCnt="3" custScaleX="183868" custRadScaleRad="112217" custRadScaleInc="1095">
        <dgm:presLayoutVars>
          <dgm:bulletEnabled val="1"/>
        </dgm:presLayoutVars>
      </dgm:prSet>
      <dgm:spPr/>
    </dgm:pt>
    <dgm:pt modelId="{650B6B59-5FF8-4DB1-9B2F-FF1CC8F85983}" type="pres">
      <dgm:prSet presAssocID="{E93AD898-6D67-4ACC-A358-296BD8E819B1}" presName="parTrans" presStyleLbl="bgSibTrans2D1" presStyleIdx="2" presStyleCnt="3"/>
      <dgm:spPr/>
    </dgm:pt>
    <dgm:pt modelId="{FCA9D2B5-C885-4035-ACAC-46A3937F7667}" type="pres">
      <dgm:prSet presAssocID="{5B10BE6B-C43E-48BF-8B5A-AC2193D95299}" presName="node" presStyleLbl="node1" presStyleIdx="2" presStyleCnt="3" custRadScaleRad="122109" custRadScaleInc="16857">
        <dgm:presLayoutVars>
          <dgm:bulletEnabled val="1"/>
        </dgm:presLayoutVars>
      </dgm:prSet>
      <dgm:spPr/>
    </dgm:pt>
  </dgm:ptLst>
  <dgm:cxnLst>
    <dgm:cxn modelId="{A3EFDE08-6857-4F53-8B6A-A76DA4E8F88C}" type="presOf" srcId="{A1ABD3A5-CD94-4ADC-BD1A-8B9350897878}" destId="{1A708148-CE97-466E-8B6F-57CB1251D857}" srcOrd="0" destOrd="0" presId="urn:microsoft.com/office/officeart/2005/8/layout/radial4"/>
    <dgm:cxn modelId="{FAC2901B-FBED-40E1-98FF-AE93FEE1B677}" type="presOf" srcId="{5B10BE6B-C43E-48BF-8B5A-AC2193D95299}" destId="{FCA9D2B5-C885-4035-ACAC-46A3937F7667}" srcOrd="0" destOrd="0" presId="urn:microsoft.com/office/officeart/2005/8/layout/radial4"/>
    <dgm:cxn modelId="{B7E2FF22-8757-4CD4-B9FA-31F5C55A50F1}" type="presOf" srcId="{8F952E07-547E-4AB0-91E9-729832179C31}" destId="{C93E2BDA-7B51-4E02-9CC5-18AAAFC11621}" srcOrd="0" destOrd="0" presId="urn:microsoft.com/office/officeart/2005/8/layout/radial4"/>
    <dgm:cxn modelId="{FEBC913C-7D07-4B39-8F4B-87D2E450B086}" srcId="{4B1A276E-6AF1-46AD-867E-1AA9C5D29482}" destId="{0371DD32-6013-4951-A82D-931DA0ABA85B}" srcOrd="1" destOrd="0" parTransId="{8F952E07-547E-4AB0-91E9-729832179C31}" sibTransId="{320C7FB2-EFA6-4E33-A122-79BC8798537C}"/>
    <dgm:cxn modelId="{884AD364-7F35-47CD-9C80-58F1DA4A936F}" srcId="{4B1A276E-6AF1-46AD-867E-1AA9C5D29482}" destId="{456B786E-A3A2-48F0-A3E2-9F77E6088B08}" srcOrd="0" destOrd="0" parTransId="{B308DDA0-C926-4B85-95ED-B898694CCD2D}" sibTransId="{F4A43DB7-48CE-4222-AA67-3CDF6C49882F}"/>
    <dgm:cxn modelId="{0643D26F-1BA4-42D9-8BFE-D4A713BB7945}" srcId="{4B1A276E-6AF1-46AD-867E-1AA9C5D29482}" destId="{5B10BE6B-C43E-48BF-8B5A-AC2193D95299}" srcOrd="2" destOrd="0" parTransId="{E93AD898-6D67-4ACC-A358-296BD8E819B1}" sibTransId="{B695E792-FA72-4DCB-9F90-F08655CD227A}"/>
    <dgm:cxn modelId="{3801CC57-7803-4669-9290-2C780268302B}" type="presOf" srcId="{456B786E-A3A2-48F0-A3E2-9F77E6088B08}" destId="{4FA49865-64E9-4CA4-B44F-A14B335C23F2}" srcOrd="0" destOrd="0" presId="urn:microsoft.com/office/officeart/2005/8/layout/radial4"/>
    <dgm:cxn modelId="{CCF34097-D35F-439B-9B7C-A910206D76A4}" type="presOf" srcId="{4B1A276E-6AF1-46AD-867E-1AA9C5D29482}" destId="{5E76A772-860A-4477-92C7-8DC179884E19}" srcOrd="0" destOrd="0" presId="urn:microsoft.com/office/officeart/2005/8/layout/radial4"/>
    <dgm:cxn modelId="{6271AAA4-B15A-44E2-AC3D-3880D4DD89B3}" type="presOf" srcId="{0371DD32-6013-4951-A82D-931DA0ABA85B}" destId="{C3A28227-C5CE-4591-B36C-74F7D533087F}" srcOrd="0" destOrd="0" presId="urn:microsoft.com/office/officeart/2005/8/layout/radial4"/>
    <dgm:cxn modelId="{2138B0CA-C86F-4DA9-B088-AD67DA2285AA}" type="presOf" srcId="{B308DDA0-C926-4B85-95ED-B898694CCD2D}" destId="{AC4B6B16-3E55-486A-916B-3F07F77BF812}" srcOrd="0" destOrd="0" presId="urn:microsoft.com/office/officeart/2005/8/layout/radial4"/>
    <dgm:cxn modelId="{466561D2-582E-421E-A0B7-0D79341AAD51}" type="presOf" srcId="{E93AD898-6D67-4ACC-A358-296BD8E819B1}" destId="{650B6B59-5FF8-4DB1-9B2F-FF1CC8F85983}" srcOrd="0" destOrd="0" presId="urn:microsoft.com/office/officeart/2005/8/layout/radial4"/>
    <dgm:cxn modelId="{5DFDD7DB-E6A4-4683-A31E-22C8FF2E2083}" srcId="{A1ABD3A5-CD94-4ADC-BD1A-8B9350897878}" destId="{4B1A276E-6AF1-46AD-867E-1AA9C5D29482}" srcOrd="0" destOrd="0" parTransId="{7A682439-A5AD-495D-9D38-B0CE756F09CB}" sibTransId="{57F977A4-29FA-404B-8A9C-6E9376DA431F}"/>
    <dgm:cxn modelId="{0F30DD63-3DA6-4FA7-B39E-6D7F16449DF6}" type="presParOf" srcId="{1A708148-CE97-466E-8B6F-57CB1251D857}" destId="{5E76A772-860A-4477-92C7-8DC179884E19}" srcOrd="0" destOrd="0" presId="urn:microsoft.com/office/officeart/2005/8/layout/radial4"/>
    <dgm:cxn modelId="{ACB2318C-87A2-447A-8F99-E7D3A6D28C67}" type="presParOf" srcId="{1A708148-CE97-466E-8B6F-57CB1251D857}" destId="{AC4B6B16-3E55-486A-916B-3F07F77BF812}" srcOrd="1" destOrd="0" presId="urn:microsoft.com/office/officeart/2005/8/layout/radial4"/>
    <dgm:cxn modelId="{B53890AE-405A-4B9D-AC5F-D74E64286DFC}" type="presParOf" srcId="{1A708148-CE97-466E-8B6F-57CB1251D857}" destId="{4FA49865-64E9-4CA4-B44F-A14B335C23F2}" srcOrd="2" destOrd="0" presId="urn:microsoft.com/office/officeart/2005/8/layout/radial4"/>
    <dgm:cxn modelId="{F7272D4B-D251-4F21-87BA-6EEB404E75EE}" type="presParOf" srcId="{1A708148-CE97-466E-8B6F-57CB1251D857}" destId="{C93E2BDA-7B51-4E02-9CC5-18AAAFC11621}" srcOrd="3" destOrd="0" presId="urn:microsoft.com/office/officeart/2005/8/layout/radial4"/>
    <dgm:cxn modelId="{C411E579-77B6-4195-8C4A-853E74E9F128}" type="presParOf" srcId="{1A708148-CE97-466E-8B6F-57CB1251D857}" destId="{C3A28227-C5CE-4591-B36C-74F7D533087F}" srcOrd="4" destOrd="0" presId="urn:microsoft.com/office/officeart/2005/8/layout/radial4"/>
    <dgm:cxn modelId="{C59D2FCB-B9EA-458F-BFA5-511F1E34E7BA}" type="presParOf" srcId="{1A708148-CE97-466E-8B6F-57CB1251D857}" destId="{650B6B59-5FF8-4DB1-9B2F-FF1CC8F85983}" srcOrd="5" destOrd="0" presId="urn:microsoft.com/office/officeart/2005/8/layout/radial4"/>
    <dgm:cxn modelId="{E60FC7C6-F0DC-4F10-89E9-8E6E64544931}" type="presParOf" srcId="{1A708148-CE97-466E-8B6F-57CB1251D857}" destId="{FCA9D2B5-C885-4035-ACAC-46A3937F7667}" srcOrd="6" destOrd="0" presId="urn:microsoft.com/office/officeart/2005/8/layout/radial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229600" cy="4525962"/>
        <a:chOff x="0" y="0"/>
        <a:chExt cx="8229600" cy="4525962"/>
      </a:xfrm>
    </dsp:grpSpPr>
    <dsp:sp modelId="{5E76A772-860A-4477-92C7-8DC179884E19}">
      <dsp:nvSpPr>
        <dsp:cNvPr id="3" name="Oval 2"/>
        <dsp:cNvSpPr/>
      </dsp:nvSpPr>
      <dsp:spPr bwMode="white">
        <a:xfrm>
          <a:off x="3081413" y="2459188"/>
          <a:ext cx="2066774" cy="2066774"/>
        </a:xfrm>
        <a:prstGeom prst="ellipse">
          <a:avLst/>
        </a:prstGeom>
      </dsp:spPr>
      <dsp:style>
        <a:lnRef idx="2">
          <a:schemeClr val="lt1"/>
        </a:lnRef>
        <a:fillRef idx="1">
          <a:schemeClr val="accent1"/>
        </a:fillRef>
        <a:effectRef idx="0">
          <a:scrgbClr r="0" g="0" b="0"/>
        </a:effectRef>
        <a:fontRef idx="minor">
          <a:schemeClr val="lt1"/>
        </a:fontRef>
      </dsp:style>
      <dsp:txBody>
        <a:bodyPr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l-GR" b="1" dirty="0">
              <a:solidFill>
                <a:schemeClr val="accent1">
                  <a:lumMod val="50000"/>
                </a:schemeClr>
              </a:solidFill>
            </a:rPr>
            <a:t>ΡΗΤΟΡΙΚΗ ΤΕΧΝΗ</a:t>
          </a:r>
        </a:p>
      </dsp:txBody>
      <dsp:txXfrm>
        <a:off x="3081413" y="2459188"/>
        <a:ext cx="2066774" cy="2066774"/>
      </dsp:txXfrm>
    </dsp:sp>
    <dsp:sp modelId="{AC4B6B16-3E55-486A-916B-3F07F77BF812}">
      <dsp:nvSpPr>
        <dsp:cNvPr id="4" name="Left Arrow 3"/>
        <dsp:cNvSpPr/>
      </dsp:nvSpPr>
      <dsp:spPr bwMode="white">
        <a:xfrm rot="12311200">
          <a:off x="933050" y="2241457"/>
          <a:ext cx="2295278" cy="589031"/>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311200">
        <a:off x="933050" y="2241457"/>
        <a:ext cx="2295278" cy="589031"/>
      </dsp:txXfrm>
    </dsp:sp>
    <dsp:sp modelId="{4FA49865-64E9-4CA4-B44F-A14B335C23F2}">
      <dsp:nvSpPr>
        <dsp:cNvPr id="5" name="Rounded Rectangle 4"/>
        <dsp:cNvSpPr/>
      </dsp:nvSpPr>
      <dsp:spPr bwMode="white">
        <a:xfrm>
          <a:off x="0" y="1233774"/>
          <a:ext cx="1963435" cy="157074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b="1" dirty="0"/>
            <a:t>Περικείμενο / Ρητορική περίσταση</a:t>
          </a:r>
        </a:p>
      </dsp:txBody>
      <dsp:txXfrm>
        <a:off x="0" y="1233774"/>
        <a:ext cx="1963435" cy="1570748"/>
      </dsp:txXfrm>
    </dsp:sp>
    <dsp:sp modelId="{C93E2BDA-7B51-4E02-9CC5-18AAAFC11621}">
      <dsp:nvSpPr>
        <dsp:cNvPr id="6" name="Left Arrow 5"/>
        <dsp:cNvSpPr/>
      </dsp:nvSpPr>
      <dsp:spPr bwMode="white">
        <a:xfrm rot="-5355767">
          <a:off x="3347882" y="1327809"/>
          <a:ext cx="1581966" cy="589031"/>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5355767">
        <a:off x="3347882" y="1327809"/>
        <a:ext cx="1581966" cy="589031"/>
      </dsp:txXfrm>
    </dsp:sp>
    <dsp:sp modelId="{C3A28227-C5CE-4591-B36C-74F7D533087F}">
      <dsp:nvSpPr>
        <dsp:cNvPr id="7" name="Rounded Rectangle 6"/>
        <dsp:cNvSpPr/>
      </dsp:nvSpPr>
      <dsp:spPr bwMode="white">
        <a:xfrm>
          <a:off x="3167917" y="0"/>
          <a:ext cx="1963435" cy="157074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b="1" dirty="0"/>
            <a:t>Τέχνη αποτελεσματικής χρήσης της γλώσσας χάρη σε τεχνικές επικοινωνίας και πειθούς.</a:t>
          </a:r>
        </a:p>
      </dsp:txBody>
      <dsp:txXfrm>
        <a:off x="3167917" y="0"/>
        <a:ext cx="1963435" cy="1570748"/>
      </dsp:txXfrm>
    </dsp:sp>
    <dsp:sp modelId="{650B6B59-5FF8-4DB1-9B2F-FF1CC8F85983}">
      <dsp:nvSpPr>
        <dsp:cNvPr id="8" name="Left Arrow 7"/>
        <dsp:cNvSpPr/>
      </dsp:nvSpPr>
      <dsp:spPr bwMode="white">
        <a:xfrm rot="-1493147">
          <a:off x="5009229" y="2285084"/>
          <a:ext cx="2147370" cy="589031"/>
        </a:xfrm>
        <a:prstGeom prst="lef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493147">
        <a:off x="5009229" y="2285084"/>
        <a:ext cx="2147370" cy="589031"/>
      </dsp:txXfrm>
    </dsp:sp>
    <dsp:sp modelId="{FCA9D2B5-C885-4035-ACAC-46A3937F7667}">
      <dsp:nvSpPr>
        <dsp:cNvPr id="9" name="Rounded Rectangle 8"/>
        <dsp:cNvSpPr/>
      </dsp:nvSpPr>
      <dsp:spPr bwMode="white">
        <a:xfrm>
          <a:off x="6131875" y="1316111"/>
          <a:ext cx="1963435" cy="157074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el-GR" b="1" dirty="0"/>
            <a:t>Δίπλευρη Θεώρηση κάθε θέματος</a:t>
          </a:r>
        </a:p>
      </dsp:txBody>
      <dsp:txXfrm>
        <a:off x="6131875" y="1316111"/>
        <a:ext cx="1963435" cy="15707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Διαφάνεια τίτλου">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hasCustomPrompt="1"/>
          </p:nvPr>
        </p:nvSpPr>
        <p:spPr>
          <a:xfrm>
            <a:off x="464234" y="381001"/>
            <a:ext cx="8229600" cy="2209800"/>
          </a:xfrm>
        </p:spPr>
        <p:txBody>
          <a:bodyPr lIns="45720" rIns="228600" anchor="b">
            <a:normAutofit/>
          </a:bodyPr>
          <a:lstStyle>
            <a:lvl1pPr marL="0" algn="r">
              <a:defRPr sz="4800"/>
            </a:lvl1pPr>
          </a:lstStyle>
          <a:p>
            <a:r>
              <a:rPr kumimoji="0" lang="el-GR"/>
              <a:t>Στυλ κύριου τίτλου</a:t>
            </a:r>
            <a:endParaRPr kumimoji="0" lang="en-US"/>
          </a:p>
        </p:txBody>
      </p:sp>
      <p:sp>
        <p:nvSpPr>
          <p:cNvPr id="9" name="Υπότιτλος 8"/>
          <p:cNvSpPr>
            <a:spLocks noGrp="1"/>
          </p:cNvSpPr>
          <p:nvPr>
            <p:ph type="subTitle" idx="1" hasCustomPrompt="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Στυλ κύριου υπότιτλου</a:t>
            </a:r>
            <a:endParaRPr kumimoji="0" lang="en-US"/>
          </a:p>
        </p:txBody>
      </p:sp>
      <p:sp>
        <p:nvSpPr>
          <p:cNvPr id="10" name="Θέση ημερομηνίας 9"/>
          <p:cNvSpPr>
            <a:spLocks noGrp="1"/>
          </p:cNvSpPr>
          <p:nvPr>
            <p:ph type="dt" sz="half" idx="10"/>
          </p:nvPr>
        </p:nvSpPr>
        <p:spPr>
          <a:xfrm>
            <a:off x="5562600" y="6509004"/>
            <a:ext cx="3002280" cy="274320"/>
          </a:xfrm>
        </p:spPr>
        <p:txBody>
          <a:bodyPr vert="horz" rtlCol="0"/>
          <a:lstStyle/>
          <a:p>
            <a:fld id="{F2853615-BFDE-46DE-814C-47EC6EF6D371}" type="datetimeFigureOut">
              <a:rPr lang="el-GR" smtClean="0"/>
            </a:fld>
            <a:endParaRPr lang="el-GR"/>
          </a:p>
        </p:txBody>
      </p:sp>
      <p:sp>
        <p:nvSpPr>
          <p:cNvPr id="11" name="Θέση αριθμού διαφάνειας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3DF53439-851E-44AD-84B1-B6BFC3D0C743}" type="slidenum">
              <a:rPr lang="el-GR" smtClean="0"/>
            </a:fld>
            <a:endParaRPr lang="el-GR"/>
          </a:p>
        </p:txBody>
      </p:sp>
      <p:sp>
        <p:nvSpPr>
          <p:cNvPr id="12" name="Θέση υποσέλιδου 11"/>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hasCustomPrompt="1"/>
          </p:nvPr>
        </p:nvSpPr>
        <p:spPr/>
        <p:txBody>
          <a:bodyPr vert="eaVert"/>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6629400" y="274638"/>
            <a:ext cx="2057400" cy="5851525"/>
          </a:xfrm>
        </p:spPr>
        <p:txBody>
          <a:bodyPr vert="eaVert"/>
          <a:lstStyle>
            <a:lvl1pPr algn="l">
              <a:defRPr/>
            </a:lvl1pPr>
          </a:lstStyle>
          <a:p>
            <a:r>
              <a:rPr kumimoji="0" lang="el-GR"/>
              <a:t>Στυλ κύριου τίτλου</a:t>
            </a:r>
            <a:endParaRPr kumimoji="0" lang="en-US"/>
          </a:p>
        </p:txBody>
      </p:sp>
      <p:sp>
        <p:nvSpPr>
          <p:cNvPr id="3" name="Θέση κατακόρυφου κειμένου 2"/>
          <p:cNvSpPr>
            <a:spLocks noGrp="1"/>
          </p:cNvSpPr>
          <p:nvPr>
            <p:ph type="body" orient="vert" idx="1" hasCustomPrompt="1"/>
          </p:nvPr>
        </p:nvSpPr>
        <p:spPr>
          <a:xfrm>
            <a:off x="457200" y="274638"/>
            <a:ext cx="6019800" cy="5851525"/>
          </a:xfrm>
        </p:spPr>
        <p:txBody>
          <a:bodyPr vert="eaVert"/>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hasCustomPrompt="1"/>
          </p:nvPr>
        </p:nvSpPr>
        <p:spPr/>
        <p:txBody>
          <a:bodyPr/>
          <a:lstStyle/>
          <a:p>
            <a:r>
              <a:rPr kumimoji="0" lang="el-GR"/>
              <a:t>Στυλ κύριου τίτλου</a:t>
            </a:r>
            <a:endParaRPr kumimoji="0" lang="en-US"/>
          </a:p>
        </p:txBody>
      </p:sp>
      <p:sp>
        <p:nvSpPr>
          <p:cNvPr id="3" name="Θέση περιεχομένου 2"/>
          <p:cNvSpPr>
            <a:spLocks noGrp="1"/>
          </p:cNvSpPr>
          <p:nvPr>
            <p:ph idx="1" hasCustomPrompt="1"/>
          </p:nvPr>
        </p:nvSpPr>
        <p:spPr/>
        <p:txBody>
          <a:body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Κεφαλίδα ενότητας">
    <p:bg>
      <p:bgRef idx="1001">
        <a:schemeClr val="bg2"/>
      </p:bgRef>
    </p:bg>
    <p:spTree>
      <p:nvGrpSpPr>
        <p:cNvPr id="1" name=""/>
        <p:cNvGrpSpPr/>
        <p:nvPr/>
      </p:nvGrpSpPr>
      <p:grpSpPr>
        <a:xfrm>
          <a:off x="0" y="0"/>
          <a:ext cx="0" cy="0"/>
          <a:chOff x="0" y="0"/>
          <a:chExt cx="0" cy="0"/>
        </a:xfrm>
      </p:grpSpPr>
      <p:sp>
        <p:nvSpPr>
          <p:cNvPr id="7" name="Ορθογώνιο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hasCustomPrompt="1"/>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l-GR"/>
              <a:t>Στυλ κύριου τίτλου</a:t>
            </a:r>
            <a:endParaRPr kumimoji="0" lang="en-US"/>
          </a:p>
        </p:txBody>
      </p:sp>
      <p:sp>
        <p:nvSpPr>
          <p:cNvPr id="3" name="Θέση κειμένου 2"/>
          <p:cNvSpPr>
            <a:spLocks noGrp="1"/>
          </p:cNvSpPr>
          <p:nvPr>
            <p:ph type="body" idx="1" hasCustomPrompt="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Στυλ υποδείγματος κειμένου</a:t>
            </a:r>
            <a:endParaRPr kumimoji="0" lang="el-GR"/>
          </a:p>
        </p:txBody>
      </p:sp>
      <p:sp>
        <p:nvSpPr>
          <p:cNvPr id="8" name="Θέση ημερομηνίας 7"/>
          <p:cNvSpPr>
            <a:spLocks noGrp="1"/>
          </p:cNvSpPr>
          <p:nvPr>
            <p:ph type="dt" sz="half" idx="10"/>
          </p:nvPr>
        </p:nvSpPr>
        <p:spPr>
          <a:xfrm>
            <a:off x="5562600" y="6513670"/>
            <a:ext cx="3002280" cy="274320"/>
          </a:xfrm>
        </p:spPr>
        <p:txBody>
          <a:bodyPr vert="horz" rtlCol="0"/>
          <a:lstStyle/>
          <a:p>
            <a:fld id="{F2853615-BFDE-46DE-814C-47EC6EF6D371}" type="datetimeFigureOut">
              <a:rPr lang="el-GR" smtClean="0"/>
            </a:fld>
            <a:endParaRPr lang="el-GR"/>
          </a:p>
        </p:txBody>
      </p:sp>
      <p:sp>
        <p:nvSpPr>
          <p:cNvPr id="9" name="Θέση αριθμού διαφάνειας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3DF53439-851E-44AD-84B1-B6BFC3D0C743}" type="slidenum">
              <a:rPr lang="el-GR" smtClean="0"/>
            </a:fld>
            <a:endParaRPr lang="el-GR"/>
          </a:p>
        </p:txBody>
      </p:sp>
      <p:sp>
        <p:nvSpPr>
          <p:cNvPr id="10" name="Θέση υποσέλιδου 9"/>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hasCustomPrompt="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4" name="Θέση περιεχομένου 3"/>
          <p:cNvSpPr>
            <a:spLocks noGrp="1"/>
          </p:cNvSpPr>
          <p:nvPr>
            <p:ph sz="half" idx="2" hasCustomPrompt="1"/>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a:xfrm>
            <a:off x="8641080" y="6514568"/>
            <a:ext cx="464288" cy="274320"/>
          </a:xfrm>
        </p:spPr>
        <p:txBody>
          <a:bodyPr/>
          <a:lstStyle/>
          <a:p>
            <a:fld id="{3DF53439-851E-44AD-84B1-B6BFC3D0C743}" type="slidenum">
              <a:rPr lang="el-GR" smtClean="0"/>
            </a:fld>
            <a:endParaRPr lang="el-GR"/>
          </a:p>
        </p:txBody>
      </p:sp>
      <p:sp>
        <p:nvSpPr>
          <p:cNvPr id="10" name="Ορθογώνιο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Ορθογώνιο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Ορθογώνιο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Τίτλος 1"/>
          <p:cNvSpPr>
            <a:spLocks noGrp="1"/>
          </p:cNvSpPr>
          <p:nvPr>
            <p:ph type="title" hasCustomPrompt="1"/>
          </p:nvPr>
        </p:nvSpPr>
        <p:spPr>
          <a:xfrm>
            <a:off x="457200" y="251948"/>
            <a:ext cx="8229600" cy="1143000"/>
          </a:xfrm>
        </p:spPr>
        <p:txBody>
          <a:bodyPr anchor="b"/>
          <a:lstStyle>
            <a:lvl1pPr>
              <a:defRPr/>
            </a:lvl1pPr>
          </a:lstStyle>
          <a:p>
            <a:r>
              <a:rPr kumimoji="0" lang="el-GR"/>
              <a:t>Στυλ κύριου τίτλου</a:t>
            </a:r>
            <a:endParaRPr kumimoji="0" lang="en-US"/>
          </a:p>
        </p:txBody>
      </p:sp>
      <p:sp>
        <p:nvSpPr>
          <p:cNvPr id="3" name="Θέση κειμένου 2"/>
          <p:cNvSpPr>
            <a:spLocks noGrp="1"/>
          </p:cNvSpPr>
          <p:nvPr>
            <p:ph type="body" idx="1" hasCustomPrompt="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endParaRPr kumimoji="0" lang="el-GR"/>
          </a:p>
        </p:txBody>
      </p:sp>
      <p:sp>
        <p:nvSpPr>
          <p:cNvPr id="4" name="Θέση κειμένου 3"/>
          <p:cNvSpPr>
            <a:spLocks noGrp="1"/>
          </p:cNvSpPr>
          <p:nvPr>
            <p:ph type="body" sz="half" idx="3" hasCustomPrompt="1"/>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l-GR"/>
              <a:t>Στυλ υποδείγματος κειμένου</a:t>
            </a:r>
            <a:endParaRPr kumimoji="0" lang="el-GR"/>
          </a:p>
        </p:txBody>
      </p:sp>
      <p:sp>
        <p:nvSpPr>
          <p:cNvPr id="5" name="Θέση περιεχομένου 4"/>
          <p:cNvSpPr>
            <a:spLocks noGrp="1"/>
          </p:cNvSpPr>
          <p:nvPr>
            <p:ph sz="quarter" idx="2" hasCustomPrompt="1"/>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6" name="Θέση περιεχομένου 5"/>
          <p:cNvSpPr>
            <a:spLocks noGrp="1"/>
          </p:cNvSpPr>
          <p:nvPr>
            <p:ph sz="quarter" idx="4" hasCustomPrompt="1"/>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F2853615-BFDE-46DE-814C-47EC6EF6D371}" type="datetimeFigureOut">
              <a:rPr lang="el-GR" smtClean="0"/>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a:xfrm>
            <a:off x="8641080" y="6514568"/>
            <a:ext cx="464288" cy="274320"/>
          </a:xfrm>
        </p:spPr>
        <p:txBody>
          <a:bodyPr/>
          <a:lstStyle/>
          <a:p>
            <a:fld id="{3DF53439-851E-44AD-84B1-B6BFC3D0C743}"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457200" y="253218"/>
            <a:ext cx="8229600" cy="1143000"/>
          </a:xfrm>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F2853615-BFDE-46DE-814C-47EC6EF6D371}" type="datetimeFigureOut">
              <a:rPr lang="el-GR" smtClean="0"/>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fld>
            <a:endParaRPr lang="el-GR"/>
          </a:p>
        </p:txBody>
      </p:sp>
      <p:sp>
        <p:nvSpPr>
          <p:cNvPr id="7" name="Ορθογώνιο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Περιεχόμενο με λεζάντα">
    <p:bg>
      <p:bgRef idx="1001">
        <a:schemeClr val="bg2"/>
      </p:bgRef>
    </p:bg>
    <p:spTree>
      <p:nvGrpSpPr>
        <p:cNvPr id="1" name=""/>
        <p:cNvGrpSpPr/>
        <p:nvPr/>
      </p:nvGrpSpPr>
      <p:grpSpPr>
        <a:xfrm>
          <a:off x="0" y="0"/>
          <a:ext cx="0" cy="0"/>
          <a:chOff x="0" y="0"/>
          <a:chExt cx="0" cy="0"/>
        </a:xfrm>
      </p:grpSpPr>
      <p:sp>
        <p:nvSpPr>
          <p:cNvPr id="8" name="Ορθογώνιο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hasCustomPrompt="1"/>
          </p:nvPr>
        </p:nvSpPr>
        <p:spPr>
          <a:xfrm>
            <a:off x="4963136" y="304800"/>
            <a:ext cx="3931920" cy="762000"/>
          </a:xfrm>
        </p:spPr>
        <p:txBody>
          <a:bodyPr anchor="b"/>
          <a:lstStyle>
            <a:lvl1pPr marL="0" algn="r">
              <a:buNone/>
              <a:defRPr sz="2000" b="1"/>
            </a:lvl1pPr>
          </a:lstStyle>
          <a:p>
            <a:r>
              <a:rPr kumimoji="0" lang="el-GR"/>
              <a:t>Στυλ κύριου τίτλου</a:t>
            </a:r>
            <a:endParaRPr kumimoji="0" lang="en-US"/>
          </a:p>
        </p:txBody>
      </p:sp>
      <p:sp>
        <p:nvSpPr>
          <p:cNvPr id="3" name="Θέση κειμένου 2"/>
          <p:cNvSpPr>
            <a:spLocks noGrp="1"/>
          </p:cNvSpPr>
          <p:nvPr>
            <p:ph type="body" idx="2" hasCustomPrompt="1"/>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Στυλ υποδείγματος κειμένου</a:t>
            </a:r>
            <a:endParaRPr kumimoji="0" lang="el-GR"/>
          </a:p>
        </p:txBody>
      </p:sp>
      <p:sp>
        <p:nvSpPr>
          <p:cNvPr id="4" name="Θέση περιεχομένου 3"/>
          <p:cNvSpPr>
            <a:spLocks noGrp="1"/>
          </p:cNvSpPr>
          <p:nvPr>
            <p:ph sz="half" idx="1" hasCustomPrompt="1"/>
          </p:nvPr>
        </p:nvSpPr>
        <p:spPr>
          <a:xfrm>
            <a:off x="228600" y="2209800"/>
            <a:ext cx="8666456" cy="3977640"/>
          </a:xfrm>
        </p:spPr>
        <p:txBody>
          <a:bodyPr/>
          <a:lstStyle>
            <a:lvl1pPr marL="292735">
              <a:defRPr sz="3200"/>
            </a:lvl1pPr>
            <a:lvl2pPr marL="594360">
              <a:defRPr sz="2800"/>
            </a:lvl2pPr>
            <a:lvl3pPr marL="822960">
              <a:defRPr sz="2400"/>
            </a:lvl3pPr>
            <a:lvl4pPr marL="1051560">
              <a:defRPr sz="2000"/>
            </a:lvl4pPr>
            <a:lvl5pPr marL="1261745">
              <a:defRPr sz="2000"/>
            </a:lvl5pPr>
          </a:lstStyle>
          <a:p>
            <a:pPr lvl="0" eaLnBrk="1" latinLnBrk="0" hangingPunct="1"/>
            <a:r>
              <a:rPr lang="el-GR"/>
              <a:t>Στυλ υποδείγματος κειμένου</a:t>
            </a:r>
            <a:endParaRPr lang="el-GR"/>
          </a:p>
          <a:p>
            <a:pPr lvl="1" eaLnBrk="1" latinLnBrk="0" hangingPunct="1"/>
            <a:r>
              <a:rPr lang="el-GR"/>
              <a:t>Δεύτερου επιπέδου</a:t>
            </a:r>
            <a:endParaRPr lang="el-GR"/>
          </a:p>
          <a:p>
            <a:pPr lvl="2" eaLnBrk="1" latinLnBrk="0" hangingPunct="1"/>
            <a:r>
              <a:rPr lang="el-GR"/>
              <a:t>Τρίτου επιπέδου</a:t>
            </a:r>
            <a:endParaRPr lang="el-GR"/>
          </a:p>
          <a:p>
            <a:pPr lvl="3" eaLnBrk="1" latinLnBrk="0" hangingPunct="1"/>
            <a:r>
              <a:rPr lang="el-GR"/>
              <a:t>Τέταρτου επιπέδου</a:t>
            </a:r>
            <a:endParaRPr lang="el-GR"/>
          </a:p>
          <a:p>
            <a:pPr lvl="4" eaLnBrk="1" latinLnBrk="0" hangingPunct="1"/>
            <a:r>
              <a:rPr lang="el-GR"/>
              <a:t>Πέμπτου επιπέδου</a:t>
            </a:r>
            <a:endParaRPr kumimoji="0" lang="en-US"/>
          </a:p>
        </p:txBody>
      </p:sp>
      <p:sp>
        <p:nvSpPr>
          <p:cNvPr id="9" name="Θέση ημερομηνίας 8"/>
          <p:cNvSpPr>
            <a:spLocks noGrp="1"/>
          </p:cNvSpPr>
          <p:nvPr>
            <p:ph type="dt" sz="half" idx="10"/>
          </p:nvPr>
        </p:nvSpPr>
        <p:spPr>
          <a:xfrm>
            <a:off x="5562600" y="6513670"/>
            <a:ext cx="3002280" cy="274320"/>
          </a:xfrm>
        </p:spPr>
        <p:txBody>
          <a:bodyPr vert="horz" rtlCol="0"/>
          <a:lstStyle/>
          <a:p>
            <a:fld id="{F2853615-BFDE-46DE-814C-47EC6EF6D371}" type="datetimeFigureOut">
              <a:rPr lang="el-GR" smtClean="0"/>
            </a:fld>
            <a:endParaRPr lang="el-GR"/>
          </a:p>
        </p:txBody>
      </p:sp>
      <p:sp>
        <p:nvSpPr>
          <p:cNvPr id="10" name="Θέση αριθμού διαφάνειας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3DF53439-851E-44AD-84B1-B6BFC3D0C743}" type="slidenum">
              <a:rPr lang="el-GR" smtClean="0"/>
            </a:fld>
            <a:endParaRPr lang="el-GR"/>
          </a:p>
        </p:txBody>
      </p:sp>
      <p:sp>
        <p:nvSpPr>
          <p:cNvPr id="11" name="Θέση υποσέλιδου 10"/>
          <p:cNvSpPr>
            <a:spLocks noGrp="1"/>
          </p:cNvSpPr>
          <p:nvPr>
            <p:ph type="ftr" sz="quarter" idx="12"/>
          </p:nvPr>
        </p:nvSpPr>
        <p:spPr>
          <a:xfrm>
            <a:off x="1600200" y="6513670"/>
            <a:ext cx="3907464" cy="274320"/>
          </a:xfrm>
        </p:spPr>
        <p:txBody>
          <a:bodyPr vert="horz" rtlCol="0"/>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3040443" y="4724400"/>
            <a:ext cx="5486400" cy="664536"/>
          </a:xfrm>
        </p:spPr>
        <p:txBody>
          <a:bodyPr anchor="b"/>
          <a:lstStyle>
            <a:lvl1pPr marL="0" algn="r">
              <a:buNone/>
              <a:defRPr sz="2000" b="1"/>
            </a:lvl1pPr>
          </a:lstStyle>
          <a:p>
            <a:r>
              <a:rPr kumimoji="0" lang="el-GR"/>
              <a:t>Στυλ κύριου τίτλου</a:t>
            </a:r>
            <a:endParaRPr kumimoji="0" lang="en-US"/>
          </a:p>
        </p:txBody>
      </p:sp>
      <p:sp>
        <p:nvSpPr>
          <p:cNvPr id="4" name="Θέση κειμένου 3"/>
          <p:cNvSpPr>
            <a:spLocks noGrp="1"/>
          </p:cNvSpPr>
          <p:nvPr>
            <p:ph type="body" sz="half" idx="2" hasCustomPrompt="1"/>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l-GR"/>
              <a:t>Στυλ υποδείγματος κειμένου</a:t>
            </a:r>
            <a:endParaRPr kumimoji="0" lang="el-GR"/>
          </a:p>
        </p:txBody>
      </p:sp>
      <p:sp>
        <p:nvSpPr>
          <p:cNvPr id="13" name="Θέση εικόνας 12"/>
          <p:cNvSpPr>
            <a:spLocks noGrp="1"/>
          </p:cNvSpPr>
          <p:nvPr>
            <p:ph type="pic" idx="1" hasCustomPrompt="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Θέση ημερομηνίας 7"/>
          <p:cNvSpPr>
            <a:spLocks noGrp="1"/>
          </p:cNvSpPr>
          <p:nvPr>
            <p:ph type="dt" sz="half" idx="10"/>
          </p:nvPr>
        </p:nvSpPr>
        <p:spPr>
          <a:xfrm>
            <a:off x="5562600" y="6509004"/>
            <a:ext cx="3002280" cy="274320"/>
          </a:xfrm>
        </p:spPr>
        <p:txBody>
          <a:bodyPr vert="horz" rtlCol="0"/>
          <a:lstStyle/>
          <a:p>
            <a:fld id="{F2853615-BFDE-46DE-814C-47EC6EF6D371}" type="datetimeFigureOut">
              <a:rPr lang="el-GR" smtClean="0"/>
            </a:fld>
            <a:endParaRPr lang="el-GR"/>
          </a:p>
        </p:txBody>
      </p:sp>
      <p:sp>
        <p:nvSpPr>
          <p:cNvPr id="9" name="Θέση αριθμού διαφάνειας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3DF53439-851E-44AD-84B1-B6BFC3D0C743}" type="slidenum">
              <a:rPr lang="el-GR" smtClean="0"/>
            </a:fld>
            <a:endParaRPr lang="el-GR"/>
          </a:p>
        </p:txBody>
      </p:sp>
      <p:sp>
        <p:nvSpPr>
          <p:cNvPr id="10" name="Θέση υποσέλιδου 9"/>
          <p:cNvSpPr>
            <a:spLocks noGrp="1"/>
          </p:cNvSpPr>
          <p:nvPr>
            <p:ph type="ftr" sz="quarter" idx="12"/>
          </p:nvPr>
        </p:nvSpPr>
        <p:spPr>
          <a:xfrm>
            <a:off x="1600200" y="6509004"/>
            <a:ext cx="3907464" cy="274320"/>
          </a:xfrm>
        </p:spPr>
        <p:txBody>
          <a:bodyPr vert="horz"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Στρογγύλεμα διαγώνιας γωνίας του ορθογωνίου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υποσέλιδου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l-GR"/>
          </a:p>
        </p:txBody>
      </p:sp>
      <p:sp>
        <p:nvSpPr>
          <p:cNvPr id="14" name="Θέση ημερομηνίας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F2853615-BFDE-46DE-814C-47EC6EF6D371}" type="datetimeFigureOut">
              <a:rPr lang="el-GR" smtClean="0"/>
            </a:fld>
            <a:endParaRPr lang="el-GR"/>
          </a:p>
        </p:txBody>
      </p:sp>
      <p:sp>
        <p:nvSpPr>
          <p:cNvPr id="23" name="Θέση αριθμού διαφάνειας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3DF53439-851E-44AD-84B1-B6BFC3D0C743}" type="slidenum">
              <a:rPr lang="el-GR" smtClean="0"/>
            </a:fld>
            <a:endParaRPr lang="el-GR"/>
          </a:p>
        </p:txBody>
      </p:sp>
      <p:sp>
        <p:nvSpPr>
          <p:cNvPr id="22" name="Θέση τίτλου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l-GR"/>
              <a:t>Στυλ κύριου τίτλου</a:t>
            </a:r>
            <a:endParaRPr kumimoji="0" lang="en-US"/>
          </a:p>
        </p:txBody>
      </p:sp>
      <p:sp>
        <p:nvSpPr>
          <p:cNvPr id="13" name="Θέση κειμένου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l-GR"/>
              <a:t>Στυλ υποδείγματος κειμένου</a:t>
            </a:r>
            <a:endParaRPr kumimoji="0" lang="el-GR"/>
          </a:p>
          <a:p>
            <a:pPr lvl="1" eaLnBrk="1" latinLnBrk="0" hangingPunct="1"/>
            <a:r>
              <a:rPr kumimoji="0" lang="el-GR"/>
              <a:t>Δεύτερου επιπέδου</a:t>
            </a:r>
            <a:endParaRPr kumimoji="0" lang="el-GR"/>
          </a:p>
          <a:p>
            <a:pPr lvl="2" eaLnBrk="1" latinLnBrk="0" hangingPunct="1"/>
            <a:r>
              <a:rPr kumimoji="0" lang="el-GR"/>
              <a:t>Τρίτου επιπέδου</a:t>
            </a:r>
            <a:endParaRPr kumimoji="0" lang="el-GR"/>
          </a:p>
          <a:p>
            <a:pPr lvl="3" eaLnBrk="1" latinLnBrk="0" hangingPunct="1"/>
            <a:r>
              <a:rPr kumimoji="0" lang="el-GR"/>
              <a:t>Τέταρτου επιπέδου</a:t>
            </a:r>
            <a:endParaRPr kumimoji="0" lang="el-GR"/>
          </a:p>
          <a:p>
            <a:pPr lvl="4" eaLnBrk="1" latinLnBrk="0" hangingPunct="1"/>
            <a:r>
              <a:rPr kumimoji="0" lang="el-GR"/>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54610"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panose="05020102010507070707"/>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1770" algn="l" rtl="0" eaLnBrk="1" latinLnBrk="0" hangingPunct="1">
        <a:spcBef>
          <a:spcPts val="400"/>
        </a:spcBef>
        <a:buClr>
          <a:schemeClr val="accent3"/>
        </a:buClr>
        <a:buSzPct val="100000"/>
        <a:buFont typeface="Wingdings 2" panose="05020102010507070707"/>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panose="05020102010507070707"/>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panose="05020102010507070707"/>
        <a:buChar char=""/>
        <a:defRPr kumimoji="0" sz="1900" kern="1200">
          <a:solidFill>
            <a:schemeClr val="tx1"/>
          </a:solidFill>
          <a:latin typeface="+mn-lt"/>
          <a:ea typeface="+mn-ea"/>
          <a:cs typeface="+mn-cs"/>
        </a:defRPr>
      </a:lvl5pPr>
      <a:lvl6pPr marL="1371600" indent="-173990" algn="l" rtl="0" eaLnBrk="1" latinLnBrk="0" hangingPunct="1">
        <a:spcBef>
          <a:spcPts val="400"/>
        </a:spcBef>
        <a:buClr>
          <a:schemeClr val="accent4"/>
        </a:buClr>
        <a:buFont typeface="Wingdings 2" panose="05020102010507070707"/>
        <a:buChar char=""/>
        <a:defRPr kumimoji="0" sz="1800" kern="1200" baseline="0">
          <a:solidFill>
            <a:schemeClr val="tx1"/>
          </a:solidFill>
          <a:latin typeface="+mn-lt"/>
          <a:ea typeface="+mn-ea"/>
          <a:cs typeface="+mn-cs"/>
        </a:defRPr>
      </a:lvl6pPr>
      <a:lvl7pPr marL="155448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7pPr>
      <a:lvl8pPr marL="173736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8pPr>
      <a:lvl9pPr marL="1920240" indent="-173990" algn="l" rtl="0" eaLnBrk="1" latinLnBrk="0" hangingPunct="1">
        <a:spcBef>
          <a:spcPts val="400"/>
        </a:spcBef>
        <a:buClr>
          <a:schemeClr val="accent4"/>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4" Type="http://schemas.openxmlformats.org/officeDocument/2006/relationships/slideLayout" Target="../slideLayouts/slideLayout2.xml"/><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59632" y="764704"/>
            <a:ext cx="6629400" cy="1233258"/>
          </a:xfrm>
        </p:spPr>
        <p:txBody>
          <a:bodyPr>
            <a:noAutofit/>
          </a:bodyPr>
          <a:lstStyle/>
          <a:p>
            <a:r>
              <a:rPr lang="el-GR" sz="4400" dirty="0"/>
              <a:t>Τα ρητορικά αγωνίσματα στην παιδαγωγική πράξη</a:t>
            </a:r>
            <a:endParaRPr lang="el-GR" sz="4400" dirty="0"/>
          </a:p>
        </p:txBody>
      </p:sp>
      <p:sp>
        <p:nvSpPr>
          <p:cNvPr id="3" name="Υπότιτλος 2"/>
          <p:cNvSpPr>
            <a:spLocks noGrp="1"/>
          </p:cNvSpPr>
          <p:nvPr>
            <p:ph type="subTitle" idx="1"/>
          </p:nvPr>
        </p:nvSpPr>
        <p:spPr/>
        <p:txBody>
          <a:bodyPr>
            <a:normAutofit fontScale="85000" lnSpcReduction="20000"/>
          </a:bodyPr>
          <a:lstStyle/>
          <a:p>
            <a:r>
              <a:rPr lang="el-GR" b="1" dirty="0"/>
              <a:t>Φωτεινή Εγγλέζου</a:t>
            </a:r>
            <a:r>
              <a:rPr lang="el-GR" dirty="0"/>
              <a:t>, Δρ Διδακτικής της Γλώσσας και Ρητορικής, Πρόεδρος του Ινστιτούτου Ρητορικών και Επικοινωνιακών Σπουδών Ελλάδας (Ι.Ρ.Ε.Σ.Ε.)</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στον επιτονισμό</a:t>
            </a:r>
            <a:endParaRPr lang="el-GR" dirty="0"/>
          </a:p>
        </p:txBody>
      </p:sp>
      <p:sp>
        <p:nvSpPr>
          <p:cNvPr id="3" name="Θέση περιεχομένου 2"/>
          <p:cNvSpPr>
            <a:spLocks noGrp="1"/>
          </p:cNvSpPr>
          <p:nvPr>
            <p:ph idx="1"/>
          </p:nvPr>
        </p:nvSpPr>
        <p:spPr/>
        <p:txBody>
          <a:bodyPr>
            <a:normAutofit fontScale="85000" lnSpcReduction="20000"/>
          </a:bodyPr>
          <a:lstStyle/>
          <a:p>
            <a:endParaRPr lang="el-GR" b="1" u="sng" dirty="0"/>
          </a:p>
          <a:p>
            <a:r>
              <a:rPr lang="el-GR" b="1" u="sng" dirty="0"/>
              <a:t>Ο δάσκαλος </a:t>
            </a:r>
            <a:r>
              <a:rPr lang="el-GR" dirty="0"/>
              <a:t>έδωσε το κόκκινο τετράδιο στο παιδί.</a:t>
            </a:r>
            <a:endParaRPr lang="el-GR" dirty="0"/>
          </a:p>
          <a:p>
            <a:endParaRPr lang="el-GR" dirty="0"/>
          </a:p>
          <a:p>
            <a:r>
              <a:rPr lang="el-GR" dirty="0"/>
              <a:t>Ο δάσκαλος </a:t>
            </a:r>
            <a:r>
              <a:rPr lang="el-GR" b="1" u="sng" dirty="0"/>
              <a:t>έδωσε</a:t>
            </a:r>
            <a:r>
              <a:rPr lang="el-GR" dirty="0"/>
              <a:t> το κόκκινο τετράδιο στο παιδί.</a:t>
            </a:r>
            <a:endParaRPr lang="el-GR" dirty="0"/>
          </a:p>
          <a:p>
            <a:endParaRPr lang="el-GR" dirty="0"/>
          </a:p>
          <a:p>
            <a:r>
              <a:rPr lang="el-GR" dirty="0"/>
              <a:t>Ο δάσκαλος έδωσε το </a:t>
            </a:r>
            <a:r>
              <a:rPr lang="el-GR" b="1" u="sng" dirty="0"/>
              <a:t>κόκκινο</a:t>
            </a:r>
            <a:r>
              <a:rPr lang="el-GR" dirty="0"/>
              <a:t> τετράδιο στο παιδί.</a:t>
            </a:r>
            <a:endParaRPr lang="el-GR" dirty="0"/>
          </a:p>
          <a:p>
            <a:endParaRPr lang="el-GR" dirty="0"/>
          </a:p>
          <a:p>
            <a:r>
              <a:rPr lang="el-GR" dirty="0"/>
              <a:t>Ο δάσκαλος έδωσε το κόκκινο τετράδιο </a:t>
            </a:r>
            <a:r>
              <a:rPr lang="el-GR" b="1" u="sng" dirty="0"/>
              <a:t>στο παιδί</a:t>
            </a:r>
            <a:r>
              <a:rPr lang="el-GR" dirty="0"/>
              <a:t>.</a:t>
            </a:r>
            <a:endParaRPr lang="el-GR" dirty="0"/>
          </a:p>
          <a:p>
            <a:endParaRPr lang="el-GR" dirty="0"/>
          </a:p>
          <a:p>
            <a:r>
              <a:rPr lang="el-GR" dirty="0"/>
              <a:t>Ο δάσκαλος έδωσε το κόκκινο τετράδιο στο παιδί!!!</a:t>
            </a:r>
            <a:endParaRPr lang="el-GR" dirty="0"/>
          </a:p>
          <a:p>
            <a:endParaRPr lang="el-GR" dirty="0"/>
          </a:p>
          <a:p>
            <a:r>
              <a:rPr lang="el-GR" dirty="0"/>
              <a:t>Ο δάσκαλος έδωσε το κόκκινο τετράδιο στο παιδί</a:t>
            </a:r>
            <a:r>
              <a:rPr lang="en-US" dirty="0"/>
              <a:t>;</a:t>
            </a:r>
            <a:endParaRPr lang="en-US" dirty="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στα σημεία στίξης</a:t>
            </a:r>
            <a:endParaRPr lang="el-GR" dirty="0"/>
          </a:p>
        </p:txBody>
      </p:sp>
      <p:sp>
        <p:nvSpPr>
          <p:cNvPr id="3" name="Θέση περιεχομένου 2"/>
          <p:cNvSpPr>
            <a:spLocks noGrp="1"/>
          </p:cNvSpPr>
          <p:nvPr>
            <p:ph idx="1"/>
          </p:nvPr>
        </p:nvSpPr>
        <p:spPr/>
        <p:txBody>
          <a:bodyPr/>
          <a:lstStyle/>
          <a:p>
            <a:r>
              <a:rPr lang="el-GR" dirty="0"/>
              <a:t>Γιατί; Είσαι άνθρωπος και όλα τα μπορείς; </a:t>
            </a:r>
            <a:endParaRPr lang="en-US" dirty="0"/>
          </a:p>
          <a:p>
            <a:r>
              <a:rPr lang="el-GR" dirty="0"/>
              <a:t>Γιατί είσαι άνθρωπος. Και όλα τα μπορείς. </a:t>
            </a:r>
            <a:endParaRPr lang="en-US" dirty="0"/>
          </a:p>
          <a:p>
            <a:r>
              <a:rPr lang="el-GR" dirty="0"/>
              <a:t>Γιατί. .. είσαι άνθρωπος. Και… ό λ α τα μπορείς.</a:t>
            </a:r>
            <a:endParaRPr lang="en-US" dirty="0"/>
          </a:p>
          <a:p>
            <a:r>
              <a:rPr lang="el-GR" dirty="0"/>
              <a:t> Γιατί είσαι … άνθρωπος. Και όλα τα μπορείς! </a:t>
            </a:r>
            <a:endParaRPr lang="el-GR" dirty="0"/>
          </a:p>
          <a:p>
            <a:r>
              <a:rPr lang="el-GR" dirty="0"/>
              <a:t>Γιατί είσαι Άνθρωπος. Και Όλα τα μπορείς. </a:t>
            </a:r>
            <a:endParaRPr lang="el-GR" dirty="0"/>
          </a:p>
          <a:p>
            <a:r>
              <a:rPr lang="el-GR" dirty="0"/>
              <a:t>Γιατί είσαι άνθρωπος όλα τα μπορείς;</a:t>
            </a:r>
            <a:endParaRPr lang="el-GR" dirty="0"/>
          </a:p>
          <a:p>
            <a:r>
              <a:rPr lang="el-GR" dirty="0"/>
              <a:t>Γιατί είσαι άνθρωπος. Και όλα τα μπορείς; </a:t>
            </a:r>
            <a:endParaRPr lang="el-GR" dirty="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628800"/>
            <a:ext cx="8229600" cy="1143000"/>
          </a:xfrm>
        </p:spPr>
        <p:txBody>
          <a:bodyPr>
            <a:normAutofit fontScale="90000"/>
          </a:bodyPr>
          <a:lstStyle/>
          <a:p>
            <a:r>
              <a:rPr lang="el-GR" dirty="0"/>
              <a:t>Βάζω τα δικά μου σημεία στίξης, </a:t>
            </a:r>
            <a:r>
              <a:rPr lang="el-GR" dirty="0" err="1"/>
              <a:t>επιτονίζω</a:t>
            </a:r>
            <a:r>
              <a:rPr lang="el-GR" dirty="0"/>
              <a:t> διαφορετικές λέξεις και </a:t>
            </a:r>
            <a:r>
              <a:rPr lang="el-GR" dirty="0" err="1"/>
              <a:t>νοηματοδοτώ</a:t>
            </a:r>
            <a:r>
              <a:rPr lang="el-GR" dirty="0"/>
              <a:t> διαφορετικά </a:t>
            </a:r>
            <a:br>
              <a:rPr lang="el-GR" dirty="0"/>
            </a:br>
            <a:r>
              <a:rPr lang="el-GR" dirty="0"/>
              <a:t>το κείμενο</a:t>
            </a:r>
            <a:endParaRPr lang="el-GR" dirty="0"/>
          </a:p>
        </p:txBody>
      </p:sp>
      <p:sp>
        <p:nvSpPr>
          <p:cNvPr id="3" name="Θέση περιεχομένου 2"/>
          <p:cNvSpPr>
            <a:spLocks noGrp="1"/>
          </p:cNvSpPr>
          <p:nvPr>
            <p:ph idx="1"/>
          </p:nvPr>
        </p:nvSpPr>
        <p:spPr>
          <a:xfrm>
            <a:off x="457200" y="2924943"/>
            <a:ext cx="8229600" cy="3247573"/>
          </a:xfrm>
        </p:spPr>
        <p:txBody>
          <a:bodyPr/>
          <a:lstStyle/>
          <a:p>
            <a:r>
              <a:rPr lang="el-GR" dirty="0"/>
              <a:t>Όλα είναι μαθήματα δεν χάνεται η εμπιστοσύνη γιατί κάποιοι δεν άξιζαν</a:t>
            </a:r>
            <a:endParaRPr lang="el-GR" dirty="0"/>
          </a:p>
          <a:p>
            <a:pPr marL="64135" indent="0">
              <a:buNone/>
            </a:pPr>
            <a:endParaRPr lang="en-US"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Άσκηση ύφους</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r>
              <a:rPr lang="el-GR" dirty="0"/>
              <a:t>Είμαι ένα βιβλίο. Κάποιος με διαβάζει. Δεν ξέρω τι καταλαβαίνει από μένα, δεν ξέρω αν μου βρίσκει κάποιο βάθος. Πάντως δυσκολεύεται στο διάβασμα ή βαριέται. Συχνά με παρατά, τσακίζοντας τα φύλλα μου, με εγκαταλείπει για καιρό και, όταν κάποτε επιστρέφει, έχει πλέον χάσει τη συνέχεια, έχει ξεχάσει </a:t>
            </a:r>
            <a:r>
              <a:rPr lang="el-GR" dirty="0" err="1"/>
              <a:t>ό,τι</a:t>
            </a:r>
            <a:r>
              <a:rPr lang="el-GR" dirty="0"/>
              <a:t> έχει διαβάσει. Έτσι, με ξαναπιάνει απ' την αρχή, για να με παρατήσει πάλι, </a:t>
            </a:r>
            <a:r>
              <a:rPr lang="el-GR" dirty="0" err="1"/>
              <a:t>ύστερ</a:t>
            </a:r>
            <a:r>
              <a:rPr lang="el-GR" dirty="0"/>
              <a:t>' από λίγο, κουρασμένος. Δεν ξέρω αν διαβάζει άλλα βιβλία, δεν ξέρω καν πώς βρέθηκα στα χέρια του. Όμως εδώ είμαι, αυτός είναι η μοίρα μου και, αν αυτός δεν με διαβάσει, άλλον αναγνώστη δεν πρόκειται να βρω".</a:t>
            </a:r>
            <a:endParaRPr lang="el-GR" dirty="0"/>
          </a:p>
          <a:p>
            <a:pPr algn="r"/>
            <a:r>
              <a:rPr lang="el-GR" dirty="0"/>
              <a:t> ΑΡΓΥΡΗΣ ΧΙΟΝΗΣ</a:t>
            </a:r>
            <a:br>
              <a:rPr lang="el-GR" dirty="0"/>
            </a:br>
            <a:r>
              <a:rPr lang="el-GR" dirty="0"/>
              <a:t>"Είμαι ένα βιβλίο"</a:t>
            </a:r>
            <a:endParaRPr lang="el-GR" dirty="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Εκφραστική ανάγνωση ποίησης</a:t>
            </a:r>
            <a:endParaRPr lang="el-GR" dirty="0"/>
          </a:p>
        </p:txBody>
      </p:sp>
      <p:sp>
        <p:nvSpPr>
          <p:cNvPr id="3" name="Θέση περιεχομένου 2"/>
          <p:cNvSpPr>
            <a:spLocks noGrp="1"/>
          </p:cNvSpPr>
          <p:nvPr>
            <p:ph idx="1"/>
          </p:nvPr>
        </p:nvSpPr>
        <p:spPr/>
        <p:txBody>
          <a:bodyPr/>
          <a:lstStyle/>
          <a:p>
            <a:r>
              <a:rPr lang="el-GR" dirty="0"/>
              <a:t>Αποφεύγω τη μονοτονία της φωνής…</a:t>
            </a:r>
            <a:endParaRPr lang="el-GR" dirty="0"/>
          </a:p>
          <a:p>
            <a:r>
              <a:rPr lang="el-GR" dirty="0"/>
              <a:t>Διαβάζω με χαμηλότερη ένταση φωνής σε σχέση με την αφήγηση…</a:t>
            </a:r>
            <a:endParaRPr lang="el-GR" dirty="0"/>
          </a:p>
          <a:p>
            <a:r>
              <a:rPr lang="el-GR" dirty="0"/>
              <a:t>Δεν διατηρώ τόσο συχνή οπτική επαφή με το κοινό όσο με την αφήγηση. Κάτι τέτοιο θα προκαταλάβει το ακροατήριο. Το ακροατήριο χρειάζεται χρόνο για να ακούσει τις λέξεις, να δημιουργήσει νοερά τις εικόνες και να ανταποκριθεί σε αυτές…</a:t>
            </a:r>
            <a:endParaRPr lang="el-GR" dirty="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Εκφραστική ανάγνωση αφήγησης</a:t>
            </a:r>
            <a:endParaRPr lang="el-GR" dirty="0"/>
          </a:p>
        </p:txBody>
      </p:sp>
      <p:sp>
        <p:nvSpPr>
          <p:cNvPr id="3" name="Θέση περιεχομένου 2"/>
          <p:cNvSpPr>
            <a:spLocks noGrp="1"/>
          </p:cNvSpPr>
          <p:nvPr>
            <p:ph idx="1"/>
          </p:nvPr>
        </p:nvSpPr>
        <p:spPr/>
        <p:txBody>
          <a:bodyPr>
            <a:normAutofit fontScale="77500" lnSpcReduction="20000"/>
          </a:bodyPr>
          <a:lstStyle/>
          <a:p>
            <a:pPr>
              <a:buFont typeface="Wingdings 2" panose="05020102010507070707" pitchFamily="18" charset="2"/>
              <a:buNone/>
            </a:pPr>
            <a:r>
              <a:rPr lang="el-GR" b="1" dirty="0"/>
              <a:t>Κριτήρια αξιολόγησης:</a:t>
            </a:r>
            <a:endParaRPr lang="el-GR" b="1" dirty="0"/>
          </a:p>
          <a:p>
            <a:r>
              <a:rPr lang="el-GR" b="1" dirty="0"/>
              <a:t>Στίξη</a:t>
            </a:r>
            <a:r>
              <a:rPr lang="el-GR" dirty="0"/>
              <a:t> κειμένου (άψογη απόδοση) –Αποδόθηκαν τα συναισθήματα του συγγραφέα/ ήρωα</a:t>
            </a:r>
            <a:r>
              <a:rPr lang="en-US" dirty="0"/>
              <a:t>;</a:t>
            </a:r>
            <a:endParaRPr lang="en-US" dirty="0"/>
          </a:p>
          <a:p>
            <a:r>
              <a:rPr lang="el-GR" b="1" dirty="0"/>
              <a:t>Δύναμη</a:t>
            </a:r>
            <a:r>
              <a:rPr lang="el-GR" dirty="0"/>
              <a:t> των λέξεων </a:t>
            </a:r>
            <a:r>
              <a:rPr lang="en-US" dirty="0"/>
              <a:t>– Y</a:t>
            </a:r>
            <a:r>
              <a:rPr lang="el-GR" dirty="0" err="1"/>
              <a:t>πογραμμίστηκαν</a:t>
            </a:r>
            <a:r>
              <a:rPr lang="el-GR" dirty="0"/>
              <a:t>  οι  λέξεις με νοηματικό ή συναισθηματικό «βάρος»</a:t>
            </a:r>
            <a:r>
              <a:rPr lang="en-US" dirty="0"/>
              <a:t>; </a:t>
            </a:r>
            <a:r>
              <a:rPr lang="el-GR" dirty="0"/>
              <a:t> – </a:t>
            </a:r>
            <a:r>
              <a:rPr lang="en-US" dirty="0"/>
              <a:t>T</a:t>
            </a:r>
            <a:r>
              <a:rPr lang="el-GR" dirty="0" err="1"/>
              <a:t>ονίστηκαν</a:t>
            </a:r>
            <a:r>
              <a:rPr lang="el-GR" dirty="0"/>
              <a:t> ιδιαίτερα </a:t>
            </a:r>
            <a:r>
              <a:rPr lang="el-GR" b="1" dirty="0"/>
              <a:t>ονόματα</a:t>
            </a:r>
            <a:r>
              <a:rPr lang="el-GR" dirty="0"/>
              <a:t> και </a:t>
            </a:r>
            <a:r>
              <a:rPr lang="el-GR" b="1" dirty="0"/>
              <a:t>αριθμοί</a:t>
            </a:r>
            <a:r>
              <a:rPr lang="en-US" b="1" dirty="0"/>
              <a:t>;</a:t>
            </a:r>
            <a:endParaRPr lang="el-GR" dirty="0"/>
          </a:p>
          <a:p>
            <a:r>
              <a:rPr lang="el-GR" b="1" dirty="0"/>
              <a:t>Ρυθμός</a:t>
            </a:r>
            <a:r>
              <a:rPr lang="el-GR" dirty="0"/>
              <a:t> – </a:t>
            </a:r>
            <a:r>
              <a:rPr lang="el-GR" b="1" dirty="0"/>
              <a:t>ένταση</a:t>
            </a:r>
            <a:r>
              <a:rPr lang="el-GR" dirty="0"/>
              <a:t> φωνής </a:t>
            </a:r>
            <a:r>
              <a:rPr lang="en-US" dirty="0"/>
              <a:t>– </a:t>
            </a:r>
            <a:r>
              <a:rPr lang="el-GR" dirty="0"/>
              <a:t>Υπήρξε ποικιλία ανάλογα με το περιεχόμενο</a:t>
            </a:r>
            <a:r>
              <a:rPr lang="en-US" dirty="0"/>
              <a:t>;</a:t>
            </a:r>
            <a:endParaRPr lang="el-GR" dirty="0"/>
          </a:p>
          <a:p>
            <a:r>
              <a:rPr lang="el-GR" b="1" dirty="0"/>
              <a:t>Παύσεις</a:t>
            </a:r>
            <a:r>
              <a:rPr lang="el-GR" dirty="0"/>
              <a:t>. Πέτυχε τις αναγκαίες παύσεις κατά την ανάγνωση</a:t>
            </a:r>
            <a:r>
              <a:rPr lang="en-US" dirty="0"/>
              <a:t>;</a:t>
            </a:r>
            <a:endParaRPr lang="el-GR" dirty="0"/>
          </a:p>
          <a:p>
            <a:r>
              <a:rPr lang="el-GR" b="1" dirty="0"/>
              <a:t>Οπτική επαφή</a:t>
            </a:r>
            <a:r>
              <a:rPr lang="en-US" dirty="0"/>
              <a:t>. </a:t>
            </a:r>
            <a:r>
              <a:rPr lang="el-GR" dirty="0"/>
              <a:t>Διατηρήθηκε η οπτική επαφή με το ακροατήριο στα σημεία όπου έπρεπε να δοθεί έμφαση</a:t>
            </a:r>
            <a:r>
              <a:rPr lang="en-US" dirty="0"/>
              <a:t>;</a:t>
            </a:r>
            <a:endParaRPr lang="en-US" dirty="0"/>
          </a:p>
          <a:p>
            <a:r>
              <a:rPr lang="el-GR" b="1" dirty="0"/>
              <a:t>Μετρημένη χρήση κίνησης</a:t>
            </a:r>
            <a:r>
              <a:rPr lang="el-GR" dirty="0"/>
              <a:t> σώματος και χεριών.</a:t>
            </a:r>
            <a:endParaRPr lang="el-GR" dirty="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a:t>
            </a:r>
            <a:r>
              <a:rPr lang="el-GR" dirty="0" err="1"/>
              <a:t>κφραστική</a:t>
            </a:r>
            <a:r>
              <a:rPr lang="el-GR" dirty="0"/>
              <a:t> ανάγνωση </a:t>
            </a:r>
            <a:br>
              <a:rPr lang="el-GR" dirty="0"/>
            </a:br>
            <a:r>
              <a:rPr lang="el-GR" dirty="0"/>
              <a:t>ρητορικού λόγου</a:t>
            </a:r>
            <a:endParaRPr lang="el-GR" dirty="0"/>
          </a:p>
        </p:txBody>
      </p:sp>
      <p:sp>
        <p:nvSpPr>
          <p:cNvPr id="3" name="Θέση περιεχομένου 2"/>
          <p:cNvSpPr>
            <a:spLocks noGrp="1"/>
          </p:cNvSpPr>
          <p:nvPr>
            <p:ph idx="1"/>
          </p:nvPr>
        </p:nvSpPr>
        <p:spPr>
          <a:xfrm>
            <a:off x="179512" y="1628800"/>
            <a:ext cx="8435280" cy="4896544"/>
          </a:xfrm>
        </p:spPr>
        <p:txBody>
          <a:bodyPr>
            <a:normAutofit lnSpcReduction="10000"/>
          </a:bodyPr>
          <a:lstStyle/>
          <a:p>
            <a:r>
              <a:rPr lang="el-GR" dirty="0"/>
              <a:t>Η ανάγνωση ενός ρητορικού λόγου προϋποθέτει τη γνώση των τμημάτων από τα οποία αποτελείται</a:t>
            </a:r>
            <a:r>
              <a:rPr lang="en-US" dirty="0"/>
              <a:t>:</a:t>
            </a:r>
            <a:endParaRPr lang="en-US" dirty="0"/>
          </a:p>
          <a:p>
            <a:r>
              <a:rPr lang="en-US" dirty="0"/>
              <a:t>-</a:t>
            </a:r>
            <a:r>
              <a:rPr lang="el-GR" b="1" dirty="0"/>
              <a:t>Προσοχή</a:t>
            </a:r>
            <a:r>
              <a:rPr lang="en-US" dirty="0"/>
              <a:t>: </a:t>
            </a:r>
            <a:r>
              <a:rPr lang="el-GR" dirty="0"/>
              <a:t>κερδίζω την προσοχή του ακροατή</a:t>
            </a:r>
            <a:endParaRPr lang="el-GR" dirty="0"/>
          </a:p>
          <a:p>
            <a:r>
              <a:rPr lang="el-GR" dirty="0"/>
              <a:t>- </a:t>
            </a:r>
            <a:r>
              <a:rPr lang="en-US" b="1" dirty="0"/>
              <a:t>A</a:t>
            </a:r>
            <a:r>
              <a:rPr lang="el-GR" b="1" dirty="0" err="1"/>
              <a:t>νάγκη</a:t>
            </a:r>
            <a:r>
              <a:rPr lang="en-US" dirty="0"/>
              <a:t>: </a:t>
            </a:r>
            <a:r>
              <a:rPr lang="el-GR" dirty="0"/>
              <a:t>Δημιουργία αισθήματος ανάγκης</a:t>
            </a:r>
            <a:endParaRPr lang="el-GR" dirty="0"/>
          </a:p>
          <a:p>
            <a:r>
              <a:rPr lang="el-GR" b="1" dirty="0"/>
              <a:t>- Ικανοποίηση</a:t>
            </a:r>
            <a:r>
              <a:rPr lang="en-US" dirty="0"/>
              <a:t>: </a:t>
            </a:r>
            <a:r>
              <a:rPr lang="el-GR" dirty="0"/>
              <a:t>Κάλυψη της ανάγκης</a:t>
            </a:r>
            <a:endParaRPr lang="el-GR" dirty="0"/>
          </a:p>
          <a:p>
            <a:r>
              <a:rPr lang="el-GR" dirty="0"/>
              <a:t>-</a:t>
            </a:r>
            <a:r>
              <a:rPr lang="el-GR" b="1" dirty="0" err="1"/>
              <a:t>Οπτικοποίηση</a:t>
            </a:r>
            <a:r>
              <a:rPr lang="en-US" b="1" dirty="0"/>
              <a:t>: </a:t>
            </a:r>
            <a:r>
              <a:rPr lang="el-GR" dirty="0"/>
              <a:t>Δημιουργία νοερών εικόνων στους ακροατές</a:t>
            </a:r>
            <a:endParaRPr lang="el-GR" dirty="0"/>
          </a:p>
          <a:p>
            <a:r>
              <a:rPr lang="el-GR" dirty="0"/>
              <a:t>- </a:t>
            </a:r>
            <a:r>
              <a:rPr lang="el-GR" b="1" dirty="0"/>
              <a:t>Δράση</a:t>
            </a:r>
            <a:r>
              <a:rPr lang="en-US" b="1" dirty="0"/>
              <a:t>: </a:t>
            </a:r>
            <a:r>
              <a:rPr lang="el-GR" dirty="0"/>
              <a:t>Επίκληση στη διεξαγωγή ενεργειών</a:t>
            </a:r>
            <a:endParaRPr lang="el-GR" dirty="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55576" y="548680"/>
            <a:ext cx="79208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Αυθόρμητος Λόγος</a:t>
            </a:r>
            <a:endParaRPr lang="el-GR" dirty="0"/>
          </a:p>
        </p:txBody>
      </p:sp>
      <p:sp>
        <p:nvSpPr>
          <p:cNvPr id="3" name="Θέση περιεχομένου 2"/>
          <p:cNvSpPr>
            <a:spLocks noGrp="1"/>
          </p:cNvSpPr>
          <p:nvPr>
            <p:ph idx="1"/>
          </p:nvPr>
        </p:nvSpPr>
        <p:spPr>
          <a:xfrm>
            <a:off x="457200" y="1646236"/>
            <a:ext cx="8229600" cy="4951115"/>
          </a:xfrm>
        </p:spPr>
        <p:txBody>
          <a:bodyPr>
            <a:normAutofit lnSpcReduction="10000"/>
          </a:bodyPr>
          <a:lstStyle/>
          <a:p>
            <a:r>
              <a:rPr lang="el-GR" dirty="0"/>
              <a:t>Αξιοποίηση φαντασίας και δημιουργικής σκέψης</a:t>
            </a:r>
            <a:endParaRPr lang="el-GR" dirty="0"/>
          </a:p>
          <a:p>
            <a:r>
              <a:rPr lang="el-GR" dirty="0"/>
              <a:t>Εξοικείωση με τεχνικές παραγωγής λόγου</a:t>
            </a:r>
            <a:endParaRPr lang="el-GR" dirty="0"/>
          </a:p>
          <a:p>
            <a:pPr marL="0" indent="0">
              <a:buNone/>
            </a:pPr>
            <a:r>
              <a:rPr lang="el-GR" dirty="0"/>
              <a:t>	- πρόβλημα / λύση	</a:t>
            </a:r>
            <a:endParaRPr lang="el-GR" dirty="0"/>
          </a:p>
          <a:p>
            <a:pPr marL="0" indent="0">
              <a:buNone/>
            </a:pPr>
            <a:r>
              <a:rPr lang="el-GR" dirty="0"/>
              <a:t>          - αιτία / αποτέλεσμα</a:t>
            </a:r>
            <a:endParaRPr lang="el-GR" dirty="0"/>
          </a:p>
          <a:p>
            <a:pPr marL="0" indent="0">
              <a:buNone/>
            </a:pPr>
            <a:r>
              <a:rPr lang="el-GR" dirty="0"/>
              <a:t>          - παρελθόν / παρόν / μέλλον</a:t>
            </a:r>
            <a:endParaRPr lang="el-GR" dirty="0"/>
          </a:p>
          <a:p>
            <a:pPr marL="0" indent="0">
              <a:buNone/>
            </a:pPr>
            <a:r>
              <a:rPr lang="el-GR" dirty="0"/>
              <a:t>          - χρονολογική ακολουθία</a:t>
            </a:r>
            <a:endParaRPr lang="el-GR" dirty="0"/>
          </a:p>
          <a:p>
            <a:pPr marL="0" indent="0">
              <a:buNone/>
            </a:pPr>
            <a:r>
              <a:rPr lang="el-GR" dirty="0"/>
              <a:t>          - δημοσιογραφική τεχνική (ποιος, πού, </a:t>
            </a:r>
            <a:endParaRPr lang="el-GR" dirty="0"/>
          </a:p>
          <a:p>
            <a:pPr marL="0" indent="0">
              <a:buNone/>
            </a:pPr>
            <a:r>
              <a:rPr lang="el-GR" dirty="0"/>
              <a:t>            πότε, γιατί, πώς)</a:t>
            </a:r>
            <a:endParaRPr lang="el-GR" dirty="0"/>
          </a:p>
          <a:p>
            <a:pPr marL="0" indent="0">
              <a:buNone/>
            </a:pPr>
            <a:r>
              <a:rPr lang="el-GR" dirty="0"/>
              <a:t>          - ανάγκη / σχέδιο / πλεονεκτήματα</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Αυθόρμητος Λόγος</a:t>
            </a:r>
            <a:endParaRPr lang="el-GR" dirty="0"/>
          </a:p>
        </p:txBody>
      </p:sp>
      <p:sp>
        <p:nvSpPr>
          <p:cNvPr id="3" name="Θέση περιεχομένου 2"/>
          <p:cNvSpPr>
            <a:spLocks noGrp="1"/>
          </p:cNvSpPr>
          <p:nvPr>
            <p:ph idx="1"/>
          </p:nvPr>
        </p:nvSpPr>
        <p:spPr/>
        <p:txBody>
          <a:bodyPr>
            <a:normAutofit/>
          </a:bodyPr>
          <a:lstStyle/>
          <a:p>
            <a:r>
              <a:rPr lang="en-US" dirty="0"/>
              <a:t>O</a:t>
            </a:r>
            <a:r>
              <a:rPr lang="el-GR" dirty="0" err="1"/>
              <a:t>ρισμοί</a:t>
            </a:r>
            <a:r>
              <a:rPr lang="el-GR" dirty="0"/>
              <a:t> εννοιών / Δημιουργικοί ορισμοί εννοιών</a:t>
            </a:r>
            <a:endParaRPr lang="el-GR" dirty="0"/>
          </a:p>
          <a:p>
            <a:r>
              <a:rPr lang="el-GR" dirty="0" err="1"/>
              <a:t>Ιδεοκαταιγισμός</a:t>
            </a:r>
            <a:r>
              <a:rPr lang="el-GR" dirty="0"/>
              <a:t> ή </a:t>
            </a:r>
            <a:r>
              <a:rPr lang="el-GR" dirty="0" err="1"/>
              <a:t>ιδεοκαταιονισμός</a:t>
            </a:r>
            <a:r>
              <a:rPr lang="el-GR" dirty="0"/>
              <a:t> (</a:t>
            </a:r>
            <a:r>
              <a:rPr lang="en-US" dirty="0"/>
              <a:t>brainstorming).</a:t>
            </a:r>
            <a:endParaRPr lang="el-GR" dirty="0"/>
          </a:p>
          <a:p>
            <a:pPr marL="0" indent="0">
              <a:buNone/>
            </a:pPr>
            <a:r>
              <a:rPr lang="el-GR" dirty="0"/>
              <a:t>    </a:t>
            </a:r>
            <a:r>
              <a:rPr lang="el-GR" b="1" dirty="0"/>
              <a:t>Λέξεις και εικόνες. </a:t>
            </a:r>
            <a:r>
              <a:rPr lang="el-GR" dirty="0"/>
              <a:t>Καταγράφουμε λέξεις και εικόνες που έρχονται συνειρμικά στο μυαλό μας για μια έννοια και ετοιμάζουμε μια σύντομη ομιλία γι’ αυτές (π.χ. θάλασσα).</a:t>
            </a:r>
            <a:endParaRPr lang="el-GR" dirty="0"/>
          </a:p>
          <a:p>
            <a:pPr marL="0" indent="0">
              <a:buNone/>
            </a:pP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ρητορική</a:t>
            </a:r>
            <a:r>
              <a:rPr lang="en-US" dirty="0"/>
              <a:t>;</a:t>
            </a:r>
            <a:endParaRPr lang="el-GR" dirty="0"/>
          </a:p>
        </p:txBody>
      </p:sp>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39552" y="1556792"/>
            <a:ext cx="4041998" cy="245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49080"/>
            <a:ext cx="4103687"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00808"/>
            <a:ext cx="295232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Αυθόρμητος Λόγος</a:t>
            </a:r>
            <a:endParaRPr lang="el-GR" dirty="0"/>
          </a:p>
        </p:txBody>
      </p:sp>
      <p:sp>
        <p:nvSpPr>
          <p:cNvPr id="3" name="Θέση περιεχομένου 2"/>
          <p:cNvSpPr>
            <a:spLocks noGrp="1"/>
          </p:cNvSpPr>
          <p:nvPr>
            <p:ph idx="1"/>
          </p:nvPr>
        </p:nvSpPr>
        <p:spPr/>
        <p:txBody>
          <a:bodyPr>
            <a:normAutofit lnSpcReduction="10000"/>
          </a:bodyPr>
          <a:lstStyle/>
          <a:p>
            <a:pPr algn="just"/>
            <a:r>
              <a:rPr lang="el-GR" b="1" dirty="0"/>
              <a:t>Δώσε μου το φύλλο. </a:t>
            </a:r>
            <a:r>
              <a:rPr lang="el-GR" dirty="0"/>
              <a:t>Ο καθένας καταγράφει στο φύλλο χαρτί που περνάει από την ομάδα μια λέξη ή μια πρόταση σχετικά με ένα θέμα. Ο τελευταίος συνθέτει τις απόψεις όλων σε μια σύντομη ομιλία.</a:t>
            </a:r>
            <a:endParaRPr lang="el-GR" dirty="0"/>
          </a:p>
          <a:p>
            <a:pPr marL="0" indent="0">
              <a:buNone/>
            </a:pPr>
            <a:r>
              <a:rPr lang="el-GR" dirty="0"/>
              <a:t>	1</a:t>
            </a:r>
            <a:r>
              <a:rPr lang="el-GR" baseline="30000" dirty="0"/>
              <a:t>η</a:t>
            </a:r>
            <a:r>
              <a:rPr lang="el-GR" dirty="0"/>
              <a:t> ομάδα</a:t>
            </a:r>
            <a:r>
              <a:rPr lang="en-US" dirty="0"/>
              <a:t>: </a:t>
            </a:r>
            <a:r>
              <a:rPr lang="el-GR" dirty="0"/>
              <a:t>Οι αρνητικές συνέπειες των 	μέσων κοινωνικής δικτύωσης στη ζωή</a:t>
            </a:r>
            <a:endParaRPr lang="el-GR" dirty="0"/>
          </a:p>
          <a:p>
            <a:pPr marL="0" indent="0">
              <a:buNone/>
            </a:pPr>
            <a:r>
              <a:rPr lang="el-GR" dirty="0"/>
              <a:t>           μας.</a:t>
            </a:r>
            <a:endParaRPr lang="el-GR" dirty="0"/>
          </a:p>
          <a:p>
            <a:pPr marL="0" indent="0" algn="just">
              <a:buNone/>
            </a:pPr>
            <a:r>
              <a:rPr lang="en-US" dirty="0"/>
              <a:t>	2</a:t>
            </a:r>
            <a:r>
              <a:rPr lang="el-GR" baseline="30000" dirty="0"/>
              <a:t>η</a:t>
            </a:r>
            <a:r>
              <a:rPr lang="el-GR" dirty="0"/>
              <a:t> ομάδα</a:t>
            </a:r>
            <a:r>
              <a:rPr lang="en-US" dirty="0"/>
              <a:t>: </a:t>
            </a:r>
            <a:r>
              <a:rPr lang="el-GR" dirty="0"/>
              <a:t>Οι ωφέλειες των μέσων 	κοινωνικής δικτύωσης στη ζωή μας.</a:t>
            </a:r>
            <a:endParaRPr lang="el-GR" dirty="0"/>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Τεχνικές παραγωγής </a:t>
            </a:r>
            <a:br>
              <a:rPr lang="el-GR" dirty="0"/>
            </a:br>
            <a:r>
              <a:rPr lang="el-GR" dirty="0"/>
              <a:t>αυθόρμητου λόγου</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a:t>Τεχνική </a:t>
            </a:r>
            <a:r>
              <a:rPr lang="en-US" dirty="0" err="1"/>
              <a:t>Cort</a:t>
            </a:r>
            <a:r>
              <a:rPr lang="en-US" dirty="0"/>
              <a:t> De Bono: Other People’s View (OPV)</a:t>
            </a:r>
            <a:br>
              <a:rPr lang="el-GR" dirty="0"/>
            </a:br>
            <a:r>
              <a:rPr lang="el-GR" dirty="0"/>
              <a:t>Οι απόψεις των άλλων ανθρώπων</a:t>
            </a:r>
            <a:endParaRPr lang="el-GR" dirty="0"/>
          </a:p>
          <a:p>
            <a:pPr algn="just"/>
            <a:r>
              <a:rPr lang="el-GR" dirty="0"/>
              <a:t>    </a:t>
            </a:r>
            <a:r>
              <a:rPr lang="el-GR" b="1" dirty="0">
                <a:latin typeface="Century" panose="02040604050505020304" pitchFamily="18" charset="0"/>
              </a:rPr>
              <a:t>Άσκηση</a:t>
            </a:r>
            <a:endParaRPr lang="el-GR" b="1" dirty="0">
              <a:latin typeface="Century" panose="02040604050505020304" pitchFamily="18" charset="0"/>
            </a:endParaRPr>
          </a:p>
          <a:p>
            <a:pPr algn="just"/>
            <a:r>
              <a:rPr lang="el-GR" dirty="0">
                <a:latin typeface="Century" panose="02040604050505020304" pitchFamily="18" charset="0"/>
              </a:rPr>
              <a:t>Σενάριο</a:t>
            </a:r>
            <a:r>
              <a:rPr lang="en-US" dirty="0">
                <a:latin typeface="Century" panose="02040604050505020304" pitchFamily="18" charset="0"/>
              </a:rPr>
              <a:t>: </a:t>
            </a:r>
            <a:r>
              <a:rPr lang="el-GR" dirty="0">
                <a:latin typeface="Century" panose="02040604050505020304" pitchFamily="18" charset="0"/>
              </a:rPr>
              <a:t>Ένας μαθητής αρνείται να υπακούσει σε παρατήρηση του καθηγητή. Ο καθηγητής τον στέλνει στον διευθυντή του σχολείου και αυτός, με τη σειρά του, τον αποβάλλει. Οι γονείς του παιδιού εναντιώνονται.</a:t>
            </a:r>
            <a:endParaRPr lang="el-GR" dirty="0">
              <a:latin typeface="Century" panose="02040604050505020304" pitchFamily="18" charset="0"/>
            </a:endParaRPr>
          </a:p>
          <a:p>
            <a:pPr algn="just"/>
            <a:r>
              <a:rPr lang="el-GR" dirty="0">
                <a:latin typeface="Century" panose="02040604050505020304" pitchFamily="18" charset="0"/>
              </a:rPr>
              <a:t>Ετοιμάζω από μια σύντομη ομιλία</a:t>
            </a:r>
            <a:r>
              <a:rPr lang="en-US" dirty="0">
                <a:latin typeface="Century" panose="02040604050505020304" pitchFamily="18" charset="0"/>
              </a:rPr>
              <a:t>: </a:t>
            </a:r>
            <a:r>
              <a:rPr lang="el-GR" dirty="0">
                <a:latin typeface="Century" panose="02040604050505020304" pitchFamily="18" charset="0"/>
              </a:rPr>
              <a:t>α) με τις απόψεις του αγοριού, β) του καθηγητή, γ) του διευθυντή, δ) των γονέων, ε) κάποιου συμμαθητή.</a:t>
            </a:r>
            <a:endParaRPr lang="el-GR" dirty="0">
              <a:latin typeface="Century" panose="02040604050505020304" pitchFamily="18" charset="0"/>
            </a:endParaRPr>
          </a:p>
          <a:p>
            <a:pPr marL="0" indent="0">
              <a:buNone/>
            </a:pP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dirty="0">
                <a:effectLst/>
              </a:rPr>
              <a:t>Μοίρασμα ιδεών</a:t>
            </a:r>
            <a:endParaRPr lang="el-GR" dirty="0"/>
          </a:p>
        </p:txBody>
      </p:sp>
      <p:sp>
        <p:nvSpPr>
          <p:cNvPr id="3" name="Θέση περιεχομένου 2"/>
          <p:cNvSpPr>
            <a:spLocks noGrp="1"/>
          </p:cNvSpPr>
          <p:nvPr>
            <p:ph idx="1"/>
          </p:nvPr>
        </p:nvSpPr>
        <p:spPr/>
        <p:txBody>
          <a:bodyPr/>
          <a:lstStyle/>
          <a:p>
            <a:pPr algn="just"/>
            <a:r>
              <a:rPr lang="el-GR" dirty="0">
                <a:latin typeface="Century" panose="02040604050505020304" pitchFamily="18" charset="0"/>
              </a:rPr>
              <a:t>Διαιρώ το εξεταζόμενο θέμα σε επιμέρους θεματικούς τομείς τους οποίους αναπτύσσω επιμέρους έναν – έναν.</a:t>
            </a:r>
            <a:endParaRPr lang="el-GR" dirty="0">
              <a:latin typeface="Century" panose="02040604050505020304" pitchFamily="18" charset="0"/>
            </a:endParaRPr>
          </a:p>
          <a:p>
            <a:pPr marL="0" indent="0" algn="just">
              <a:buNone/>
            </a:pPr>
            <a:r>
              <a:rPr lang="el-GR" dirty="0">
                <a:latin typeface="Century" panose="02040604050505020304" pitchFamily="18" charset="0"/>
              </a:rPr>
              <a:t>Άσκηση</a:t>
            </a:r>
            <a:r>
              <a:rPr lang="en-US" dirty="0">
                <a:latin typeface="Century" panose="02040604050505020304" pitchFamily="18" charset="0"/>
              </a:rPr>
              <a:t>.  </a:t>
            </a:r>
            <a:r>
              <a:rPr lang="el-GR" i="1" dirty="0">
                <a:latin typeface="Century" panose="02040604050505020304" pitchFamily="18" charset="0"/>
              </a:rPr>
              <a:t>Κόβουμε την πίτα</a:t>
            </a:r>
            <a:r>
              <a:rPr lang="el-GR" dirty="0">
                <a:latin typeface="Century" panose="02040604050505020304" pitchFamily="18" charset="0"/>
              </a:rPr>
              <a:t> της </a:t>
            </a:r>
            <a:r>
              <a:rPr lang="el-GR" b="1" i="1" dirty="0">
                <a:latin typeface="Century" panose="02040604050505020304" pitchFamily="18" charset="0"/>
              </a:rPr>
              <a:t>κρίσης</a:t>
            </a:r>
            <a:r>
              <a:rPr lang="el-GR" dirty="0">
                <a:latin typeface="Century" panose="02040604050505020304" pitchFamily="18" charset="0"/>
              </a:rPr>
              <a:t> στη ζωή μας.</a:t>
            </a:r>
            <a:endParaRPr lang="el-GR" dirty="0">
              <a:latin typeface="Century" panose="02040604050505020304" pitchFamily="18" charset="0"/>
            </a:endParaRPr>
          </a:p>
          <a:p>
            <a:endParaRPr lang="el-GR" dirty="0"/>
          </a:p>
        </p:txBody>
      </p:sp>
      <p:sp>
        <p:nvSpPr>
          <p:cNvPr id="4" name="Έλλειψη 3"/>
          <p:cNvSpPr/>
          <p:nvPr/>
        </p:nvSpPr>
        <p:spPr>
          <a:xfrm>
            <a:off x="3563888" y="3861048"/>
            <a:ext cx="3960440"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Ευθεία γραμμή σύνδεσης 10"/>
          <p:cNvCxnSpPr>
            <a:stCxn id="4" idx="0"/>
            <a:endCxn id="4" idx="4"/>
          </p:cNvCxnSpPr>
          <p:nvPr/>
        </p:nvCxnSpPr>
        <p:spPr>
          <a:xfrm>
            <a:off x="5544108" y="3861048"/>
            <a:ext cx="0" cy="244827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a:stCxn id="4" idx="2"/>
            <a:endCxn id="4" idx="6"/>
          </p:cNvCxnSpPr>
          <p:nvPr/>
        </p:nvCxnSpPr>
        <p:spPr>
          <a:xfrm>
            <a:off x="3563888" y="5085184"/>
            <a:ext cx="3960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a:stCxn id="4" idx="1"/>
            <a:endCxn id="4" idx="5"/>
          </p:cNvCxnSpPr>
          <p:nvPr/>
        </p:nvCxnSpPr>
        <p:spPr>
          <a:xfrm>
            <a:off x="4143881" y="4219589"/>
            <a:ext cx="2800454" cy="1731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a:stCxn id="4" idx="3"/>
            <a:endCxn id="4" idx="7"/>
          </p:cNvCxnSpPr>
          <p:nvPr/>
        </p:nvCxnSpPr>
        <p:spPr>
          <a:xfrm flipV="1">
            <a:off x="4143881" y="4219589"/>
            <a:ext cx="2800454" cy="1731190"/>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28184" y="3732226"/>
            <a:ext cx="3005137"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621" y="4509120"/>
            <a:ext cx="242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816266" y="5121713"/>
            <a:ext cx="2448272" cy="646331"/>
          </a:xfrm>
          <a:prstGeom prst="rect">
            <a:avLst/>
          </a:prstGeom>
          <a:noFill/>
        </p:spPr>
        <p:txBody>
          <a:bodyPr wrap="square" rtlCol="0">
            <a:spAutoFit/>
          </a:bodyPr>
          <a:lstStyle/>
          <a:p>
            <a:r>
              <a:rPr lang="el-GR" dirty="0">
                <a:solidFill>
                  <a:prstClr val="black"/>
                </a:solidFill>
                <a:latin typeface="Arial" panose="020B0604020202020204"/>
              </a:rPr>
              <a:t>Θρησκευτική διάσταση</a:t>
            </a:r>
            <a:endParaRPr lang="el-GR" dirty="0">
              <a:solidFill>
                <a:prstClr val="black"/>
              </a:solidFill>
              <a:latin typeface="Arial" panose="020B0604020202020204"/>
            </a:endParaRPr>
          </a:p>
        </p:txBody>
      </p:sp>
      <p:sp>
        <p:nvSpPr>
          <p:cNvPr id="25" name="TextBox 24"/>
          <p:cNvSpPr txBox="1"/>
          <p:nvPr/>
        </p:nvSpPr>
        <p:spPr>
          <a:xfrm>
            <a:off x="5892232" y="6237312"/>
            <a:ext cx="2352176" cy="369332"/>
          </a:xfrm>
          <a:prstGeom prst="rect">
            <a:avLst/>
          </a:prstGeom>
          <a:noFill/>
        </p:spPr>
        <p:txBody>
          <a:bodyPr wrap="square" rtlCol="0">
            <a:spAutoFit/>
          </a:bodyPr>
          <a:lstStyle/>
          <a:p>
            <a:r>
              <a:rPr lang="el-GR" dirty="0">
                <a:solidFill>
                  <a:prstClr val="black"/>
                </a:solidFill>
                <a:latin typeface="Arial" panose="020B0604020202020204"/>
              </a:rPr>
              <a:t>Κοινωνική διάσταση</a:t>
            </a:r>
            <a:endParaRPr lang="el-GR" dirty="0">
              <a:solidFill>
                <a:prstClr val="black"/>
              </a:solidFill>
              <a:latin typeface="Arial" panose="020B0604020202020204"/>
            </a:endParaRPr>
          </a:p>
        </p:txBody>
      </p:sp>
      <p:sp>
        <p:nvSpPr>
          <p:cNvPr id="26" name="TextBox 25"/>
          <p:cNvSpPr txBox="1"/>
          <p:nvPr/>
        </p:nvSpPr>
        <p:spPr>
          <a:xfrm>
            <a:off x="2411760" y="6098812"/>
            <a:ext cx="2304256" cy="646331"/>
          </a:xfrm>
          <a:prstGeom prst="rect">
            <a:avLst/>
          </a:prstGeom>
          <a:noFill/>
        </p:spPr>
        <p:txBody>
          <a:bodyPr wrap="square" rtlCol="0">
            <a:spAutoFit/>
          </a:bodyPr>
          <a:lstStyle/>
          <a:p>
            <a:pPr algn="r"/>
            <a:r>
              <a:rPr lang="el-GR" dirty="0">
                <a:solidFill>
                  <a:prstClr val="black"/>
                </a:solidFill>
                <a:latin typeface="Arial" panose="020B0604020202020204"/>
              </a:rPr>
              <a:t>Ανθρωπιστική διάσταση</a:t>
            </a:r>
            <a:endParaRPr lang="el-GR" dirty="0">
              <a:solidFill>
                <a:prstClr val="black"/>
              </a:solidFill>
              <a:latin typeface="Arial" panose="020B0604020202020204"/>
            </a:endParaRPr>
          </a:p>
        </p:txBody>
      </p:sp>
      <p:sp>
        <p:nvSpPr>
          <p:cNvPr id="27" name="TextBox 26"/>
          <p:cNvSpPr txBox="1"/>
          <p:nvPr/>
        </p:nvSpPr>
        <p:spPr>
          <a:xfrm>
            <a:off x="2051720" y="5229200"/>
            <a:ext cx="1728192" cy="646331"/>
          </a:xfrm>
          <a:prstGeom prst="rect">
            <a:avLst/>
          </a:prstGeom>
          <a:noFill/>
        </p:spPr>
        <p:txBody>
          <a:bodyPr wrap="square" rtlCol="0">
            <a:spAutoFit/>
          </a:bodyPr>
          <a:lstStyle/>
          <a:p>
            <a:pPr algn="r"/>
            <a:r>
              <a:rPr lang="el-GR" dirty="0">
                <a:solidFill>
                  <a:prstClr val="black"/>
                </a:solidFill>
                <a:latin typeface="Arial" panose="020B0604020202020204"/>
              </a:rPr>
              <a:t>Εκπαιδευτική διάσταση</a:t>
            </a:r>
            <a:endParaRPr lang="el-GR" dirty="0">
              <a:solidFill>
                <a:prstClr val="black"/>
              </a:solidFill>
              <a:latin typeface="Arial" panose="020B0604020202020204"/>
            </a:endParaRPr>
          </a:p>
        </p:txBody>
      </p:sp>
      <p:sp>
        <p:nvSpPr>
          <p:cNvPr id="28" name="TextBox 27"/>
          <p:cNvSpPr txBox="1"/>
          <p:nvPr/>
        </p:nvSpPr>
        <p:spPr>
          <a:xfrm>
            <a:off x="1902507" y="4433902"/>
            <a:ext cx="1800200" cy="369332"/>
          </a:xfrm>
          <a:prstGeom prst="rect">
            <a:avLst/>
          </a:prstGeom>
          <a:noFill/>
        </p:spPr>
        <p:txBody>
          <a:bodyPr wrap="square" rtlCol="0">
            <a:spAutoFit/>
          </a:bodyPr>
          <a:lstStyle/>
          <a:p>
            <a:r>
              <a:rPr lang="el-GR" dirty="0">
                <a:solidFill>
                  <a:prstClr val="black"/>
                </a:solidFill>
                <a:latin typeface="Arial" panose="020B0604020202020204"/>
              </a:rPr>
              <a:t>Ηθική διάσταση</a:t>
            </a:r>
            <a:endParaRPr lang="el-GR" dirty="0">
              <a:solidFill>
                <a:prstClr val="black"/>
              </a:solidFill>
              <a:latin typeface="Arial" panose="020B0604020202020204"/>
            </a:endParaRPr>
          </a:p>
        </p:txBody>
      </p:sp>
      <p:sp>
        <p:nvSpPr>
          <p:cNvPr id="29" name="TextBox 28"/>
          <p:cNvSpPr txBox="1"/>
          <p:nvPr/>
        </p:nvSpPr>
        <p:spPr>
          <a:xfrm>
            <a:off x="1893979" y="3791241"/>
            <a:ext cx="2880320" cy="369332"/>
          </a:xfrm>
          <a:prstGeom prst="rect">
            <a:avLst/>
          </a:prstGeom>
          <a:noFill/>
        </p:spPr>
        <p:txBody>
          <a:bodyPr wrap="square" rtlCol="0">
            <a:spAutoFit/>
          </a:bodyPr>
          <a:lstStyle/>
          <a:p>
            <a:pPr algn="r"/>
            <a:r>
              <a:rPr lang="el-GR" dirty="0">
                <a:solidFill>
                  <a:prstClr val="black"/>
                </a:solidFill>
                <a:latin typeface="Arial" panose="020B0604020202020204"/>
              </a:rPr>
              <a:t>Κλιματική διάσταση.</a:t>
            </a:r>
            <a:endParaRPr lang="el-GR" dirty="0">
              <a:solidFill>
                <a:prstClr val="black"/>
              </a:solidFill>
              <a:latin typeface="Arial" panose="020B0604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Τεχνική </a:t>
            </a:r>
            <a:r>
              <a:rPr lang="en-US" sz="3600" b="1" dirty="0" err="1"/>
              <a:t>Cort</a:t>
            </a:r>
            <a:r>
              <a:rPr lang="en-US" sz="3600" b="1" dirty="0"/>
              <a:t> </a:t>
            </a:r>
            <a:r>
              <a:rPr lang="el-GR" sz="3600" b="1" dirty="0"/>
              <a:t>του </a:t>
            </a:r>
            <a:r>
              <a:rPr lang="en-US" sz="3600" b="1" dirty="0"/>
              <a:t>De Bono </a:t>
            </a:r>
            <a:r>
              <a:rPr lang="el-GR" sz="3600" b="1" dirty="0"/>
              <a:t>για την καλλιέργεια της πλάγιας σκέψης</a:t>
            </a:r>
            <a:endParaRPr lang="el-GR" sz="3600" b="1" dirty="0"/>
          </a:p>
        </p:txBody>
      </p:sp>
      <p:sp>
        <p:nvSpPr>
          <p:cNvPr id="3" name="Θέση περιεχομένου 2"/>
          <p:cNvSpPr>
            <a:spLocks noGrp="1"/>
          </p:cNvSpPr>
          <p:nvPr>
            <p:ph idx="1"/>
          </p:nvPr>
        </p:nvSpPr>
        <p:spPr/>
        <p:txBody>
          <a:bodyPr/>
          <a:lstStyle/>
          <a:p>
            <a:pPr algn="just"/>
            <a:r>
              <a:rPr lang="el-GR" sz="2800" b="1" dirty="0"/>
              <a:t>Τεχνική </a:t>
            </a:r>
            <a:r>
              <a:rPr lang="en-US" sz="2800" b="1" dirty="0"/>
              <a:t>PMI: (Plus, Minor, Interesting)</a:t>
            </a:r>
            <a:endParaRPr lang="en-US" sz="2800" b="1" dirty="0"/>
          </a:p>
          <a:p>
            <a:pPr marL="0" indent="0">
              <a:buNone/>
            </a:pPr>
            <a:r>
              <a:rPr lang="el-GR" sz="2800" dirty="0"/>
              <a:t>Εξετάζουμε τις θετικές, αρνητικές και ενδιαφέρουσες πλευρές μιας ιδέας. </a:t>
            </a:r>
            <a:endParaRPr lang="en-US" sz="2800" dirty="0"/>
          </a:p>
          <a:p>
            <a:pPr marL="0" indent="0" algn="just">
              <a:buNone/>
            </a:pPr>
            <a:r>
              <a:rPr lang="el-GR" sz="2800" dirty="0"/>
              <a:t>Άσκηση</a:t>
            </a:r>
            <a:r>
              <a:rPr lang="en-US" sz="2800" dirty="0"/>
              <a:t>: </a:t>
            </a:r>
            <a:r>
              <a:rPr lang="el-GR" sz="2800" dirty="0"/>
              <a:t>Προετοιμάζω μια σύντομη ομιλία με βάση την παραπάνω τεχνική για το θέμα</a:t>
            </a:r>
            <a:r>
              <a:rPr lang="en-US" sz="2800" dirty="0"/>
              <a:t>: </a:t>
            </a:r>
            <a:r>
              <a:rPr lang="el-GR" sz="2800" i="1" dirty="0"/>
              <a:t>Τα καθίσματα πρέπει να αφαιρεθούν από τα λεωφορεία</a:t>
            </a:r>
            <a:r>
              <a:rPr lang="el-GR" sz="2800" dirty="0"/>
              <a:t>.</a:t>
            </a:r>
            <a:endParaRPr lang="en-US" sz="2800" dirty="0"/>
          </a:p>
          <a:p>
            <a:endParaRPr lang="el-GR" dirty="0"/>
          </a:p>
        </p:txBody>
      </p:sp>
      <p:pic>
        <p:nvPicPr>
          <p:cNvPr id="4" name="Picture 2" descr="C:\Users\fotini\Desktop\Bus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64088" y="4293096"/>
            <a:ext cx="362841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77915"/>
            <a:ext cx="4303713"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800" dirty="0"/>
              <a:t>Αντίστροφος </a:t>
            </a:r>
            <a:r>
              <a:rPr lang="el-GR" sz="4800" dirty="0" err="1"/>
              <a:t>ιδεοκαταιγισμός</a:t>
            </a:r>
            <a:endParaRPr lang="el-GR" dirty="0"/>
          </a:p>
        </p:txBody>
      </p:sp>
      <p:sp>
        <p:nvSpPr>
          <p:cNvPr id="3" name="Θέση περιεχομένου 2"/>
          <p:cNvSpPr>
            <a:spLocks noGrp="1"/>
          </p:cNvSpPr>
          <p:nvPr>
            <p:ph idx="1"/>
          </p:nvPr>
        </p:nvSpPr>
        <p:spPr/>
        <p:txBody>
          <a:bodyPr>
            <a:normAutofit fontScale="85000" lnSpcReduction="20000"/>
          </a:bodyPr>
          <a:lstStyle/>
          <a:p>
            <a:pPr algn="just"/>
            <a:r>
              <a:rPr lang="el-GR" dirty="0">
                <a:latin typeface="Arial" panose="020B0604020202020204" pitchFamily="34" charset="0"/>
                <a:cs typeface="Arial" panose="020B0604020202020204" pitchFamily="34" charset="0"/>
              </a:rPr>
              <a:t>Αντιμετωπίζω ένα πρόβλημα. Διατυπώνω αντίστροφα το πρόβλημα και βρίσκω ιδέες σχετικά με την επίλυση του αντίστροφου προβλήματος. Έτσι, μπορώ να οδηγηθώ στην επίλυση του αρχικού προβλήματος.</a:t>
            </a:r>
            <a:endParaRPr lang="el-GR" dirty="0">
              <a:latin typeface="Arial" panose="020B0604020202020204" pitchFamily="34" charset="0"/>
              <a:cs typeface="Arial" panose="020B0604020202020204" pitchFamily="34" charset="0"/>
            </a:endParaRPr>
          </a:p>
          <a:p>
            <a:pPr algn="just"/>
            <a:r>
              <a:rPr lang="el-GR" dirty="0">
                <a:latin typeface="Arial" panose="020B0604020202020204" pitchFamily="34" charset="0"/>
                <a:cs typeface="Arial" panose="020B0604020202020204" pitchFamily="34" charset="0"/>
              </a:rPr>
              <a:t>Παράδειγμα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Είμαι διευθυντής μιας εφημερίδας και αντιμετωπίζω πρόβλημα λόγω του περιορισμού των πωλήσεων. Αντί να θέσω το ερώτημα</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Τι πρέπει να κάνω για να αυξήσω το ενδιαφέρον των αναγνωστών</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θέτω</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το αντίστροφο ερώτημα</a:t>
            </a:r>
            <a:r>
              <a:rPr lang="en-US" dirty="0">
                <a:latin typeface="Arial" panose="020B0604020202020204" pitchFamily="34" charset="0"/>
                <a:cs typeface="Arial" panose="020B0604020202020204" pitchFamily="34" charset="0"/>
              </a:rPr>
              <a:t>: </a:t>
            </a:r>
            <a:r>
              <a:rPr lang="el-GR" i="1" dirty="0">
                <a:latin typeface="Arial" panose="020B0604020202020204" pitchFamily="34" charset="0"/>
                <a:cs typeface="Arial" panose="020B0604020202020204" pitchFamily="34" charset="0"/>
              </a:rPr>
              <a:t>Τι πρέπει να κάνω για να μειώσω το ενδιαφέρον των αναγνωστών</a:t>
            </a:r>
            <a:r>
              <a:rPr lang="en-US" i="1" dirty="0">
                <a:latin typeface="Arial" panose="020B0604020202020204" pitchFamily="34" charset="0"/>
                <a:cs typeface="Arial" panose="020B0604020202020204" pitchFamily="34" charset="0"/>
              </a:rPr>
              <a:t>;</a:t>
            </a:r>
            <a:endParaRPr lang="el-GR" i="1" dirty="0">
              <a:latin typeface="Arial" panose="020B0604020202020204" pitchFamily="34" charset="0"/>
              <a:cs typeface="Arial" panose="020B0604020202020204" pitchFamily="34" charset="0"/>
            </a:endParaRPr>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6 σκεπτόμενα καπέλα του </a:t>
            </a:r>
            <a:br>
              <a:rPr lang="en-US" dirty="0"/>
            </a:br>
            <a:r>
              <a:rPr lang="en-US" dirty="0"/>
              <a:t>De Bono</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Τα 6 σκεπτόμενα καπέλα</a:t>
            </a:r>
            <a:br>
              <a:rPr lang="el-GR" b="1" dirty="0"/>
            </a:br>
            <a:r>
              <a:rPr lang="el-GR" u="sng" dirty="0"/>
              <a:t>Ως εκπαιδευτική τεχνική βοηθά</a:t>
            </a:r>
            <a:r>
              <a:rPr lang="en-US" u="sng" dirty="0"/>
              <a:t>:</a:t>
            </a:r>
            <a:br>
              <a:rPr lang="el-GR" u="sng" dirty="0"/>
            </a:br>
            <a:r>
              <a:rPr lang="el-GR" dirty="0"/>
              <a:t>Στην καλλιέργεια της </a:t>
            </a:r>
            <a:r>
              <a:rPr lang="el-GR" dirty="0" err="1"/>
              <a:t>ενσυναίσθησης</a:t>
            </a:r>
            <a:r>
              <a:rPr lang="el-GR" dirty="0"/>
              <a:t> </a:t>
            </a:r>
            <a:br>
              <a:rPr lang="el-GR" dirty="0"/>
            </a:br>
            <a:r>
              <a:rPr lang="el-GR" dirty="0"/>
              <a:t>Στη σφαιρική κατανόηση προσωπικών, κοινωνικών, πολιτικών θεμάτων </a:t>
            </a:r>
            <a:br>
              <a:rPr lang="el-GR" dirty="0"/>
            </a:br>
            <a:r>
              <a:rPr lang="el-GR" dirty="0"/>
              <a:t>Στην ανάπτυξη της παράλληλης σκέψης και δράσης</a:t>
            </a:r>
            <a:br>
              <a:rPr lang="el-GR" dirty="0"/>
            </a:br>
            <a:r>
              <a:rPr lang="el-GR" dirty="0"/>
              <a:t>Στην ενδυνάμωση της συλλογιστικής σκέψης κάθε φορά που εμπλεκόμαστε σε μια αντιλογία ή διαμορφώνουμε ένα λόγο πειθούς.</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83568" y="404664"/>
            <a:ext cx="80648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Προτρεπτικός Λόγος</a:t>
            </a:r>
            <a:endParaRPr lang="el-GR" dirty="0"/>
          </a:p>
        </p:txBody>
      </p:sp>
      <p:sp>
        <p:nvSpPr>
          <p:cNvPr id="3" name="Θέση περιεχομένου 2"/>
          <p:cNvSpPr>
            <a:spLocks noGrp="1"/>
          </p:cNvSpPr>
          <p:nvPr>
            <p:ph idx="1"/>
          </p:nvPr>
        </p:nvSpPr>
        <p:spPr/>
        <p:txBody>
          <a:bodyPr/>
          <a:lstStyle/>
          <a:p>
            <a:r>
              <a:rPr lang="el-GR" dirty="0"/>
              <a:t>Επιδιώκει να πείσει.</a:t>
            </a:r>
            <a:endParaRPr lang="el-GR" dirty="0"/>
          </a:p>
          <a:p>
            <a:r>
              <a:rPr lang="el-GR" dirty="0"/>
              <a:t>Τάσσομαι υπέρ ή κατά ενός θέματος και επιδιώκω να πείσω το ακροατήριο για τη θέση μου</a:t>
            </a:r>
            <a:endParaRPr lang="el-GR" dirty="0"/>
          </a:p>
          <a:p>
            <a:pPr marL="0" indent="0">
              <a:buNone/>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Προτρεπτικός Λόγος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b="1" u="sng" dirty="0"/>
              <a:t>ΠΕΡΙΕΧΟΜΕΝΟ</a:t>
            </a:r>
            <a:r>
              <a:rPr lang="el-GR" altLang="el-GR" dirty="0"/>
              <a:t> </a:t>
            </a:r>
            <a:r>
              <a:rPr lang="el-GR" altLang="el-GR" b="1" dirty="0"/>
              <a:t>(1-20 βαθμοί):</a:t>
            </a:r>
            <a:r>
              <a:rPr lang="el-GR" altLang="el-GR" dirty="0"/>
              <a:t> </a:t>
            </a:r>
            <a:endParaRPr lang="el-GR" altLang="el-GR" dirty="0"/>
          </a:p>
          <a:p>
            <a:r>
              <a:rPr lang="el-GR" altLang="el-GR" b="1" dirty="0"/>
              <a:t>οριοθετώ</a:t>
            </a:r>
            <a:r>
              <a:rPr lang="el-GR" altLang="el-GR" dirty="0"/>
              <a:t> το θέμα, </a:t>
            </a:r>
            <a:endParaRPr lang="el-GR" altLang="el-GR" dirty="0"/>
          </a:p>
          <a:p>
            <a:r>
              <a:rPr lang="el-GR" altLang="el-GR" dirty="0"/>
              <a:t>παρουσιάζω τις σημαντικότερες </a:t>
            </a:r>
            <a:r>
              <a:rPr lang="el-GR" altLang="el-GR" b="1" dirty="0"/>
              <a:t>πτυχές</a:t>
            </a:r>
            <a:r>
              <a:rPr lang="el-GR" altLang="el-GR" dirty="0"/>
              <a:t> </a:t>
            </a:r>
            <a:endParaRPr lang="el-GR" altLang="el-GR" dirty="0"/>
          </a:p>
          <a:p>
            <a:r>
              <a:rPr lang="el-GR" altLang="el-GR" dirty="0"/>
              <a:t>Δίνω επιχειρήματα συναφή με το θέμα, με λογική συγκρότηση και  επαρκή τεκμηρίωση.  </a:t>
            </a:r>
            <a:endParaRPr lang="el-GR" altLang="el-GR" dirty="0"/>
          </a:p>
          <a:p>
            <a:r>
              <a:rPr lang="el-GR" altLang="el-GR" b="1" u="sng" dirty="0"/>
              <a:t>ΔΟΜΗ</a:t>
            </a:r>
            <a:r>
              <a:rPr lang="el-GR" altLang="el-GR" b="1" dirty="0"/>
              <a:t> (1-10 βαθμοί):</a:t>
            </a:r>
            <a:r>
              <a:rPr lang="el-GR" altLang="el-GR" dirty="0"/>
              <a:t> </a:t>
            </a:r>
            <a:endParaRPr lang="el-GR" altLang="el-GR" dirty="0"/>
          </a:p>
          <a:p>
            <a:r>
              <a:rPr lang="el-GR" altLang="el-GR" dirty="0"/>
              <a:t>Ενδιαφέρουσα αρχή και τέλος.</a:t>
            </a:r>
            <a:endParaRPr lang="el-GR" altLang="el-GR" dirty="0"/>
          </a:p>
          <a:p>
            <a:r>
              <a:rPr lang="el-GR" altLang="el-GR" dirty="0"/>
              <a:t> Αναπτύσσει τα κύρια σημεία του με </a:t>
            </a:r>
            <a:r>
              <a:rPr lang="el-GR" altLang="el-GR" b="1" dirty="0"/>
              <a:t>συνοχή</a:t>
            </a:r>
            <a:r>
              <a:rPr lang="el-GR" altLang="el-GR" dirty="0"/>
              <a:t> και </a:t>
            </a:r>
            <a:r>
              <a:rPr lang="el-GR" altLang="el-GR" b="1" dirty="0"/>
              <a:t>αλληλουχία</a:t>
            </a:r>
            <a:r>
              <a:rPr lang="el-GR" altLang="el-GR" dirty="0"/>
              <a:t>. </a:t>
            </a:r>
            <a:endParaRPr lang="el-GR" altLang="el-GR" dirty="0"/>
          </a:p>
          <a:p>
            <a:r>
              <a:rPr lang="el-GR" altLang="el-GR" dirty="0"/>
              <a:t>Αρχικά, παρουσιάζεται η θέση τού ομιλητή. </a:t>
            </a:r>
            <a:endParaRPr lang="el-GR" altLang="el-GR" dirty="0"/>
          </a:p>
          <a:p>
            <a:r>
              <a:rPr lang="el-GR" altLang="el-GR" dirty="0"/>
              <a:t>Στο κυρίως μέρος αναπτύσσονται τα επιχειρήματα.</a:t>
            </a:r>
            <a:endParaRPr lang="el-GR" altLang="el-GR" dirty="0"/>
          </a:p>
          <a:p>
            <a:r>
              <a:rPr lang="el-GR" altLang="el-GR" dirty="0"/>
              <a:t> Στο τέλος γίνεται </a:t>
            </a:r>
            <a:r>
              <a:rPr lang="el-GR" altLang="el-GR" b="1" dirty="0"/>
              <a:t>υπενθύμιση</a:t>
            </a:r>
            <a:r>
              <a:rPr lang="el-GR" altLang="el-GR" dirty="0"/>
              <a:t> των σημαντικότερων σημείων τού λόγου, με τέτοιο τρόπο που να καταλήγει στην αποδοχή ή απόρριψη της θέσης.  </a:t>
            </a:r>
            <a:endParaRPr lang="el-GR" altLang="el-GR" dirty="0"/>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Προτρεπτικός Λόγος</a:t>
            </a:r>
            <a:endParaRPr lang="el-GR"/>
          </a:p>
        </p:txBody>
      </p:sp>
      <p:sp>
        <p:nvSpPr>
          <p:cNvPr id="3" name="Θέση περιεχομένου 2"/>
          <p:cNvSpPr>
            <a:spLocks noGrp="1"/>
          </p:cNvSpPr>
          <p:nvPr>
            <p:ph idx="1"/>
          </p:nvPr>
        </p:nvSpPr>
        <p:spPr/>
        <p:txBody>
          <a:bodyPr>
            <a:normAutofit fontScale="85000" lnSpcReduction="20000"/>
          </a:bodyPr>
          <a:lstStyle/>
          <a:p>
            <a:r>
              <a:rPr lang="el-GR" altLang="el-GR" b="1" u="sng" dirty="0"/>
              <a:t>ΥΦΟΣ – ΕΚΦΟΡΑ</a:t>
            </a:r>
            <a:r>
              <a:rPr lang="el-GR" altLang="el-GR" b="1" dirty="0"/>
              <a:t> (1-10 βαθμοί):</a:t>
            </a:r>
            <a:r>
              <a:rPr lang="el-GR" altLang="el-GR" dirty="0"/>
              <a:t> Ιδιαίτερη σημασία δίνεται στην επιλογή τού κατάλληλου </a:t>
            </a:r>
            <a:r>
              <a:rPr lang="el-GR" altLang="el-GR" b="1" dirty="0"/>
              <a:t>λεξιλογίου</a:t>
            </a:r>
            <a:r>
              <a:rPr lang="el-GR" altLang="el-GR" dirty="0"/>
              <a:t>. Ο λόγος οφείλει να είναι </a:t>
            </a:r>
            <a:r>
              <a:rPr lang="el-GR" altLang="el-GR" b="1" dirty="0"/>
              <a:t>ζωντανός</a:t>
            </a:r>
            <a:r>
              <a:rPr lang="el-GR" altLang="el-GR" dirty="0"/>
              <a:t> και </a:t>
            </a:r>
            <a:r>
              <a:rPr lang="el-GR" altLang="el-GR" b="1" dirty="0"/>
              <a:t>άμεσος</a:t>
            </a:r>
            <a:r>
              <a:rPr lang="el-GR" altLang="el-GR" dirty="0"/>
              <a:t> (π.χ. με τη χρήση προσφωνήσεων, προτροπών, ρητορικών  ερωτήσεων και σχημάτων, επαναλήψεις λέξεων). Επιπλέον, οι κριτές θα εκτιμήσουν την ένταση της φωνής των ομιλητών, την καθαρή άρθρωση, την κίνησή τους στον χώρο, τις χειρονομίες, την επαφή τους με το κοινό και το πώς εκμεταλλεύονται τα στοιχεία αυτά για να αποδώσουν καλύτερα το περιεχόμενο τού λόγου τους. </a:t>
            </a:r>
            <a:endParaRPr lang="el-GR" altLang="el-GR" dirty="0"/>
          </a:p>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ρητορική</a:t>
            </a:r>
            <a:r>
              <a:rPr lang="en-US" dirty="0"/>
              <a:t>;</a:t>
            </a:r>
            <a:endParaRPr lang="el-GR" dirty="0"/>
          </a:p>
        </p:txBody>
      </p:sp>
      <p:graphicFrame>
        <p:nvGraphicFramePr>
          <p:cNvPr id="4" name="Θέση περιεχομένου 7"/>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39552" y="692696"/>
            <a:ext cx="7920879"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a:t>
            </a:r>
            <a:r>
              <a:rPr lang="el-GR" dirty="0"/>
              <a:t>ι είναι ρητορική</a:t>
            </a:r>
            <a:r>
              <a:rPr lang="en-US" dirty="0"/>
              <a:t>;</a:t>
            </a:r>
            <a:endParaRPr lang="el-GR" dirty="0"/>
          </a:p>
        </p:txBody>
      </p:sp>
      <p:sp>
        <p:nvSpPr>
          <p:cNvPr id="3" name="Θέση περιεχομένου 2"/>
          <p:cNvSpPr>
            <a:spLocks noGrp="1"/>
          </p:cNvSpPr>
          <p:nvPr>
            <p:ph idx="1"/>
          </p:nvPr>
        </p:nvSpPr>
        <p:spPr/>
        <p:txBody>
          <a:bodyPr/>
          <a:lstStyle/>
          <a:p>
            <a:r>
              <a:rPr lang="en-US" b="1" dirty="0"/>
              <a:t>T</a:t>
            </a:r>
            <a:r>
              <a:rPr lang="el-GR" b="1" dirty="0"/>
              <a:t>ι λέγεται / γράφεται</a:t>
            </a:r>
            <a:r>
              <a:rPr lang="en-US" b="1" dirty="0"/>
              <a:t>; </a:t>
            </a:r>
            <a:r>
              <a:rPr lang="el-GR" b="1" dirty="0"/>
              <a:t>(το μήνυμα)</a:t>
            </a:r>
            <a:endParaRPr lang="el-GR" b="1" dirty="0"/>
          </a:p>
          <a:p>
            <a:r>
              <a:rPr lang="el-GR" b="1" dirty="0"/>
              <a:t>Ποιος το λέει / γράφει</a:t>
            </a:r>
            <a:r>
              <a:rPr lang="en-US" b="1" dirty="0"/>
              <a:t>; </a:t>
            </a:r>
            <a:r>
              <a:rPr lang="el-GR" b="1" dirty="0"/>
              <a:t>(ο ομιλητής)</a:t>
            </a:r>
            <a:endParaRPr lang="el-GR" b="1" dirty="0"/>
          </a:p>
          <a:p>
            <a:r>
              <a:rPr lang="el-GR" b="1" dirty="0"/>
              <a:t>Ποιος το ακούει / διαβάζει</a:t>
            </a:r>
            <a:r>
              <a:rPr lang="en-US" b="1" dirty="0"/>
              <a:t>; </a:t>
            </a:r>
            <a:endParaRPr lang="el-GR" b="1" dirty="0"/>
          </a:p>
          <a:p>
            <a:pPr marL="0" indent="0">
              <a:buNone/>
            </a:pPr>
            <a:r>
              <a:rPr lang="el-GR" b="1" dirty="0"/>
              <a:t>   (το ακροατήριο / αναγνώστες)</a:t>
            </a:r>
            <a:endParaRPr lang="el-GR" b="1" dirty="0"/>
          </a:p>
          <a:p>
            <a:r>
              <a:rPr lang="el-GR" b="1" dirty="0"/>
              <a:t>Πού, πότε λέγεται / γράφεται</a:t>
            </a:r>
            <a:r>
              <a:rPr lang="en-US" b="1" dirty="0"/>
              <a:t>;</a:t>
            </a:r>
            <a:endParaRPr lang="el-GR" b="1" dirty="0"/>
          </a:p>
          <a:p>
            <a:pPr marL="0" indent="0">
              <a:buNone/>
            </a:pPr>
            <a:r>
              <a:rPr lang="el-GR" b="1" dirty="0"/>
              <a:t>  </a:t>
            </a:r>
            <a:r>
              <a:rPr lang="en-US" b="1" dirty="0"/>
              <a:t> </a:t>
            </a:r>
            <a:r>
              <a:rPr lang="el-GR" b="1" dirty="0"/>
              <a:t>(το περικείμενο – </a:t>
            </a:r>
            <a:r>
              <a:rPr lang="en-US" b="1" dirty="0"/>
              <a:t>context)</a:t>
            </a:r>
            <a:endParaRPr lang="en-US" b="1" dirty="0"/>
          </a:p>
          <a:p>
            <a:r>
              <a:rPr lang="el-GR" b="1" dirty="0"/>
              <a:t>Γιατί λέγεται</a:t>
            </a:r>
            <a:r>
              <a:rPr lang="en-US" b="1" dirty="0"/>
              <a:t>; </a:t>
            </a:r>
            <a:r>
              <a:rPr lang="el-GR" b="1" dirty="0"/>
              <a:t>(σκοπός)</a:t>
            </a:r>
            <a:endParaRPr lang="el-GR" b="1" dirty="0"/>
          </a:p>
          <a:p>
            <a:r>
              <a:rPr lang="el-GR" b="1" dirty="0"/>
              <a:t>Πώς λέγεται</a:t>
            </a:r>
            <a:r>
              <a:rPr lang="en-US" b="1" dirty="0"/>
              <a:t>; (</a:t>
            </a:r>
            <a:r>
              <a:rPr lang="el-GR" b="1" dirty="0"/>
              <a:t>τόνος, ύφος)</a:t>
            </a:r>
            <a:endParaRPr lang="el-GR" b="1"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ρητορικό (ά) τρίγωνο (α)</a:t>
            </a:r>
            <a:endParaRPr lang="el-GR" dirty="0"/>
          </a:p>
        </p:txBody>
      </p:sp>
      <p:pic>
        <p:nvPicPr>
          <p:cNvPr id="2051" name="Picture 3"/>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234301" y="1646238"/>
            <a:ext cx="667539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1684338"/>
            <a:ext cx="7231063" cy="348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281" y="2492896"/>
            <a:ext cx="337185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6093296"/>
            <a:ext cx="27368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507890"/>
            <a:ext cx="135890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2348880"/>
            <a:ext cx="1463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2224608"/>
            <a:ext cx="13477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1751096"/>
            <a:ext cx="19939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2262" y="5394846"/>
            <a:ext cx="18161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5675" y="5179695"/>
            <a:ext cx="13779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9452" y="4639500"/>
            <a:ext cx="149383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924" y="4694364"/>
            <a:ext cx="1133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8763" y="2102023"/>
            <a:ext cx="1006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a:t>
            </a:r>
            <a:r>
              <a:rPr lang="el-GR" dirty="0" err="1"/>
              <a:t>ξία</a:t>
            </a:r>
            <a:r>
              <a:rPr lang="el-GR" dirty="0"/>
              <a:t> ρητορικής παιδαγωγικής</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b="1" dirty="0"/>
              <a:t>ΜΥΘΟΣ</a:t>
            </a:r>
            <a:r>
              <a:rPr lang="en-US" b="1" dirty="0"/>
              <a:t>: </a:t>
            </a:r>
            <a:r>
              <a:rPr lang="en-US" dirty="0"/>
              <a:t>H </a:t>
            </a:r>
            <a:r>
              <a:rPr lang="el-GR" dirty="0"/>
              <a:t>ικανότητα αποτελεσματικής ομιλίας και γραφής αποτελεί έμφυτο ταλέντο.</a:t>
            </a:r>
            <a:endParaRPr lang="el-GR" dirty="0"/>
          </a:p>
          <a:p>
            <a:r>
              <a:rPr lang="el-GR" b="1" dirty="0"/>
              <a:t>ΑΛΗΘΕΙΑ</a:t>
            </a:r>
            <a:r>
              <a:rPr lang="en-US" b="1" dirty="0"/>
              <a:t>: </a:t>
            </a:r>
            <a:endParaRPr lang="el-GR" b="1" dirty="0"/>
          </a:p>
          <a:p>
            <a:r>
              <a:rPr lang="en-US" dirty="0"/>
              <a:t>E</a:t>
            </a:r>
            <a:r>
              <a:rPr lang="el-GR" dirty="0" err="1"/>
              <a:t>ίναι</a:t>
            </a:r>
            <a:r>
              <a:rPr lang="el-GR" dirty="0"/>
              <a:t> αποτέλεσμα της εφαρμογής της θεωρίας στην πράξη. </a:t>
            </a:r>
            <a:endParaRPr lang="el-GR" dirty="0"/>
          </a:p>
          <a:p>
            <a:r>
              <a:rPr lang="el-GR" dirty="0"/>
              <a:t>Είναι αποτέλεσμα επαναλαμβανόμενης πρακτικής. </a:t>
            </a:r>
            <a:endParaRPr lang="el-GR" dirty="0"/>
          </a:p>
          <a:p>
            <a:r>
              <a:rPr lang="el-GR" b="1" dirty="0"/>
              <a:t>Η άσκηση οδηγεί στην ανάπτυξη των επικοινωνιακών ικανοτήτων μέσα σε ένα συγκεκριμένο </a:t>
            </a:r>
            <a:r>
              <a:rPr lang="el-GR" b="1" dirty="0" err="1"/>
              <a:t>κοινωνικοπολιτιστικό</a:t>
            </a:r>
            <a:r>
              <a:rPr lang="el-GR" b="1" dirty="0"/>
              <a:t> πλαίσιο.</a:t>
            </a:r>
            <a:endParaRPr lang="el-GR" b="1"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 επιπλέον…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ρητορική τέχνη βελτιώνει τη δυνατότητα επικοινωνίας με τους άλλους μέσα από την ενεργητική ακρόαση και την ανάπτυξη διαλογικών συνηθειών.</a:t>
            </a:r>
            <a:endParaRPr lang="el-GR" dirty="0"/>
          </a:p>
          <a:p>
            <a:r>
              <a:rPr lang="el-GR" dirty="0"/>
              <a:t>Αποτελεί άσκηση των μαθητών σε δημοκρατικές συνήθειες.</a:t>
            </a:r>
            <a:endParaRPr lang="el-GR" dirty="0"/>
          </a:p>
          <a:p>
            <a:r>
              <a:rPr lang="el-GR" dirty="0"/>
              <a:t>Ενδυναμώνει τη σκέψη, την κριτική και τη δημιουργική ικανότητα των μαθητών χάρη στην ανεύρεση και παραγωγή επιχειρημάτων, αντεπιχειρημάτων, ανασκευών. </a:t>
            </a:r>
            <a:endParaRPr lang="el-GR" dirty="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Και ακόμα…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ο μαθητής βρίσκεται στο επίκεντρο της μαθησιακής διαδικασίας</a:t>
            </a:r>
            <a:endParaRPr lang="el-GR" dirty="0"/>
          </a:p>
          <a:p>
            <a:r>
              <a:rPr lang="el-GR" dirty="0"/>
              <a:t>η βελτίωση επέρχεται χάρη στην αλληλεπίδραση με την ομάδα των συνομηλίκων </a:t>
            </a:r>
            <a:endParaRPr lang="el-GR" dirty="0"/>
          </a:p>
          <a:p>
            <a:r>
              <a:rPr lang="el-GR" dirty="0"/>
              <a:t>ο δάσκαλος αναλαμβάνει το ρόλο του μέντορα</a:t>
            </a:r>
            <a:r>
              <a:rPr lang="en-US" dirty="0"/>
              <a:t> (</a:t>
            </a:r>
            <a:r>
              <a:rPr lang="el-GR" dirty="0"/>
              <a:t>συμβουλεύει, καθοδηγεί, εμψυχώνει, εμπνέει)</a:t>
            </a:r>
            <a:endParaRPr lang="el-GR" dirty="0"/>
          </a:p>
          <a:p>
            <a:r>
              <a:rPr lang="el-GR" dirty="0"/>
              <a:t>Η </a:t>
            </a:r>
            <a:r>
              <a:rPr lang="el-GR" dirty="0" err="1"/>
              <a:t>αυτοαξιολόγηση</a:t>
            </a:r>
            <a:r>
              <a:rPr lang="el-GR" dirty="0"/>
              <a:t> και η </a:t>
            </a:r>
            <a:r>
              <a:rPr lang="el-GR" dirty="0" err="1"/>
              <a:t>ετεροαξιολόγηση</a:t>
            </a:r>
            <a:r>
              <a:rPr lang="el-GR" dirty="0"/>
              <a:t> παίζουν καθοριστικό ρόλο για τη βελτίωση της παραγωγής λόγου</a:t>
            </a:r>
            <a:endParaRPr lang="el-GR" dirty="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11560" y="1628800"/>
            <a:ext cx="8136903" cy="45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476672"/>
            <a:ext cx="6264696" cy="461665"/>
          </a:xfrm>
          <a:prstGeom prst="rect">
            <a:avLst/>
          </a:prstGeom>
          <a:noFill/>
        </p:spPr>
        <p:txBody>
          <a:bodyPr wrap="square" rtlCol="0">
            <a:spAutoFit/>
          </a:bodyPr>
          <a:lstStyle/>
          <a:p>
            <a:pPr algn="ctr"/>
            <a:r>
              <a:rPr lang="el-GR" sz="2400" b="1"/>
              <a:t>1. ΔΙΑΒΑΖΟΝΤΑΣ </a:t>
            </a:r>
            <a:r>
              <a:rPr lang="el-GR" sz="2400" b="1" dirty="0"/>
              <a:t>ΜΕ ΕΚΦΡΑΣΤΙΚΟΤΗΤΑ</a:t>
            </a:r>
            <a:endParaRPr lang="el-GR" sz="24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emplate>
  <TotalTime>0</TotalTime>
  <Words>8234</Words>
  <Application>WPS Presentation</Application>
  <PresentationFormat>Προβολή στην οθόνη (4:3)</PresentationFormat>
  <Paragraphs>209</Paragraphs>
  <Slides>30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SimSun</vt:lpstr>
      <vt:lpstr>Wingdings</vt:lpstr>
      <vt:lpstr>Wingdings 2</vt:lpstr>
      <vt:lpstr>Rockwell</vt:lpstr>
      <vt:lpstr>Cambria</vt:lpstr>
      <vt:lpstr>Microsoft YaHei</vt:lpstr>
      <vt:lpstr>Arial Unicode MS</vt:lpstr>
      <vt:lpstr>Calibri</vt:lpstr>
      <vt:lpstr>Wingdings 2</vt:lpstr>
      <vt:lpstr>Century</vt:lpstr>
      <vt:lpstr>Arial</vt:lpstr>
      <vt:lpstr>Τήξη</vt:lpstr>
      <vt:lpstr>Τα ρητορικά αγωνίσματα στην παιδαγωγική πράξη</vt:lpstr>
      <vt:lpstr>Τι είναι η ρητορική;</vt:lpstr>
      <vt:lpstr>Τι είναι η ρητορική;</vt:lpstr>
      <vt:lpstr>Tι είναι ρητορική;</vt:lpstr>
      <vt:lpstr>Το ρητορικό (ά) τρίγωνο (α)</vt:lpstr>
      <vt:lpstr>Aξία ρητορικής παιδαγωγικής</vt:lpstr>
      <vt:lpstr>… επιπλέον…</vt:lpstr>
      <vt:lpstr>Και ακόμα…</vt:lpstr>
      <vt:lpstr>PowerPoint 演示文稿</vt:lpstr>
      <vt:lpstr>Άσκηση στον επιτονισμό</vt:lpstr>
      <vt:lpstr>Άσκηση στα σημεία στίξης</vt:lpstr>
      <vt:lpstr>Βάζω τα δικά μου σημεία στίξης, επιτονίζω διαφορετικές λέξεις και νοηματοδοτώ διαφορετικά  το κείμενο</vt:lpstr>
      <vt:lpstr>Άσκηση ύφους</vt:lpstr>
      <vt:lpstr>Εκφραστική ανάγνωση ποίησης</vt:lpstr>
      <vt:lpstr>Εκφραστική ανάγνωση αφήγησης</vt:lpstr>
      <vt:lpstr>Eκφραστική ανάγνωση  ρητορικού λόγου</vt:lpstr>
      <vt:lpstr>PowerPoint 演示文稿</vt:lpstr>
      <vt:lpstr>2. Αυθόρμητος Λόγος</vt:lpstr>
      <vt:lpstr>Αυθόρμητος Λόγος</vt:lpstr>
      <vt:lpstr>Αυθόρμητος Λόγος</vt:lpstr>
      <vt:lpstr>Τεχνικές παραγωγής  αυθόρμητου λόγου</vt:lpstr>
      <vt:lpstr>Μοίρασμα ιδεών</vt:lpstr>
      <vt:lpstr>Τεχνική Cort του De Bono για την καλλιέργεια της πλάγιας σκέψης</vt:lpstr>
      <vt:lpstr>Αντίστροφος ιδεοκαταιγισμός</vt:lpstr>
      <vt:lpstr>Τα 6 σκεπτόμενα καπέλα του  De Bono</vt:lpstr>
      <vt:lpstr>PowerPoint 演示文稿</vt:lpstr>
      <vt:lpstr>3. Προτρεπτικός Λόγος</vt:lpstr>
      <vt:lpstr>Προτρεπτικός Λόγος</vt:lpstr>
      <vt:lpstr>Προτρεπτικός Λόγος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ρητορικά αγωνίσματα στην παιδαγωγική πράξη</dc:title>
  <dc:creator>fotini</dc:creator>
  <cp:lastModifiedBy>event</cp:lastModifiedBy>
  <cp:revision>48</cp:revision>
  <dcterms:created xsi:type="dcterms:W3CDTF">2016-10-23T18:57:00Z</dcterms:created>
  <dcterms:modified xsi:type="dcterms:W3CDTF">2023-11-19T21:29:31Z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2F3BB033787542EAAB2DFEF4434E15D7_13</vt:lpwstr>
  </property>
  <property fmtid="{D5CDD505-2E9C-101B-9397-08002B2CF9AE}" pid="3" name="KSOProductBuildVer">
    <vt:lpwstr>1033-12.2.0.13306</vt:lpwstr>
  </property>
</Properties>
</file>