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67" r:id="rId4"/>
    <p:sldId id="269" r:id="rId5"/>
    <p:sldId id="293" r:id="rId6"/>
    <p:sldId id="294" r:id="rId7"/>
    <p:sldId id="295" r:id="rId8"/>
    <p:sldId id="274" r:id="rId9"/>
    <p:sldId id="275" r:id="rId10"/>
    <p:sldId id="277" r:id="rId11"/>
    <p:sldId id="276" r:id="rId12"/>
    <p:sldId id="280" r:id="rId13"/>
    <p:sldId id="281" r:id="rId14"/>
    <p:sldId id="282" r:id="rId15"/>
    <p:sldId id="283" r:id="rId16"/>
    <p:sldId id="291" r:id="rId17"/>
    <p:sldId id="279" r:id="rId18"/>
    <p:sldId id="278" r:id="rId19"/>
    <p:sldId id="284" r:id="rId20"/>
    <p:sldId id="259" r:id="rId21"/>
    <p:sldId id="262" r:id="rId22"/>
    <p:sldId id="258" r:id="rId23"/>
    <p:sldId id="263" r:id="rId24"/>
    <p:sldId id="260" r:id="rId25"/>
    <p:sldId id="261" r:id="rId26"/>
    <p:sldId id="264" r:id="rId27"/>
    <p:sldId id="266" r:id="rId28"/>
    <p:sldId id="289" r:id="rId29"/>
    <p:sldId id="265" r:id="rId30"/>
    <p:sldId id="268" r:id="rId31"/>
    <p:sldId id="288" r:id="rId32"/>
    <p:sldId id="270" r:id="rId33"/>
    <p:sldId id="271" r:id="rId34"/>
    <p:sldId id="272" r:id="rId35"/>
    <p:sldId id="273" r:id="rId36"/>
    <p:sldId id="296"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ED2924E-D531-4620-99C0-ED529EF7E801}" type="datetimeFigureOut">
              <a:rPr lang="el-GR" smtClean="0"/>
              <a:pPr/>
              <a:t>7/10/2024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465A2D-BCED-4F76-9EAE-6051361DB50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2924E-D531-4620-99C0-ED529EF7E801}" type="datetimeFigureOut">
              <a:rPr lang="el-GR" smtClean="0"/>
              <a:pPr/>
              <a:t>7/10/2024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65A2D-BCED-4F76-9EAE-6051361DB50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rduino.cc/en/software"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l.wikipedia.org/wiki/%CE%A5%CE%BB%CE%B9%CF%83%CE%BC%CE%B9%CE%BA%CF%8C_%CE%B1%CE%BD%CE%BF%CE%B9%CE%BA%CF%84%CE%AE%CF%82_%CF%80%CE%B7%CE%B3%CE%AE%CF%8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dirty="0"/>
          </a:p>
        </p:txBody>
      </p:sp>
      <p:pic>
        <p:nvPicPr>
          <p:cNvPr id="18439" name="Picture 7" descr="Arduino Uno Logo.png"/>
          <p:cNvPicPr>
            <a:picLocks noChangeAspect="1" noChangeArrowheads="1"/>
          </p:cNvPicPr>
          <p:nvPr/>
        </p:nvPicPr>
        <p:blipFill>
          <a:blip r:embed="rId2"/>
          <a:srcRect/>
          <a:stretch>
            <a:fillRect/>
          </a:stretch>
        </p:blipFill>
        <p:spPr bwMode="auto">
          <a:xfrm>
            <a:off x="7500958" y="1071546"/>
            <a:ext cx="1285916" cy="1285917"/>
          </a:xfrm>
          <a:prstGeom prst="rect">
            <a:avLst/>
          </a:prstGeom>
          <a:noFill/>
        </p:spPr>
      </p:pic>
      <p:pic>
        <p:nvPicPr>
          <p:cNvPr id="18440" name="Picture 8"/>
          <p:cNvPicPr>
            <a:picLocks noChangeAspect="1" noChangeArrowheads="1"/>
          </p:cNvPicPr>
          <p:nvPr/>
        </p:nvPicPr>
        <p:blipFill>
          <a:blip r:embed="rId3"/>
          <a:srcRect/>
          <a:stretch>
            <a:fillRect/>
          </a:stretch>
        </p:blipFill>
        <p:spPr bwMode="auto">
          <a:xfrm>
            <a:off x="1500166" y="1214422"/>
            <a:ext cx="5715040" cy="4489438"/>
          </a:xfrm>
          <a:prstGeom prst="rect">
            <a:avLst/>
          </a:prstGeom>
          <a:noFill/>
          <a:ln w="9525">
            <a:noFill/>
            <a:miter lim="800000"/>
            <a:headEnd/>
            <a:tailEnd/>
          </a:ln>
          <a:effectLst/>
        </p:spPr>
      </p:pic>
      <p:sp>
        <p:nvSpPr>
          <p:cNvPr id="6" name="5 - Τίτλος"/>
          <p:cNvSpPr>
            <a:spLocks noGrp="1"/>
          </p:cNvSpPr>
          <p:nvPr>
            <p:ph type="ctrTitle"/>
          </p:nvPr>
        </p:nvSpPr>
        <p:spPr>
          <a:xfrm>
            <a:off x="285720" y="285728"/>
            <a:ext cx="8858280" cy="857256"/>
          </a:xfrm>
        </p:spPr>
        <p:txBody>
          <a:bodyPr>
            <a:normAutofit/>
          </a:bodyPr>
          <a:lstStyle/>
          <a:p>
            <a:r>
              <a:rPr lang="el-GR" sz="3200" dirty="0" smtClean="0"/>
              <a:t>Προγραμματίζοντας με τον </a:t>
            </a:r>
            <a:r>
              <a:rPr lang="el-GR" sz="3200" dirty="0" err="1" smtClean="0"/>
              <a:t>μικροελεγκτή</a:t>
            </a:r>
            <a:r>
              <a:rPr lang="el-GR" sz="3200" dirty="0" smtClean="0"/>
              <a:t> </a:t>
            </a:r>
            <a:r>
              <a:rPr lang="el-GR" sz="3200" dirty="0" err="1" smtClean="0"/>
              <a:t>Arduino</a:t>
            </a:r>
            <a:endParaRPr lang="el-G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t>Βασικά Πλεονεκτήματα πλατφόρμας </a:t>
            </a:r>
            <a:r>
              <a:rPr lang="el-GR" sz="3600" b="1" dirty="0" err="1" smtClean="0"/>
              <a:t>Arduino</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214422"/>
            <a:ext cx="8229600" cy="5429288"/>
          </a:xfrm>
        </p:spPr>
        <p:txBody>
          <a:bodyPr>
            <a:normAutofit fontScale="77500" lnSpcReduction="20000"/>
          </a:bodyPr>
          <a:lstStyle/>
          <a:p>
            <a:pPr algn="just"/>
            <a:r>
              <a:rPr lang="el-GR" b="1" dirty="0" smtClean="0"/>
              <a:t>Οικονομική</a:t>
            </a:r>
            <a:r>
              <a:rPr lang="el-GR" dirty="0" smtClean="0"/>
              <a:t>: Η πλατφόρμα </a:t>
            </a:r>
            <a:r>
              <a:rPr lang="el-GR" dirty="0" err="1" smtClean="0"/>
              <a:t>Arduino</a:t>
            </a:r>
            <a:r>
              <a:rPr lang="el-GR" dirty="0" smtClean="0"/>
              <a:t> αποτελεί οικονομική λύση διότι είναι φθηνότερη. Επιπλέον, είναι αρχιτεκτονικά ανοιχτή και μπορεί ο οποιοσδήποτε να την αναπτύξει από μόνος του.</a:t>
            </a:r>
          </a:p>
          <a:p>
            <a:pPr algn="just"/>
            <a:r>
              <a:rPr lang="el-GR" b="1" dirty="0" smtClean="0"/>
              <a:t>Μεταφέρσιμη</a:t>
            </a:r>
            <a:r>
              <a:rPr lang="el-GR" dirty="0" smtClean="0"/>
              <a:t>: Σε σχέση με τις υπάρχουσες πλατφόρμες στο εμπόριο, η πλατφόρμα </a:t>
            </a:r>
            <a:r>
              <a:rPr lang="el-GR" dirty="0" err="1" smtClean="0"/>
              <a:t>Arduino</a:t>
            </a:r>
            <a:r>
              <a:rPr lang="el-GR" dirty="0" smtClean="0"/>
              <a:t> παρέχει πλήρη </a:t>
            </a:r>
            <a:r>
              <a:rPr lang="el-GR" dirty="0" err="1" smtClean="0"/>
              <a:t>μεταφερσιμότητα</a:t>
            </a:r>
            <a:r>
              <a:rPr lang="el-GR" dirty="0" smtClean="0"/>
              <a:t> με αποτέλεσμα να μπορεί να προγραμματιστεί στα περισσότερα λειτουργικά συστήματα.</a:t>
            </a:r>
          </a:p>
          <a:p>
            <a:pPr algn="just"/>
            <a:r>
              <a:rPr lang="el-GR" b="1" dirty="0" smtClean="0"/>
              <a:t>Επεκτάσιμη</a:t>
            </a:r>
            <a:r>
              <a:rPr lang="el-GR" dirty="0" smtClean="0"/>
              <a:t>: Το υλικό και το λογισμικό της πλατφόρμας </a:t>
            </a:r>
            <a:r>
              <a:rPr lang="el-GR" dirty="0" err="1" smtClean="0"/>
              <a:t>Arduino</a:t>
            </a:r>
            <a:r>
              <a:rPr lang="el-GR" dirty="0" smtClean="0"/>
              <a:t> είναι ανοιχτά και ελεύθερα για όλους. Καθημερινά, χιλιάδες υποστηρικτές του ελεύθερου λογισμικού αναπτύσσουν διάφορες βιβλιοθήκες για την υποστήριξη της πλατφόρμας. Παράλληλα, τόσο η αρχιτεκτονική όσο και το υλικό της πλατφόρμας εξελίσσονται συνεχώς.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39850"/>
          </a:xfrm>
        </p:spPr>
        <p:txBody>
          <a:bodyPr>
            <a:normAutofit fontScale="90000"/>
          </a:bodyPr>
          <a:lstStyle/>
          <a:p>
            <a:r>
              <a:rPr lang="el-GR" sz="2700" dirty="0" smtClean="0"/>
              <a:t>Πλατφόρμες </a:t>
            </a:r>
            <a:r>
              <a:rPr lang="el-GR" sz="2700" dirty="0" err="1" smtClean="0"/>
              <a:t>Arduino</a:t>
            </a:r>
            <a:r>
              <a:rPr lang="el-GR" sz="2700" dirty="0" smtClean="0"/>
              <a:t> που έχουν αναπτυχθεί και όπου η κάθε μία είτε αποτελεί εξέλιξη κάποιας άλλης, είτε έχει αναπτυχθεί για κάποιο συγκεκριμένο σκοπό:</a:t>
            </a:r>
            <a:r>
              <a:rPr lang="el-GR" sz="3200" dirty="0" smtClean="0"/>
              <a:t/>
            </a:r>
            <a:br>
              <a:rPr lang="el-GR" sz="3200" dirty="0" smtClean="0"/>
            </a:br>
            <a:endParaRPr lang="el-GR" sz="3200" dirty="0"/>
          </a:p>
        </p:txBody>
      </p:sp>
      <p:sp>
        <p:nvSpPr>
          <p:cNvPr id="7" name="6 - Θέση περιεχομένου"/>
          <p:cNvSpPr>
            <a:spLocks noGrp="1"/>
          </p:cNvSpPr>
          <p:nvPr>
            <p:ph idx="1"/>
          </p:nvPr>
        </p:nvSpPr>
        <p:spPr>
          <a:xfrm>
            <a:off x="457200" y="1600200"/>
            <a:ext cx="8229600" cy="5043510"/>
          </a:xfrm>
        </p:spPr>
        <p:txBody>
          <a:bodyPr>
            <a:normAutofit fontScale="62500" lnSpcReduction="20000"/>
          </a:bodyPr>
          <a:lstStyle/>
          <a:p>
            <a:r>
              <a:rPr lang="el-GR" dirty="0" err="1" smtClean="0"/>
              <a:t>Arduino</a:t>
            </a:r>
            <a:r>
              <a:rPr lang="el-GR" dirty="0" smtClean="0"/>
              <a:t> </a:t>
            </a:r>
            <a:r>
              <a:rPr lang="el-GR" dirty="0" err="1" smtClean="0"/>
              <a:t>Uno</a:t>
            </a:r>
            <a:endParaRPr lang="el-GR" dirty="0" smtClean="0"/>
          </a:p>
          <a:p>
            <a:r>
              <a:rPr lang="el-GR" dirty="0" err="1" smtClean="0"/>
              <a:t>Arduino</a:t>
            </a:r>
            <a:r>
              <a:rPr lang="el-GR" dirty="0" smtClean="0"/>
              <a:t> Mega2560</a:t>
            </a:r>
          </a:p>
          <a:p>
            <a:r>
              <a:rPr lang="el-GR" dirty="0" err="1" smtClean="0"/>
              <a:t>Arduino</a:t>
            </a:r>
            <a:r>
              <a:rPr lang="el-GR" dirty="0" smtClean="0"/>
              <a:t> </a:t>
            </a:r>
            <a:r>
              <a:rPr lang="el-GR" dirty="0" err="1" smtClean="0"/>
              <a:t>Stamp</a:t>
            </a:r>
            <a:endParaRPr lang="el-GR" dirty="0" smtClean="0"/>
          </a:p>
          <a:p>
            <a:r>
              <a:rPr lang="el-GR" dirty="0" err="1" smtClean="0"/>
              <a:t>Arduino</a:t>
            </a:r>
            <a:r>
              <a:rPr lang="el-GR" dirty="0" smtClean="0"/>
              <a:t> </a:t>
            </a:r>
            <a:r>
              <a:rPr lang="el-GR" dirty="0" err="1" smtClean="0"/>
              <a:t>Extreme</a:t>
            </a:r>
            <a:endParaRPr lang="el-GR" dirty="0" smtClean="0"/>
          </a:p>
          <a:p>
            <a:r>
              <a:rPr lang="el-GR" dirty="0" err="1" smtClean="0"/>
              <a:t>Arduino</a:t>
            </a:r>
            <a:r>
              <a:rPr lang="el-GR" dirty="0" smtClean="0"/>
              <a:t> </a:t>
            </a:r>
            <a:r>
              <a:rPr lang="el-GR" dirty="0" err="1" smtClean="0"/>
              <a:t>Diecimila</a:t>
            </a:r>
            <a:endParaRPr lang="el-GR" dirty="0" smtClean="0"/>
          </a:p>
          <a:p>
            <a:r>
              <a:rPr lang="el-GR" dirty="0" err="1" smtClean="0"/>
              <a:t>Arduino</a:t>
            </a:r>
            <a:r>
              <a:rPr lang="el-GR" dirty="0" smtClean="0"/>
              <a:t> </a:t>
            </a:r>
            <a:r>
              <a:rPr lang="el-GR" dirty="0" err="1" smtClean="0"/>
              <a:t>Mini</a:t>
            </a:r>
            <a:endParaRPr lang="el-GR" dirty="0" smtClean="0"/>
          </a:p>
          <a:p>
            <a:r>
              <a:rPr lang="el-GR" dirty="0" err="1" smtClean="0"/>
              <a:t>Arduino</a:t>
            </a:r>
            <a:r>
              <a:rPr lang="el-GR" dirty="0" smtClean="0"/>
              <a:t> </a:t>
            </a:r>
            <a:r>
              <a:rPr lang="el-GR" dirty="0" err="1" smtClean="0"/>
              <a:t>Fio</a:t>
            </a:r>
            <a:endParaRPr lang="el-GR" dirty="0" smtClean="0"/>
          </a:p>
          <a:p>
            <a:r>
              <a:rPr lang="el-GR" dirty="0" err="1" smtClean="0"/>
              <a:t>Arduino</a:t>
            </a:r>
            <a:r>
              <a:rPr lang="el-GR" dirty="0" smtClean="0"/>
              <a:t> </a:t>
            </a:r>
            <a:r>
              <a:rPr lang="el-GR" dirty="0" err="1" smtClean="0"/>
              <a:t>Bluetooth</a:t>
            </a:r>
            <a:endParaRPr lang="el-GR" dirty="0" smtClean="0"/>
          </a:p>
          <a:p>
            <a:r>
              <a:rPr lang="el-GR" dirty="0" err="1" smtClean="0"/>
              <a:t>Arduino</a:t>
            </a:r>
            <a:r>
              <a:rPr lang="el-GR" dirty="0" smtClean="0"/>
              <a:t> </a:t>
            </a:r>
            <a:r>
              <a:rPr lang="el-GR" dirty="0" err="1" smtClean="0"/>
              <a:t>Duemilanove</a:t>
            </a:r>
            <a:endParaRPr lang="el-GR" dirty="0" smtClean="0"/>
          </a:p>
          <a:p>
            <a:r>
              <a:rPr lang="el-GR" dirty="0" err="1" smtClean="0"/>
              <a:t>Arduino</a:t>
            </a:r>
            <a:r>
              <a:rPr lang="el-GR" dirty="0" smtClean="0"/>
              <a:t> </a:t>
            </a:r>
            <a:r>
              <a:rPr lang="el-GR" dirty="0" err="1" smtClean="0"/>
              <a:t>Nano</a:t>
            </a:r>
            <a:endParaRPr lang="el-GR" dirty="0" smtClean="0"/>
          </a:p>
          <a:p>
            <a:r>
              <a:rPr lang="el-GR" dirty="0" err="1" smtClean="0"/>
              <a:t>Arduino</a:t>
            </a:r>
            <a:r>
              <a:rPr lang="el-GR" dirty="0" smtClean="0"/>
              <a:t> NG</a:t>
            </a:r>
          </a:p>
          <a:p>
            <a:r>
              <a:rPr lang="el-GR" dirty="0" err="1" smtClean="0"/>
              <a:t>LilyPad</a:t>
            </a:r>
            <a:r>
              <a:rPr lang="el-GR" dirty="0" smtClean="0"/>
              <a:t> </a:t>
            </a:r>
            <a:r>
              <a:rPr lang="el-GR" dirty="0" err="1" smtClean="0"/>
              <a:t>Arduino</a:t>
            </a:r>
            <a:endParaRPr lang="el-GR" dirty="0" smtClean="0"/>
          </a:p>
          <a:p>
            <a:r>
              <a:rPr lang="el-GR" dirty="0" err="1" smtClean="0"/>
              <a:t>Arduino</a:t>
            </a:r>
            <a:r>
              <a:rPr lang="el-GR" dirty="0" smtClean="0"/>
              <a:t> Mega1280</a:t>
            </a:r>
          </a:p>
          <a:p>
            <a:r>
              <a:rPr lang="el-GR" dirty="0" err="1" smtClean="0"/>
              <a:t>Arduino</a:t>
            </a:r>
            <a:r>
              <a:rPr lang="el-GR" dirty="0" smtClean="0"/>
              <a:t> USB</a:t>
            </a:r>
          </a:p>
          <a:p>
            <a:r>
              <a:rPr lang="el-GR" dirty="0" err="1" smtClean="0"/>
              <a:t>Arduino</a:t>
            </a:r>
            <a:r>
              <a:rPr lang="el-GR" dirty="0" smtClean="0"/>
              <a:t> NG+</a:t>
            </a:r>
          </a:p>
          <a:p>
            <a:r>
              <a:rPr lang="el-GR" dirty="0" err="1" smtClean="0"/>
              <a:t>Serial</a:t>
            </a:r>
            <a:r>
              <a:rPr lang="el-GR" dirty="0" smtClean="0"/>
              <a:t> </a:t>
            </a:r>
            <a:r>
              <a:rPr lang="el-GR" dirty="0" err="1" smtClean="0"/>
              <a:t>Arduino</a:t>
            </a: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2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2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20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20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2000"/>
                                        <p:tgtEl>
                                          <p:spTgt spid="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Effect transition="in" filter="fade">
                                      <p:cBhvr>
                                        <p:cTn id="72" dur="2000"/>
                                        <p:tgtEl>
                                          <p:spTgt spid="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fade">
                                      <p:cBhvr>
                                        <p:cTn id="77" dur="2000"/>
                                        <p:tgtEl>
                                          <p:spTgt spid="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15" end="15"/>
                                            </p:txEl>
                                          </p:spTgt>
                                        </p:tgtEl>
                                        <p:attrNameLst>
                                          <p:attrName>style.visibility</p:attrName>
                                        </p:attrNameLst>
                                      </p:cBhvr>
                                      <p:to>
                                        <p:strVal val="visible"/>
                                      </p:to>
                                    </p:set>
                                    <p:animEffect transition="in" filter="fade">
                                      <p:cBhvr>
                                        <p:cTn id="82" dur="20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14290"/>
            <a:ext cx="3429024" cy="1071570"/>
          </a:xfrm>
        </p:spPr>
        <p:txBody>
          <a:bodyPr>
            <a:normAutofit/>
          </a:bodyPr>
          <a:lstStyle/>
          <a:p>
            <a:r>
              <a:rPr lang="el-GR" sz="2600" dirty="0" smtClean="0"/>
              <a:t>Γνωριμία με τον </a:t>
            </a:r>
            <a:r>
              <a:rPr lang="el-GR" sz="2600" dirty="0" err="1" smtClean="0"/>
              <a:t>μικροελεγκτή</a:t>
            </a:r>
            <a:r>
              <a:rPr lang="el-GR" sz="2600" dirty="0" smtClean="0"/>
              <a:t> </a:t>
            </a:r>
            <a:r>
              <a:rPr lang="en-US" sz="2600" dirty="0" err="1" smtClean="0"/>
              <a:t>Arduino</a:t>
            </a:r>
            <a:r>
              <a:rPr lang="el-GR" sz="2600" dirty="0" smtClean="0"/>
              <a:t> </a:t>
            </a:r>
            <a:endParaRPr lang="el-GR" sz="2600" dirty="0"/>
          </a:p>
        </p:txBody>
      </p:sp>
      <p:pic>
        <p:nvPicPr>
          <p:cNvPr id="2053" name="Picture 5"/>
          <p:cNvPicPr>
            <a:picLocks noGrp="1" noChangeAspect="1" noChangeArrowheads="1"/>
          </p:cNvPicPr>
          <p:nvPr>
            <p:ph idx="1"/>
          </p:nvPr>
        </p:nvPicPr>
        <p:blipFill>
          <a:blip r:embed="rId2"/>
          <a:srcRect/>
          <a:stretch>
            <a:fillRect/>
          </a:stretch>
        </p:blipFill>
        <p:spPr bwMode="auto">
          <a:xfrm>
            <a:off x="0" y="1682657"/>
            <a:ext cx="6429388" cy="5175343"/>
          </a:xfrm>
          <a:prstGeom prst="rect">
            <a:avLst/>
          </a:prstGeom>
          <a:noFill/>
          <a:ln w="9525">
            <a:noFill/>
            <a:miter lim="800000"/>
            <a:headEnd/>
            <a:tailEnd/>
          </a:ln>
          <a:effectLst/>
        </p:spPr>
      </p:pic>
      <p:sp>
        <p:nvSpPr>
          <p:cNvPr id="11" name="10 - TextBox"/>
          <p:cNvSpPr txBox="1"/>
          <p:nvPr/>
        </p:nvSpPr>
        <p:spPr>
          <a:xfrm>
            <a:off x="5572132" y="1785926"/>
            <a:ext cx="2571768" cy="1477328"/>
          </a:xfrm>
          <a:prstGeom prst="rect">
            <a:avLst/>
          </a:prstGeom>
          <a:noFill/>
        </p:spPr>
        <p:txBody>
          <a:bodyPr wrap="square" rtlCol="0">
            <a:spAutoFit/>
          </a:bodyPr>
          <a:lstStyle/>
          <a:p>
            <a:r>
              <a:rPr lang="el-GR" dirty="0" smtClean="0"/>
              <a:t>14 ψηφιακές θύρες εισόδου/εξόδου 0..13  με τιμή 0 ή 5V, με τον χαρακτηρισμό LOW ή HIGH</a:t>
            </a:r>
            <a:endParaRPr lang="el-GR" dirty="0"/>
          </a:p>
        </p:txBody>
      </p:sp>
      <p:sp>
        <p:nvSpPr>
          <p:cNvPr id="14" name="13 - TextBox"/>
          <p:cNvSpPr txBox="1"/>
          <p:nvPr/>
        </p:nvSpPr>
        <p:spPr>
          <a:xfrm>
            <a:off x="5786446" y="5429264"/>
            <a:ext cx="2571768" cy="1200329"/>
          </a:xfrm>
          <a:prstGeom prst="rect">
            <a:avLst/>
          </a:prstGeom>
          <a:noFill/>
        </p:spPr>
        <p:txBody>
          <a:bodyPr wrap="square" rtlCol="0">
            <a:spAutoFit/>
          </a:bodyPr>
          <a:lstStyle/>
          <a:p>
            <a:r>
              <a:rPr lang="el-GR" dirty="0" smtClean="0"/>
              <a:t>6 αναλογικές θύρες  εισόδου Α0..Α5 με τιμές ρεύματος στο διάστημα 0 έως 5V</a:t>
            </a:r>
            <a:endParaRPr lang="el-GR" dirty="0"/>
          </a:p>
        </p:txBody>
      </p:sp>
      <p:sp>
        <p:nvSpPr>
          <p:cNvPr id="17" name="16 - TextBox"/>
          <p:cNvSpPr txBox="1"/>
          <p:nvPr/>
        </p:nvSpPr>
        <p:spPr>
          <a:xfrm>
            <a:off x="6182488" y="3308140"/>
            <a:ext cx="2571768" cy="1477328"/>
          </a:xfrm>
          <a:prstGeom prst="rect">
            <a:avLst/>
          </a:prstGeom>
          <a:noFill/>
        </p:spPr>
        <p:txBody>
          <a:bodyPr wrap="square" rtlCol="0">
            <a:spAutoFit/>
          </a:bodyPr>
          <a:lstStyle/>
          <a:p>
            <a:r>
              <a:rPr lang="el-GR" dirty="0" smtClean="0"/>
              <a:t>6 αναλογικές θύρες  εξόδου  (~3, ~5, ~6, ~9, ~10, ~11 με τιμές ρεύματος στο διάστημα 0 έως 5V</a:t>
            </a:r>
            <a:endParaRPr lang="el-GR" dirty="0"/>
          </a:p>
        </p:txBody>
      </p:sp>
      <p:sp>
        <p:nvSpPr>
          <p:cNvPr id="18" name="17 - Ορθογώνιο"/>
          <p:cNvSpPr/>
          <p:nvPr/>
        </p:nvSpPr>
        <p:spPr>
          <a:xfrm>
            <a:off x="4000496" y="214290"/>
            <a:ext cx="4786314" cy="369332"/>
          </a:xfrm>
          <a:prstGeom prst="rect">
            <a:avLst/>
          </a:prstGeom>
        </p:spPr>
        <p:txBody>
          <a:bodyPr wrap="square">
            <a:spAutoFit/>
          </a:bodyPr>
          <a:lstStyle/>
          <a:p>
            <a:pPr algn="just"/>
            <a:r>
              <a:rPr lang="el-GR" b="1" dirty="0" err="1" smtClean="0">
                <a:solidFill>
                  <a:srgbClr val="FF0000"/>
                </a:solidFill>
              </a:rPr>
              <a:t>pinMode</a:t>
            </a:r>
            <a:r>
              <a:rPr lang="el-GR" b="1" dirty="0" smtClean="0">
                <a:solidFill>
                  <a:srgbClr val="FF0000"/>
                </a:solidFill>
              </a:rPr>
              <a:t>()  </a:t>
            </a:r>
            <a:r>
              <a:rPr lang="el-GR" dirty="0" smtClean="0"/>
              <a:t> </a:t>
            </a:r>
            <a:endParaRPr lang="el-GR" dirty="0"/>
          </a:p>
        </p:txBody>
      </p:sp>
      <p:sp>
        <p:nvSpPr>
          <p:cNvPr id="8" name="7 - Ορθογώνιο"/>
          <p:cNvSpPr/>
          <p:nvPr/>
        </p:nvSpPr>
        <p:spPr>
          <a:xfrm>
            <a:off x="571472" y="1142984"/>
            <a:ext cx="8001056" cy="646331"/>
          </a:xfrm>
          <a:prstGeom prst="rect">
            <a:avLst/>
          </a:prstGeom>
        </p:spPr>
        <p:txBody>
          <a:bodyPr wrap="square">
            <a:spAutoFit/>
          </a:bodyPr>
          <a:lstStyle/>
          <a:p>
            <a:r>
              <a:rPr lang="el-GR" dirty="0" smtClean="0"/>
              <a:t>Η κύρια λειτουργία του  βασίζεται στο να ελέγχει τις θύρες που διαθέτει είτε να δίνει ρεύμα είτε να παίρνει ρεύμα από αυτές</a:t>
            </a:r>
            <a:endParaRPr lang="el-GR" dirty="0"/>
          </a:p>
        </p:txBody>
      </p:sp>
      <p:sp>
        <p:nvSpPr>
          <p:cNvPr id="9" name="8 - Ορθογώνιο"/>
          <p:cNvSpPr/>
          <p:nvPr/>
        </p:nvSpPr>
        <p:spPr>
          <a:xfrm>
            <a:off x="5572132" y="285728"/>
            <a:ext cx="2786050" cy="646331"/>
          </a:xfrm>
          <a:prstGeom prst="rect">
            <a:avLst/>
          </a:prstGeom>
        </p:spPr>
        <p:txBody>
          <a:bodyPr wrap="square">
            <a:spAutoFit/>
          </a:bodyPr>
          <a:lstStyle/>
          <a:p>
            <a:r>
              <a:rPr lang="en-US" dirty="0" err="1" smtClean="0"/>
              <a:t>pinMode</a:t>
            </a:r>
            <a:r>
              <a:rPr lang="en-US" dirty="0" smtClean="0"/>
              <a:t>(12, OUTPUT)</a:t>
            </a:r>
            <a:endParaRPr lang="el-GR" dirty="0" smtClean="0"/>
          </a:p>
          <a:p>
            <a:r>
              <a:rPr lang="en-US" dirty="0" smtClean="0"/>
              <a:t> </a:t>
            </a:r>
            <a:r>
              <a:rPr lang="en-US" dirty="0" err="1" smtClean="0"/>
              <a:t>pinMode</a:t>
            </a:r>
            <a:r>
              <a:rPr lang="en-US" dirty="0" smtClean="0"/>
              <a:t>(</a:t>
            </a:r>
            <a:r>
              <a:rPr lang="el-GR" dirty="0" smtClean="0"/>
              <a:t>Α2, </a:t>
            </a:r>
            <a:r>
              <a:rPr lang="en-US" dirty="0" smtClean="0"/>
              <a:t>INPUT);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2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20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P spid="17" grpId="0" build="p"/>
      <p:bldP spid="18" grpId="0" build="p"/>
      <p:bldP spid="8" grpId="0" build="allAtOnce"/>
      <p:bldP spid="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075" name="Picture 3"/>
          <p:cNvPicPr>
            <a:picLocks noGrp="1" noChangeAspect="1" noChangeArrowheads="1"/>
          </p:cNvPicPr>
          <p:nvPr>
            <p:ph idx="1"/>
          </p:nvPr>
        </p:nvPicPr>
        <p:blipFill>
          <a:blip r:embed="rId2"/>
          <a:srcRect/>
          <a:stretch>
            <a:fillRect/>
          </a:stretch>
        </p:blipFill>
        <p:spPr bwMode="auto">
          <a:xfrm>
            <a:off x="355190" y="908806"/>
            <a:ext cx="8788810" cy="53777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Αισθητήρες</a:t>
            </a:r>
            <a:endParaRPr lang="el-GR" sz="2800" dirty="0"/>
          </a:p>
        </p:txBody>
      </p:sp>
      <p:pic>
        <p:nvPicPr>
          <p:cNvPr id="4098" name="Picture 2"/>
          <p:cNvPicPr>
            <a:picLocks noGrp="1" noChangeAspect="1" noChangeArrowheads="1"/>
          </p:cNvPicPr>
          <p:nvPr>
            <p:ph idx="1"/>
          </p:nvPr>
        </p:nvPicPr>
        <p:blipFill>
          <a:blip r:embed="rId2"/>
          <a:srcRect/>
          <a:stretch>
            <a:fillRect/>
          </a:stretch>
        </p:blipFill>
        <p:spPr bwMode="auto">
          <a:xfrm>
            <a:off x="1187946" y="1600200"/>
            <a:ext cx="676810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a:srcRect/>
          <a:stretch>
            <a:fillRect/>
          </a:stretch>
        </p:blipFill>
        <p:spPr bwMode="auto">
          <a:xfrm>
            <a:off x="500034" y="1428736"/>
            <a:ext cx="2286000" cy="23336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857488" y="2571744"/>
            <a:ext cx="5705475" cy="373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p:cNvPicPr>
            <a:picLocks noGrp="1" noChangeAspect="1" noChangeArrowheads="1"/>
          </p:cNvPicPr>
          <p:nvPr>
            <p:ph idx="1"/>
          </p:nvPr>
        </p:nvPicPr>
        <p:blipFill>
          <a:blip r:embed="rId2" cstate="print"/>
          <a:srcRect/>
          <a:stretch>
            <a:fillRect/>
          </a:stretch>
        </p:blipFill>
        <p:spPr bwMode="auto">
          <a:xfrm>
            <a:off x="642910" y="714356"/>
            <a:ext cx="8306744" cy="5345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a:bodyPr>
          <a:lstStyle/>
          <a:p>
            <a:r>
              <a:rPr lang="el-GR" sz="3200" dirty="0" smtClean="0"/>
              <a:t>Προγραμματισμός </a:t>
            </a:r>
            <a:r>
              <a:rPr lang="en-US" sz="3200" dirty="0" err="1" smtClean="0"/>
              <a:t>Arduino</a:t>
            </a:r>
            <a:r>
              <a:rPr lang="en-US" sz="3200" dirty="0" smtClean="0"/>
              <a:t> </a:t>
            </a:r>
            <a:endParaRPr lang="el-GR" sz="3200" dirty="0"/>
          </a:p>
        </p:txBody>
      </p:sp>
      <p:sp>
        <p:nvSpPr>
          <p:cNvPr id="3" name="2 - Θέση περιεχομένου"/>
          <p:cNvSpPr>
            <a:spLocks noGrp="1"/>
          </p:cNvSpPr>
          <p:nvPr>
            <p:ph idx="1"/>
          </p:nvPr>
        </p:nvSpPr>
        <p:spPr>
          <a:xfrm>
            <a:off x="457200" y="1071546"/>
            <a:ext cx="8229600" cy="5572164"/>
          </a:xfrm>
        </p:spPr>
        <p:txBody>
          <a:bodyPr>
            <a:normAutofit/>
          </a:bodyPr>
          <a:lstStyle/>
          <a:p>
            <a:pPr marL="514350" indent="-514350">
              <a:buFont typeface="+mj-lt"/>
              <a:buAutoNum type="arabicPeriod"/>
            </a:pPr>
            <a:r>
              <a:rPr lang="el-GR" sz="2400" dirty="0" smtClean="0"/>
              <a:t>Εγκατάσταση του περιβάλλοντος εργασίας </a:t>
            </a:r>
            <a:r>
              <a:rPr lang="en-US" sz="2400" dirty="0" err="1" smtClean="0"/>
              <a:t>Arduino</a:t>
            </a:r>
            <a:r>
              <a:rPr lang="en-US" sz="2400" dirty="0" smtClean="0"/>
              <a:t> IDE (</a:t>
            </a:r>
            <a:r>
              <a:rPr lang="en-US" sz="2400" dirty="0" smtClean="0">
                <a:hlinkClick r:id="rId2"/>
              </a:rPr>
              <a:t>https://www.arduino.cc/en/software </a:t>
            </a:r>
            <a:r>
              <a:rPr lang="en-US" sz="2400" dirty="0" smtClean="0"/>
              <a:t>) </a:t>
            </a:r>
            <a:endParaRPr lang="el-GR" sz="2400" dirty="0" smtClean="0"/>
          </a:p>
          <a:p>
            <a:pPr marL="514350" indent="-514350">
              <a:buFont typeface="+mj-lt"/>
              <a:buAutoNum type="arabicPeriod"/>
            </a:pPr>
            <a:r>
              <a:rPr lang="el-GR" sz="2400" dirty="0" smtClean="0"/>
              <a:t>Σύνδεση της πλακέτας στον υπολογιστή χρησιμοποιώντας το καλώδιο </a:t>
            </a:r>
            <a:r>
              <a:rPr lang="en-US" sz="2400" dirty="0" smtClean="0"/>
              <a:t>USB. </a:t>
            </a:r>
            <a:r>
              <a:rPr lang="el-GR" sz="2000" dirty="0" smtClean="0"/>
              <a:t>Πρέπει να ανάψει το </a:t>
            </a:r>
            <a:r>
              <a:rPr lang="en-US" sz="2000" dirty="0" smtClean="0"/>
              <a:t>LED </a:t>
            </a:r>
            <a:r>
              <a:rPr lang="el-GR" sz="2000" dirty="0" smtClean="0"/>
              <a:t>της πλακέτας.</a:t>
            </a:r>
          </a:p>
          <a:p>
            <a:pPr marL="514350" indent="-514350">
              <a:buFont typeface="+mj-lt"/>
              <a:buAutoNum type="arabicPeriod"/>
            </a:pPr>
            <a:r>
              <a:rPr lang="el-GR" sz="2400" dirty="0" smtClean="0"/>
              <a:t>Έναρξη της εφαρμογής </a:t>
            </a:r>
            <a:r>
              <a:rPr lang="en-US" sz="2400" dirty="0" err="1" smtClean="0"/>
              <a:t>Arduino</a:t>
            </a:r>
            <a:r>
              <a:rPr lang="en-US" sz="2400" dirty="0" smtClean="0"/>
              <a:t> </a:t>
            </a:r>
            <a:r>
              <a:rPr lang="el-GR" sz="2400" dirty="0" smtClean="0"/>
              <a:t> </a:t>
            </a:r>
            <a:r>
              <a:rPr lang="en-US" sz="2400" dirty="0" smtClean="0"/>
              <a:t>(</a:t>
            </a:r>
            <a:r>
              <a:rPr lang="el-GR" sz="2000" dirty="0" smtClean="0"/>
              <a:t>Κάνουμε διπλό κλικ  στο εικονίδιο που βρίσκεται στην επιφάνεια εργασίας</a:t>
            </a:r>
            <a:r>
              <a:rPr lang="en-US" sz="2000" dirty="0" smtClean="0"/>
              <a:t>)</a:t>
            </a:r>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r>
              <a:rPr lang="el-GR" sz="2000" dirty="0" smtClean="0"/>
              <a:t>Επιλογή </a:t>
            </a:r>
            <a:r>
              <a:rPr lang="el-GR" sz="2000" dirty="0" err="1" smtClean="0"/>
              <a:t>Board</a:t>
            </a:r>
            <a:r>
              <a:rPr lang="el-GR" sz="2000" dirty="0" smtClean="0"/>
              <a:t> και Σειριακής Θύρας </a:t>
            </a:r>
            <a:r>
              <a:rPr lang="en-US" sz="2000" dirty="0" smtClean="0"/>
              <a:t>Port</a:t>
            </a:r>
            <a:endParaRPr lang="el-GR" sz="2000" dirty="0" smtClean="0"/>
          </a:p>
          <a:p>
            <a:pPr marL="914400" lvl="1" indent="-514350">
              <a:buFont typeface="+mj-lt"/>
              <a:buAutoNum type="arabicPeriod"/>
            </a:pPr>
            <a:r>
              <a:rPr lang="en-US" sz="1600" dirty="0" smtClean="0"/>
              <a:t>Tools / Board</a:t>
            </a:r>
            <a:r>
              <a:rPr lang="el-GR" sz="1600" dirty="0" smtClean="0"/>
              <a:t> </a:t>
            </a:r>
            <a:r>
              <a:rPr lang="en-US" sz="1600" dirty="0" smtClean="0"/>
              <a:t> /</a:t>
            </a:r>
            <a:r>
              <a:rPr lang="en-US" sz="1600" dirty="0" err="1" smtClean="0"/>
              <a:t>Arduino</a:t>
            </a:r>
            <a:r>
              <a:rPr lang="en-US" sz="1600" dirty="0" smtClean="0"/>
              <a:t> Uno</a:t>
            </a:r>
          </a:p>
          <a:p>
            <a:pPr marL="914400" lvl="1" indent="-514350">
              <a:buFont typeface="+mj-lt"/>
              <a:buAutoNum type="arabicPeriod"/>
            </a:pPr>
            <a:r>
              <a:rPr lang="en-US" sz="1600" dirty="0" smtClean="0"/>
              <a:t>Tools / Port / COM</a:t>
            </a:r>
            <a:r>
              <a:rPr lang="en-US" sz="1600" dirty="0" smtClean="0">
                <a:solidFill>
                  <a:srgbClr val="FF0000"/>
                </a:solidFill>
              </a:rPr>
              <a:t>X</a:t>
            </a:r>
            <a:endParaRPr lang="en-US" sz="2000" dirty="0" smtClean="0">
              <a:solidFill>
                <a:srgbClr val="FF0000"/>
              </a:solidFill>
            </a:endParaRPr>
          </a:p>
          <a:p>
            <a:pPr marL="914400" lvl="1" indent="-514350">
              <a:buFont typeface="+mj-lt"/>
              <a:buAutoNum type="arabicPeriod"/>
            </a:pPr>
            <a:endParaRPr lang="el-GR" sz="1600" dirty="0" smtClean="0"/>
          </a:p>
          <a:p>
            <a:pPr marL="514350" indent="-514350">
              <a:buFont typeface="+mj-lt"/>
              <a:buAutoNum type="arabicPeriod"/>
            </a:pPr>
            <a:endParaRPr lang="el-GR" sz="2400" dirty="0" smtClean="0"/>
          </a:p>
          <a:p>
            <a:pPr marL="514350" indent="-514350">
              <a:buFont typeface="+mj-lt"/>
              <a:buAutoNum type="arabicPeriod"/>
            </a:pPr>
            <a:endParaRPr lang="el-GR" sz="2400" dirty="0" smtClean="0"/>
          </a:p>
          <a:p>
            <a:pPr marL="514350" indent="-514350">
              <a:buFont typeface="+mj-lt"/>
              <a:buAutoNum type="arabicPeriod"/>
            </a:pPr>
            <a:endParaRPr lang="el-GR" sz="2400" dirty="0" smtClean="0"/>
          </a:p>
        </p:txBody>
      </p:sp>
      <p:pic>
        <p:nvPicPr>
          <p:cNvPr id="6" name="Picture 2"/>
          <p:cNvPicPr>
            <a:picLocks noChangeAspect="1" noChangeArrowheads="1"/>
          </p:cNvPicPr>
          <p:nvPr/>
        </p:nvPicPr>
        <p:blipFill>
          <a:blip r:embed="rId3"/>
          <a:srcRect/>
          <a:stretch>
            <a:fillRect/>
          </a:stretch>
        </p:blipFill>
        <p:spPr bwMode="auto">
          <a:xfrm>
            <a:off x="6786578" y="3429000"/>
            <a:ext cx="828675" cy="8763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2714612" y="3429000"/>
            <a:ext cx="1714512" cy="22294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857256"/>
          </a:xfrm>
        </p:spPr>
        <p:txBody>
          <a:bodyPr>
            <a:normAutofit/>
          </a:bodyPr>
          <a:lstStyle/>
          <a:p>
            <a:r>
              <a:rPr lang="el-GR" sz="2800" dirty="0" smtClean="0"/>
              <a:t>Περιβάλλον Εργασίας </a:t>
            </a:r>
            <a:endParaRPr lang="el-GR" sz="2800" dirty="0"/>
          </a:p>
        </p:txBody>
      </p:sp>
      <p:pic>
        <p:nvPicPr>
          <p:cNvPr id="4" name="3 - Θέση περιεχομένου"/>
          <p:cNvPicPr>
            <a:picLocks noGrp="1"/>
          </p:cNvPicPr>
          <p:nvPr>
            <p:ph idx="1"/>
          </p:nvPr>
        </p:nvPicPr>
        <p:blipFill>
          <a:blip r:embed="rId2" cstate="print"/>
          <a:srcRect/>
          <a:stretch>
            <a:fillRect/>
          </a:stretch>
        </p:blipFill>
        <p:spPr bwMode="auto">
          <a:xfrm>
            <a:off x="428597" y="642918"/>
            <a:ext cx="8715404" cy="6215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a:bodyPr>
          <a:lstStyle/>
          <a:p>
            <a:r>
              <a:rPr lang="el-GR" sz="2800" dirty="0" smtClean="0"/>
              <a:t>Βασική δομή προγράμματος</a:t>
            </a:r>
            <a:endParaRPr lang="el-GR" sz="2800" dirty="0"/>
          </a:p>
        </p:txBody>
      </p:sp>
      <p:pic>
        <p:nvPicPr>
          <p:cNvPr id="6146" name="Picture 2"/>
          <p:cNvPicPr>
            <a:picLocks noGrp="1" noChangeAspect="1" noChangeArrowheads="1"/>
          </p:cNvPicPr>
          <p:nvPr>
            <p:ph idx="1"/>
          </p:nvPr>
        </p:nvPicPr>
        <p:blipFill>
          <a:blip r:embed="rId2"/>
          <a:srcRect/>
          <a:stretch>
            <a:fillRect/>
          </a:stretch>
        </p:blipFill>
        <p:spPr bwMode="auto">
          <a:xfrm>
            <a:off x="372057" y="1214422"/>
            <a:ext cx="8435727"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dirty="0"/>
          </a:p>
        </p:txBody>
      </p:sp>
      <p:pic>
        <p:nvPicPr>
          <p:cNvPr id="18439" name="Picture 7" descr="Arduino Uno Logo.png"/>
          <p:cNvPicPr>
            <a:picLocks noChangeAspect="1" noChangeArrowheads="1"/>
          </p:cNvPicPr>
          <p:nvPr/>
        </p:nvPicPr>
        <p:blipFill>
          <a:blip r:embed="rId2"/>
          <a:srcRect/>
          <a:stretch>
            <a:fillRect/>
          </a:stretch>
        </p:blipFill>
        <p:spPr bwMode="auto">
          <a:xfrm>
            <a:off x="7500958" y="1071546"/>
            <a:ext cx="1285916" cy="1285917"/>
          </a:xfrm>
          <a:prstGeom prst="rect">
            <a:avLst/>
          </a:prstGeom>
          <a:noFill/>
        </p:spPr>
      </p:pic>
      <p:sp>
        <p:nvSpPr>
          <p:cNvPr id="6" name="5 - Τίτλος"/>
          <p:cNvSpPr>
            <a:spLocks noGrp="1"/>
          </p:cNvSpPr>
          <p:nvPr>
            <p:ph type="ctrTitle"/>
          </p:nvPr>
        </p:nvSpPr>
        <p:spPr>
          <a:xfrm>
            <a:off x="285720" y="500043"/>
            <a:ext cx="8858280" cy="857256"/>
          </a:xfrm>
        </p:spPr>
        <p:txBody>
          <a:bodyPr>
            <a:normAutofit/>
          </a:bodyPr>
          <a:lstStyle/>
          <a:p>
            <a:r>
              <a:rPr lang="el-GR" sz="3200" dirty="0" smtClean="0"/>
              <a:t>Προγραμματίζοντας με τον </a:t>
            </a:r>
            <a:r>
              <a:rPr lang="el-GR" sz="3200" dirty="0" err="1" smtClean="0"/>
              <a:t>μικροελεγκτή</a:t>
            </a:r>
            <a:r>
              <a:rPr lang="el-GR" sz="3200" dirty="0" smtClean="0"/>
              <a:t> </a:t>
            </a:r>
            <a:r>
              <a:rPr lang="el-GR" sz="3200" dirty="0" err="1" smtClean="0"/>
              <a:t>Arduino</a:t>
            </a:r>
            <a:endParaRPr lang="el-GR" sz="3200" dirty="0"/>
          </a:p>
        </p:txBody>
      </p:sp>
      <p:pic>
        <p:nvPicPr>
          <p:cNvPr id="7" name="Picture 2"/>
          <p:cNvPicPr>
            <a:picLocks noChangeAspect="1" noChangeArrowheads="1"/>
          </p:cNvPicPr>
          <p:nvPr/>
        </p:nvPicPr>
        <p:blipFill>
          <a:blip r:embed="rId3" cstate="print"/>
          <a:srcRect/>
          <a:stretch>
            <a:fillRect/>
          </a:stretch>
        </p:blipFill>
        <p:spPr bwMode="auto">
          <a:xfrm>
            <a:off x="5048912" y="2786058"/>
            <a:ext cx="4095088" cy="321471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57158" y="2714620"/>
            <a:ext cx="5066883" cy="3260633"/>
          </a:xfrm>
          <a:prstGeom prst="rect">
            <a:avLst/>
          </a:prstGeom>
          <a:noFill/>
          <a:ln w="9525">
            <a:noFill/>
            <a:miter lim="800000"/>
            <a:headEnd/>
            <a:tailEnd/>
          </a:ln>
        </p:spPr>
      </p:pic>
      <p:sp>
        <p:nvSpPr>
          <p:cNvPr id="9" name="8 - Ορθογώνιο"/>
          <p:cNvSpPr/>
          <p:nvPr/>
        </p:nvSpPr>
        <p:spPr>
          <a:xfrm>
            <a:off x="1357290" y="1571612"/>
            <a:ext cx="4500594" cy="523220"/>
          </a:xfrm>
          <a:prstGeom prst="rect">
            <a:avLst/>
          </a:prstGeom>
        </p:spPr>
        <p:txBody>
          <a:bodyPr wrap="square">
            <a:spAutoFit/>
          </a:bodyPr>
          <a:lstStyle/>
          <a:p>
            <a:r>
              <a:rPr lang="en-US" sz="2800" dirty="0" smtClean="0"/>
              <a:t>led </a:t>
            </a:r>
            <a:r>
              <a:rPr lang="el-GR" sz="2800" dirty="0" smtClean="0"/>
              <a:t>που αναβοσβήνει</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1η</a:t>
            </a:r>
            <a:endParaRPr lang="el-GR" sz="3200" dirty="0"/>
          </a:p>
        </p:txBody>
      </p:sp>
      <p:sp>
        <p:nvSpPr>
          <p:cNvPr id="3" name="2 - Θέση περιεχομένου"/>
          <p:cNvSpPr>
            <a:spLocks noGrp="1"/>
          </p:cNvSpPr>
          <p:nvPr>
            <p:ph idx="1"/>
          </p:nvPr>
        </p:nvSpPr>
        <p:spPr/>
        <p:txBody>
          <a:bodyPr/>
          <a:lstStyle/>
          <a:p>
            <a:r>
              <a:rPr lang="el-GR" dirty="0" smtClean="0"/>
              <a:t>Πώς να αναβοσβήνει το εσωτερικό </a:t>
            </a:r>
            <a:r>
              <a:rPr lang="en-US" dirty="0" smtClean="0"/>
              <a:t>led</a:t>
            </a:r>
            <a:r>
              <a:rPr lang="el-GR" dirty="0" smtClean="0"/>
              <a:t> </a:t>
            </a:r>
          </a:p>
          <a:p>
            <a:r>
              <a:rPr lang="el-GR" dirty="0" smtClean="0"/>
              <a:t>Αρχείο</a:t>
            </a:r>
            <a:r>
              <a:rPr lang="en-US" dirty="0" smtClean="0"/>
              <a:t>/</a:t>
            </a:r>
            <a:r>
              <a:rPr lang="el-GR" dirty="0" smtClean="0"/>
              <a:t>Παραδείγματα/01.</a:t>
            </a:r>
            <a:r>
              <a:rPr lang="en-US" dirty="0" smtClean="0"/>
              <a:t>Basics/Blink</a:t>
            </a:r>
            <a:endParaRPr lang="el-GR" dirty="0"/>
          </a:p>
        </p:txBody>
      </p:sp>
      <p:pic>
        <p:nvPicPr>
          <p:cNvPr id="3075" name="Picture 3"/>
          <p:cNvPicPr>
            <a:picLocks noChangeAspect="1" noChangeArrowheads="1"/>
          </p:cNvPicPr>
          <p:nvPr/>
        </p:nvPicPr>
        <p:blipFill>
          <a:blip r:embed="rId2" cstate="print"/>
          <a:srcRect/>
          <a:stretch>
            <a:fillRect/>
          </a:stretch>
        </p:blipFill>
        <p:spPr bwMode="auto">
          <a:xfrm>
            <a:off x="899592" y="2996952"/>
            <a:ext cx="7094655"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a:t>
            </a:r>
            <a:r>
              <a:rPr lang="en-US" sz="3200" dirty="0" smtClean="0"/>
              <a:t>2</a:t>
            </a:r>
            <a:r>
              <a:rPr lang="el-GR" sz="3200" baseline="30000" dirty="0" smtClean="0"/>
              <a:t>η</a:t>
            </a:r>
            <a:r>
              <a:rPr lang="en-US" sz="3200" dirty="0" smtClean="0"/>
              <a:t/>
            </a:r>
            <a:br>
              <a:rPr lang="en-US" sz="3200" dirty="0" smtClean="0"/>
            </a:br>
            <a:r>
              <a:rPr lang="en-US" sz="3200" dirty="0" smtClean="0"/>
              <a:t>To led </a:t>
            </a:r>
            <a:r>
              <a:rPr lang="el-GR" sz="3200" dirty="0" smtClean="0"/>
              <a:t>που αναβοσβήνει</a:t>
            </a:r>
            <a:endParaRPr lang="el-GR" sz="3200" dirty="0"/>
          </a:p>
        </p:txBody>
      </p:sp>
      <p:sp>
        <p:nvSpPr>
          <p:cNvPr id="3" name="2 - Θέση περιεχομένου"/>
          <p:cNvSpPr>
            <a:spLocks noGrp="1"/>
          </p:cNvSpPr>
          <p:nvPr>
            <p:ph idx="1"/>
          </p:nvPr>
        </p:nvSpPr>
        <p:spPr/>
        <p:txBody>
          <a:bodyPr/>
          <a:lstStyle/>
          <a:p>
            <a:pPr algn="just">
              <a:buNone/>
            </a:pPr>
            <a:r>
              <a:rPr lang="el-GR" dirty="0" smtClean="0"/>
              <a:t>    θα προσπαθήσουμε να κάνουμε ένα </a:t>
            </a:r>
            <a:r>
              <a:rPr lang="el-GR" dirty="0" err="1" smtClean="0"/>
              <a:t>led</a:t>
            </a:r>
            <a:r>
              <a:rPr lang="el-GR" dirty="0" smtClean="0"/>
              <a:t> (ψηφιακή θύρα 10) να αναβοσβήνει ανά ένα δευτερόλεπτο</a:t>
            </a:r>
          </a:p>
          <a:p>
            <a:pPr algn="just">
              <a:buNone/>
            </a:pPr>
            <a:r>
              <a:rPr lang="el-GR" dirty="0"/>
              <a:t> </a:t>
            </a:r>
            <a:r>
              <a:rPr lang="el-GR" dirty="0" smtClean="0"/>
              <a:t>  δηλαδή να δέχεται ρεύμα για ένα δευτερόλεπτο, να μην δέχεται ρεύμα για ένα δευτερόλεπτο κι αυτό να επαναλαμβάνεται επ' αόριστο. </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6601943" cy="4248472"/>
          </a:xfrm>
          <a:prstGeom prst="rect">
            <a:avLst/>
          </a:prstGeom>
          <a:noFill/>
          <a:ln w="9525">
            <a:noFill/>
            <a:miter lim="800000"/>
            <a:headEnd/>
            <a:tailEnd/>
          </a:ln>
        </p:spPr>
      </p:pic>
      <p:sp>
        <p:nvSpPr>
          <p:cNvPr id="6" name="5 - Ορθογώνιο"/>
          <p:cNvSpPr/>
          <p:nvPr/>
        </p:nvSpPr>
        <p:spPr>
          <a:xfrm>
            <a:off x="2195736" y="4437112"/>
            <a:ext cx="5904656" cy="1938992"/>
          </a:xfrm>
          <a:prstGeom prst="rect">
            <a:avLst/>
          </a:prstGeom>
        </p:spPr>
        <p:txBody>
          <a:bodyPr wrap="square">
            <a:spAutoFit/>
          </a:bodyPr>
          <a:lstStyle/>
          <a:p>
            <a:pPr algn="just"/>
            <a:r>
              <a:rPr lang="el-GR" sz="2400" dirty="0" smtClean="0"/>
              <a:t>θα χρειαστούμε ένα </a:t>
            </a:r>
            <a:r>
              <a:rPr lang="el-GR" sz="2400" dirty="0" err="1" smtClean="0"/>
              <a:t>Led</a:t>
            </a:r>
            <a:r>
              <a:rPr lang="el-GR" sz="2400" dirty="0" smtClean="0"/>
              <a:t> και μια αντίσταση ώστε το ρεύμα των 5V που θα περνάει να αντιστοιχεί στην τάση λειτουργίας του </a:t>
            </a:r>
            <a:r>
              <a:rPr lang="el-GR" sz="2400" dirty="0" err="1" smtClean="0"/>
              <a:t>Led</a:t>
            </a:r>
            <a:r>
              <a:rPr lang="el-GR" sz="2400" dirty="0" smtClean="0"/>
              <a:t> που χρησιμοποιούμε και να μην έχουμε  καταστροφή του </a:t>
            </a:r>
            <a:r>
              <a:rPr lang="el-GR" sz="2400" dirty="0" err="1" smtClean="0"/>
              <a:t>Led</a:t>
            </a:r>
            <a:r>
              <a:rPr lang="el-GR" sz="2400" dirty="0" smtClean="0"/>
              <a:t> από υπέρταση</a:t>
            </a:r>
            <a:endParaRPr lang="el-GR" sz="2400" dirty="0"/>
          </a:p>
        </p:txBody>
      </p:sp>
      <p:pic>
        <p:nvPicPr>
          <p:cNvPr id="2054" name="Picture 6"/>
          <p:cNvPicPr>
            <a:picLocks noChangeAspect="1" noChangeArrowheads="1"/>
          </p:cNvPicPr>
          <p:nvPr/>
        </p:nvPicPr>
        <p:blipFill>
          <a:blip r:embed="rId3" cstate="print"/>
          <a:srcRect/>
          <a:stretch>
            <a:fillRect/>
          </a:stretch>
        </p:blipFill>
        <p:spPr bwMode="auto">
          <a:xfrm>
            <a:off x="6300192" y="1844824"/>
            <a:ext cx="21907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a:t>
            </a:r>
            <a:r>
              <a:rPr lang="en-US" sz="3200" dirty="0" smtClean="0"/>
              <a:t>2</a:t>
            </a:r>
            <a:r>
              <a:rPr lang="el-GR" sz="3200" baseline="30000" dirty="0" smtClean="0"/>
              <a:t>η</a:t>
            </a:r>
            <a:r>
              <a:rPr lang="en-US" sz="3200" dirty="0" smtClean="0"/>
              <a:t/>
            </a:r>
            <a:br>
              <a:rPr lang="en-US" sz="3200" dirty="0" smtClean="0"/>
            </a:br>
            <a:r>
              <a:rPr lang="en-US" sz="3200" dirty="0" smtClean="0"/>
              <a:t>To led </a:t>
            </a:r>
            <a:r>
              <a:rPr lang="el-GR" sz="3200" dirty="0" smtClean="0"/>
              <a:t>που αναβοσβήνει</a:t>
            </a:r>
            <a:endParaRPr lang="el-GR" sz="3200" dirty="0"/>
          </a:p>
        </p:txBody>
      </p:sp>
      <p:pic>
        <p:nvPicPr>
          <p:cNvPr id="3" name="Picture 2"/>
          <p:cNvPicPr>
            <a:picLocks noChangeAspect="1" noChangeArrowheads="1"/>
          </p:cNvPicPr>
          <p:nvPr/>
        </p:nvPicPr>
        <p:blipFill>
          <a:blip r:embed="rId2" cstate="print"/>
          <a:srcRect/>
          <a:stretch>
            <a:fillRect/>
          </a:stretch>
        </p:blipFill>
        <p:spPr bwMode="auto">
          <a:xfrm>
            <a:off x="395536" y="1844824"/>
            <a:ext cx="4558432" cy="3578443"/>
          </a:xfrm>
          <a:prstGeom prst="rect">
            <a:avLst/>
          </a:prstGeom>
          <a:noFill/>
          <a:ln w="9525">
            <a:noFill/>
            <a:miter lim="800000"/>
            <a:headEnd/>
            <a:tailEnd/>
          </a:ln>
        </p:spPr>
      </p:pic>
      <p:sp>
        <p:nvSpPr>
          <p:cNvPr id="6" name="5 - TextBox"/>
          <p:cNvSpPr txBox="1"/>
          <p:nvPr/>
        </p:nvSpPr>
        <p:spPr>
          <a:xfrm>
            <a:off x="4788024" y="1595021"/>
            <a:ext cx="3816424" cy="5262979"/>
          </a:xfrm>
          <a:prstGeom prst="rect">
            <a:avLst/>
          </a:prstGeom>
          <a:noFill/>
        </p:spPr>
        <p:txBody>
          <a:bodyPr wrap="square" rtlCol="0">
            <a:spAutoFit/>
          </a:bodyPr>
          <a:lstStyle/>
          <a:p>
            <a:pPr marL="342900" indent="-342900" algn="just">
              <a:buAutoNum type="arabicPeriod"/>
            </a:pPr>
            <a:r>
              <a:rPr lang="el-GR" dirty="0" smtClean="0"/>
              <a:t>Δηλώστε μια μεταβλητή που θα αντιπροσωπεύει το </a:t>
            </a:r>
            <a:r>
              <a:rPr lang="el-GR" dirty="0" err="1" smtClean="0"/>
              <a:t>Pin</a:t>
            </a:r>
            <a:r>
              <a:rPr lang="el-GR" dirty="0" smtClean="0"/>
              <a:t> σας και δώστε της τιμή 10.</a:t>
            </a:r>
          </a:p>
          <a:p>
            <a:pPr marL="342900" indent="-342900" algn="just">
              <a:buAutoNum type="arabicPeriod"/>
            </a:pPr>
            <a:r>
              <a:rPr lang="el-GR" dirty="0" smtClean="0"/>
              <a:t>Θα πρέπει να ορίσετε το Pin10 ως Εξόδου.   </a:t>
            </a:r>
            <a:r>
              <a:rPr lang="en-US" sz="2400" dirty="0" smtClean="0">
                <a:solidFill>
                  <a:srgbClr val="FF0000"/>
                </a:solidFill>
              </a:rPr>
              <a:t>HIGH</a:t>
            </a:r>
            <a:endParaRPr lang="el-GR" sz="2400" dirty="0" smtClean="0">
              <a:solidFill>
                <a:srgbClr val="FF0000"/>
              </a:solidFill>
            </a:endParaRPr>
          </a:p>
          <a:p>
            <a:pPr marL="342900" indent="-342900" algn="just">
              <a:buAutoNum type="arabicPeriod"/>
            </a:pPr>
            <a:r>
              <a:rPr lang="el-GR" dirty="0" smtClean="0"/>
              <a:t> Θα πρέπει να δώσουμε τάση 5V στο Pin10.</a:t>
            </a:r>
          </a:p>
          <a:p>
            <a:pPr marL="342900" indent="-342900" algn="just">
              <a:buAutoNum type="arabicPeriod"/>
            </a:pPr>
            <a:r>
              <a:rPr lang="el-GR" dirty="0" smtClean="0"/>
              <a:t>Θα πρέπει να περιμένουμε 1 δευτερόλεπτο κατά τη διάρκεια του οποίου προφανώς ανάβει το </a:t>
            </a:r>
            <a:r>
              <a:rPr lang="el-GR" dirty="0" err="1" smtClean="0"/>
              <a:t>led</a:t>
            </a:r>
            <a:r>
              <a:rPr lang="el-GR" dirty="0" smtClean="0"/>
              <a:t>. </a:t>
            </a:r>
          </a:p>
          <a:p>
            <a:pPr marL="342900" indent="-342900" algn="just">
              <a:buAutoNum type="arabicPeriod"/>
            </a:pPr>
            <a:r>
              <a:rPr lang="el-GR" dirty="0" smtClean="0"/>
              <a:t>Θα πρέπει να διακόψουμε την τροφοδοσία με τάση (τάση 0V) στο Pin10.</a:t>
            </a:r>
            <a:r>
              <a:rPr lang="en-US" dirty="0" smtClean="0"/>
              <a:t>  </a:t>
            </a:r>
            <a:r>
              <a:rPr lang="en-US" sz="2400" dirty="0" smtClean="0">
                <a:solidFill>
                  <a:srgbClr val="FF0000"/>
                </a:solidFill>
              </a:rPr>
              <a:t>LOW</a:t>
            </a:r>
            <a:endParaRPr lang="el-GR" sz="2400" dirty="0" smtClean="0">
              <a:solidFill>
                <a:srgbClr val="FF0000"/>
              </a:solidFill>
            </a:endParaRPr>
          </a:p>
          <a:p>
            <a:pPr marL="342900" indent="-342900" algn="just">
              <a:buAutoNum type="arabicPeriod"/>
            </a:pPr>
            <a:r>
              <a:rPr lang="el-GR" dirty="0" smtClean="0"/>
              <a:t>Θα πρέπει να περιμένουμε 1 δευτερόλεπτο κατά τη διάρκεια του οποίου προφανώς είναι σβηστό το </a:t>
            </a:r>
            <a:r>
              <a:rPr lang="el-GR" dirty="0" err="1" smtClean="0"/>
              <a:t>led</a:t>
            </a:r>
            <a:r>
              <a:rPr lang="el-GR" dirty="0" smtClean="0"/>
              <a:t>.</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2400" dirty="0" smtClean="0"/>
              <a:t>Άσκηση </a:t>
            </a:r>
            <a:r>
              <a:rPr lang="en-US" sz="2400" dirty="0" smtClean="0"/>
              <a:t>3</a:t>
            </a:r>
            <a:r>
              <a:rPr lang="el-GR" sz="2400" dirty="0" smtClean="0"/>
              <a:t>η</a:t>
            </a:r>
            <a:endParaRPr lang="el-GR" sz="2400" dirty="0"/>
          </a:p>
        </p:txBody>
      </p:sp>
      <p:sp>
        <p:nvSpPr>
          <p:cNvPr id="3" name="2 - Θέση περιεχομένου"/>
          <p:cNvSpPr>
            <a:spLocks noGrp="1"/>
          </p:cNvSpPr>
          <p:nvPr>
            <p:ph idx="1"/>
          </p:nvPr>
        </p:nvSpPr>
        <p:spPr>
          <a:xfrm>
            <a:off x="457200" y="1268760"/>
            <a:ext cx="8229600" cy="5400600"/>
          </a:xfrm>
        </p:spPr>
        <p:txBody>
          <a:bodyPr>
            <a:normAutofit fontScale="85000" lnSpcReduction="20000"/>
          </a:bodyPr>
          <a:lstStyle/>
          <a:p>
            <a:pPr algn="just"/>
            <a:r>
              <a:rPr lang="el-GR" dirty="0" smtClean="0"/>
              <a:t>Ναυαγήσατε </a:t>
            </a:r>
            <a:r>
              <a:rPr lang="el-GR" dirty="0"/>
              <a:t>σε κάποιο νησί </a:t>
            </a:r>
            <a:r>
              <a:rPr lang="el-GR" dirty="0" smtClean="0"/>
              <a:t>που </a:t>
            </a:r>
            <a:r>
              <a:rPr lang="el-GR" dirty="0"/>
              <a:t>έχει έναν </a:t>
            </a:r>
            <a:r>
              <a:rPr lang="el-GR" dirty="0" err="1" smtClean="0"/>
              <a:t>ArduinoΦάρο</a:t>
            </a:r>
            <a:r>
              <a:rPr lang="en-US" dirty="0" smtClean="0"/>
              <a:t>.</a:t>
            </a:r>
          </a:p>
          <a:p>
            <a:pPr algn="just"/>
            <a:r>
              <a:rPr lang="el-GR" dirty="0" smtClean="0"/>
              <a:t> </a:t>
            </a:r>
            <a:r>
              <a:rPr lang="el-GR" dirty="0"/>
              <a:t>Θέλετε το </a:t>
            </a:r>
            <a:r>
              <a:rPr lang="el-GR" dirty="0" err="1" smtClean="0"/>
              <a:t>led</a:t>
            </a:r>
            <a:r>
              <a:rPr lang="el-GR" dirty="0" smtClean="0"/>
              <a:t> (ψηφιακή θύρα 1</a:t>
            </a:r>
            <a:r>
              <a:rPr lang="en-US" dirty="0" smtClean="0"/>
              <a:t>3</a:t>
            </a:r>
            <a:r>
              <a:rPr lang="el-GR" dirty="0" smtClean="0"/>
              <a:t>) να </a:t>
            </a:r>
            <a:r>
              <a:rPr lang="el-GR" dirty="0"/>
              <a:t>εκπέμπει σε κώδικα μορς το μήνυμα "</a:t>
            </a:r>
            <a:r>
              <a:rPr lang="el-GR" dirty="0" smtClean="0"/>
              <a:t>SOS</a:t>
            </a:r>
            <a:r>
              <a:rPr lang="en-US" dirty="0" smtClean="0"/>
              <a:t>”</a:t>
            </a:r>
            <a:endParaRPr lang="el-GR" dirty="0"/>
          </a:p>
          <a:p>
            <a:pPr algn="just"/>
            <a:r>
              <a:rPr lang="el-GR" dirty="0" smtClean="0"/>
              <a:t>Επισκεφτείτε την ιστοσελίδα </a:t>
            </a:r>
            <a:r>
              <a:rPr lang="en-US" dirty="0" err="1" smtClean="0"/>
              <a:t>wikipedia</a:t>
            </a:r>
            <a:r>
              <a:rPr lang="el-GR" dirty="0" smtClean="0"/>
              <a:t> για να βρείτε τα </a:t>
            </a:r>
            <a:r>
              <a:rPr lang="el-GR" dirty="0"/>
              <a:t>γράμματα S O </a:t>
            </a:r>
          </a:p>
          <a:p>
            <a:pPr algn="just"/>
            <a:r>
              <a:rPr lang="el-GR" dirty="0" smtClean="0"/>
              <a:t>Δημιουργήστε έναν </a:t>
            </a:r>
            <a:r>
              <a:rPr lang="el-GR" dirty="0"/>
              <a:t>αλγόριθμο όπου </a:t>
            </a:r>
            <a:endParaRPr lang="en-US" dirty="0" smtClean="0"/>
          </a:p>
          <a:p>
            <a:pPr lvl="1" algn="just"/>
            <a:r>
              <a:rPr lang="el-GR" dirty="0" smtClean="0"/>
              <a:t>η </a:t>
            </a:r>
            <a:r>
              <a:rPr lang="el-GR" dirty="0"/>
              <a:t>τελεία του μορς αντιστοιχεί σε </a:t>
            </a:r>
            <a:r>
              <a:rPr lang="el-GR" dirty="0" smtClean="0"/>
              <a:t>1 </a:t>
            </a:r>
            <a:r>
              <a:rPr lang="el-GR" dirty="0"/>
              <a:t>δευτερόλεπτο ανοικτού </a:t>
            </a:r>
            <a:r>
              <a:rPr lang="el-GR" dirty="0" err="1" smtClean="0"/>
              <a:t>led</a:t>
            </a:r>
            <a:r>
              <a:rPr lang="el-GR" dirty="0"/>
              <a:t> </a:t>
            </a:r>
          </a:p>
          <a:p>
            <a:pPr lvl="1" algn="just"/>
            <a:r>
              <a:rPr lang="el-GR" dirty="0"/>
              <a:t>η παύλα σε </a:t>
            </a:r>
            <a:r>
              <a:rPr lang="en-US" dirty="0" smtClean="0"/>
              <a:t>5</a:t>
            </a:r>
            <a:r>
              <a:rPr lang="el-GR" dirty="0" smtClean="0"/>
              <a:t> </a:t>
            </a:r>
            <a:r>
              <a:rPr lang="el-GR" dirty="0"/>
              <a:t>δευτερόλεπτα ανοικτού </a:t>
            </a:r>
            <a:r>
              <a:rPr lang="el-GR" dirty="0" err="1" smtClean="0"/>
              <a:t>led</a:t>
            </a:r>
            <a:endParaRPr lang="el-GR" dirty="0"/>
          </a:p>
          <a:p>
            <a:pPr lvl="1" algn="just"/>
            <a:r>
              <a:rPr lang="el-GR" dirty="0"/>
              <a:t>μεταξύ δύο επισημάνσεων του </a:t>
            </a:r>
            <a:r>
              <a:rPr lang="el-GR" dirty="0" err="1"/>
              <a:t>Morse</a:t>
            </a:r>
            <a:r>
              <a:rPr lang="el-GR" dirty="0"/>
              <a:t> (γραμμάτων της ίδιας λέξης) σβήστε το </a:t>
            </a:r>
            <a:r>
              <a:rPr lang="el-GR" dirty="0" err="1"/>
              <a:t>led</a:t>
            </a:r>
            <a:r>
              <a:rPr lang="el-GR" dirty="0"/>
              <a:t> κάθε φορά για τρία </a:t>
            </a:r>
            <a:r>
              <a:rPr lang="el-GR" dirty="0" smtClean="0"/>
              <a:t>δευτερόλεπτα</a:t>
            </a:r>
            <a:endParaRPr lang="el-GR" dirty="0"/>
          </a:p>
          <a:p>
            <a:pPr lvl="1" algn="just"/>
            <a:r>
              <a:rPr lang="el-GR" dirty="0" smtClean="0"/>
              <a:t>στο </a:t>
            </a:r>
            <a:r>
              <a:rPr lang="el-GR" dirty="0"/>
              <a:t>τέλος αφήστε 10 δευτερόλεπτα σβηστού </a:t>
            </a:r>
            <a:r>
              <a:rPr lang="el-GR" dirty="0" err="1" smtClean="0"/>
              <a:t>led</a:t>
            </a:r>
            <a:r>
              <a:rPr lang="el-GR" dirty="0"/>
              <a:t> </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cstate="print"/>
          <a:srcRect/>
          <a:stretch>
            <a:fillRect/>
          </a:stretch>
        </p:blipFill>
        <p:spPr bwMode="auto">
          <a:xfrm>
            <a:off x="1691680" y="171543"/>
            <a:ext cx="4680520" cy="6686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p:cNvPicPr>
            <a:picLocks noGrp="1" noChangeAspect="1" noChangeArrowheads="1"/>
          </p:cNvPicPr>
          <p:nvPr>
            <p:ph idx="1"/>
          </p:nvPr>
        </p:nvPicPr>
        <p:blipFill>
          <a:blip r:embed="rId2" cstate="print"/>
          <a:srcRect/>
          <a:stretch>
            <a:fillRect/>
          </a:stretch>
        </p:blipFill>
        <p:spPr bwMode="auto">
          <a:xfrm>
            <a:off x="2195736" y="490459"/>
            <a:ext cx="5040559" cy="6380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a:t>
            </a:r>
            <a:r>
              <a:rPr lang="en-US" sz="3200" dirty="0" smtClean="0"/>
              <a:t>4</a:t>
            </a:r>
            <a:r>
              <a:rPr lang="el-GR" sz="3200" baseline="30000" dirty="0" smtClean="0"/>
              <a:t>η</a:t>
            </a:r>
            <a:r>
              <a:rPr lang="en-US" sz="3200" dirty="0" smtClean="0"/>
              <a:t> </a:t>
            </a:r>
            <a:br>
              <a:rPr lang="en-US" sz="3200" dirty="0" smtClean="0"/>
            </a:br>
            <a:r>
              <a:rPr lang="el-GR" sz="3200" dirty="0" smtClean="0"/>
              <a:t>Τα φανάρια κυκλοφορίας</a:t>
            </a:r>
            <a:endParaRPr lang="el-GR" sz="3200" dirty="0"/>
          </a:p>
        </p:txBody>
      </p:sp>
      <p:sp>
        <p:nvSpPr>
          <p:cNvPr id="3" name="2 - Θέση περιεχομένου"/>
          <p:cNvSpPr>
            <a:spLocks noGrp="1"/>
          </p:cNvSpPr>
          <p:nvPr>
            <p:ph idx="1"/>
          </p:nvPr>
        </p:nvSpPr>
        <p:spPr/>
        <p:txBody>
          <a:bodyPr>
            <a:normAutofit/>
          </a:bodyPr>
          <a:lstStyle/>
          <a:p>
            <a:pPr algn="just">
              <a:buNone/>
            </a:pPr>
            <a:r>
              <a:rPr lang="el-GR" dirty="0" smtClean="0"/>
              <a:t>    Θα προσομοιώσουμε τη λειτουργία των φαναριών.</a:t>
            </a:r>
          </a:p>
          <a:p>
            <a:pPr algn="just">
              <a:buNone/>
            </a:pPr>
            <a:r>
              <a:rPr lang="el-GR" dirty="0" smtClean="0"/>
              <a:t>    Δίνοντας κατάλληλα χρονικά διαστήματα θα κρατήσουμε ανοιχτό το κάθε χρώμα για κάποιο χρόνο και ακολούθως η διαδικασία θα επαναλαμβάνεται από την αρχή.</a:t>
            </a:r>
          </a:p>
          <a:p>
            <a:pPr algn="just">
              <a:buNone/>
            </a:pPr>
            <a:r>
              <a:rPr lang="el-GR" dirty="0" smtClean="0"/>
              <a:t>    Τα φανάρια θα αναβοσβήνουν Πράσινο, Πορτοκαλί, Κόκκινο, Πράσινο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a:t>
            </a:r>
            <a:r>
              <a:rPr lang="en-US" sz="3200" dirty="0" smtClean="0"/>
              <a:t>4</a:t>
            </a:r>
            <a:r>
              <a:rPr lang="el-GR" sz="3200" baseline="30000" dirty="0" smtClean="0"/>
              <a:t>η</a:t>
            </a:r>
            <a:r>
              <a:rPr lang="en-US" sz="3200" dirty="0" smtClean="0"/>
              <a:t> </a:t>
            </a:r>
            <a:br>
              <a:rPr lang="en-US" sz="3200" dirty="0" smtClean="0"/>
            </a:br>
            <a:r>
              <a:rPr lang="el-GR" sz="3200" dirty="0" smtClean="0"/>
              <a:t>Τα φανάρια κυκλοφορίας</a:t>
            </a:r>
            <a:endParaRPr lang="el-GR"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5841" y="1412776"/>
            <a:ext cx="8678159"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a:t>
            </a:r>
            <a:r>
              <a:rPr lang="en-US" sz="3200" dirty="0" smtClean="0"/>
              <a:t>4</a:t>
            </a:r>
            <a:r>
              <a:rPr lang="el-GR" sz="3200" baseline="30000" dirty="0" smtClean="0"/>
              <a:t>η</a:t>
            </a:r>
            <a:r>
              <a:rPr lang="en-US" sz="3200" dirty="0" smtClean="0"/>
              <a:t> </a:t>
            </a:r>
            <a:br>
              <a:rPr lang="en-US" sz="3200" dirty="0" smtClean="0"/>
            </a:br>
            <a:r>
              <a:rPr lang="el-GR" sz="3200" dirty="0" smtClean="0"/>
              <a:t>Τα φανάρια κυκλοφορίας</a:t>
            </a:r>
            <a:endParaRPr lang="el-GR"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11560" y="1340768"/>
            <a:ext cx="3343275" cy="34575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43608" y="4725144"/>
            <a:ext cx="2390775" cy="1771650"/>
          </a:xfrm>
          <a:prstGeom prst="rect">
            <a:avLst/>
          </a:prstGeom>
          <a:noFill/>
          <a:ln w="9525">
            <a:noFill/>
            <a:miter lim="800000"/>
            <a:headEnd/>
            <a:tailEnd/>
          </a:ln>
        </p:spPr>
      </p:pic>
      <p:sp>
        <p:nvSpPr>
          <p:cNvPr id="6" name="5 - TextBox"/>
          <p:cNvSpPr txBox="1"/>
          <p:nvPr/>
        </p:nvSpPr>
        <p:spPr>
          <a:xfrm>
            <a:off x="4355976" y="2132856"/>
            <a:ext cx="4464496" cy="4401205"/>
          </a:xfrm>
          <a:prstGeom prst="rect">
            <a:avLst/>
          </a:prstGeom>
          <a:noFill/>
        </p:spPr>
        <p:txBody>
          <a:bodyPr wrap="square" rtlCol="0">
            <a:spAutoFit/>
          </a:bodyPr>
          <a:lstStyle/>
          <a:p>
            <a:pPr marL="342900" indent="-342900" algn="just">
              <a:buAutoNum type="arabicPeriod"/>
            </a:pPr>
            <a:r>
              <a:rPr lang="el-GR" sz="2000" dirty="0" smtClean="0"/>
              <a:t>Θα πρέπει να δίνετε τάση 5V στο </a:t>
            </a:r>
            <a:r>
              <a:rPr lang="el-GR" sz="2000" dirty="0" err="1" smtClean="0"/>
              <a:t>led</a:t>
            </a:r>
            <a:r>
              <a:rPr lang="el-GR" sz="2000" dirty="0" smtClean="0"/>
              <a:t> που θέλετε να ανάβει και 0V στα υπόλοιπα.</a:t>
            </a:r>
            <a:endParaRPr lang="en-US" sz="2000" dirty="0" smtClean="0"/>
          </a:p>
          <a:p>
            <a:pPr marL="342900" indent="-342900" algn="just">
              <a:buAutoNum type="arabicPeriod"/>
            </a:pPr>
            <a:r>
              <a:rPr lang="el-GR" sz="2000" dirty="0" smtClean="0"/>
              <a:t>Θα πρέπει να περιμένουμε 1 δευτερόλεπτο κατά τη διάρκεια του οποίου προφανώς ανάβει κάποιο </a:t>
            </a:r>
            <a:r>
              <a:rPr lang="el-GR" sz="2000" dirty="0" err="1" smtClean="0"/>
              <a:t>led</a:t>
            </a:r>
            <a:r>
              <a:rPr lang="el-GR" sz="2000" dirty="0" smtClean="0"/>
              <a:t> και είναι σβηστά τα υπόλοιπα.</a:t>
            </a:r>
            <a:endParaRPr lang="en-US" sz="2000" dirty="0" smtClean="0"/>
          </a:p>
          <a:p>
            <a:pPr marL="342900" indent="-342900" algn="just">
              <a:buAutoNum type="arabicPeriod"/>
            </a:pPr>
            <a:r>
              <a:rPr lang="el-GR" sz="2000" dirty="0" smtClean="0"/>
              <a:t>Τα βήματα 1, 2 θα τα κάνετε εναλλάξ για το κόκκινο, πορτοκαλί και πράσινο </a:t>
            </a:r>
            <a:r>
              <a:rPr lang="el-GR" sz="2000" dirty="0" err="1" smtClean="0"/>
              <a:t>Led</a:t>
            </a:r>
            <a:r>
              <a:rPr lang="el-GR" sz="2000" dirty="0" smtClean="0"/>
              <a:t>.</a:t>
            </a:r>
            <a:endParaRPr lang="en-US" sz="2000" dirty="0" smtClean="0"/>
          </a:p>
          <a:p>
            <a:pPr marL="342900" indent="-342900" algn="just">
              <a:buAutoNum type="arabicPeriod"/>
            </a:pPr>
            <a:r>
              <a:rPr lang="el-GR" sz="2000" dirty="0" smtClean="0"/>
              <a:t>Δοκιμάστε να προσαρμόσετε τους χρόνους. Το πορτοκαλί συνήθως ανάβει για πολύ λιγότερο χρόνο από ότι τα άλλα δύο χρώματα.</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Φανάρια κυκλοφορίας</a:t>
            </a:r>
            <a:endParaRPr lang="el-GR"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5841" y="1412776"/>
            <a:ext cx="8678159"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5</a:t>
            </a:r>
            <a:r>
              <a:rPr lang="el-GR" sz="3200" baseline="30000" dirty="0" smtClean="0"/>
              <a:t>η</a:t>
            </a:r>
            <a:r>
              <a:rPr lang="en-US" sz="3200" dirty="0" smtClean="0"/>
              <a:t> </a:t>
            </a:r>
            <a:br>
              <a:rPr lang="en-US" sz="3200" dirty="0" smtClean="0"/>
            </a:br>
            <a:r>
              <a:rPr lang="el-GR" sz="3200" dirty="0" smtClean="0"/>
              <a:t> Τα φανάρια κυκλοφορίας με φανάρι πεζών</a:t>
            </a:r>
            <a:endParaRPr lang="el-GR" sz="3200" dirty="0"/>
          </a:p>
        </p:txBody>
      </p:sp>
      <p:sp>
        <p:nvSpPr>
          <p:cNvPr id="3" name="2 - Θέση περιεχομένου"/>
          <p:cNvSpPr>
            <a:spLocks noGrp="1"/>
          </p:cNvSpPr>
          <p:nvPr>
            <p:ph idx="1"/>
          </p:nvPr>
        </p:nvSpPr>
        <p:spPr>
          <a:xfrm>
            <a:off x="457200" y="1412776"/>
            <a:ext cx="8229600" cy="5112568"/>
          </a:xfrm>
        </p:spPr>
        <p:txBody>
          <a:bodyPr>
            <a:normAutofit lnSpcReduction="10000"/>
          </a:bodyPr>
          <a:lstStyle/>
          <a:p>
            <a:pPr algn="just">
              <a:buNone/>
            </a:pPr>
            <a:r>
              <a:rPr lang="el-GR" dirty="0" smtClean="0"/>
              <a:t>    θα εμπλουτίσουμε τη λειτουργία των φαναριών, με δύο ακόμα φανάρια για τους πεζούς.</a:t>
            </a:r>
          </a:p>
          <a:p>
            <a:pPr algn="just">
              <a:buNone/>
            </a:pPr>
            <a:r>
              <a:rPr lang="el-GR" dirty="0" smtClean="0"/>
              <a:t>    Δίνοντας κατάλληλα χρονικά διαστήματα θα κρατήσουμε ανοιχτό το κάθε χρώμα κυκλοφορίας για κάποιο χρόνο, ενώ όταν υπάρχει κίνηση θα ανάβει το κόκκινο των πεζών, ενώ όταν υπάρχει κόκκινο στην κυκλοφορία θα ανάβει το πράσινο των πεζών. Ακολούθως η διαδικασία θα επαναλαμβάνεται από την αρχή.</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Άσκηση 5</a:t>
            </a:r>
            <a:r>
              <a:rPr lang="el-GR" sz="3200" baseline="30000" dirty="0" smtClean="0"/>
              <a:t>η</a:t>
            </a:r>
            <a:r>
              <a:rPr lang="en-US" sz="3200" dirty="0" smtClean="0"/>
              <a:t> </a:t>
            </a:r>
            <a:br>
              <a:rPr lang="en-US" sz="3200" dirty="0" smtClean="0"/>
            </a:br>
            <a:r>
              <a:rPr lang="el-GR" sz="3200" dirty="0" smtClean="0"/>
              <a:t> Τα φανάρια κυκλοφορίας με φανάρι πεζών</a:t>
            </a:r>
            <a:endParaRPr lang="el-GR"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0" y="1700808"/>
            <a:ext cx="8673878" cy="4753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7544" y="188640"/>
            <a:ext cx="5757096" cy="4525963"/>
          </a:xfrm>
          <a:prstGeom prst="rect">
            <a:avLst/>
          </a:prstGeom>
          <a:noFill/>
          <a:ln w="9525">
            <a:noFill/>
            <a:miter lim="800000"/>
            <a:headEnd/>
            <a:tailEnd/>
          </a:ln>
        </p:spPr>
      </p:pic>
      <p:sp>
        <p:nvSpPr>
          <p:cNvPr id="2" name="1 - Τίτλος"/>
          <p:cNvSpPr>
            <a:spLocks noGrp="1"/>
          </p:cNvSpPr>
          <p:nvPr>
            <p:ph type="title"/>
          </p:nvPr>
        </p:nvSpPr>
        <p:spPr>
          <a:xfrm>
            <a:off x="3635896" y="274638"/>
            <a:ext cx="5050904" cy="1143000"/>
          </a:xfrm>
        </p:spPr>
        <p:txBody>
          <a:bodyPr>
            <a:noAutofit/>
          </a:bodyPr>
          <a:lstStyle/>
          <a:p>
            <a:r>
              <a:rPr lang="el-GR" sz="3200" dirty="0" smtClean="0"/>
              <a:t>Άσκηση 5</a:t>
            </a:r>
            <a:r>
              <a:rPr lang="el-GR" sz="3200" baseline="30000" dirty="0" smtClean="0"/>
              <a:t>η</a:t>
            </a:r>
            <a:r>
              <a:rPr lang="en-US" sz="3200" dirty="0" smtClean="0"/>
              <a:t> </a:t>
            </a:r>
            <a:br>
              <a:rPr lang="en-US" sz="3200" dirty="0" smtClean="0"/>
            </a:br>
            <a:r>
              <a:rPr lang="el-GR" sz="3200" dirty="0" smtClean="0"/>
              <a:t> Τα φανάρια κυκλοφορίας με φανάρι πεζών</a:t>
            </a:r>
            <a:endParaRPr lang="el-GR" sz="3200" dirty="0"/>
          </a:p>
        </p:txBody>
      </p:sp>
      <p:pic>
        <p:nvPicPr>
          <p:cNvPr id="4099" name="Picture 3"/>
          <p:cNvPicPr>
            <a:picLocks noChangeAspect="1" noChangeArrowheads="1"/>
          </p:cNvPicPr>
          <p:nvPr/>
        </p:nvPicPr>
        <p:blipFill>
          <a:blip r:embed="rId3" cstate="print"/>
          <a:srcRect/>
          <a:stretch>
            <a:fillRect/>
          </a:stretch>
        </p:blipFill>
        <p:spPr bwMode="auto">
          <a:xfrm>
            <a:off x="755576" y="4581128"/>
            <a:ext cx="3676650" cy="15716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95536" y="6024084"/>
            <a:ext cx="2520280" cy="833916"/>
          </a:xfrm>
          <a:prstGeom prst="rect">
            <a:avLst/>
          </a:prstGeom>
          <a:noFill/>
          <a:ln w="9525">
            <a:noFill/>
            <a:miter lim="800000"/>
            <a:headEnd/>
            <a:tailEnd/>
          </a:ln>
        </p:spPr>
      </p:pic>
      <p:sp>
        <p:nvSpPr>
          <p:cNvPr id="7" name="6 - TextBox"/>
          <p:cNvSpPr txBox="1"/>
          <p:nvPr/>
        </p:nvSpPr>
        <p:spPr>
          <a:xfrm>
            <a:off x="6300192" y="1772816"/>
            <a:ext cx="2232248" cy="4401205"/>
          </a:xfrm>
          <a:prstGeom prst="rect">
            <a:avLst/>
          </a:prstGeom>
          <a:noFill/>
        </p:spPr>
        <p:txBody>
          <a:bodyPr wrap="square" rtlCol="0">
            <a:spAutoFit/>
          </a:bodyPr>
          <a:lstStyle/>
          <a:p>
            <a:pPr algn="just"/>
            <a:r>
              <a:rPr lang="el-GR" sz="2800" dirty="0" smtClean="0"/>
              <a:t>Θα πρέπει να καθορίσετε κατάλληλα τους χρόνους και τους συνδυασμούς των φαναριών πεζών και κυκλοφορίας</a:t>
            </a:r>
            <a:endParaRPr lang="el-G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Άσκηση 6</a:t>
            </a:r>
            <a:r>
              <a:rPr lang="el-GR" sz="3200" baseline="30000" dirty="0" smtClean="0"/>
              <a:t>η</a:t>
            </a:r>
            <a:r>
              <a:rPr lang="en-US" sz="3200" dirty="0" smtClean="0"/>
              <a:t/>
            </a:r>
            <a:br>
              <a:rPr lang="en-US" sz="3200" dirty="0" smtClean="0"/>
            </a:br>
            <a:r>
              <a:rPr lang="el-GR" sz="3200" dirty="0" smtClean="0"/>
              <a:t>Σταδιακή αύξηση και μείωση φωτεινότητας (</a:t>
            </a:r>
            <a:r>
              <a:rPr lang="el-GR" sz="3200" dirty="0" err="1" smtClean="0"/>
              <a:t>Fade</a:t>
            </a:r>
            <a:r>
              <a:rPr lang="el-GR" sz="3200" dirty="0" smtClean="0"/>
              <a:t> </a:t>
            </a:r>
            <a:r>
              <a:rPr lang="el-GR" sz="3200" dirty="0" err="1" smtClean="0"/>
              <a:t>in</a:t>
            </a:r>
            <a:r>
              <a:rPr lang="el-GR" sz="3200" dirty="0" smtClean="0"/>
              <a:t>-</a:t>
            </a:r>
            <a:r>
              <a:rPr lang="el-GR" sz="3200" dirty="0" err="1" smtClean="0"/>
              <a:t>Fade</a:t>
            </a:r>
            <a:r>
              <a:rPr lang="el-GR" sz="3200" dirty="0" smtClean="0"/>
              <a:t> </a:t>
            </a:r>
            <a:r>
              <a:rPr lang="el-GR" sz="3200" dirty="0" err="1" smtClean="0"/>
              <a:t>out</a:t>
            </a:r>
            <a:r>
              <a:rPr lang="el-GR" sz="3200" dirty="0" smtClean="0"/>
              <a:t>)</a:t>
            </a:r>
            <a:endParaRPr lang="el-GR" sz="3200" dirty="0"/>
          </a:p>
        </p:txBody>
      </p:sp>
      <p:sp>
        <p:nvSpPr>
          <p:cNvPr id="3" name="2 - Θέση περιεχομένου"/>
          <p:cNvSpPr>
            <a:spLocks noGrp="1"/>
          </p:cNvSpPr>
          <p:nvPr>
            <p:ph idx="1"/>
          </p:nvPr>
        </p:nvSpPr>
        <p:spPr>
          <a:xfrm>
            <a:off x="467544" y="1860848"/>
            <a:ext cx="8229600" cy="4448472"/>
          </a:xfrm>
        </p:spPr>
        <p:txBody>
          <a:bodyPr>
            <a:normAutofit/>
          </a:bodyPr>
          <a:lstStyle/>
          <a:p>
            <a:pPr algn="just">
              <a:buNone/>
            </a:pPr>
            <a:r>
              <a:rPr lang="el-GR" dirty="0" smtClean="0"/>
              <a:t>    θα χρησιμοποιήσουμε ένα </a:t>
            </a:r>
            <a:r>
              <a:rPr lang="el-GR" dirty="0" err="1" smtClean="0"/>
              <a:t>led</a:t>
            </a:r>
            <a:r>
              <a:rPr lang="el-GR" dirty="0" smtClean="0"/>
              <a:t> το οποίο όμως δεν θα ανάβει με το μέγιστο δυνατό ρεύμα όπως στις προηγούμενες ασκήσεις, αλλά η έντασή του θα είναι αυξομειούμενη.</a:t>
            </a:r>
          </a:p>
          <a:p>
            <a:pPr algn="just">
              <a:buNone/>
            </a:pPr>
            <a:r>
              <a:rPr lang="el-GR" dirty="0" smtClean="0"/>
              <a:t>    Θα ξεκινά δηλαδή να ανάβει αχνά και σταδιακά θα αυξάνει η ένταση, μέχρι να φτάσει στο μέγιστο.</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Άσκηση 6</a:t>
            </a:r>
            <a:r>
              <a:rPr lang="el-GR" sz="3200" baseline="30000" dirty="0" smtClean="0"/>
              <a:t>η</a:t>
            </a:r>
            <a:r>
              <a:rPr lang="en-US" sz="3200" dirty="0" smtClean="0"/>
              <a:t/>
            </a:r>
            <a:br>
              <a:rPr lang="en-US" sz="3200" dirty="0" smtClean="0"/>
            </a:br>
            <a:r>
              <a:rPr lang="el-GR" sz="3200" dirty="0" smtClean="0"/>
              <a:t>Σταδιακή αύξηση και μείωση φωτεινότητας (</a:t>
            </a:r>
            <a:r>
              <a:rPr lang="el-GR" sz="3200" dirty="0" err="1" smtClean="0"/>
              <a:t>Fade</a:t>
            </a:r>
            <a:r>
              <a:rPr lang="el-GR" sz="3200" dirty="0" smtClean="0"/>
              <a:t> </a:t>
            </a:r>
            <a:r>
              <a:rPr lang="el-GR" sz="3200" dirty="0" err="1" smtClean="0"/>
              <a:t>in</a:t>
            </a:r>
            <a:r>
              <a:rPr lang="el-GR" sz="3200" dirty="0" smtClean="0"/>
              <a:t>-</a:t>
            </a:r>
            <a:r>
              <a:rPr lang="el-GR" sz="3200" dirty="0" err="1" smtClean="0"/>
              <a:t>Fade</a:t>
            </a:r>
            <a:r>
              <a:rPr lang="el-GR" sz="3200" dirty="0" smtClean="0"/>
              <a:t> </a:t>
            </a:r>
            <a:r>
              <a:rPr lang="el-GR" sz="3200" dirty="0" err="1" smtClean="0"/>
              <a:t>out</a:t>
            </a:r>
            <a:r>
              <a:rPr lang="el-GR" sz="3200" dirty="0" smtClean="0"/>
              <a:t>)</a:t>
            </a:r>
            <a:endParaRPr lang="el-GR"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331640" y="1988840"/>
            <a:ext cx="6443056" cy="4387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Άσκηση 6</a:t>
            </a:r>
            <a:r>
              <a:rPr lang="el-GR" sz="3200" baseline="30000" dirty="0" smtClean="0"/>
              <a:t>η</a:t>
            </a:r>
            <a:r>
              <a:rPr lang="en-US" sz="3200" dirty="0" smtClean="0"/>
              <a:t/>
            </a:r>
            <a:br>
              <a:rPr lang="en-US" sz="3200" dirty="0" smtClean="0"/>
            </a:br>
            <a:r>
              <a:rPr lang="el-GR" sz="3200" dirty="0" smtClean="0"/>
              <a:t>Σταδιακή αύξηση και μείωση φωτεινότητας (</a:t>
            </a:r>
            <a:r>
              <a:rPr lang="el-GR" sz="3200" dirty="0" err="1" smtClean="0"/>
              <a:t>Fade</a:t>
            </a:r>
            <a:r>
              <a:rPr lang="el-GR" sz="3200" dirty="0" smtClean="0"/>
              <a:t> </a:t>
            </a:r>
            <a:r>
              <a:rPr lang="el-GR" sz="3200" dirty="0" err="1" smtClean="0"/>
              <a:t>in</a:t>
            </a:r>
            <a:r>
              <a:rPr lang="el-GR" sz="3200" dirty="0" smtClean="0"/>
              <a:t>-</a:t>
            </a:r>
            <a:r>
              <a:rPr lang="el-GR" sz="3200" dirty="0" err="1" smtClean="0"/>
              <a:t>Fade</a:t>
            </a:r>
            <a:r>
              <a:rPr lang="el-GR" sz="3200" dirty="0" smtClean="0"/>
              <a:t> </a:t>
            </a:r>
            <a:r>
              <a:rPr lang="el-GR" sz="3200" dirty="0" err="1" smtClean="0"/>
              <a:t>out</a:t>
            </a:r>
            <a:r>
              <a:rPr lang="el-GR" sz="3200" dirty="0" smtClean="0"/>
              <a:t>)</a:t>
            </a:r>
            <a:endParaRPr lang="el-GR" sz="32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95536" y="1700808"/>
            <a:ext cx="5472608" cy="4947210"/>
          </a:xfrm>
          <a:prstGeom prst="rect">
            <a:avLst/>
          </a:prstGeom>
          <a:noFill/>
          <a:ln w="9525">
            <a:noFill/>
            <a:miter lim="800000"/>
            <a:headEnd/>
            <a:tailEnd/>
          </a:ln>
        </p:spPr>
      </p:pic>
      <p:sp>
        <p:nvSpPr>
          <p:cNvPr id="5" name="4 - TextBox"/>
          <p:cNvSpPr txBox="1"/>
          <p:nvPr/>
        </p:nvSpPr>
        <p:spPr>
          <a:xfrm>
            <a:off x="4355976" y="1700808"/>
            <a:ext cx="4464496" cy="4893647"/>
          </a:xfrm>
          <a:prstGeom prst="rect">
            <a:avLst/>
          </a:prstGeom>
          <a:noFill/>
        </p:spPr>
        <p:txBody>
          <a:bodyPr wrap="square" rtlCol="0">
            <a:spAutoFit/>
          </a:bodyPr>
          <a:lstStyle/>
          <a:p>
            <a:pPr marL="342900" indent="-342900" algn="just">
              <a:buAutoNum type="arabicPeriod"/>
            </a:pPr>
            <a:r>
              <a:rPr lang="el-GR" sz="2400" dirty="0" smtClean="0"/>
              <a:t>Ορίσετε μια μεταβλητή για τη θύρα σας και αρχικοποιήστε τη θύρα ως εξόδου. </a:t>
            </a:r>
          </a:p>
          <a:p>
            <a:pPr marL="342900" indent="-342900" algn="just">
              <a:buAutoNum type="arabicPeriod"/>
            </a:pPr>
            <a:r>
              <a:rPr lang="el-GR" sz="2400" dirty="0" smtClean="0"/>
              <a:t> Ορίσετε μια μεταβλητή για τη φωτεινότητα με αρχική τιμή το 0.</a:t>
            </a:r>
          </a:p>
          <a:p>
            <a:pPr marL="342900" indent="-342900" algn="just">
              <a:buAutoNum type="arabicPeriod"/>
            </a:pPr>
            <a:r>
              <a:rPr lang="el-GR" sz="2400" dirty="0" smtClean="0"/>
              <a:t> Σε κάθε επανάληψη σταδιακά (π.χ. ανά 5) αυξάνετε τη φωτεινότητα, μέχρι το 255.</a:t>
            </a:r>
          </a:p>
          <a:p>
            <a:pPr marL="342900" indent="-342900" algn="just">
              <a:buAutoNum type="arabicPeriod"/>
            </a:pPr>
            <a:r>
              <a:rPr lang="el-GR" sz="2400" dirty="0" smtClean="0"/>
              <a:t> Όταν φτάνει στο 255 θα πρέπει να μηδενίζετε τη φωτεινότητα και να ξεκινάτε πάλι από την αρχή.</a:t>
            </a:r>
            <a:endParaRPr lang="el-G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smtClean="0"/>
              <a:t>Λαμπάκι (LED) που αναβοσβήνει </a:t>
            </a:r>
          </a:p>
          <a:p>
            <a:r>
              <a:rPr lang="el-GR" dirty="0" smtClean="0"/>
              <a:t>Φωτεινός σηματοδότης </a:t>
            </a:r>
          </a:p>
          <a:p>
            <a:r>
              <a:rPr lang="el-GR" dirty="0" smtClean="0"/>
              <a:t>Ρύθμιση της φωτεινότητας ενός LED με ποτενσιόμετρο</a:t>
            </a:r>
          </a:p>
          <a:p>
            <a:r>
              <a:rPr lang="el-GR" dirty="0" smtClean="0"/>
              <a:t> Αυτόματο φωτάκι νυκτός </a:t>
            </a:r>
          </a:p>
          <a:p>
            <a:r>
              <a:rPr lang="el-GR" dirty="0" smtClean="0"/>
              <a:t>Χριστουγεννιάτικα φωτάκια (σταδιακή αύξηση και μείωση φωτεινότητας ενός LED) </a:t>
            </a:r>
          </a:p>
          <a:p>
            <a:r>
              <a:rPr lang="el-GR" dirty="0" smtClean="0"/>
              <a:t>Θερμόμετρο εξωτερικού χώρου </a:t>
            </a:r>
          </a:p>
          <a:p>
            <a:r>
              <a:rPr lang="el-GR" dirty="0" smtClean="0"/>
              <a:t>Δημιουργώ τα δικά μου χρώματα με το RGB LED </a:t>
            </a:r>
          </a:p>
          <a:p>
            <a:r>
              <a:rPr lang="el-GR" dirty="0" smtClean="0"/>
              <a:t> Ανιχνευτής απόστασης </a:t>
            </a:r>
          </a:p>
          <a:p>
            <a:r>
              <a:rPr lang="el-GR" dirty="0" smtClean="0"/>
              <a:t>Αυτόνομο ρομποτικό όχημα αποφυγής εμποδίων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Φανάρια κυκλοφορίας με φανάρι πεζών</a:t>
            </a:r>
            <a:endParaRPr lang="el-GR"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0" y="1700808"/>
            <a:ext cx="8673878" cy="4753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Αισθητήρας υπερήχων (ή απόστασης) HC-SR04 </a:t>
            </a:r>
            <a:endParaRPr lang="el-GR" sz="3200" dirty="0"/>
          </a:p>
        </p:txBody>
      </p:sp>
      <p:pic>
        <p:nvPicPr>
          <p:cNvPr id="3075" name="Picture 3"/>
          <p:cNvPicPr>
            <a:picLocks noGrp="1" noChangeAspect="1" noChangeArrowheads="1"/>
          </p:cNvPicPr>
          <p:nvPr>
            <p:ph idx="1"/>
          </p:nvPr>
        </p:nvPicPr>
        <p:blipFill>
          <a:blip r:embed="rId2"/>
          <a:srcRect/>
          <a:stretch>
            <a:fillRect/>
          </a:stretch>
        </p:blipFill>
        <p:spPr bwMode="auto">
          <a:xfrm>
            <a:off x="285720" y="1428736"/>
            <a:ext cx="8501121" cy="48577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Βομβητής (</a:t>
            </a:r>
            <a:r>
              <a:rPr lang="en-US" sz="2800" dirty="0" smtClean="0"/>
              <a:t>buzzer)</a:t>
            </a:r>
            <a:r>
              <a:rPr lang="el-GR" sz="2800" dirty="0" smtClean="0"/>
              <a:t> – Παραγωγή ήχου</a:t>
            </a:r>
            <a:endParaRPr lang="el-GR" sz="2800" dirty="0"/>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a:srcRect/>
          <a:stretch>
            <a:fillRect/>
          </a:stretch>
        </p:blipFill>
        <p:spPr bwMode="auto">
          <a:xfrm>
            <a:off x="1214414" y="1714488"/>
            <a:ext cx="7358114" cy="4960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Αυτόνομο ρομποτικό όχημα αποφυγής εμποδίων</a:t>
            </a:r>
            <a:endParaRPr lang="el-GR" sz="2800" dirty="0"/>
          </a:p>
        </p:txBody>
      </p:sp>
      <p:pic>
        <p:nvPicPr>
          <p:cNvPr id="2050" name="Picture 2"/>
          <p:cNvPicPr>
            <a:picLocks noGrp="1" noChangeAspect="1" noChangeArrowheads="1"/>
          </p:cNvPicPr>
          <p:nvPr>
            <p:ph idx="1"/>
          </p:nvPr>
        </p:nvPicPr>
        <p:blipFill>
          <a:blip r:embed="rId2"/>
          <a:srcRect/>
          <a:stretch>
            <a:fillRect/>
          </a:stretch>
        </p:blipFill>
        <p:spPr bwMode="auto">
          <a:xfrm>
            <a:off x="928662" y="1737444"/>
            <a:ext cx="7143800" cy="5120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Τι είναι το </a:t>
            </a:r>
            <a:r>
              <a:rPr lang="el-GR" sz="3600" b="1" dirty="0" err="1" smtClean="0"/>
              <a:t>Arduino</a:t>
            </a:r>
            <a:endParaRPr lang="el-GR" sz="3600" dirty="0"/>
          </a:p>
        </p:txBody>
      </p:sp>
      <p:sp>
        <p:nvSpPr>
          <p:cNvPr id="3" name="2 - Θέση περιεχομένου"/>
          <p:cNvSpPr>
            <a:spLocks noGrp="1"/>
          </p:cNvSpPr>
          <p:nvPr>
            <p:ph idx="1"/>
          </p:nvPr>
        </p:nvSpPr>
        <p:spPr/>
        <p:txBody>
          <a:bodyPr>
            <a:normAutofit fontScale="70000" lnSpcReduction="20000"/>
          </a:bodyPr>
          <a:lstStyle/>
          <a:p>
            <a:pPr algn="just"/>
            <a:r>
              <a:rPr lang="el-GR" dirty="0" smtClean="0"/>
              <a:t> Είναι ένας </a:t>
            </a:r>
            <a:r>
              <a:rPr lang="el-GR" b="1" dirty="0" err="1" smtClean="0"/>
              <a:t>μικροελεγκτής</a:t>
            </a:r>
            <a:r>
              <a:rPr lang="el-GR" dirty="0" smtClean="0"/>
              <a:t> -  μια απλή μητρική πλακέτα ανοικτού κώδικα με </a:t>
            </a:r>
          </a:p>
          <a:p>
            <a:pPr lvl="1" algn="just"/>
            <a:r>
              <a:rPr lang="el-GR" dirty="0" smtClean="0"/>
              <a:t>ενσωματωμένο </a:t>
            </a:r>
            <a:r>
              <a:rPr lang="el-GR" dirty="0" err="1" smtClean="0"/>
              <a:t>μικροελεγκτή</a:t>
            </a:r>
            <a:r>
              <a:rPr lang="el-GR" dirty="0" smtClean="0"/>
              <a:t> και </a:t>
            </a:r>
          </a:p>
          <a:p>
            <a:pPr lvl="1" algn="just"/>
            <a:r>
              <a:rPr lang="el-GR" dirty="0" smtClean="0"/>
              <a:t>εισόδους / εξόδους  </a:t>
            </a:r>
          </a:p>
          <a:p>
            <a:pPr algn="just"/>
            <a:endParaRPr lang="el-GR" dirty="0" smtClean="0">
              <a:hlinkClick r:id="rId2" tooltip="Υλισμικό ανοικτής πηγής"/>
            </a:endParaRPr>
          </a:p>
          <a:p>
            <a:pPr algn="just"/>
            <a:r>
              <a:rPr lang="el-GR" i="1" dirty="0" err="1" smtClean="0"/>
              <a:t>Open</a:t>
            </a:r>
            <a:r>
              <a:rPr lang="el-GR" i="1" dirty="0" smtClean="0"/>
              <a:t> </a:t>
            </a:r>
            <a:r>
              <a:rPr lang="el-GR" i="1" dirty="0" err="1" smtClean="0"/>
              <a:t>Source</a:t>
            </a:r>
            <a:r>
              <a:rPr lang="el-GR" i="1" dirty="0" smtClean="0"/>
              <a:t> </a:t>
            </a:r>
            <a:r>
              <a:rPr lang="el-GR" i="1" dirty="0" err="1" smtClean="0"/>
              <a:t>Software</a:t>
            </a:r>
            <a:r>
              <a:rPr lang="el-GR" i="1" dirty="0" smtClean="0"/>
              <a:t> (</a:t>
            </a:r>
            <a:r>
              <a:rPr lang="el-GR" dirty="0" smtClean="0"/>
              <a:t>OSS) εννοείται λογισμικό  του οποίου ο πηγαίος κώδικας διατίθεται στους χρήστες επιτρέποντας τους να τον τροποποιήσουν ή και να τον αξιοποιήσουν σε άλλες εφαρμογές.</a:t>
            </a:r>
            <a:endParaRPr lang="el-GR" dirty="0" smtClean="0">
              <a:hlinkClick r:id="rId2" tooltip="Υλισμικό ανοικτής πηγής"/>
            </a:endParaRPr>
          </a:p>
          <a:p>
            <a:pPr algn="just"/>
            <a:endParaRPr lang="el-GR" dirty="0" smtClean="0">
              <a:hlinkClick r:id="rId2" tooltip="Υλισμικό ανοικτής πηγής"/>
            </a:endParaRPr>
          </a:p>
          <a:p>
            <a:pPr algn="just"/>
            <a:r>
              <a:rPr lang="el-GR" dirty="0" smtClean="0"/>
              <a:t>Μπορεί να προγραμματιστεί με τη  </a:t>
            </a:r>
            <a:r>
              <a:rPr lang="el-GR" b="1" dirty="0" smtClean="0"/>
              <a:t>γλώσσα </a:t>
            </a:r>
            <a:r>
              <a:rPr lang="el-GR" b="1" dirty="0" err="1" smtClean="0"/>
              <a:t>Wiring</a:t>
            </a:r>
            <a:r>
              <a:rPr lang="el-GR" b="1" dirty="0" smtClean="0"/>
              <a:t> </a:t>
            </a:r>
            <a:r>
              <a:rPr lang="el-GR" dirty="0" smtClean="0"/>
              <a:t>(ουσιαστικά πρόκειται για τη γλώσσα προγραμματισμού </a:t>
            </a:r>
            <a:r>
              <a:rPr lang="en-US" dirty="0" smtClean="0"/>
              <a:t>C++</a:t>
            </a:r>
            <a:r>
              <a:rPr lang="el-GR" dirty="0" smtClean="0"/>
              <a:t>  μαζί με  ένα σύνολο από βιβλιοθήκες, υλοποιημένες επίσης στην </a:t>
            </a:r>
            <a:r>
              <a:rPr lang="en-US" dirty="0" smtClean="0"/>
              <a:t>C++</a:t>
            </a:r>
            <a:r>
              <a:rPr lang="el-GR" dirty="0" smtClean="0"/>
              <a:t>).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Μικροσκοπικό (7x5 cm) </a:t>
            </a:r>
            <a:endParaRPr lang="el-GR" dirty="0"/>
          </a:p>
        </p:txBody>
      </p:sp>
      <p:sp>
        <p:nvSpPr>
          <p:cNvPr id="3" name="2 - Θέση περιεχομένου"/>
          <p:cNvSpPr>
            <a:spLocks noGrp="1"/>
          </p:cNvSpPr>
          <p:nvPr>
            <p:ph idx="1"/>
          </p:nvPr>
        </p:nvSpPr>
        <p:spPr/>
        <p:txBody>
          <a:bodyPr>
            <a:normAutofit/>
          </a:bodyPr>
          <a:lstStyle/>
          <a:p>
            <a:r>
              <a:rPr lang="el-GR" dirty="0" smtClean="0"/>
              <a:t>Δυνατότητες</a:t>
            </a:r>
          </a:p>
          <a:p>
            <a:pPr lvl="1"/>
            <a:r>
              <a:rPr lang="el-GR" dirty="0" smtClean="0"/>
              <a:t>σε εφαρμογές ρομποτικής και γενικότερα σε αυτοματισμούς</a:t>
            </a:r>
          </a:p>
          <a:p>
            <a:pPr lvl="2" algn="just"/>
            <a:r>
              <a:rPr lang="el-GR" dirty="0" smtClean="0"/>
              <a:t>την κίνηση κινητήρων</a:t>
            </a:r>
          </a:p>
          <a:p>
            <a:pPr lvl="2" algn="just"/>
            <a:r>
              <a:rPr lang="el-GR" dirty="0" smtClean="0"/>
              <a:t>τη λήψη πληροφοριών από διάφορους αισθητήρες (θερμοκρασίας, υγρασίας, υπερύθρων, απόστασης)</a:t>
            </a:r>
          </a:p>
          <a:p>
            <a:pPr lvl="2" algn="just"/>
            <a:r>
              <a:rPr lang="el-GR" dirty="0" smtClean="0"/>
              <a:t> την αμφίδρομη σειριακή επικοινωνία μεταξύ </a:t>
            </a:r>
            <a:r>
              <a:rPr lang="el-GR" dirty="0" err="1" smtClean="0"/>
              <a:t>Arduino</a:t>
            </a:r>
            <a:r>
              <a:rPr lang="el-GR" dirty="0" smtClean="0"/>
              <a:t> και PC χρησιμοποιώντας γλώσσες προγραμματισμού (όπως </a:t>
            </a:r>
            <a:r>
              <a:rPr lang="el-GR" dirty="0" err="1" smtClean="0"/>
              <a:t>Java</a:t>
            </a:r>
            <a:r>
              <a:rPr lang="el-GR" dirty="0" smtClean="0"/>
              <a:t> και </a:t>
            </a:r>
            <a:r>
              <a:rPr lang="el-GR" dirty="0" err="1" smtClean="0"/>
              <a:t>python</a:t>
            </a:r>
            <a:r>
              <a:rPr lang="el-GR" dirty="0" smtClean="0"/>
              <a:t>)</a:t>
            </a:r>
          </a:p>
          <a:p>
            <a:pPr lvl="2" algn="just"/>
            <a:r>
              <a:rPr lang="el-GR" dirty="0" smtClean="0"/>
              <a:t>την αναπαραγωγή και αντίληψη ήχων</a:t>
            </a:r>
          </a:p>
          <a:p>
            <a:endParaRPr lang="el-GR" dirty="0"/>
          </a:p>
        </p:txBody>
      </p:sp>
      <p:pic>
        <p:nvPicPr>
          <p:cNvPr id="4" name="Picture 2" descr="https://upload.wikimedia.org/wikipedia/commons/thumb/3/38/Arduino_Uno_-_R3.jpg/200px-Arduino_Uno_-_R3.jpg"/>
          <p:cNvPicPr>
            <a:picLocks noChangeAspect="1" noChangeArrowheads="1"/>
          </p:cNvPicPr>
          <p:nvPr/>
        </p:nvPicPr>
        <p:blipFill>
          <a:blip r:embed="rId2"/>
          <a:srcRect/>
          <a:stretch>
            <a:fillRect/>
          </a:stretch>
        </p:blipFill>
        <p:spPr bwMode="auto">
          <a:xfrm>
            <a:off x="7262786" y="357166"/>
            <a:ext cx="1881214" cy="18812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1043</Words>
  <Application>Microsoft Office PowerPoint</Application>
  <PresentationFormat>Προβολή στην οθόνη (4:3)</PresentationFormat>
  <Paragraphs>127</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Προγραμματίζοντας με τον μικροελεγκτή Arduino</vt:lpstr>
      <vt:lpstr>Προγραμματίζοντας με τον μικροελεγκτή Arduino</vt:lpstr>
      <vt:lpstr>Φανάρια κυκλοφορίας</vt:lpstr>
      <vt:lpstr>Φανάρια κυκλοφορίας με φανάρι πεζών</vt:lpstr>
      <vt:lpstr>Αισθητήρας υπερήχων (ή απόστασης) HC-SR04 </vt:lpstr>
      <vt:lpstr>Βομβητής (buzzer) – Παραγωγή ήχου</vt:lpstr>
      <vt:lpstr>Αυτόνομο ρομποτικό όχημα αποφυγής εμποδίων</vt:lpstr>
      <vt:lpstr>Τι είναι το Arduino</vt:lpstr>
      <vt:lpstr>Μικροσκοπικό (7x5 cm) </vt:lpstr>
      <vt:lpstr>Βασικά Πλεονεκτήματα πλατφόρμας Arduino </vt:lpstr>
      <vt:lpstr>Πλατφόρμες Arduino που έχουν αναπτυχθεί και όπου η κάθε μία είτε αποτελεί εξέλιξη κάποιας άλλης, είτε έχει αναπτυχθεί για κάποιο συγκεκριμένο σκοπό: </vt:lpstr>
      <vt:lpstr>Γνωριμία με τον μικροελεγκτή Arduino </vt:lpstr>
      <vt:lpstr>Διαφάνεια 13</vt:lpstr>
      <vt:lpstr>Αισθητήρες</vt:lpstr>
      <vt:lpstr>Διαφάνεια 15</vt:lpstr>
      <vt:lpstr>Διαφάνεια 16</vt:lpstr>
      <vt:lpstr>Προγραμματισμός Arduino </vt:lpstr>
      <vt:lpstr>Περιβάλλον Εργασίας </vt:lpstr>
      <vt:lpstr>Βασική δομή προγράμματος</vt:lpstr>
      <vt:lpstr>Άσκηση 1η</vt:lpstr>
      <vt:lpstr>Άσκηση 2η To led που αναβοσβήνει</vt:lpstr>
      <vt:lpstr>Διαφάνεια 22</vt:lpstr>
      <vt:lpstr>Άσκηση 2η To led που αναβοσβήνει</vt:lpstr>
      <vt:lpstr>Άσκηση 3η</vt:lpstr>
      <vt:lpstr>Διαφάνεια 25</vt:lpstr>
      <vt:lpstr>Διαφάνεια 26</vt:lpstr>
      <vt:lpstr>Άσκηση 4η  Τα φανάρια κυκλοφορίας</vt:lpstr>
      <vt:lpstr>Άσκηση 4η  Τα φανάρια κυκλοφορίας</vt:lpstr>
      <vt:lpstr>Άσκηση 4η  Τα φανάρια κυκλοφορίας</vt:lpstr>
      <vt:lpstr>Άσκηση 5η   Τα φανάρια κυκλοφορίας με φανάρι πεζών</vt:lpstr>
      <vt:lpstr>Άσκηση 5η   Τα φανάρια κυκλοφορίας με φανάρι πεζών</vt:lpstr>
      <vt:lpstr>Άσκηση 5η   Τα φανάρια κυκλοφορίας με φανάρι πεζών</vt:lpstr>
      <vt:lpstr>Άσκηση 6η Σταδιακή αύξηση και μείωση φωτεινότητας (Fade in-Fade out)</vt:lpstr>
      <vt:lpstr>Άσκηση 6η Σταδιακή αύξηση και μείωση φωτεινότητας (Fade in-Fade out)</vt:lpstr>
      <vt:lpstr>Άσκηση 6η Σταδιακή αύξηση και μείωση φωτεινότητας (Fade in-Fade out)</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EYA</dc:creator>
  <cp:lastModifiedBy>Commander</cp:lastModifiedBy>
  <cp:revision>51</cp:revision>
  <dcterms:created xsi:type="dcterms:W3CDTF">2022-10-17T15:07:24Z</dcterms:created>
  <dcterms:modified xsi:type="dcterms:W3CDTF">2024-10-07T15:12:42Z</dcterms:modified>
</cp:coreProperties>
</file>