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264"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Lst>
  <p:sldSz cx="12188825" cy="6858000"/>
  <p:notesSz cx="6858000" cy="9144000"/>
  <p:defaultTextStyle>
    <a:defPPr rtl="0">
      <a:defRPr lang="el-g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C82DFD-D383-4206-BBB9-CB9CA35BF159}" v="69" dt="2024-09-11T18:31:27.650"/>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howGuides="1">
      <p:cViewPr varScale="1">
        <p:scale>
          <a:sx n="97" d="100"/>
          <a:sy n="97" d="100"/>
        </p:scale>
        <p:origin x="103" y="46"/>
      </p:cViewPr>
      <p:guideLst>
        <p:guide pos="3839"/>
        <p:guide orient="horz" pos="2160"/>
      </p:guideLst>
    </p:cSldViewPr>
  </p:slideViewPr>
  <p:notesTextViewPr>
    <p:cViewPr>
      <p:scale>
        <a:sx n="1" d="1"/>
        <a:sy n="1" d="1"/>
      </p:scale>
      <p:origin x="0" y="0"/>
    </p:cViewPr>
  </p:notesTextViewPr>
  <p:notesViewPr>
    <p:cSldViewPr>
      <p:cViewPr varScale="1">
        <p:scale>
          <a:sx n="100" d="100"/>
          <a:sy n="100" d="100"/>
        </p:scale>
        <p:origin x="35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Μαριαννα Κουρτεση" userId="c132459e28d848bf" providerId="LiveId" clId="{58C82DFD-D383-4206-BBB9-CB9CA35BF159}"/>
    <pc:docChg chg="undo custSel addSld delSld modSld">
      <pc:chgData name="Μαριαννα Κουρτεση" userId="c132459e28d848bf" providerId="LiveId" clId="{58C82DFD-D383-4206-BBB9-CB9CA35BF159}" dt="2024-09-11T18:33:51.408" v="9090" actId="113"/>
      <pc:docMkLst>
        <pc:docMk/>
      </pc:docMkLst>
      <pc:sldChg chg="del">
        <pc:chgData name="Μαριαννα Κουρτεση" userId="c132459e28d848bf" providerId="LiveId" clId="{58C82DFD-D383-4206-BBB9-CB9CA35BF159}" dt="2024-09-11T18:32:24.980" v="9052" actId="2696"/>
        <pc:sldMkLst>
          <pc:docMk/>
          <pc:sldMk cId="1997697987" sldId="266"/>
        </pc:sldMkLst>
      </pc:sldChg>
      <pc:sldChg chg="del">
        <pc:chgData name="Μαριαννα Κουρτεση" userId="c132459e28d848bf" providerId="LiveId" clId="{58C82DFD-D383-4206-BBB9-CB9CA35BF159}" dt="2024-09-11T18:32:28.468" v="9053" actId="2696"/>
        <pc:sldMkLst>
          <pc:docMk/>
          <pc:sldMk cId="3296948863" sldId="268"/>
        </pc:sldMkLst>
      </pc:sldChg>
      <pc:sldChg chg="del">
        <pc:chgData name="Μαριαννα Κουρτεση" userId="c132459e28d848bf" providerId="LiveId" clId="{58C82DFD-D383-4206-BBB9-CB9CA35BF159}" dt="2024-09-11T18:32:32.464" v="9054" actId="2696"/>
        <pc:sldMkLst>
          <pc:docMk/>
          <pc:sldMk cId="1653943558" sldId="269"/>
        </pc:sldMkLst>
      </pc:sldChg>
      <pc:sldChg chg="del">
        <pc:chgData name="Μαριαννα Κουρτεση" userId="c132459e28d848bf" providerId="LiveId" clId="{58C82DFD-D383-4206-BBB9-CB9CA35BF159}" dt="2024-09-11T18:32:34.818" v="9055" actId="2696"/>
        <pc:sldMkLst>
          <pc:docMk/>
          <pc:sldMk cId="3030984589" sldId="270"/>
        </pc:sldMkLst>
      </pc:sldChg>
      <pc:sldChg chg="del">
        <pc:chgData name="Μαριαννα Κουρτεση" userId="c132459e28d848bf" providerId="LiveId" clId="{58C82DFD-D383-4206-BBB9-CB9CA35BF159}" dt="2024-09-11T18:32:40.810" v="9057" actId="2696"/>
        <pc:sldMkLst>
          <pc:docMk/>
          <pc:sldMk cId="3761302454" sldId="274"/>
        </pc:sldMkLst>
      </pc:sldChg>
      <pc:sldChg chg="del">
        <pc:chgData name="Μαριαννα Κουρτεση" userId="c132459e28d848bf" providerId="LiveId" clId="{58C82DFD-D383-4206-BBB9-CB9CA35BF159}" dt="2024-09-11T18:32:11.767" v="9048" actId="2696"/>
        <pc:sldMkLst>
          <pc:docMk/>
          <pc:sldMk cId="711182959" sldId="276"/>
        </pc:sldMkLst>
      </pc:sldChg>
      <pc:sldChg chg="del">
        <pc:chgData name="Μαριαννα Κουρτεση" userId="c132459e28d848bf" providerId="LiveId" clId="{58C82DFD-D383-4206-BBB9-CB9CA35BF159}" dt="2024-09-11T18:32:15.068" v="9049" actId="2696"/>
        <pc:sldMkLst>
          <pc:docMk/>
          <pc:sldMk cId="2474917317" sldId="277"/>
        </pc:sldMkLst>
      </pc:sldChg>
      <pc:sldChg chg="del">
        <pc:chgData name="Μαριαννα Κουρτεση" userId="c132459e28d848bf" providerId="LiveId" clId="{58C82DFD-D383-4206-BBB9-CB9CA35BF159}" dt="2024-09-11T18:32:17.621" v="9050" actId="2696"/>
        <pc:sldMkLst>
          <pc:docMk/>
          <pc:sldMk cId="6860444" sldId="278"/>
        </pc:sldMkLst>
      </pc:sldChg>
      <pc:sldChg chg="del">
        <pc:chgData name="Μαριαννα Κουρτεση" userId="c132459e28d848bf" providerId="LiveId" clId="{58C82DFD-D383-4206-BBB9-CB9CA35BF159}" dt="2024-09-11T18:32:20.386" v="9051" actId="2696"/>
        <pc:sldMkLst>
          <pc:docMk/>
          <pc:sldMk cId="13403576" sldId="279"/>
        </pc:sldMkLst>
      </pc:sldChg>
      <pc:sldChg chg="del">
        <pc:chgData name="Μαριαννα Κουρτεση" userId="c132459e28d848bf" providerId="LiveId" clId="{58C82DFD-D383-4206-BBB9-CB9CA35BF159}" dt="2024-09-11T18:32:38.006" v="9056" actId="2696"/>
        <pc:sldMkLst>
          <pc:docMk/>
          <pc:sldMk cId="1750688946" sldId="280"/>
        </pc:sldMkLst>
      </pc:sldChg>
      <pc:sldChg chg="modSp mod">
        <pc:chgData name="Μαριαννα Κουρτεση" userId="c132459e28d848bf" providerId="LiveId" clId="{58C82DFD-D383-4206-BBB9-CB9CA35BF159}" dt="2024-09-11T15:17:00.902" v="2974" actId="1076"/>
        <pc:sldMkLst>
          <pc:docMk/>
          <pc:sldMk cId="2180981070" sldId="281"/>
        </pc:sldMkLst>
        <pc:cxnChg chg="mod">
          <ac:chgData name="Μαριαννα Κουρτεση" userId="c132459e28d848bf" providerId="LiveId" clId="{58C82DFD-D383-4206-BBB9-CB9CA35BF159}" dt="2024-09-11T15:17:00.902" v="2974" actId="1076"/>
          <ac:cxnSpMkLst>
            <pc:docMk/>
            <pc:sldMk cId="2180981070" sldId="281"/>
            <ac:cxnSpMk id="5" creationId="{46B131C9-33E4-B637-13CE-66EF1324D40C}"/>
          </ac:cxnSpMkLst>
        </pc:cxnChg>
        <pc:cxnChg chg="mod">
          <ac:chgData name="Μαριαννα Κουρτεση" userId="c132459e28d848bf" providerId="LiveId" clId="{58C82DFD-D383-4206-BBB9-CB9CA35BF159}" dt="2024-09-11T15:16:56.160" v="2972" actId="1076"/>
          <ac:cxnSpMkLst>
            <pc:docMk/>
            <pc:sldMk cId="2180981070" sldId="281"/>
            <ac:cxnSpMk id="7" creationId="{0285FA00-40FA-2816-1F13-6F871A81127A}"/>
          </ac:cxnSpMkLst>
        </pc:cxnChg>
      </pc:sldChg>
      <pc:sldChg chg="addSp delSp modSp new mod">
        <pc:chgData name="Μαριαννα Κουρτεση" userId="c132459e28d848bf" providerId="LiveId" clId="{58C82DFD-D383-4206-BBB9-CB9CA35BF159}" dt="2024-09-07T14:02:43.240" v="445" actId="113"/>
        <pc:sldMkLst>
          <pc:docMk/>
          <pc:sldMk cId="2432927657" sldId="292"/>
        </pc:sldMkLst>
        <pc:spChg chg="mod">
          <ac:chgData name="Μαριαννα Κουρτεση" userId="c132459e28d848bf" providerId="LiveId" clId="{58C82DFD-D383-4206-BBB9-CB9CA35BF159}" dt="2024-09-07T14:02:43.240" v="445" actId="113"/>
          <ac:spMkLst>
            <pc:docMk/>
            <pc:sldMk cId="2432927657" sldId="292"/>
            <ac:spMk id="2" creationId="{325C70D1-6E2C-9258-FDEB-81021E893E53}"/>
          </ac:spMkLst>
        </pc:spChg>
        <pc:spChg chg="del">
          <ac:chgData name="Μαριαννα Κουρτεση" userId="c132459e28d848bf" providerId="LiveId" clId="{58C82DFD-D383-4206-BBB9-CB9CA35BF159}" dt="2024-09-07T13:54:42.515" v="1" actId="21"/>
          <ac:spMkLst>
            <pc:docMk/>
            <pc:sldMk cId="2432927657" sldId="292"/>
            <ac:spMk id="3" creationId="{DF77DF0D-D991-60C1-387B-3D8BF3B98F08}"/>
          </ac:spMkLst>
        </pc:spChg>
        <pc:spChg chg="add mod">
          <ac:chgData name="Μαριαννα Κουρτεση" userId="c132459e28d848bf" providerId="LiveId" clId="{58C82DFD-D383-4206-BBB9-CB9CA35BF159}" dt="2024-09-07T14:01:33.172" v="397" actId="1076"/>
          <ac:spMkLst>
            <pc:docMk/>
            <pc:sldMk cId="2432927657" sldId="292"/>
            <ac:spMk id="8" creationId="{93C670BF-5965-22BA-E104-F66EBC80E0B2}"/>
          </ac:spMkLst>
        </pc:spChg>
        <pc:spChg chg="add mod">
          <ac:chgData name="Μαριαννα Κουρτεση" userId="c132459e28d848bf" providerId="LiveId" clId="{58C82DFD-D383-4206-BBB9-CB9CA35BF159}" dt="2024-09-07T14:02:04.380" v="423" actId="14100"/>
          <ac:spMkLst>
            <pc:docMk/>
            <pc:sldMk cId="2432927657" sldId="292"/>
            <ac:spMk id="9" creationId="{4D565ACD-9082-B88C-6149-511702E511D4}"/>
          </ac:spMkLst>
        </pc:spChg>
        <pc:spChg chg="add mod">
          <ac:chgData name="Μαριαννα Κουρτεση" userId="c132459e28d848bf" providerId="LiveId" clId="{58C82DFD-D383-4206-BBB9-CB9CA35BF159}" dt="2024-09-07T14:02:32.597" v="444" actId="1076"/>
          <ac:spMkLst>
            <pc:docMk/>
            <pc:sldMk cId="2432927657" sldId="292"/>
            <ac:spMk id="10" creationId="{3BF8DD18-D22B-3506-79B5-C5163698E143}"/>
          </ac:spMkLst>
        </pc:spChg>
        <pc:cxnChg chg="add del">
          <ac:chgData name="Μαριαννα Κουρτεση" userId="c132459e28d848bf" providerId="LiveId" clId="{58C82DFD-D383-4206-BBB9-CB9CA35BF159}" dt="2024-09-07T14:00:38.983" v="352" actId="21"/>
          <ac:cxnSpMkLst>
            <pc:docMk/>
            <pc:sldMk cId="2432927657" sldId="292"/>
            <ac:cxnSpMk id="5" creationId="{5F11C2D8-53F6-FCB0-7364-DF75B62541CC}"/>
          </ac:cxnSpMkLst>
        </pc:cxnChg>
        <pc:cxnChg chg="add del">
          <ac:chgData name="Μαριαννα Κουρτεση" userId="c132459e28d848bf" providerId="LiveId" clId="{58C82DFD-D383-4206-BBB9-CB9CA35BF159}" dt="2024-09-07T14:00:52.339" v="354" actId="21"/>
          <ac:cxnSpMkLst>
            <pc:docMk/>
            <pc:sldMk cId="2432927657" sldId="292"/>
            <ac:cxnSpMk id="7" creationId="{20493BF3-BB6A-990C-9D35-4612A92CA58D}"/>
          </ac:cxnSpMkLst>
        </pc:cxnChg>
      </pc:sldChg>
      <pc:sldChg chg="addSp delSp modSp new mod">
        <pc:chgData name="Μαριαννα Κουρτεση" userId="c132459e28d848bf" providerId="LiveId" clId="{58C82DFD-D383-4206-BBB9-CB9CA35BF159}" dt="2024-09-07T14:20:48.326" v="1166" actId="113"/>
        <pc:sldMkLst>
          <pc:docMk/>
          <pc:sldMk cId="321489831" sldId="293"/>
        </pc:sldMkLst>
        <pc:spChg chg="mod">
          <ac:chgData name="Μαριαννα Κουρτεση" userId="c132459e28d848bf" providerId="LiveId" clId="{58C82DFD-D383-4206-BBB9-CB9CA35BF159}" dt="2024-09-07T14:20:48.326" v="1166" actId="113"/>
          <ac:spMkLst>
            <pc:docMk/>
            <pc:sldMk cId="321489831" sldId="293"/>
            <ac:spMk id="2" creationId="{213C49AE-965A-EB5A-3882-87DA5278F594}"/>
          </ac:spMkLst>
        </pc:spChg>
        <pc:spChg chg="del">
          <ac:chgData name="Μαριαννα Κουρτεση" userId="c132459e28d848bf" providerId="LiveId" clId="{58C82DFD-D383-4206-BBB9-CB9CA35BF159}" dt="2024-09-07T14:03:03.370" v="447" actId="21"/>
          <ac:spMkLst>
            <pc:docMk/>
            <pc:sldMk cId="321489831" sldId="293"/>
            <ac:spMk id="3" creationId="{CD1A14AC-927C-F51B-E2A0-F66574E75D21}"/>
          </ac:spMkLst>
        </pc:spChg>
        <pc:spChg chg="add">
          <ac:chgData name="Μαριαννα Κουρτεση" userId="c132459e28d848bf" providerId="LiveId" clId="{58C82DFD-D383-4206-BBB9-CB9CA35BF159}" dt="2024-09-07T14:07:37.820" v="734" actId="11529"/>
          <ac:spMkLst>
            <pc:docMk/>
            <pc:sldMk cId="321489831" sldId="293"/>
            <ac:spMk id="4" creationId="{12B35A83-E7FF-B837-6EF0-FEE47F91CEE9}"/>
          </ac:spMkLst>
        </pc:spChg>
        <pc:spChg chg="add mod">
          <ac:chgData name="Μαριαννα Κουρτεση" userId="c132459e28d848bf" providerId="LiveId" clId="{58C82DFD-D383-4206-BBB9-CB9CA35BF159}" dt="2024-09-07T14:19:10.761" v="1137" actId="1076"/>
          <ac:spMkLst>
            <pc:docMk/>
            <pc:sldMk cId="321489831" sldId="293"/>
            <ac:spMk id="5" creationId="{1BA6ECEC-25E6-A1EB-B842-1D0EF46E453A}"/>
          </ac:spMkLst>
        </pc:spChg>
        <pc:spChg chg="add mod">
          <ac:chgData name="Μαριαννα Κουρτεση" userId="c132459e28d848bf" providerId="LiveId" clId="{58C82DFD-D383-4206-BBB9-CB9CA35BF159}" dt="2024-09-07T14:19:30.793" v="1149" actId="1076"/>
          <ac:spMkLst>
            <pc:docMk/>
            <pc:sldMk cId="321489831" sldId="293"/>
            <ac:spMk id="6" creationId="{B988749E-39FE-7960-0750-CDF5A961FC63}"/>
          </ac:spMkLst>
        </pc:spChg>
        <pc:spChg chg="add mod">
          <ac:chgData name="Μαριαννα Κουρτεση" userId="c132459e28d848bf" providerId="LiveId" clId="{58C82DFD-D383-4206-BBB9-CB9CA35BF159}" dt="2024-09-07T14:19:45.496" v="1153" actId="1076"/>
          <ac:spMkLst>
            <pc:docMk/>
            <pc:sldMk cId="321489831" sldId="293"/>
            <ac:spMk id="7" creationId="{FF1CCB0C-1B10-F73A-824A-5D61AE9EBA0A}"/>
          </ac:spMkLst>
        </pc:spChg>
        <pc:spChg chg="add mod">
          <ac:chgData name="Μαριαννα Κουρτεση" userId="c132459e28d848bf" providerId="LiveId" clId="{58C82DFD-D383-4206-BBB9-CB9CA35BF159}" dt="2024-09-07T14:19:57.688" v="1156" actId="1076"/>
          <ac:spMkLst>
            <pc:docMk/>
            <pc:sldMk cId="321489831" sldId="293"/>
            <ac:spMk id="8" creationId="{F6FF3F81-B7DC-FABC-448D-A2E9B2ADFB35}"/>
          </ac:spMkLst>
        </pc:spChg>
      </pc:sldChg>
      <pc:sldChg chg="addSp delSp modSp new mod">
        <pc:chgData name="Μαριαννα Κουρτεση" userId="c132459e28d848bf" providerId="LiveId" clId="{58C82DFD-D383-4206-BBB9-CB9CA35BF159}" dt="2024-09-07T14:59:01.780" v="2415" actId="21"/>
        <pc:sldMkLst>
          <pc:docMk/>
          <pc:sldMk cId="3135304214" sldId="294"/>
        </pc:sldMkLst>
        <pc:spChg chg="mod">
          <ac:chgData name="Μαριαννα Κουρτεση" userId="c132459e28d848bf" providerId="LiveId" clId="{58C82DFD-D383-4206-BBB9-CB9CA35BF159}" dt="2024-09-07T14:57:05.875" v="2385" actId="20577"/>
          <ac:spMkLst>
            <pc:docMk/>
            <pc:sldMk cId="3135304214" sldId="294"/>
            <ac:spMk id="2" creationId="{FC628875-87CA-54F3-13BA-1D1BAEC04A7B}"/>
          </ac:spMkLst>
        </pc:spChg>
        <pc:spChg chg="del">
          <ac:chgData name="Μαριαννα Κουρτεση" userId="c132459e28d848bf" providerId="LiveId" clId="{58C82DFD-D383-4206-BBB9-CB9CA35BF159}" dt="2024-09-07T14:21:05.498" v="1168" actId="21"/>
          <ac:spMkLst>
            <pc:docMk/>
            <pc:sldMk cId="3135304214" sldId="294"/>
            <ac:spMk id="3" creationId="{EB248039-9337-D6C9-8B6B-70B2DF731360}"/>
          </ac:spMkLst>
        </pc:spChg>
        <pc:spChg chg="add mod">
          <ac:chgData name="Μαριαννα Κουρτεση" userId="c132459e28d848bf" providerId="LiveId" clId="{58C82DFD-D383-4206-BBB9-CB9CA35BF159}" dt="2024-09-07T14:28:17.149" v="1594" actId="1076"/>
          <ac:spMkLst>
            <pc:docMk/>
            <pc:sldMk cId="3135304214" sldId="294"/>
            <ac:spMk id="4" creationId="{36175A5B-FB4B-1D03-C80C-708A908CA899}"/>
          </ac:spMkLst>
        </pc:spChg>
        <pc:spChg chg="add mod">
          <ac:chgData name="Μαριαννα Κουρτεση" userId="c132459e28d848bf" providerId="LiveId" clId="{58C82DFD-D383-4206-BBB9-CB9CA35BF159}" dt="2024-09-07T14:28:12.549" v="1593" actId="1076"/>
          <ac:spMkLst>
            <pc:docMk/>
            <pc:sldMk cId="3135304214" sldId="294"/>
            <ac:spMk id="5" creationId="{C0CE5FB3-E02B-913C-AD02-D800D80DFB1C}"/>
          </ac:spMkLst>
        </pc:spChg>
        <pc:cxnChg chg="add del mod">
          <ac:chgData name="Μαριαννα Κουρτεση" userId="c132459e28d848bf" providerId="LiveId" clId="{58C82DFD-D383-4206-BBB9-CB9CA35BF159}" dt="2024-09-07T14:58:57.552" v="2414" actId="21"/>
          <ac:cxnSpMkLst>
            <pc:docMk/>
            <pc:sldMk cId="3135304214" sldId="294"/>
            <ac:cxnSpMk id="7" creationId="{FB7EB64C-E3D1-7262-F97A-6AE90FC87EC3}"/>
          </ac:cxnSpMkLst>
        </pc:cxnChg>
        <pc:cxnChg chg="add del">
          <ac:chgData name="Μαριαννα Κουρτεση" userId="c132459e28d848bf" providerId="LiveId" clId="{58C82DFD-D383-4206-BBB9-CB9CA35BF159}" dt="2024-09-07T14:59:01.780" v="2415" actId="21"/>
          <ac:cxnSpMkLst>
            <pc:docMk/>
            <pc:sldMk cId="3135304214" sldId="294"/>
            <ac:cxnSpMk id="10" creationId="{17D47315-5A5C-678C-741E-6EB819E99FF6}"/>
          </ac:cxnSpMkLst>
        </pc:cxnChg>
      </pc:sldChg>
      <pc:sldChg chg="addSp modSp new mod">
        <pc:chgData name="Μαριαννα Κουρτεση" userId="c132459e28d848bf" providerId="LiveId" clId="{58C82DFD-D383-4206-BBB9-CB9CA35BF159}" dt="2024-09-07T14:58:46.905" v="2413" actId="113"/>
        <pc:sldMkLst>
          <pc:docMk/>
          <pc:sldMk cId="989169140" sldId="295"/>
        </pc:sldMkLst>
        <pc:spChg chg="mod">
          <ac:chgData name="Μαριαννα Κουρτεση" userId="c132459e28d848bf" providerId="LiveId" clId="{58C82DFD-D383-4206-BBB9-CB9CA35BF159}" dt="2024-09-07T14:58:46.905" v="2413" actId="113"/>
          <ac:spMkLst>
            <pc:docMk/>
            <pc:sldMk cId="989169140" sldId="295"/>
            <ac:spMk id="2" creationId="{1C0B6BE9-A813-5FE2-1FE9-9365C29BEA4D}"/>
          </ac:spMkLst>
        </pc:spChg>
        <pc:spChg chg="mod">
          <ac:chgData name="Μαριαννα Κουρτεση" userId="c132459e28d848bf" providerId="LiveId" clId="{58C82DFD-D383-4206-BBB9-CB9CA35BF159}" dt="2024-09-07T14:30:52.013" v="1746" actId="14100"/>
          <ac:spMkLst>
            <pc:docMk/>
            <pc:sldMk cId="989169140" sldId="295"/>
            <ac:spMk id="3" creationId="{8A5BF256-7F30-304E-EC2A-0330ABE18615}"/>
          </ac:spMkLst>
        </pc:spChg>
        <pc:spChg chg="add">
          <ac:chgData name="Μαριαννα Κουρτεση" userId="c132459e28d848bf" providerId="LiveId" clId="{58C82DFD-D383-4206-BBB9-CB9CA35BF159}" dt="2024-09-07T14:47:03.428" v="2006" actId="11529"/>
          <ac:spMkLst>
            <pc:docMk/>
            <pc:sldMk cId="989169140" sldId="295"/>
            <ac:spMk id="4" creationId="{80FD4516-8E00-F8B2-CE3A-256CDD132966}"/>
          </ac:spMkLst>
        </pc:spChg>
        <pc:spChg chg="add mod">
          <ac:chgData name="Μαριαννα Κουρτεση" userId="c132459e28d848bf" providerId="LiveId" clId="{58C82DFD-D383-4206-BBB9-CB9CA35BF159}" dt="2024-09-07T14:50:28.370" v="2117" actId="1076"/>
          <ac:spMkLst>
            <pc:docMk/>
            <pc:sldMk cId="989169140" sldId="295"/>
            <ac:spMk id="5" creationId="{47E31457-A475-7D5B-2109-6C2EEA402A7C}"/>
          </ac:spMkLst>
        </pc:spChg>
        <pc:cxnChg chg="add">
          <ac:chgData name="Μαριαννα Κουρτεση" userId="c132459e28d848bf" providerId="LiveId" clId="{58C82DFD-D383-4206-BBB9-CB9CA35BF159}" dt="2024-09-07T14:58:14.912" v="2410" actId="11529"/>
          <ac:cxnSpMkLst>
            <pc:docMk/>
            <pc:sldMk cId="989169140" sldId="295"/>
            <ac:cxnSpMk id="7" creationId="{D2391517-A543-296D-37E1-16FE9CD93E2C}"/>
          </ac:cxnSpMkLst>
        </pc:cxnChg>
        <pc:cxnChg chg="add">
          <ac:chgData name="Μαριαννα Κουρτεση" userId="c132459e28d848bf" providerId="LiveId" clId="{58C82DFD-D383-4206-BBB9-CB9CA35BF159}" dt="2024-09-07T14:58:30.456" v="2411" actId="11529"/>
          <ac:cxnSpMkLst>
            <pc:docMk/>
            <pc:sldMk cId="989169140" sldId="295"/>
            <ac:cxnSpMk id="9" creationId="{0735CEEF-3DDF-12B6-C61C-81E065534C73}"/>
          </ac:cxnSpMkLst>
        </pc:cxnChg>
      </pc:sldChg>
      <pc:sldChg chg="addSp delSp modSp new mod">
        <pc:chgData name="Μαριαννα Κουρτεση" userId="c132459e28d848bf" providerId="LiveId" clId="{58C82DFD-D383-4206-BBB9-CB9CA35BF159}" dt="2024-09-07T15:26:25.760" v="2971" actId="1076"/>
        <pc:sldMkLst>
          <pc:docMk/>
          <pc:sldMk cId="3745195957" sldId="296"/>
        </pc:sldMkLst>
        <pc:spChg chg="mod">
          <ac:chgData name="Μαριαννα Κουρτεση" userId="c132459e28d848bf" providerId="LiveId" clId="{58C82DFD-D383-4206-BBB9-CB9CA35BF159}" dt="2024-09-07T15:25:43.451" v="2964" actId="20577"/>
          <ac:spMkLst>
            <pc:docMk/>
            <pc:sldMk cId="3745195957" sldId="296"/>
            <ac:spMk id="2" creationId="{7526B78E-6F0C-1E19-691D-1DA190507443}"/>
          </ac:spMkLst>
        </pc:spChg>
        <pc:spChg chg="del">
          <ac:chgData name="Μαριαννα Κουρτεση" userId="c132459e28d848bf" providerId="LiveId" clId="{58C82DFD-D383-4206-BBB9-CB9CA35BF159}" dt="2024-09-07T14:59:28.177" v="2417" actId="21"/>
          <ac:spMkLst>
            <pc:docMk/>
            <pc:sldMk cId="3745195957" sldId="296"/>
            <ac:spMk id="3" creationId="{F31A8EEB-21A8-32C6-D6A4-A69A5178D9BB}"/>
          </ac:spMkLst>
        </pc:spChg>
        <pc:spChg chg="add mod">
          <ac:chgData name="Μαριαννα Κουρτεση" userId="c132459e28d848bf" providerId="LiveId" clId="{58C82DFD-D383-4206-BBB9-CB9CA35BF159}" dt="2024-09-07T15:26:25.760" v="2971" actId="1076"/>
          <ac:spMkLst>
            <pc:docMk/>
            <pc:sldMk cId="3745195957" sldId="296"/>
            <ac:spMk id="6" creationId="{F5AFD18F-5949-8C92-A202-08275A095B42}"/>
          </ac:spMkLst>
        </pc:spChg>
        <pc:spChg chg="add mod">
          <ac:chgData name="Μαριαννα Κουρτεση" userId="c132459e28d848bf" providerId="LiveId" clId="{58C82DFD-D383-4206-BBB9-CB9CA35BF159}" dt="2024-09-07T15:26:23.285" v="2970" actId="1076"/>
          <ac:spMkLst>
            <pc:docMk/>
            <pc:sldMk cId="3745195957" sldId="296"/>
            <ac:spMk id="7" creationId="{A33EBF71-9115-C1B0-B45A-4C891395F9C0}"/>
          </ac:spMkLst>
        </pc:spChg>
        <pc:spChg chg="add del mod">
          <ac:chgData name="Μαριαννα Κουρτεση" userId="c132459e28d848bf" providerId="LiveId" clId="{58C82DFD-D383-4206-BBB9-CB9CA35BF159}" dt="2024-09-07T15:26:00.127" v="2967" actId="21"/>
          <ac:spMkLst>
            <pc:docMk/>
            <pc:sldMk cId="3745195957" sldId="296"/>
            <ac:spMk id="8" creationId="{F61779CB-1151-B546-FDBF-28A37C298E8C}"/>
          </ac:spMkLst>
        </pc:spChg>
        <pc:spChg chg="add mod">
          <ac:chgData name="Μαριαννα Κουρτεση" userId="c132459e28d848bf" providerId="LiveId" clId="{58C82DFD-D383-4206-BBB9-CB9CA35BF159}" dt="2024-09-07T15:26:18.759" v="2969" actId="1076"/>
          <ac:spMkLst>
            <pc:docMk/>
            <pc:sldMk cId="3745195957" sldId="296"/>
            <ac:spMk id="9" creationId="{02B39021-680E-BB99-68E6-2C5097D260ED}"/>
          </ac:spMkLst>
        </pc:spChg>
        <pc:cxnChg chg="add del">
          <ac:chgData name="Μαριαννα Κουρτεση" userId="c132459e28d848bf" providerId="LiveId" clId="{58C82DFD-D383-4206-BBB9-CB9CA35BF159}" dt="2024-09-07T15:19:04.323" v="2565" actId="11529"/>
          <ac:cxnSpMkLst>
            <pc:docMk/>
            <pc:sldMk cId="3745195957" sldId="296"/>
            <ac:cxnSpMk id="5" creationId="{826B363A-D58E-C423-C0C2-906BAA8E71E0}"/>
          </ac:cxnSpMkLst>
        </pc:cxnChg>
      </pc:sldChg>
      <pc:sldChg chg="addSp delSp modSp new mod">
        <pc:chgData name="Μαριαννα Κουρτεση" userId="c132459e28d848bf" providerId="LiveId" clId="{58C82DFD-D383-4206-BBB9-CB9CA35BF159}" dt="2024-09-11T15:54:55.052" v="4015" actId="20577"/>
        <pc:sldMkLst>
          <pc:docMk/>
          <pc:sldMk cId="3260572745" sldId="297"/>
        </pc:sldMkLst>
        <pc:spChg chg="mod">
          <ac:chgData name="Μαριαννα Κουρτεση" userId="c132459e28d848bf" providerId="LiveId" clId="{58C82DFD-D383-4206-BBB9-CB9CA35BF159}" dt="2024-09-11T15:54:55.052" v="4015" actId="20577"/>
          <ac:spMkLst>
            <pc:docMk/>
            <pc:sldMk cId="3260572745" sldId="297"/>
            <ac:spMk id="2" creationId="{F23BC8DB-5C10-CBB6-E7D1-8A797BD0F7F0}"/>
          </ac:spMkLst>
        </pc:spChg>
        <pc:spChg chg="del">
          <ac:chgData name="Μαριαννα Κουρτεση" userId="c132459e28d848bf" providerId="LiveId" clId="{58C82DFD-D383-4206-BBB9-CB9CA35BF159}" dt="2024-09-11T15:20:08.622" v="2976" actId="21"/>
          <ac:spMkLst>
            <pc:docMk/>
            <pc:sldMk cId="3260572745" sldId="297"/>
            <ac:spMk id="3" creationId="{A2F0FB2C-293B-8582-891A-8457E7B4EB68}"/>
          </ac:spMkLst>
        </pc:spChg>
        <pc:spChg chg="add mod">
          <ac:chgData name="Μαριαννα Κουρτεση" userId="c132459e28d848bf" providerId="LiveId" clId="{58C82DFD-D383-4206-BBB9-CB9CA35BF159}" dt="2024-09-11T15:23:03.058" v="3106" actId="1076"/>
          <ac:spMkLst>
            <pc:docMk/>
            <pc:sldMk cId="3260572745" sldId="297"/>
            <ac:spMk id="7" creationId="{30DFCA56-7A68-8E2D-5D9C-929E2B59AEA3}"/>
          </ac:spMkLst>
        </pc:spChg>
        <pc:spChg chg="add mod">
          <ac:chgData name="Μαριαννα Κουρτεση" userId="c132459e28d848bf" providerId="LiveId" clId="{58C82DFD-D383-4206-BBB9-CB9CA35BF159}" dt="2024-09-11T15:53:02.202" v="3912" actId="1076"/>
          <ac:spMkLst>
            <pc:docMk/>
            <pc:sldMk cId="3260572745" sldId="297"/>
            <ac:spMk id="8" creationId="{9EC75FB5-AFD9-2B36-3741-73EFD3CA3E0D}"/>
          </ac:spMkLst>
        </pc:spChg>
        <pc:spChg chg="add mod">
          <ac:chgData name="Μαριαννα Κουρτεση" userId="c132459e28d848bf" providerId="LiveId" clId="{58C82DFD-D383-4206-BBB9-CB9CA35BF159}" dt="2024-09-11T15:53:31.355" v="3932" actId="1076"/>
          <ac:spMkLst>
            <pc:docMk/>
            <pc:sldMk cId="3260572745" sldId="297"/>
            <ac:spMk id="9" creationId="{9F50400A-0E01-40DD-F502-B6B56B6925DC}"/>
          </ac:spMkLst>
        </pc:spChg>
        <pc:spChg chg="add mod">
          <ac:chgData name="Μαριαννα Κουρτεση" userId="c132459e28d848bf" providerId="LiveId" clId="{58C82DFD-D383-4206-BBB9-CB9CA35BF159}" dt="2024-09-11T15:53:41.475" v="3933" actId="1076"/>
          <ac:spMkLst>
            <pc:docMk/>
            <pc:sldMk cId="3260572745" sldId="297"/>
            <ac:spMk id="10" creationId="{1F16E4F4-6F9D-ECD7-7026-17137DF9C941}"/>
          </ac:spMkLst>
        </pc:spChg>
        <pc:spChg chg="add mod">
          <ac:chgData name="Μαριαννα Κουρτεση" userId="c132459e28d848bf" providerId="LiveId" clId="{58C82DFD-D383-4206-BBB9-CB9CA35BF159}" dt="2024-09-11T15:54:31.237" v="3997" actId="1076"/>
          <ac:spMkLst>
            <pc:docMk/>
            <pc:sldMk cId="3260572745" sldId="297"/>
            <ac:spMk id="11" creationId="{35BC6C09-B0FB-02D0-3658-51BD1C47E8EE}"/>
          </ac:spMkLst>
        </pc:spChg>
        <pc:cxnChg chg="add del mod">
          <ac:chgData name="Μαριαννα Κουρτεση" userId="c132459e28d848bf" providerId="LiveId" clId="{58C82DFD-D383-4206-BBB9-CB9CA35BF159}" dt="2024-09-11T15:22:40.925" v="3104" actId="21"/>
          <ac:cxnSpMkLst>
            <pc:docMk/>
            <pc:sldMk cId="3260572745" sldId="297"/>
            <ac:cxnSpMk id="5" creationId="{E8E0B390-3E4D-05C8-78B3-F1B1E1E319B7}"/>
          </ac:cxnSpMkLst>
        </pc:cxnChg>
      </pc:sldChg>
      <pc:sldChg chg="addSp delSp modSp new mod">
        <pc:chgData name="Μαριαννα Κουρτεση" userId="c132459e28d848bf" providerId="LiveId" clId="{58C82DFD-D383-4206-BBB9-CB9CA35BF159}" dt="2024-09-11T16:11:17.087" v="4799" actId="20577"/>
        <pc:sldMkLst>
          <pc:docMk/>
          <pc:sldMk cId="1136501191" sldId="298"/>
        </pc:sldMkLst>
        <pc:spChg chg="mod">
          <ac:chgData name="Μαριαννα Κουρτεση" userId="c132459e28d848bf" providerId="LiveId" clId="{58C82DFD-D383-4206-BBB9-CB9CA35BF159}" dt="2024-09-11T16:11:17.087" v="4799" actId="20577"/>
          <ac:spMkLst>
            <pc:docMk/>
            <pc:sldMk cId="1136501191" sldId="298"/>
            <ac:spMk id="2" creationId="{3E93994E-E63B-1DAB-D527-24E8B1B9E77C}"/>
          </ac:spMkLst>
        </pc:spChg>
        <pc:spChg chg="del">
          <ac:chgData name="Μαριαννα Κουρτεση" userId="c132459e28d848bf" providerId="LiveId" clId="{58C82DFD-D383-4206-BBB9-CB9CA35BF159}" dt="2024-09-11T15:55:11.054" v="4017" actId="21"/>
          <ac:spMkLst>
            <pc:docMk/>
            <pc:sldMk cId="1136501191" sldId="298"/>
            <ac:spMk id="3" creationId="{9641AB66-52C7-58F9-A18B-C002D852F56C}"/>
          </ac:spMkLst>
        </pc:spChg>
        <pc:spChg chg="add del mod">
          <ac:chgData name="Μαριαννα Κουρτεση" userId="c132459e28d848bf" providerId="LiveId" clId="{58C82DFD-D383-4206-BBB9-CB9CA35BF159}" dt="2024-09-11T15:59:07.515" v="4169" actId="21"/>
          <ac:spMkLst>
            <pc:docMk/>
            <pc:sldMk cId="1136501191" sldId="298"/>
            <ac:spMk id="4" creationId="{9641AB66-52C7-58F9-A18B-C002D852F56C}"/>
          </ac:spMkLst>
        </pc:spChg>
      </pc:sldChg>
      <pc:sldChg chg="addSp delSp modSp new mod">
        <pc:chgData name="Μαριαννα Κουρτεση" userId="c132459e28d848bf" providerId="LiveId" clId="{58C82DFD-D383-4206-BBB9-CB9CA35BF159}" dt="2024-09-11T18:33:51.408" v="9090" actId="113"/>
        <pc:sldMkLst>
          <pc:docMk/>
          <pc:sldMk cId="4180932454" sldId="299"/>
        </pc:sldMkLst>
        <pc:spChg chg="mod">
          <ac:chgData name="Μαριαννα Κουρτεση" userId="c132459e28d848bf" providerId="LiveId" clId="{58C82DFD-D383-4206-BBB9-CB9CA35BF159}" dt="2024-09-11T18:33:51.408" v="9090" actId="113"/>
          <ac:spMkLst>
            <pc:docMk/>
            <pc:sldMk cId="4180932454" sldId="299"/>
            <ac:spMk id="2" creationId="{B575A7D4-1BF7-B3C8-0912-79A974A812E4}"/>
          </ac:spMkLst>
        </pc:spChg>
        <pc:spChg chg="del">
          <ac:chgData name="Μαριαννα Κουρτεση" userId="c132459e28d848bf" providerId="LiveId" clId="{58C82DFD-D383-4206-BBB9-CB9CA35BF159}" dt="2024-09-11T16:11:27.479" v="4801" actId="21"/>
          <ac:spMkLst>
            <pc:docMk/>
            <pc:sldMk cId="4180932454" sldId="299"/>
            <ac:spMk id="3" creationId="{9891EE1E-A600-DC66-2CC6-3D10CB66D22E}"/>
          </ac:spMkLst>
        </pc:spChg>
        <pc:spChg chg="add del mod">
          <ac:chgData name="Μαριαννα Κουρτεση" userId="c132459e28d848bf" providerId="LiveId" clId="{58C82DFD-D383-4206-BBB9-CB9CA35BF159}" dt="2024-09-11T16:14:18.381" v="4847" actId="21"/>
          <ac:spMkLst>
            <pc:docMk/>
            <pc:sldMk cId="4180932454" sldId="299"/>
            <ac:spMk id="4" creationId="{9891EE1E-A600-DC66-2CC6-3D10CB66D22E}"/>
          </ac:spMkLst>
        </pc:spChg>
        <pc:spChg chg="add del mod">
          <ac:chgData name="Μαριαννα Κουρτεση" userId="c132459e28d848bf" providerId="LiveId" clId="{58C82DFD-D383-4206-BBB9-CB9CA35BF159}" dt="2024-09-11T16:15:21.837" v="4939" actId="21"/>
          <ac:spMkLst>
            <pc:docMk/>
            <pc:sldMk cId="4180932454" sldId="299"/>
            <ac:spMk id="5" creationId="{9891EE1E-A600-DC66-2CC6-3D10CB66D22E}"/>
          </ac:spMkLst>
        </pc:spChg>
        <pc:spChg chg="add mod">
          <ac:chgData name="Μαριαννα Κουρτεση" userId="c132459e28d848bf" providerId="LiveId" clId="{58C82DFD-D383-4206-BBB9-CB9CA35BF159}" dt="2024-09-11T16:32:38.434" v="6155" actId="1076"/>
          <ac:spMkLst>
            <pc:docMk/>
            <pc:sldMk cId="4180932454" sldId="299"/>
            <ac:spMk id="8" creationId="{42A7794A-846A-83A4-426A-0D747020A175}"/>
          </ac:spMkLst>
        </pc:spChg>
        <pc:spChg chg="add mod">
          <ac:chgData name="Μαριαννα Κουρτεση" userId="c132459e28d848bf" providerId="LiveId" clId="{58C82DFD-D383-4206-BBB9-CB9CA35BF159}" dt="2024-09-11T16:34:42.912" v="6338" actId="1076"/>
          <ac:spMkLst>
            <pc:docMk/>
            <pc:sldMk cId="4180932454" sldId="299"/>
            <ac:spMk id="9" creationId="{25CC9698-3B85-7F01-EDA7-F270AD6937BC}"/>
          </ac:spMkLst>
        </pc:spChg>
        <pc:spChg chg="add del mod">
          <ac:chgData name="Μαριαννα Κουρτεση" userId="c132459e28d848bf" providerId="LiveId" clId="{58C82DFD-D383-4206-BBB9-CB9CA35BF159}" dt="2024-09-11T16:37:34.093" v="6478" actId="478"/>
          <ac:spMkLst>
            <pc:docMk/>
            <pc:sldMk cId="4180932454" sldId="299"/>
            <ac:spMk id="17" creationId="{0D6400AD-DEA0-EEF0-2DA1-44D7F8223AC8}"/>
          </ac:spMkLst>
        </pc:spChg>
        <pc:spChg chg="add mod">
          <ac:chgData name="Μαριαννα Κουρτεση" userId="c132459e28d848bf" providerId="LiveId" clId="{58C82DFD-D383-4206-BBB9-CB9CA35BF159}" dt="2024-09-11T16:37:57.953" v="6505" actId="1076"/>
          <ac:spMkLst>
            <pc:docMk/>
            <pc:sldMk cId="4180932454" sldId="299"/>
            <ac:spMk id="18" creationId="{6718218F-D5CE-8362-650E-24C213834F60}"/>
          </ac:spMkLst>
        </pc:spChg>
        <pc:spChg chg="add mod">
          <ac:chgData name="Μαριαννα Κουρτεση" userId="c132459e28d848bf" providerId="LiveId" clId="{58C82DFD-D383-4206-BBB9-CB9CA35BF159}" dt="2024-09-11T16:38:13.186" v="6508" actId="1076"/>
          <ac:spMkLst>
            <pc:docMk/>
            <pc:sldMk cId="4180932454" sldId="299"/>
            <ac:spMk id="19" creationId="{58B427A0-5A6A-D102-5DE3-F513D7FD29A1}"/>
          </ac:spMkLst>
        </pc:spChg>
        <pc:spChg chg="add del mod">
          <ac:chgData name="Μαριαννα Κουρτεση" userId="c132459e28d848bf" providerId="LiveId" clId="{58C82DFD-D383-4206-BBB9-CB9CA35BF159}" dt="2024-09-11T16:39:40.629" v="6526" actId="21"/>
          <ac:spMkLst>
            <pc:docMk/>
            <pc:sldMk cId="4180932454" sldId="299"/>
            <ac:spMk id="20" creationId="{A63D47FC-FEB2-B36F-4EB8-F23D9F321004}"/>
          </ac:spMkLst>
        </pc:spChg>
        <pc:spChg chg="add mod">
          <ac:chgData name="Μαριαννα Κουρτεση" userId="c132459e28d848bf" providerId="LiveId" clId="{58C82DFD-D383-4206-BBB9-CB9CA35BF159}" dt="2024-09-11T16:39:09.943" v="6519" actId="1076"/>
          <ac:spMkLst>
            <pc:docMk/>
            <pc:sldMk cId="4180932454" sldId="299"/>
            <ac:spMk id="21" creationId="{4ABE2A16-5112-03D6-0A4F-39B3AA1A7E9B}"/>
          </ac:spMkLst>
        </pc:spChg>
        <pc:spChg chg="add mod">
          <ac:chgData name="Μαριαννα Κουρτεση" userId="c132459e28d848bf" providerId="LiveId" clId="{58C82DFD-D383-4206-BBB9-CB9CA35BF159}" dt="2024-09-11T16:39:05.423" v="6518" actId="1076"/>
          <ac:spMkLst>
            <pc:docMk/>
            <pc:sldMk cId="4180932454" sldId="299"/>
            <ac:spMk id="22" creationId="{75D93131-1AA0-0671-EA82-D38159A10EC5}"/>
          </ac:spMkLst>
        </pc:spChg>
        <pc:cxnChg chg="add del mod">
          <ac:chgData name="Μαριαννα Κουρτεση" userId="c132459e28d848bf" providerId="LiveId" clId="{58C82DFD-D383-4206-BBB9-CB9CA35BF159}" dt="2024-09-11T16:37:00.177" v="6475" actId="21"/>
          <ac:cxnSpMkLst>
            <pc:docMk/>
            <pc:sldMk cId="4180932454" sldId="299"/>
            <ac:cxnSpMk id="7" creationId="{11F17C2A-8F8C-A2A9-E155-F3044491484D}"/>
          </ac:cxnSpMkLst>
        </pc:cxnChg>
        <pc:cxnChg chg="add del mod">
          <ac:chgData name="Μαριαννα Κουρτεση" userId="c132459e28d848bf" providerId="LiveId" clId="{58C82DFD-D383-4206-BBB9-CB9CA35BF159}" dt="2024-09-11T16:39:26.279" v="6522" actId="21"/>
          <ac:cxnSpMkLst>
            <pc:docMk/>
            <pc:sldMk cId="4180932454" sldId="299"/>
            <ac:cxnSpMk id="10" creationId="{80A3A9DC-83A8-7A23-AAE7-FE86AFBE8E13}"/>
          </ac:cxnSpMkLst>
        </pc:cxnChg>
        <pc:cxnChg chg="add del mod">
          <ac:chgData name="Μαριαννα Κουρτεση" userId="c132459e28d848bf" providerId="LiveId" clId="{58C82DFD-D383-4206-BBB9-CB9CA35BF159}" dt="2024-09-11T16:39:20.061" v="6521" actId="21"/>
          <ac:cxnSpMkLst>
            <pc:docMk/>
            <pc:sldMk cId="4180932454" sldId="299"/>
            <ac:cxnSpMk id="11" creationId="{3AB9D98D-D02F-F323-D011-BE053A0BED0F}"/>
          </ac:cxnSpMkLst>
        </pc:cxnChg>
        <pc:cxnChg chg="add del mod">
          <ac:chgData name="Μαριαννα Κουρτεση" userId="c132459e28d848bf" providerId="LiveId" clId="{58C82DFD-D383-4206-BBB9-CB9CA35BF159}" dt="2024-09-11T16:39:29.231" v="6523" actId="21"/>
          <ac:cxnSpMkLst>
            <pc:docMk/>
            <pc:sldMk cId="4180932454" sldId="299"/>
            <ac:cxnSpMk id="12" creationId="{AF8F1697-0986-E206-940F-D607201E1814}"/>
          </ac:cxnSpMkLst>
        </pc:cxnChg>
        <pc:cxnChg chg="add del mod">
          <ac:chgData name="Μαριαννα Κουρτεση" userId="c132459e28d848bf" providerId="LiveId" clId="{58C82DFD-D383-4206-BBB9-CB9CA35BF159}" dt="2024-09-11T16:39:34.190" v="6525" actId="21"/>
          <ac:cxnSpMkLst>
            <pc:docMk/>
            <pc:sldMk cId="4180932454" sldId="299"/>
            <ac:cxnSpMk id="15" creationId="{ACCF19DF-EFE3-99D0-AD8C-7CCCA2F6AAA9}"/>
          </ac:cxnSpMkLst>
        </pc:cxnChg>
        <pc:cxnChg chg="add del mod">
          <ac:chgData name="Μαριαννα Κουρτεση" userId="c132459e28d848bf" providerId="LiveId" clId="{58C82DFD-D383-4206-BBB9-CB9CA35BF159}" dt="2024-09-11T16:39:31.687" v="6524" actId="21"/>
          <ac:cxnSpMkLst>
            <pc:docMk/>
            <pc:sldMk cId="4180932454" sldId="299"/>
            <ac:cxnSpMk id="16" creationId="{E8999CFB-EE23-F856-1321-AD92BCB4AD5E}"/>
          </ac:cxnSpMkLst>
        </pc:cxnChg>
      </pc:sldChg>
      <pc:sldChg chg="addSp delSp modSp new mod">
        <pc:chgData name="Μαριαννα Κουρτεση" userId="c132459e28d848bf" providerId="LiveId" clId="{58C82DFD-D383-4206-BBB9-CB9CA35BF159}" dt="2024-09-11T18:33:41.787" v="9089" actId="113"/>
        <pc:sldMkLst>
          <pc:docMk/>
          <pc:sldMk cId="1886901904" sldId="300"/>
        </pc:sldMkLst>
        <pc:spChg chg="mod">
          <ac:chgData name="Μαριαννα Κουρτεση" userId="c132459e28d848bf" providerId="LiveId" clId="{58C82DFD-D383-4206-BBB9-CB9CA35BF159}" dt="2024-09-11T18:33:41.787" v="9089" actId="113"/>
          <ac:spMkLst>
            <pc:docMk/>
            <pc:sldMk cId="1886901904" sldId="300"/>
            <ac:spMk id="2" creationId="{667D86A9-875F-1CFB-D37A-BB54C427B5EC}"/>
          </ac:spMkLst>
        </pc:spChg>
        <pc:spChg chg="del">
          <ac:chgData name="Μαριαννα Κουρτεση" userId="c132459e28d848bf" providerId="LiveId" clId="{58C82DFD-D383-4206-BBB9-CB9CA35BF159}" dt="2024-09-11T16:39:56.603" v="6528" actId="21"/>
          <ac:spMkLst>
            <pc:docMk/>
            <pc:sldMk cId="1886901904" sldId="300"/>
            <ac:spMk id="3" creationId="{F41CED94-0484-1487-68A8-55A506EE56F6}"/>
          </ac:spMkLst>
        </pc:spChg>
        <pc:cxnChg chg="add mod">
          <ac:chgData name="Μαριαννα Κουρτεση" userId="c132459e28d848bf" providerId="LiveId" clId="{58C82DFD-D383-4206-BBB9-CB9CA35BF159}" dt="2024-09-11T17:58:24.428" v="7405" actId="1076"/>
          <ac:cxnSpMkLst>
            <pc:docMk/>
            <pc:sldMk cId="1886901904" sldId="300"/>
            <ac:cxnSpMk id="5" creationId="{87D9D032-9B69-32D8-3050-880F8CA7DBD0}"/>
          </ac:cxnSpMkLst>
        </pc:cxnChg>
        <pc:cxnChg chg="add mod">
          <ac:chgData name="Μαριαννα Κουρτεση" userId="c132459e28d848bf" providerId="LiveId" clId="{58C82DFD-D383-4206-BBB9-CB9CA35BF159}" dt="2024-09-11T17:58:53.764" v="7440" actId="1076"/>
          <ac:cxnSpMkLst>
            <pc:docMk/>
            <pc:sldMk cId="1886901904" sldId="300"/>
            <ac:cxnSpMk id="7" creationId="{79EC5FA6-48C1-BFEA-F383-11DD3F90E5F1}"/>
          </ac:cxnSpMkLst>
        </pc:cxnChg>
        <pc:cxnChg chg="add mod">
          <ac:chgData name="Μαριαννα Κουρτεση" userId="c132459e28d848bf" providerId="LiveId" clId="{58C82DFD-D383-4206-BBB9-CB9CA35BF159}" dt="2024-09-11T17:58:51.606" v="7439" actId="1076"/>
          <ac:cxnSpMkLst>
            <pc:docMk/>
            <pc:sldMk cId="1886901904" sldId="300"/>
            <ac:cxnSpMk id="9" creationId="{4CA1956E-5735-E8AB-C253-396ED5006B7E}"/>
          </ac:cxnSpMkLst>
        </pc:cxnChg>
        <pc:cxnChg chg="add del mod">
          <ac:chgData name="Μαριαννα Κουρτεση" userId="c132459e28d848bf" providerId="LiveId" clId="{58C82DFD-D383-4206-BBB9-CB9CA35BF159}" dt="2024-09-11T17:59:24.726" v="7442" actId="21"/>
          <ac:cxnSpMkLst>
            <pc:docMk/>
            <pc:sldMk cId="1886901904" sldId="300"/>
            <ac:cxnSpMk id="10" creationId="{2F2FA38D-44BD-113A-F6AF-3AFB2E0327EE}"/>
          </ac:cxnSpMkLst>
        </pc:cxnChg>
        <pc:cxnChg chg="add mod">
          <ac:chgData name="Μαριαννα Κουρτεση" userId="c132459e28d848bf" providerId="LiveId" clId="{58C82DFD-D383-4206-BBB9-CB9CA35BF159}" dt="2024-09-11T17:54:39.844" v="7131" actId="1076"/>
          <ac:cxnSpMkLst>
            <pc:docMk/>
            <pc:sldMk cId="1886901904" sldId="300"/>
            <ac:cxnSpMk id="11" creationId="{D2D1EE7F-AADF-0D4D-3430-824527AB04ED}"/>
          </ac:cxnSpMkLst>
        </pc:cxnChg>
        <pc:cxnChg chg="add mod">
          <ac:chgData name="Μαριαννα Κουρτεση" userId="c132459e28d848bf" providerId="LiveId" clId="{58C82DFD-D383-4206-BBB9-CB9CA35BF159}" dt="2024-09-11T17:59:44.963" v="7444" actId="1076"/>
          <ac:cxnSpMkLst>
            <pc:docMk/>
            <pc:sldMk cId="1886901904" sldId="300"/>
            <ac:cxnSpMk id="12" creationId="{DA0454B0-A44A-B943-CF30-3A5A73163C5E}"/>
          </ac:cxnSpMkLst>
        </pc:cxnChg>
      </pc:sldChg>
      <pc:sldChg chg="addSp delSp modSp new mod">
        <pc:chgData name="Μαριαννα Κουρτεση" userId="c132459e28d848bf" providerId="LiveId" clId="{58C82DFD-D383-4206-BBB9-CB9CA35BF159}" dt="2024-09-11T18:33:32.297" v="9088" actId="113"/>
        <pc:sldMkLst>
          <pc:docMk/>
          <pc:sldMk cId="2278612634" sldId="301"/>
        </pc:sldMkLst>
        <pc:spChg chg="mod">
          <ac:chgData name="Μαριαννα Κουρτεση" userId="c132459e28d848bf" providerId="LiveId" clId="{58C82DFD-D383-4206-BBB9-CB9CA35BF159}" dt="2024-09-11T18:33:32.297" v="9088" actId="113"/>
          <ac:spMkLst>
            <pc:docMk/>
            <pc:sldMk cId="2278612634" sldId="301"/>
            <ac:spMk id="2" creationId="{56C1E72B-F4AA-439F-314B-65BAEA69052D}"/>
          </ac:spMkLst>
        </pc:spChg>
        <pc:spChg chg="del">
          <ac:chgData name="Μαριαννα Κουρτεση" userId="c132459e28d848bf" providerId="LiveId" clId="{58C82DFD-D383-4206-BBB9-CB9CA35BF159}" dt="2024-09-11T18:00:12.135" v="7446" actId="21"/>
          <ac:spMkLst>
            <pc:docMk/>
            <pc:sldMk cId="2278612634" sldId="301"/>
            <ac:spMk id="3" creationId="{36A3105F-1788-791D-DEC0-BB2AD703036D}"/>
          </ac:spMkLst>
        </pc:spChg>
        <pc:spChg chg="add del mod">
          <ac:chgData name="Μαριαννα Κουρτεση" userId="c132459e28d848bf" providerId="LiveId" clId="{58C82DFD-D383-4206-BBB9-CB9CA35BF159}" dt="2024-09-11T18:03:34.454" v="7567" actId="21"/>
          <ac:spMkLst>
            <pc:docMk/>
            <pc:sldMk cId="2278612634" sldId="301"/>
            <ac:spMk id="6" creationId="{36A3105F-1788-791D-DEC0-BB2AD703036D}"/>
          </ac:spMkLst>
        </pc:spChg>
        <pc:spChg chg="add del mod">
          <ac:chgData name="Μαριαννα Κουρτεση" userId="c132459e28d848bf" providerId="LiveId" clId="{58C82DFD-D383-4206-BBB9-CB9CA35BF159}" dt="2024-09-11T18:04:46.795" v="7638" actId="21"/>
          <ac:spMkLst>
            <pc:docMk/>
            <pc:sldMk cId="2278612634" sldId="301"/>
            <ac:spMk id="9" creationId="{36A3105F-1788-791D-DEC0-BB2AD703036D}"/>
          </ac:spMkLst>
        </pc:spChg>
        <pc:cxnChg chg="add mod">
          <ac:chgData name="Μαριαννα Κουρτεση" userId="c132459e28d848bf" providerId="LiveId" clId="{58C82DFD-D383-4206-BBB9-CB9CA35BF159}" dt="2024-09-11T18:02:43.738" v="7501" actId="1076"/>
          <ac:cxnSpMkLst>
            <pc:docMk/>
            <pc:sldMk cId="2278612634" sldId="301"/>
            <ac:cxnSpMk id="5" creationId="{A39B5C0E-B9DD-472A-56CA-0498D5151DE1}"/>
          </ac:cxnSpMkLst>
        </pc:cxnChg>
        <pc:cxnChg chg="add mod">
          <ac:chgData name="Μαριαννα Κουρτεση" userId="c132459e28d848bf" providerId="LiveId" clId="{58C82DFD-D383-4206-BBB9-CB9CA35BF159}" dt="2024-09-11T18:04:40.627" v="7636" actId="1076"/>
          <ac:cxnSpMkLst>
            <pc:docMk/>
            <pc:sldMk cId="2278612634" sldId="301"/>
            <ac:cxnSpMk id="8" creationId="{CCC38E51-5414-870B-3C7C-DAB8A30AE4DF}"/>
          </ac:cxnSpMkLst>
        </pc:cxnChg>
        <pc:cxnChg chg="add mod">
          <ac:chgData name="Μαριαννα Κουρτεση" userId="c132459e28d848bf" providerId="LiveId" clId="{58C82DFD-D383-4206-BBB9-CB9CA35BF159}" dt="2024-09-11T18:05:26.681" v="7669" actId="1076"/>
          <ac:cxnSpMkLst>
            <pc:docMk/>
            <pc:sldMk cId="2278612634" sldId="301"/>
            <ac:cxnSpMk id="11" creationId="{EF8DEE96-1143-C43A-218E-996244FAFA7D}"/>
          </ac:cxnSpMkLst>
        </pc:cxnChg>
        <pc:cxnChg chg="add mod">
          <ac:chgData name="Μαριαννα Κουρτεση" userId="c132459e28d848bf" providerId="LiveId" clId="{58C82DFD-D383-4206-BBB9-CB9CA35BF159}" dt="2024-09-11T18:08:22.419" v="7816" actId="208"/>
          <ac:cxnSpMkLst>
            <pc:docMk/>
            <pc:sldMk cId="2278612634" sldId="301"/>
            <ac:cxnSpMk id="13" creationId="{04FF1DF0-823C-A1E8-8EE7-76EED9D0C4C4}"/>
          </ac:cxnSpMkLst>
        </pc:cxnChg>
        <pc:cxnChg chg="add mod">
          <ac:chgData name="Μαριαννα Κουρτεση" userId="c132459e28d848bf" providerId="LiveId" clId="{58C82DFD-D383-4206-BBB9-CB9CA35BF159}" dt="2024-09-11T18:08:47.585" v="7820" actId="14100"/>
          <ac:cxnSpMkLst>
            <pc:docMk/>
            <pc:sldMk cId="2278612634" sldId="301"/>
            <ac:cxnSpMk id="15" creationId="{A1A15694-F01D-B40B-A420-284E5AC26888}"/>
          </ac:cxnSpMkLst>
        </pc:cxnChg>
        <pc:cxnChg chg="add mod">
          <ac:chgData name="Μαριαννα Κουρτεση" userId="c132459e28d848bf" providerId="LiveId" clId="{58C82DFD-D383-4206-BBB9-CB9CA35BF159}" dt="2024-09-11T18:09:49.193" v="7852" actId="1076"/>
          <ac:cxnSpMkLst>
            <pc:docMk/>
            <pc:sldMk cId="2278612634" sldId="301"/>
            <ac:cxnSpMk id="18" creationId="{2F9A290D-0EFB-04C4-6691-83FD4A1CCD8D}"/>
          </ac:cxnSpMkLst>
        </pc:cxnChg>
        <pc:cxnChg chg="add mod">
          <ac:chgData name="Μαριαννα Κουρτεση" userId="c132459e28d848bf" providerId="LiveId" clId="{58C82DFD-D383-4206-BBB9-CB9CA35BF159}" dt="2024-09-11T18:19:27.342" v="8367" actId="1076"/>
          <ac:cxnSpMkLst>
            <pc:docMk/>
            <pc:sldMk cId="2278612634" sldId="301"/>
            <ac:cxnSpMk id="19" creationId="{39DB4545-0C8D-F64B-2928-B6C2464A6A06}"/>
          </ac:cxnSpMkLst>
        </pc:cxnChg>
        <pc:cxnChg chg="add mod">
          <ac:chgData name="Μαριαννα Κουρτεση" userId="c132459e28d848bf" providerId="LiveId" clId="{58C82DFD-D383-4206-BBB9-CB9CA35BF159}" dt="2024-09-11T18:12:45.839" v="8078" actId="1076"/>
          <ac:cxnSpMkLst>
            <pc:docMk/>
            <pc:sldMk cId="2278612634" sldId="301"/>
            <ac:cxnSpMk id="20" creationId="{83C87CF0-B2CD-1171-F408-A26BC6A1B51D}"/>
          </ac:cxnSpMkLst>
        </pc:cxnChg>
        <pc:cxnChg chg="add mod">
          <ac:chgData name="Μαριαννα Κουρτεση" userId="c132459e28d848bf" providerId="LiveId" clId="{58C82DFD-D383-4206-BBB9-CB9CA35BF159}" dt="2024-09-11T18:10:48.305" v="7869" actId="1076"/>
          <ac:cxnSpMkLst>
            <pc:docMk/>
            <pc:sldMk cId="2278612634" sldId="301"/>
            <ac:cxnSpMk id="23" creationId="{8335E045-72D9-872B-7AF3-5DF2D8D3FDE6}"/>
          </ac:cxnSpMkLst>
        </pc:cxnChg>
        <pc:cxnChg chg="add">
          <ac:chgData name="Μαριαννα Κουρτεση" userId="c132459e28d848bf" providerId="LiveId" clId="{58C82DFD-D383-4206-BBB9-CB9CA35BF159}" dt="2024-09-11T18:18:02.504" v="8299" actId="11529"/>
          <ac:cxnSpMkLst>
            <pc:docMk/>
            <pc:sldMk cId="2278612634" sldId="301"/>
            <ac:cxnSpMk id="25" creationId="{0D3A5DCC-348E-271B-E9D3-776E2C5D1B78}"/>
          </ac:cxnSpMkLst>
        </pc:cxnChg>
      </pc:sldChg>
      <pc:sldChg chg="addSp delSp modSp new mod">
        <pc:chgData name="Μαριαννα Κουρτεση" userId="c132459e28d848bf" providerId="LiveId" clId="{58C82DFD-D383-4206-BBB9-CB9CA35BF159}" dt="2024-09-11T18:31:56.073" v="9047" actId="20577"/>
        <pc:sldMkLst>
          <pc:docMk/>
          <pc:sldMk cId="2833168157" sldId="302"/>
        </pc:sldMkLst>
        <pc:spChg chg="mod">
          <ac:chgData name="Μαριαννα Κουρτεση" userId="c132459e28d848bf" providerId="LiveId" clId="{58C82DFD-D383-4206-BBB9-CB9CA35BF159}" dt="2024-09-11T18:31:56.073" v="9047" actId="20577"/>
          <ac:spMkLst>
            <pc:docMk/>
            <pc:sldMk cId="2833168157" sldId="302"/>
            <ac:spMk id="2" creationId="{2CB4C646-05C0-08AB-ED77-CEB6CE2ECD45}"/>
          </ac:spMkLst>
        </pc:spChg>
        <pc:spChg chg="del">
          <ac:chgData name="Μαριαννα Κουρτεση" userId="c132459e28d848bf" providerId="LiveId" clId="{58C82DFD-D383-4206-BBB9-CB9CA35BF159}" dt="2024-09-11T18:22:28.302" v="8498" actId="21"/>
          <ac:spMkLst>
            <pc:docMk/>
            <pc:sldMk cId="2833168157" sldId="302"/>
            <ac:spMk id="3" creationId="{8107D256-1DE7-CAEE-7AE6-BA0FBF52D7E2}"/>
          </ac:spMkLst>
        </pc:spChg>
        <pc:cxnChg chg="add">
          <ac:chgData name="Μαριαννα Κουρτεση" userId="c132459e28d848bf" providerId="LiveId" clId="{58C82DFD-D383-4206-BBB9-CB9CA35BF159}" dt="2024-09-11T18:24:14.968" v="8550" actId="11529"/>
          <ac:cxnSpMkLst>
            <pc:docMk/>
            <pc:sldMk cId="2833168157" sldId="302"/>
            <ac:cxnSpMk id="5" creationId="{6EC81C87-1880-6DEE-79DA-5E6F1FC545F2}"/>
          </ac:cxnSpMkLst>
        </pc:cxnChg>
        <pc:cxnChg chg="add mod">
          <ac:chgData name="Μαριαννα Κουρτεση" userId="c132459e28d848bf" providerId="LiveId" clId="{58C82DFD-D383-4206-BBB9-CB9CA35BF159}" dt="2024-09-11T18:24:34.990" v="8556" actId="14100"/>
          <ac:cxnSpMkLst>
            <pc:docMk/>
            <pc:sldMk cId="2833168157" sldId="302"/>
            <ac:cxnSpMk id="7" creationId="{5751A353-A3A3-8CC0-8AEB-8283DFF15F3E}"/>
          </ac:cxnSpMkLst>
        </pc:cxnChg>
        <pc:cxnChg chg="add mod">
          <ac:chgData name="Μαριαννα Κουρτεση" userId="c132459e28d848bf" providerId="LiveId" clId="{58C82DFD-D383-4206-BBB9-CB9CA35BF159}" dt="2024-09-11T18:26:40.084" v="8738" actId="1076"/>
          <ac:cxnSpMkLst>
            <pc:docMk/>
            <pc:sldMk cId="2833168157" sldId="302"/>
            <ac:cxnSpMk id="12" creationId="{101D840E-BBC0-DCF7-D764-F8754F614317}"/>
          </ac:cxnSpMkLst>
        </pc:cxnChg>
        <pc:cxnChg chg="add">
          <ac:chgData name="Μαριαννα Κουρτεση" userId="c132459e28d848bf" providerId="LiveId" clId="{58C82DFD-D383-4206-BBB9-CB9CA35BF159}" dt="2024-09-11T18:29:44.526" v="8887" actId="11529"/>
          <ac:cxnSpMkLst>
            <pc:docMk/>
            <pc:sldMk cId="2833168157" sldId="302"/>
            <ac:cxnSpMk id="14" creationId="{29470720-015E-0492-7BAF-3A37D94E6D8B}"/>
          </ac:cxnSpMkLst>
        </pc:cxnChg>
        <pc:cxnChg chg="add mod">
          <ac:chgData name="Μαριαννα Κουρτεση" userId="c132459e28d848bf" providerId="LiveId" clId="{58C82DFD-D383-4206-BBB9-CB9CA35BF159}" dt="2024-09-11T18:31:24.866" v="8995" actId="1076"/>
          <ac:cxnSpMkLst>
            <pc:docMk/>
            <pc:sldMk cId="2833168157" sldId="302"/>
            <ac:cxnSpMk id="16" creationId="{5C7D364D-635D-1538-9E5C-D67F6F340284}"/>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solidFill>
                <a:schemeClr val="tx2"/>
              </a:solidFill>
            </a:endParaRPr>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0BEF74E3-54A9-4A9D-B141-8420ADB3F669}" type="datetime1">
              <a:rPr lang="el-GR" smtClean="0">
                <a:solidFill>
                  <a:schemeClr val="tx2"/>
                </a:solidFill>
              </a:rPr>
              <a:t>11/9/2024</a:t>
            </a:fld>
            <a:endParaRPr lang="el-GR" dirty="0">
              <a:solidFill>
                <a:schemeClr val="tx2"/>
              </a:solidFill>
            </a:endParaRPr>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solidFill>
                <a:schemeClr val="tx2"/>
              </a:solidFill>
            </a:endParaRPr>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el-GR">
                <a:solidFill>
                  <a:schemeClr val="tx2"/>
                </a:solidFill>
              </a:rPr>
              <a:pPr algn="r" rtl="0"/>
              <a:t>‹#›</a:t>
            </a:fld>
            <a:endParaRPr lang="el-G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el-GR" noProof="0"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46D304B2-A66F-4731-9CAE-20E1EFD40B0A}" type="datetime1">
              <a:rPr lang="el-GR" smtClean="0"/>
              <a:pPr/>
              <a:t>11/9/2024</a:t>
            </a:fld>
            <a:endParaRPr lang="el-GR" dirty="0"/>
          </a:p>
        </p:txBody>
      </p:sp>
      <p:sp>
        <p:nvSpPr>
          <p:cNvPr id="4" name="Σύμβολο κράτησης θέσης εικόνας διαφάνειας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el-GR" noProof="0"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el-GR" smtClean="0"/>
              <a:pPr/>
              <a:t>‹#›</a:t>
            </a:fld>
            <a:endParaRPr lang="el-G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796F01-7154-41E0-B48B-A6921757531A}" type="slidenum">
              <a:rPr lang="el-GR" smtClean="0"/>
              <a:pPr/>
              <a:t>1</a:t>
            </a:fld>
            <a:endParaRPr lang="el-GR" dirty="0"/>
          </a:p>
        </p:txBody>
      </p:sp>
    </p:spTree>
    <p:extLst>
      <p:ext uri="{BB962C8B-B14F-4D97-AF65-F5344CB8AC3E}">
        <p14:creationId xmlns:p14="http://schemas.microsoft.com/office/powerpoint/2010/main" val="662844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el-GR"/>
              <a:t>Κάντε κλικ για να επεξεργαστείτε τον τίτλο υποδείγματος</a:t>
            </a:r>
            <a:endParaRPr lang="el-GR" noProof="0" dirty="0"/>
          </a:p>
        </p:txBody>
      </p:sp>
      <p:sp>
        <p:nvSpPr>
          <p:cNvPr id="3" name="Υπότιτλος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el-GR" noProof="0"/>
              <a:t>Κάντε κλικ για να επεξεργαστείτε τον υπότιτλο του υποδείγματος</a:t>
            </a:r>
            <a:endParaRPr lang="el-G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9880AA97-953C-4EAA-86BE-6A0DBD6A0A38}" type="datetime1">
              <a:rPr lang="el-GR" smtClean="0"/>
              <a:pPr/>
              <a:t>11/9/2024</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591C5AD9-787D-40FA-8A4D-16A055B9AF81}" type="slidenum">
              <a:rPr lang="el-GR" noProof="0"/>
              <a:t>‹#›</a:t>
            </a:fld>
            <a:endParaRPr lang="el-G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852633" y="274638"/>
            <a:ext cx="1422030" cy="5897561"/>
          </a:xfrm>
        </p:spPr>
        <p:txBody>
          <a:bodyPr vert="eaVert"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ατακόρυφου κειμένου 2"/>
          <p:cNvSpPr>
            <a:spLocks noGrp="1"/>
          </p:cNvSpPr>
          <p:nvPr>
            <p:ph type="body" orient="vert" idx="1"/>
          </p:nvPr>
        </p:nvSpPr>
        <p:spPr>
          <a:xfrm>
            <a:off x="1117309" y="274638"/>
            <a:ext cx="8532178" cy="5897561"/>
          </a:xfrm>
        </p:spPr>
        <p:txBody>
          <a:bodyPr vert="eaVert"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A58DD0F3-758F-47DA-AAFC-C11174804C19}" type="datetime1">
              <a:rPr lang="el-GR" smtClean="0"/>
              <a:pPr/>
              <a:t>11/9/2024</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591C5AD9-787D-40FA-8A4D-16A055B9AF81}" type="slidenum">
              <a:rPr lang="el-GR" noProof="0"/>
              <a:t>‹#›</a:t>
            </a:fld>
            <a:endParaRPr lang="el-G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B69B4CA7-6BD6-4AB5-BC79-1C59A6F2A519}" type="datetime1">
              <a:rPr lang="el-GR" smtClean="0"/>
              <a:pPr/>
              <a:t>11/9/2024</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DA60BA0E-20D0-4E7C-B286-26C960A6788F}" type="slidenum">
              <a:rPr lang="el-GR" noProof="0"/>
              <a:t>‹#›</a:t>
            </a:fld>
            <a:endParaRPr lang="el-G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ειμένου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l-GR" noProof="0"/>
              <a:t>Στυλ κειμένου υποδείγματος</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περιεχομένου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A6810064-C6E1-4DEC-8EC2-2E91B552ED99}" type="datetime1">
              <a:rPr lang="el-GR" smtClean="0"/>
              <a:pPr/>
              <a:t>11/9/2024</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EB37DED6-D4C7-42EE-AB49-D2E39E64FDE4}" type="slidenum">
              <a:rPr lang="el-GR" noProof="0"/>
              <a:t>‹#›</a:t>
            </a:fld>
            <a:endParaRPr lang="el-G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ειμένου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l-GR" noProof="0"/>
              <a:t>Στυλ κειμένου υποδείγματος</a:t>
            </a:r>
          </a:p>
        </p:txBody>
      </p:sp>
      <p:sp>
        <p:nvSpPr>
          <p:cNvPr id="4" name="Σύμβολο κράτησης θέσης περιεχομένου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Σύμβολο κράτησης θέσης κειμένου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l-GR" noProof="0"/>
              <a:t>Στυλ κειμένου υποδείγματος</a:t>
            </a:r>
          </a:p>
        </p:txBody>
      </p:sp>
      <p:sp>
        <p:nvSpPr>
          <p:cNvPr id="6" name="Σύμβολο κράτησης θέσης περιεχομένου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9157A326-7C51-402D-86CD-24FEAF6B572D}" type="datetime1">
              <a:rPr lang="el-GR" smtClean="0"/>
              <a:pPr/>
              <a:t>11/9/2024</a:t>
            </a:fld>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noProof="0" dirty="0"/>
          </a:p>
        </p:txBody>
      </p:sp>
      <p:sp>
        <p:nvSpPr>
          <p:cNvPr id="9" name="Σύμβολο κράτησης θέσης αριθμού διαφάνειας 8"/>
          <p:cNvSpPr>
            <a:spLocks noGrp="1"/>
          </p:cNvSpPr>
          <p:nvPr>
            <p:ph type="sldNum" sz="quarter" idx="12"/>
          </p:nvPr>
        </p:nvSpPr>
        <p:spPr/>
        <p:txBody>
          <a:bodyPr rtlCol="0"/>
          <a:lstStyle/>
          <a:p>
            <a:pPr rtl="0"/>
            <a:fld id="{EB37DED6-D4C7-42EE-AB49-D2E39E64FDE4}" type="slidenum">
              <a:rPr lang="el-GR" noProof="0"/>
              <a:t>‹#›</a:t>
            </a:fld>
            <a:endParaRPr lang="el-G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1EE9EEF2-F58A-4BD4-95AA-03C0C135DA5B}" type="datetime1">
              <a:rPr lang="el-GR" smtClean="0"/>
              <a:pPr/>
              <a:t>11/9/2024</a:t>
            </a:fld>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noProof="0" dirty="0"/>
          </a:p>
        </p:txBody>
      </p:sp>
      <p:sp>
        <p:nvSpPr>
          <p:cNvPr id="5" name="Σύμβολο κράτησης θέσης αριθμού διαφάνειας 4"/>
          <p:cNvSpPr>
            <a:spLocks noGrp="1"/>
          </p:cNvSpPr>
          <p:nvPr>
            <p:ph type="sldNum" sz="quarter" idx="12"/>
          </p:nvPr>
        </p:nvSpPr>
        <p:spPr/>
        <p:txBody>
          <a:bodyPr rtlCol="0"/>
          <a:lstStyle/>
          <a:p>
            <a:pPr rtl="0"/>
            <a:fld id="{EB37DED6-D4C7-42EE-AB49-D2E39E64FDE4}" type="slidenum">
              <a:rPr lang="el-GR" noProof="0"/>
              <a:t>‹#›</a:t>
            </a:fld>
            <a:endParaRPr lang="el-G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rtlCol="0"/>
          <a:lstStyle>
            <a:lvl1pPr>
              <a:defRPr/>
            </a:lvl1pPr>
          </a:lstStyle>
          <a:p>
            <a:fld id="{66452EC1-260E-46B9-B267-CDB552480A3D}" type="datetime1">
              <a:rPr lang="el-GR" smtClean="0"/>
              <a:pPr/>
              <a:t>11/9/2024</a:t>
            </a:fld>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noProof="0" dirty="0"/>
          </a:p>
        </p:txBody>
      </p:sp>
      <p:sp>
        <p:nvSpPr>
          <p:cNvPr id="4" name="Σύμβολο κράτησης θέσης αριθμού διαφάνειας 3"/>
          <p:cNvSpPr>
            <a:spLocks noGrp="1"/>
          </p:cNvSpPr>
          <p:nvPr>
            <p:ph type="sldNum" sz="quarter" idx="12"/>
          </p:nvPr>
        </p:nvSpPr>
        <p:spPr/>
        <p:txBody>
          <a:bodyPr rtlCol="0"/>
          <a:lstStyle/>
          <a:p>
            <a:pPr rtl="0"/>
            <a:fld id="{EB37DED6-D4C7-42EE-AB49-D2E39E64FDE4}" type="slidenum">
              <a:rPr lang="el-GR" noProof="0"/>
              <a:t>‹#›</a:t>
            </a:fld>
            <a:endParaRPr lang="el-G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Ορθογώνιο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noProof="0" dirty="0"/>
          </a:p>
        </p:txBody>
      </p:sp>
      <p:sp>
        <p:nvSpPr>
          <p:cNvPr id="2" name="Τίτλος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κειμένου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l-GR" noProof="0"/>
              <a:t>Στυλ κειμένου υποδείγματος</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AE6C9C3F-82B8-44D0-8ABF-56EC902E6BBC}" type="datetime1">
              <a:rPr lang="el-GR" smtClean="0"/>
              <a:pPr/>
              <a:t>11/9/2024</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2DFBB78A-01B4-41F2-96B0-677A4A282832}" type="slidenum">
              <a:rPr lang="el-GR" noProof="0"/>
              <a:t>‹#›</a:t>
            </a:fld>
            <a:endParaRPr lang="el-G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Ορθογώνιο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noProof="0" dirty="0"/>
          </a:p>
        </p:txBody>
      </p:sp>
      <p:sp>
        <p:nvSpPr>
          <p:cNvPr id="2" name="Τίτλος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εικόνας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l-GR" noProof="0"/>
              <a:t>Κάντε κλικ στο εικονίδιο για να προσθέσετε εικόνα</a:t>
            </a:r>
            <a:endParaRPr lang="el-GR" noProof="0" dirty="0"/>
          </a:p>
        </p:txBody>
      </p:sp>
      <p:sp>
        <p:nvSpPr>
          <p:cNvPr id="4" name="Σύμβολο κράτησης θέσης κειμένου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l-GR" noProof="0"/>
              <a:t>Στυλ κειμένου υποδείγματος</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A250D58F-30C3-440F-85B2-B500B6ADF663}" type="datetime1">
              <a:rPr lang="el-GR" smtClean="0"/>
              <a:pPr/>
              <a:t>11/9/2024</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2DFBB78A-01B4-41F2-96B0-677A4A282832}" type="slidenum">
              <a:rPr lang="el-GR" noProof="0"/>
              <a:t>‹#›</a:t>
            </a:fld>
            <a:endParaRPr lang="el-G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Ορθογώνιο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noProof="0" dirty="0"/>
          </a:p>
        </p:txBody>
      </p:sp>
      <p:sp>
        <p:nvSpPr>
          <p:cNvPr id="2" name="Σύμβολο κράτησης θέσης τίτλου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el-GR" dirty="0"/>
              <a:t>Στυλ κύριου τίτλου</a:t>
            </a:r>
            <a:endParaRPr lang="el-GR" noProof="0" dirty="0"/>
          </a:p>
        </p:txBody>
      </p:sp>
      <p:sp>
        <p:nvSpPr>
          <p:cNvPr id="3" name="Σύμβολο κράτησης θέσης κειμένου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4" name="Σύμβολο κράτησης θέσης ημερομηνίας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3BCFB36F-F189-41F2-9925-2F22B6B6E554}" type="datetime1">
              <a:rPr lang="el-GR" smtClean="0"/>
              <a:pPr/>
              <a:t>11/9/2024</a:t>
            </a:fld>
            <a:endParaRPr lang="el-GR" dirty="0"/>
          </a:p>
        </p:txBody>
      </p:sp>
      <p:sp>
        <p:nvSpPr>
          <p:cNvPr id="5" name="Σύμβολο κράτησης θέσης υποσέλιδου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el-GR" noProof="0" dirty="0"/>
          </a:p>
        </p:txBody>
      </p:sp>
      <p:sp>
        <p:nvSpPr>
          <p:cNvPr id="6" name="Σύμβολο κράτησης θέσης αριθμού διαφάνειας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el-GR" smtClean="0"/>
              <a:pPr/>
              <a:t>‹#›</a:t>
            </a:fld>
            <a:endParaRPr lang="el-G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718148" y="1498601"/>
            <a:ext cx="8280920" cy="1066303"/>
          </a:xfrm>
        </p:spPr>
        <p:txBody>
          <a:bodyPr rtlCol="0"/>
          <a:lstStyle/>
          <a:p>
            <a:pPr rtl="0"/>
            <a:r>
              <a:rPr lang="el-GR" dirty="0">
                <a:latin typeface="Palatino Linotype" panose="02040502050505030304" pitchFamily="18" charset="0"/>
              </a:rPr>
              <a:t>ΕΙΣΑΓΩΓΗ ΛΑΤΙΝΙΚΩΝ </a:t>
            </a:r>
          </a:p>
        </p:txBody>
      </p:sp>
      <p:sp>
        <p:nvSpPr>
          <p:cNvPr id="3" name="Υπότιτλος 2"/>
          <p:cNvSpPr>
            <a:spLocks noGrp="1"/>
          </p:cNvSpPr>
          <p:nvPr>
            <p:ph type="subTitle" idx="1"/>
          </p:nvPr>
        </p:nvSpPr>
        <p:spPr>
          <a:xfrm>
            <a:off x="6454452" y="2758472"/>
            <a:ext cx="2358133" cy="648072"/>
          </a:xfrm>
        </p:spPr>
        <p:txBody>
          <a:bodyPr rtlCol="0"/>
          <a:lstStyle/>
          <a:p>
            <a:pPr rtl="0"/>
            <a:r>
              <a:rPr lang="el-GR" dirty="0">
                <a:latin typeface="Palatino Linotype" panose="02040502050505030304" pitchFamily="18" charset="0"/>
              </a:rPr>
              <a:t>Β’ ΛΥΚΕΙΟΥ</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2">
            <a:extLst>
              <a:ext uri="{FF2B5EF4-FFF2-40B4-BE49-F238E27FC236}">
                <a16:creationId xmlns:a16="http://schemas.microsoft.com/office/drawing/2014/main" id="{83815819-5947-DFE4-CCA3-E09B8F30A5BE}"/>
              </a:ext>
            </a:extLst>
          </p:cNvPr>
          <p:cNvSpPr>
            <a:spLocks noGrp="1"/>
          </p:cNvSpPr>
          <p:nvPr>
            <p:ph type="title"/>
          </p:nvPr>
        </p:nvSpPr>
        <p:spPr>
          <a:xfrm>
            <a:off x="477838" y="260350"/>
            <a:ext cx="8136854" cy="5400898"/>
          </a:xfrm>
        </p:spPr>
        <p:txBody>
          <a:bodyPr>
            <a:normAutofit fontScale="90000"/>
          </a:bodyPr>
          <a:lstStyle/>
          <a:p>
            <a:r>
              <a:rPr lang="el-GR" sz="2400" dirty="0">
                <a:latin typeface="Palatino Linotype" panose="02040502050505030304" pitchFamily="18" charset="0"/>
              </a:rPr>
              <a:t>                 </a:t>
            </a:r>
            <a:r>
              <a:rPr lang="el-GR" sz="2700" dirty="0">
                <a:latin typeface="Palatino Linotype" panose="02040502050505030304" pitchFamily="18" charset="0"/>
              </a:rPr>
              <a:t>Οι Ρωμαίοι γνωρίζουν εξαρχής όλη την 	ελληνική λογοτεχνία και επιλέγουν τα 	πρότυπά τους από το σύνολο των ελληνικών 	έργων</a:t>
            </a:r>
            <a:br>
              <a:rPr lang="el-GR" sz="2700" dirty="0">
                <a:latin typeface="Palatino Linotype" panose="02040502050505030304" pitchFamily="18" charset="0"/>
              </a:rPr>
            </a:br>
            <a:r>
              <a:rPr lang="el-GR" sz="2700" dirty="0">
                <a:latin typeface="Palatino Linotype" panose="02040502050505030304" pitchFamily="18" charset="0"/>
              </a:rPr>
              <a:t>                Η ρωμαϊκή λογοτεχνία δεν παρουσιάζει 	χρονολογική εξέλιξη των ειδών παρόμοια με 	την ελληνική, π.χ. η κωμωδία είναι το πρώτο 	είδος που ακμάζει στη Ρώμη, ενώ στην Ελλάδα 	το τελευταίο, το ρωμαϊκό έπος ωριμάζει 	τελευταίο στη Ρώμη και στην Ελλάδα πρώτο</a:t>
            </a:r>
            <a:br>
              <a:rPr lang="el-GR" sz="2700" dirty="0">
                <a:latin typeface="Palatino Linotype" panose="02040502050505030304" pitchFamily="18" charset="0"/>
              </a:rPr>
            </a:br>
            <a:r>
              <a:rPr lang="el-GR" sz="2700" dirty="0">
                <a:latin typeface="Palatino Linotype" panose="02040502050505030304" pitchFamily="18" charset="0"/>
              </a:rPr>
              <a:t>                Οι Ρωμαίοι δεν μιμούνται δουλικά τους  	Έλληνες αλλά δημιουργικά</a:t>
            </a:r>
            <a:br>
              <a:rPr lang="el-GR" sz="2700" dirty="0">
                <a:latin typeface="Palatino Linotype" panose="02040502050505030304" pitchFamily="18" charset="0"/>
              </a:rPr>
            </a:br>
            <a:r>
              <a:rPr lang="el-GR" sz="2700" dirty="0">
                <a:latin typeface="Palatino Linotype" panose="02040502050505030304" pitchFamily="18" charset="0"/>
              </a:rPr>
              <a:t>                Οι Ρωμαίοι παράγουν και νέα είδη π. χ. σάτιρα</a:t>
            </a:r>
            <a:br>
              <a:rPr lang="el-GR" sz="2700" dirty="0">
                <a:latin typeface="Palatino Linotype" panose="02040502050505030304" pitchFamily="18" charset="0"/>
              </a:rPr>
            </a:br>
            <a:r>
              <a:rPr lang="el-GR" sz="2700" dirty="0">
                <a:latin typeface="Palatino Linotype" panose="02040502050505030304" pitchFamily="18" charset="0"/>
              </a:rPr>
              <a:t>                Κάθε Ρωμαίος λογοτέχνης εστιάζει σε ένα  	είδος ή σε μικρό αριθμό ειδών και 	ενδιαφέρεται για την αισθητική ποιότητα και 	την τεχνική του</a:t>
            </a:r>
            <a:br>
              <a:rPr lang="el-GR" sz="2400" dirty="0">
                <a:latin typeface="Palatino Linotype" panose="02040502050505030304" pitchFamily="18" charset="0"/>
              </a:rPr>
            </a:br>
            <a:r>
              <a:rPr lang="el-GR" sz="2400" dirty="0">
                <a:latin typeface="Palatino Linotype" panose="02040502050505030304" pitchFamily="18" charset="0"/>
              </a:rPr>
              <a:t> </a:t>
            </a:r>
            <a:br>
              <a:rPr lang="el-GR" sz="2400" dirty="0">
                <a:latin typeface="Palatino Linotype" panose="02040502050505030304" pitchFamily="18" charset="0"/>
              </a:rPr>
            </a:br>
            <a:endParaRPr lang="el-GR" sz="2400" dirty="0">
              <a:latin typeface="Palatino Linotype" panose="02040502050505030304" pitchFamily="18" charset="0"/>
            </a:endParaRPr>
          </a:p>
        </p:txBody>
      </p:sp>
      <p:sp>
        <p:nvSpPr>
          <p:cNvPr id="5" name="Βέλος: Δεξιό 4">
            <a:extLst>
              <a:ext uri="{FF2B5EF4-FFF2-40B4-BE49-F238E27FC236}">
                <a16:creationId xmlns:a16="http://schemas.microsoft.com/office/drawing/2014/main" id="{8A3C630F-C816-439A-C8EB-8602FC3C724A}"/>
              </a:ext>
            </a:extLst>
          </p:cNvPr>
          <p:cNvSpPr/>
          <p:nvPr/>
        </p:nvSpPr>
        <p:spPr>
          <a:xfrm>
            <a:off x="549796" y="404664"/>
            <a:ext cx="122413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Βέλος: Δεξιό 5">
            <a:extLst>
              <a:ext uri="{FF2B5EF4-FFF2-40B4-BE49-F238E27FC236}">
                <a16:creationId xmlns:a16="http://schemas.microsoft.com/office/drawing/2014/main" id="{B83975CE-BA4B-D825-BF38-B9704D19E12E}"/>
              </a:ext>
            </a:extLst>
          </p:cNvPr>
          <p:cNvSpPr/>
          <p:nvPr/>
        </p:nvSpPr>
        <p:spPr>
          <a:xfrm>
            <a:off x="549796" y="1673757"/>
            <a:ext cx="122413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Βέλος: Δεξιό 6">
            <a:extLst>
              <a:ext uri="{FF2B5EF4-FFF2-40B4-BE49-F238E27FC236}">
                <a16:creationId xmlns:a16="http://schemas.microsoft.com/office/drawing/2014/main" id="{75B6D860-8E60-4FAE-8E1B-FF7E2B5CA3FF}"/>
              </a:ext>
            </a:extLst>
          </p:cNvPr>
          <p:cNvSpPr/>
          <p:nvPr/>
        </p:nvSpPr>
        <p:spPr>
          <a:xfrm>
            <a:off x="477838" y="3514385"/>
            <a:ext cx="122413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Βέλος: Δεξιό 7">
            <a:extLst>
              <a:ext uri="{FF2B5EF4-FFF2-40B4-BE49-F238E27FC236}">
                <a16:creationId xmlns:a16="http://schemas.microsoft.com/office/drawing/2014/main" id="{C5F5B06F-D7A5-C2D3-EC5E-8C965F2394F3}"/>
              </a:ext>
            </a:extLst>
          </p:cNvPr>
          <p:cNvSpPr/>
          <p:nvPr/>
        </p:nvSpPr>
        <p:spPr>
          <a:xfrm>
            <a:off x="481468" y="4437112"/>
            <a:ext cx="122413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8">
            <a:extLst>
              <a:ext uri="{FF2B5EF4-FFF2-40B4-BE49-F238E27FC236}">
                <a16:creationId xmlns:a16="http://schemas.microsoft.com/office/drawing/2014/main" id="{771DD47B-85C1-CE52-F078-5CC8DFB71740}"/>
              </a:ext>
            </a:extLst>
          </p:cNvPr>
          <p:cNvSpPr/>
          <p:nvPr/>
        </p:nvSpPr>
        <p:spPr>
          <a:xfrm>
            <a:off x="477838" y="4149080"/>
            <a:ext cx="122413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1463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B65BC7-F548-84F2-81B8-294DB4E937D4}"/>
              </a:ext>
            </a:extLst>
          </p:cNvPr>
          <p:cNvSpPr>
            <a:spLocks noGrp="1"/>
          </p:cNvSpPr>
          <p:nvPr>
            <p:ph type="title"/>
          </p:nvPr>
        </p:nvSpPr>
        <p:spPr>
          <a:xfrm>
            <a:off x="621804" y="1196752"/>
            <a:ext cx="7632848" cy="4608512"/>
          </a:xfrm>
        </p:spPr>
        <p:txBody>
          <a:bodyPr>
            <a:normAutofit/>
          </a:bodyPr>
          <a:lstStyle/>
          <a:p>
            <a:r>
              <a:rPr lang="el-GR" sz="2400" b="1" dirty="0">
                <a:latin typeface="Palatino Linotype" panose="02040502050505030304" pitchFamily="18" charset="0"/>
              </a:rPr>
              <a:t>Χαρακτηριστικά</a:t>
            </a:r>
            <a:br>
              <a:rPr lang="el-GR" sz="2400" b="1" dirty="0">
                <a:latin typeface="Palatino Linotype" panose="02040502050505030304" pitchFamily="18" charset="0"/>
              </a:rPr>
            </a:br>
            <a:r>
              <a:rPr lang="el-GR" sz="2400" u="sng" dirty="0">
                <a:latin typeface="Palatino Linotype" panose="02040502050505030304" pitchFamily="18" charset="0"/>
              </a:rPr>
              <a:t>Στην κοινωνική ζωή:</a:t>
            </a:r>
            <a:r>
              <a:rPr lang="el-GR" sz="2400" dirty="0">
                <a:latin typeface="Palatino Linotype" panose="02040502050505030304" pitchFamily="18" charset="0"/>
              </a:rPr>
              <a:t> </a:t>
            </a:r>
            <a:br>
              <a:rPr lang="el-GR" sz="2400" dirty="0">
                <a:latin typeface="Palatino Linotype" panose="02040502050505030304" pitchFamily="18" charset="0"/>
              </a:rPr>
            </a:br>
            <a:r>
              <a:rPr lang="el-GR" sz="2400" dirty="0">
                <a:latin typeface="Palatino Linotype" panose="02040502050505030304" pitchFamily="18" charset="0"/>
              </a:rPr>
              <a:t>●οι ελληνικοί θεοί έχουν ενταχθεί στο ρωμαϊκό   θρησκευτικό σύστημα</a:t>
            </a:r>
            <a:br>
              <a:rPr lang="el-GR" sz="2400" dirty="0">
                <a:latin typeface="Palatino Linotype" panose="02040502050505030304" pitchFamily="18" charset="0"/>
              </a:rPr>
            </a:br>
            <a:r>
              <a:rPr lang="el-GR" sz="2400" dirty="0">
                <a:latin typeface="Palatino Linotype" panose="02040502050505030304" pitchFamily="18" charset="0"/>
              </a:rPr>
              <a:t>●όλο και περισσότεροι Ρωμαίοι έρχονται σε επαφή με τον ελληνικό πολιτισμό</a:t>
            </a:r>
            <a:br>
              <a:rPr lang="el-GR" sz="2400" dirty="0">
                <a:latin typeface="Palatino Linotype" panose="02040502050505030304" pitchFamily="18" charset="0"/>
              </a:rPr>
            </a:br>
            <a:r>
              <a:rPr lang="el-GR" sz="2400" dirty="0">
                <a:latin typeface="Palatino Linotype" panose="02040502050505030304" pitchFamily="18" charset="0"/>
              </a:rPr>
              <a:t>●μορφωμένοι Έλληνες πηγαίνουν στη Ρώμη και μυούν τους Ρωμαίους στην ελληνική γλώσσα και λογοτεχνία</a:t>
            </a:r>
            <a:br>
              <a:rPr lang="el-GR" sz="2400" dirty="0">
                <a:latin typeface="Palatino Linotype" panose="02040502050505030304" pitchFamily="18" charset="0"/>
              </a:rPr>
            </a:br>
            <a:r>
              <a:rPr lang="el-GR" sz="2400" dirty="0">
                <a:latin typeface="Palatino Linotype" panose="02040502050505030304" pitchFamily="18" charset="0"/>
              </a:rPr>
              <a:t>●οι νέοι γοητεύονται από τα ελληνικά και ανατολικά έθιμα και απομακρύνονται από τα παραδοσιακά λιτά ρωμαϊκά ήθη</a:t>
            </a:r>
            <a:br>
              <a:rPr lang="el-GR" sz="2400" dirty="0">
                <a:latin typeface="Palatino Linotype" panose="02040502050505030304" pitchFamily="18" charset="0"/>
              </a:rPr>
            </a:br>
            <a:r>
              <a:rPr lang="el-GR" sz="2400" dirty="0">
                <a:latin typeface="Palatino Linotype" panose="02040502050505030304" pitchFamily="18" charset="0"/>
              </a:rPr>
              <a:t>●υπάρχουν βέβαια και οι συντηρητικοί π.χ. Κάτων που βλέπουν με καχυποψία την ελληνική επίδραση</a:t>
            </a:r>
            <a:endParaRPr lang="el-GR" sz="2400" b="1" u="sng" dirty="0">
              <a:latin typeface="Palatino Linotype" panose="02040502050505030304" pitchFamily="18" charset="0"/>
            </a:endParaRPr>
          </a:p>
        </p:txBody>
      </p:sp>
      <p:sp>
        <p:nvSpPr>
          <p:cNvPr id="3" name="Θέση κειμένου 2">
            <a:extLst>
              <a:ext uri="{FF2B5EF4-FFF2-40B4-BE49-F238E27FC236}">
                <a16:creationId xmlns:a16="http://schemas.microsoft.com/office/drawing/2014/main" id="{8E4876F7-A5DF-4994-724B-5835CA46A948}"/>
              </a:ext>
            </a:extLst>
          </p:cNvPr>
          <p:cNvSpPr>
            <a:spLocks noGrp="1"/>
          </p:cNvSpPr>
          <p:nvPr>
            <p:ph type="body" idx="1"/>
          </p:nvPr>
        </p:nvSpPr>
        <p:spPr>
          <a:xfrm>
            <a:off x="693812" y="404664"/>
            <a:ext cx="7488832" cy="648073"/>
          </a:xfrm>
        </p:spPr>
        <p:txBody>
          <a:bodyPr>
            <a:noAutofit/>
          </a:bodyPr>
          <a:lstStyle/>
          <a:p>
            <a:r>
              <a:rPr lang="el-GR" sz="3200" dirty="0">
                <a:latin typeface="Palatino Linotype" panose="02040502050505030304" pitchFamily="18" charset="0"/>
              </a:rPr>
              <a:t>Προκλασική εποχή (απαρχές-100 π.Χ.)</a:t>
            </a:r>
          </a:p>
        </p:txBody>
      </p:sp>
    </p:spTree>
    <p:extLst>
      <p:ext uri="{BB962C8B-B14F-4D97-AF65-F5344CB8AC3E}">
        <p14:creationId xmlns:p14="http://schemas.microsoft.com/office/powerpoint/2010/main" val="283796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DE2E02-6028-EA54-8962-DAE2F1DA44AF}"/>
              </a:ext>
            </a:extLst>
          </p:cNvPr>
          <p:cNvSpPr>
            <a:spLocks noGrp="1"/>
          </p:cNvSpPr>
          <p:nvPr>
            <p:ph type="title"/>
          </p:nvPr>
        </p:nvSpPr>
        <p:spPr>
          <a:xfrm>
            <a:off x="812588" y="404664"/>
            <a:ext cx="7370055" cy="5544616"/>
          </a:xfrm>
        </p:spPr>
        <p:txBody>
          <a:bodyPr>
            <a:normAutofit/>
          </a:bodyPr>
          <a:lstStyle/>
          <a:p>
            <a:r>
              <a:rPr lang="el-GR" sz="2400" u="sng" dirty="0">
                <a:latin typeface="Palatino Linotype" panose="02040502050505030304" pitchFamily="18" charset="0"/>
              </a:rPr>
              <a:t>Στο κράτος και στην πολιτική ζωή:</a:t>
            </a:r>
            <a:br>
              <a:rPr lang="el-GR" sz="2400" dirty="0">
                <a:latin typeface="Palatino Linotype" panose="02040502050505030304" pitchFamily="18" charset="0"/>
              </a:rPr>
            </a:br>
            <a:r>
              <a:rPr lang="el-GR" sz="2400" dirty="0">
                <a:latin typeface="Palatino Linotype" panose="02040502050505030304" pitchFamily="18" charset="0"/>
              </a:rPr>
              <a:t>●η Ρώμη κατακτά την Ελλάδα και την Καρχηδόνα και κυριαρχεί στη Μεσόγειο</a:t>
            </a:r>
            <a:br>
              <a:rPr lang="el-GR" sz="2400" dirty="0">
                <a:latin typeface="Palatino Linotype" panose="02040502050505030304" pitchFamily="18" charset="0"/>
              </a:rPr>
            </a:br>
            <a:r>
              <a:rPr lang="el-GR" sz="2400" dirty="0">
                <a:latin typeface="Palatino Linotype" panose="02040502050505030304" pitchFamily="18" charset="0"/>
              </a:rPr>
              <a:t>● το ρωμαϊκό πολίτευμα (</a:t>
            </a:r>
            <a:r>
              <a:rPr lang="en-GB" sz="2400" dirty="0">
                <a:latin typeface="Palatino Linotype" panose="02040502050505030304" pitchFamily="18" charset="0"/>
              </a:rPr>
              <a:t>res publica)</a:t>
            </a:r>
            <a:r>
              <a:rPr lang="el-GR" sz="2400" dirty="0">
                <a:latin typeface="Palatino Linotype" panose="02040502050505030304" pitchFamily="18" charset="0"/>
              </a:rPr>
              <a:t> είναι ένα είδος «αριστοκρατικής δημοκρατίας»</a:t>
            </a:r>
            <a:br>
              <a:rPr lang="el-GR" sz="2400" dirty="0">
                <a:latin typeface="Palatino Linotype" panose="02040502050505030304" pitchFamily="18" charset="0"/>
              </a:rPr>
            </a:br>
            <a:r>
              <a:rPr lang="el-GR" sz="2400" dirty="0">
                <a:latin typeface="Palatino Linotype" panose="02040502050505030304" pitchFamily="18" charset="0"/>
              </a:rPr>
              <a:t>●σημειώνονται αναταραχές λόγω των κοινωνικών ανισοτήτων π.χ. οι μεταρρυθμιστικές απόπειρες των Γράκχων</a:t>
            </a:r>
            <a:br>
              <a:rPr lang="el-GR" sz="2400" dirty="0">
                <a:latin typeface="Palatino Linotype" panose="02040502050505030304" pitchFamily="18" charset="0"/>
              </a:rPr>
            </a:br>
            <a:r>
              <a:rPr lang="el-GR" sz="2400" dirty="0">
                <a:latin typeface="Palatino Linotype" panose="02040502050505030304" pitchFamily="18" charset="0"/>
              </a:rPr>
              <a:t>●υπάρχουν διαστήματα ηρεμίας και συμβιβασμού αλλά οι εμφύλιες συρράξεις θα συνεχιστούν μέχρι και μετά το 100 π.Χ.</a:t>
            </a:r>
            <a:br>
              <a:rPr lang="el-GR" sz="2400" dirty="0">
                <a:latin typeface="Palatino Linotype" panose="02040502050505030304" pitchFamily="18" charset="0"/>
              </a:rPr>
            </a:br>
            <a:br>
              <a:rPr lang="el-GR" sz="2400" dirty="0">
                <a:latin typeface="Palatino Linotype" panose="02040502050505030304" pitchFamily="18" charset="0"/>
              </a:rPr>
            </a:br>
            <a:r>
              <a:rPr lang="el-GR" sz="2400" u="sng" dirty="0">
                <a:latin typeface="Palatino Linotype" panose="02040502050505030304" pitchFamily="18" charset="0"/>
              </a:rPr>
              <a:t>Στα γράμματα:</a:t>
            </a:r>
            <a:br>
              <a:rPr lang="el-GR" sz="2400" u="sng" dirty="0">
                <a:latin typeface="Palatino Linotype" panose="02040502050505030304" pitchFamily="18" charset="0"/>
              </a:rPr>
            </a:br>
            <a:r>
              <a:rPr lang="el-GR" sz="2400" dirty="0">
                <a:latin typeface="Palatino Linotype" panose="02040502050505030304" pitchFamily="18" charset="0"/>
              </a:rPr>
              <a:t>●ιστορική συνάντηση Ελλήνων και Ρωμαίων</a:t>
            </a:r>
            <a:br>
              <a:rPr lang="el-GR" sz="2400" dirty="0">
                <a:latin typeface="Palatino Linotype" panose="02040502050505030304" pitchFamily="18" charset="0"/>
              </a:rPr>
            </a:br>
            <a:r>
              <a:rPr lang="el-GR" sz="2400" dirty="0">
                <a:latin typeface="Palatino Linotype" panose="02040502050505030304" pitchFamily="18" charset="0"/>
              </a:rPr>
              <a:t>●αρχικά οι Ρωμαίοι μιμούνται τους Έλληνες και στη συνέχεια μετασχηματίζουν δημιουργικά τα ελληνικά πρότυπα</a:t>
            </a:r>
            <a:endParaRPr lang="el-GR" sz="2400" u="sng" dirty="0">
              <a:latin typeface="Palatino Linotype" panose="02040502050505030304" pitchFamily="18" charset="0"/>
            </a:endParaRPr>
          </a:p>
        </p:txBody>
      </p:sp>
    </p:spTree>
    <p:extLst>
      <p:ext uri="{BB962C8B-B14F-4D97-AF65-F5344CB8AC3E}">
        <p14:creationId xmlns:p14="http://schemas.microsoft.com/office/powerpoint/2010/main" val="364556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5C70D1-6E2C-9258-FDEB-81021E893E53}"/>
              </a:ext>
            </a:extLst>
          </p:cNvPr>
          <p:cNvSpPr>
            <a:spLocks noGrp="1"/>
          </p:cNvSpPr>
          <p:nvPr>
            <p:ph type="title"/>
          </p:nvPr>
        </p:nvSpPr>
        <p:spPr>
          <a:xfrm>
            <a:off x="549796" y="548680"/>
            <a:ext cx="8208912" cy="5472608"/>
          </a:xfrm>
        </p:spPr>
        <p:txBody>
          <a:bodyPr>
            <a:normAutofit/>
          </a:bodyPr>
          <a:lstStyle/>
          <a:p>
            <a:r>
              <a:rPr lang="el-GR" sz="2400" b="1" u="sng" dirty="0">
                <a:latin typeface="Palatino Linotype" panose="02040502050505030304" pitchFamily="18" charset="0"/>
              </a:rPr>
              <a:t>Κωμωδία</a:t>
            </a:r>
            <a:br>
              <a:rPr lang="el-GR" sz="2400" b="1" u="sng" dirty="0">
                <a:latin typeface="Palatino Linotype" panose="02040502050505030304" pitchFamily="18" charset="0"/>
              </a:rPr>
            </a:br>
            <a:r>
              <a:rPr lang="el-GR" sz="2400" dirty="0">
                <a:latin typeface="Palatino Linotype" panose="02040502050505030304" pitchFamily="18" charset="0"/>
              </a:rPr>
              <a:t>              Είναι το πρώτο είδος που ωριμάζει στη Ρώμη</a:t>
            </a:r>
            <a:br>
              <a:rPr lang="el-GR" sz="2400" dirty="0">
                <a:latin typeface="Palatino Linotype" panose="02040502050505030304" pitchFamily="18" charset="0"/>
              </a:rPr>
            </a:br>
            <a:r>
              <a:rPr lang="el-GR" sz="2400" dirty="0">
                <a:latin typeface="Palatino Linotype" panose="02040502050505030304" pitchFamily="18" charset="0"/>
              </a:rPr>
              <a:t>               Οι κωμωδιογράφοι επηρεάζονται από τη Νέα Κωμωδία της ελληνιστικής περιόδου και κυρίως από τον Μένανδρο.</a:t>
            </a:r>
            <a:br>
              <a:rPr lang="el-GR" sz="2400" dirty="0">
                <a:latin typeface="Palatino Linotype" panose="02040502050505030304" pitchFamily="18" charset="0"/>
              </a:rPr>
            </a:br>
            <a:r>
              <a:rPr lang="el-GR" sz="2400" dirty="0">
                <a:latin typeface="Palatino Linotype" panose="02040502050505030304" pitchFamily="18" charset="0"/>
              </a:rPr>
              <a:t>               Τα έργα τους έχουν ελληνικές υποθέσεις</a:t>
            </a:r>
            <a:br>
              <a:rPr lang="el-GR" sz="2400" dirty="0">
                <a:latin typeface="Palatino Linotype" panose="02040502050505030304" pitchFamily="18" charset="0"/>
              </a:rPr>
            </a:br>
            <a:br>
              <a:rPr lang="el-GR" sz="2400" dirty="0">
                <a:latin typeface="Palatino Linotype" panose="02040502050505030304" pitchFamily="18" charset="0"/>
              </a:rPr>
            </a:br>
            <a:r>
              <a:rPr lang="el-GR" sz="2400" b="1" dirty="0">
                <a:latin typeface="Palatino Linotype" panose="02040502050505030304" pitchFamily="18" charset="0"/>
              </a:rPr>
              <a:t>Οι σημαντικότεροι κωμωδιογράφοι</a:t>
            </a:r>
            <a:r>
              <a:rPr lang="el-GR" sz="2400" dirty="0">
                <a:latin typeface="Palatino Linotype" panose="02040502050505030304" pitchFamily="18" charset="0"/>
              </a:rPr>
              <a:t>:</a:t>
            </a:r>
            <a:br>
              <a:rPr lang="el-GR" sz="2400" dirty="0">
                <a:latin typeface="Palatino Linotype" panose="02040502050505030304" pitchFamily="18" charset="0"/>
              </a:rPr>
            </a:br>
            <a:r>
              <a:rPr lang="el-GR" sz="2400" dirty="0">
                <a:latin typeface="Palatino Linotype" panose="02040502050505030304" pitchFamily="18" charset="0"/>
              </a:rPr>
              <a:t>Πλαύτος</a:t>
            </a:r>
            <a:br>
              <a:rPr lang="el-GR" sz="2400" dirty="0">
                <a:latin typeface="Palatino Linotype" panose="02040502050505030304" pitchFamily="18" charset="0"/>
              </a:rPr>
            </a:br>
            <a:r>
              <a:rPr lang="el-GR" sz="2400" dirty="0">
                <a:latin typeface="Palatino Linotype" panose="02040502050505030304" pitchFamily="18" charset="0"/>
              </a:rPr>
              <a:t>Τερέντιος</a:t>
            </a:r>
            <a:br>
              <a:rPr lang="el-GR" sz="2400" dirty="0">
                <a:latin typeface="Palatino Linotype" panose="02040502050505030304" pitchFamily="18" charset="0"/>
              </a:rPr>
            </a:br>
            <a:br>
              <a:rPr lang="el-GR" sz="2400" dirty="0">
                <a:latin typeface="Palatino Linotype" panose="02040502050505030304" pitchFamily="18" charset="0"/>
              </a:rPr>
            </a:br>
            <a:r>
              <a:rPr lang="el-GR" sz="2400" dirty="0">
                <a:latin typeface="Palatino Linotype" panose="02040502050505030304" pitchFamily="18" charset="0"/>
              </a:rPr>
              <a:t>Η κωμωδία επηρέασε τον Μολιέρο, τον Πετράρχη, τον Γκαίτε, τον Σαίξπηρ και τον Θερβάντες</a:t>
            </a:r>
            <a:endParaRPr lang="el-GR" sz="2400" b="1" u="sng" dirty="0">
              <a:latin typeface="Palatino Linotype" panose="02040502050505030304" pitchFamily="18" charset="0"/>
            </a:endParaRPr>
          </a:p>
        </p:txBody>
      </p:sp>
      <p:sp>
        <p:nvSpPr>
          <p:cNvPr id="8" name="Βέλος: Δεξιό 7">
            <a:extLst>
              <a:ext uri="{FF2B5EF4-FFF2-40B4-BE49-F238E27FC236}">
                <a16:creationId xmlns:a16="http://schemas.microsoft.com/office/drawing/2014/main" id="{93C670BF-5965-22BA-E104-F66EBC80E0B2}"/>
              </a:ext>
            </a:extLst>
          </p:cNvPr>
          <p:cNvSpPr/>
          <p:nvPr/>
        </p:nvSpPr>
        <p:spPr>
          <a:xfrm>
            <a:off x="621804" y="1052736"/>
            <a:ext cx="1080120"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8">
            <a:extLst>
              <a:ext uri="{FF2B5EF4-FFF2-40B4-BE49-F238E27FC236}">
                <a16:creationId xmlns:a16="http://schemas.microsoft.com/office/drawing/2014/main" id="{4D565ACD-9082-B88C-6149-511702E511D4}"/>
              </a:ext>
            </a:extLst>
          </p:cNvPr>
          <p:cNvSpPr/>
          <p:nvPr/>
        </p:nvSpPr>
        <p:spPr>
          <a:xfrm>
            <a:off x="626497" y="1268760"/>
            <a:ext cx="1075427"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Βέλος: Δεξιό 9">
            <a:extLst>
              <a:ext uri="{FF2B5EF4-FFF2-40B4-BE49-F238E27FC236}">
                <a16:creationId xmlns:a16="http://schemas.microsoft.com/office/drawing/2014/main" id="{3BF8DD18-D22B-3506-79B5-C5163698E143}"/>
              </a:ext>
            </a:extLst>
          </p:cNvPr>
          <p:cNvSpPr/>
          <p:nvPr/>
        </p:nvSpPr>
        <p:spPr>
          <a:xfrm flipV="1">
            <a:off x="621804" y="2276872"/>
            <a:ext cx="1080120"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43292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3C49AE-965A-EB5A-3882-87DA5278F594}"/>
              </a:ext>
            </a:extLst>
          </p:cNvPr>
          <p:cNvSpPr>
            <a:spLocks noGrp="1"/>
          </p:cNvSpPr>
          <p:nvPr>
            <p:ph type="title"/>
          </p:nvPr>
        </p:nvSpPr>
        <p:spPr>
          <a:xfrm>
            <a:off x="477788" y="476672"/>
            <a:ext cx="7632847" cy="5328592"/>
          </a:xfrm>
        </p:spPr>
        <p:txBody>
          <a:bodyPr>
            <a:normAutofit fontScale="90000"/>
          </a:bodyPr>
          <a:lstStyle/>
          <a:p>
            <a:r>
              <a:rPr lang="el-GR" sz="2400" b="1" u="sng" dirty="0">
                <a:latin typeface="Palatino Linotype" panose="02040502050505030304" pitchFamily="18" charset="0"/>
              </a:rPr>
              <a:t>Τραγωδία</a:t>
            </a:r>
            <a:br>
              <a:rPr lang="el-GR" sz="2400" b="1" u="sng" dirty="0">
                <a:latin typeface="Palatino Linotype" panose="02040502050505030304" pitchFamily="18" charset="0"/>
              </a:rPr>
            </a:br>
            <a:r>
              <a:rPr lang="el-GR" sz="2400" dirty="0">
                <a:latin typeface="Palatino Linotype" panose="02040502050505030304" pitchFamily="18" charset="0"/>
              </a:rPr>
              <a:t>                   Οι Ρωμαίοι τραγικοί επηρεάζονται από τα 	 	 ελληνικά δράματα</a:t>
            </a:r>
            <a:br>
              <a:rPr lang="el-GR" sz="2400" dirty="0">
                <a:latin typeface="Palatino Linotype" panose="02040502050505030304" pitchFamily="18" charset="0"/>
              </a:rPr>
            </a:br>
            <a:r>
              <a:rPr lang="el-GR" sz="2400" dirty="0">
                <a:latin typeface="Palatino Linotype" panose="02040502050505030304" pitchFamily="18" charset="0"/>
              </a:rPr>
              <a:t>                   Προτιμούν κυρίως την τρωική 	  	  	 θεματολογία, ίσως λόγω του μύθου του 	 	 γενάρχη τους, του Αινεία</a:t>
            </a:r>
            <a:br>
              <a:rPr lang="el-GR" sz="2400" dirty="0">
                <a:latin typeface="Palatino Linotype" panose="02040502050505030304" pitchFamily="18" charset="0"/>
              </a:rPr>
            </a:br>
            <a:r>
              <a:rPr lang="el-GR" sz="2400" dirty="0">
                <a:latin typeface="Palatino Linotype" panose="02040502050505030304" pitchFamily="18" charset="0"/>
              </a:rPr>
              <a:t>                	 Όμως, γράφουν και τραγωδίες με θέματα 	 	 καθαρά ρωμαϊκού ιστορικού περιεχομένου</a:t>
            </a:r>
            <a:br>
              <a:rPr lang="el-GR" sz="2400" dirty="0">
                <a:latin typeface="Palatino Linotype" panose="02040502050505030304" pitchFamily="18" charset="0"/>
              </a:rPr>
            </a:br>
            <a:br>
              <a:rPr lang="el-GR" sz="2400" dirty="0">
                <a:latin typeface="Palatino Linotype" panose="02040502050505030304" pitchFamily="18" charset="0"/>
              </a:rPr>
            </a:br>
            <a:r>
              <a:rPr lang="el-GR" sz="2400" b="1" u="sng" dirty="0">
                <a:latin typeface="Palatino Linotype" panose="02040502050505030304" pitchFamily="18" charset="0"/>
              </a:rPr>
              <a:t>Έπος</a:t>
            </a:r>
            <a:br>
              <a:rPr lang="el-GR" sz="2400" b="1" u="sng" dirty="0">
                <a:latin typeface="Palatino Linotype" panose="02040502050505030304" pitchFamily="18" charset="0"/>
              </a:rPr>
            </a:br>
            <a:r>
              <a:rPr lang="el-GR" sz="2400" dirty="0">
                <a:latin typeface="Palatino Linotype" panose="02040502050505030304" pitchFamily="18" charset="0"/>
              </a:rPr>
              <a:t>                  </a:t>
            </a:r>
            <a:r>
              <a:rPr lang="el-GR" sz="2400" b="1" dirty="0">
                <a:latin typeface="Palatino Linotype" panose="02040502050505030304" pitchFamily="18" charset="0"/>
              </a:rPr>
              <a:t>Λίβιος Ανδρόνικος</a:t>
            </a:r>
            <a:r>
              <a:rPr lang="el-GR" sz="2400" dirty="0">
                <a:latin typeface="Palatino Linotype" panose="02040502050505030304" pitchFamily="18" charset="0"/>
              </a:rPr>
              <a:t>: απέδωσε στα λατινικά 	την «Οδύσσεια» σε σατούρνιο στίχο</a:t>
            </a:r>
            <a:br>
              <a:rPr lang="el-GR" sz="2400" b="1" u="sng" dirty="0">
                <a:latin typeface="Palatino Linotype" panose="02040502050505030304" pitchFamily="18" charset="0"/>
              </a:rPr>
            </a:br>
            <a:r>
              <a:rPr lang="el-GR" sz="2400" dirty="0">
                <a:latin typeface="Palatino Linotype" panose="02040502050505030304" pitchFamily="18" charset="0"/>
              </a:rPr>
              <a:t>                  </a:t>
            </a:r>
            <a:r>
              <a:rPr lang="el-GR" sz="2400" b="1" dirty="0">
                <a:latin typeface="Palatino Linotype" panose="02040502050505030304" pitchFamily="18" charset="0"/>
              </a:rPr>
              <a:t>Έννιος</a:t>
            </a:r>
            <a:r>
              <a:rPr lang="el-GR" sz="2400" dirty="0">
                <a:latin typeface="Palatino Linotype" panose="02040502050505030304" pitchFamily="18" charset="0"/>
              </a:rPr>
              <a:t>: συνθέτει ένα ιστορικό έπος </a:t>
            </a:r>
            <a:r>
              <a:rPr lang="el-GR" sz="2400" b="1" dirty="0">
                <a:latin typeface="Palatino Linotype" panose="02040502050505030304" pitchFamily="18" charset="0"/>
              </a:rPr>
              <a:t>«Χρονικά- </a:t>
            </a:r>
            <a:r>
              <a:rPr lang="el-GR" sz="2400" dirty="0">
                <a:latin typeface="Palatino Linotype" panose="02040502050505030304" pitchFamily="18" charset="0"/>
              </a:rPr>
              <a:t>	</a:t>
            </a:r>
            <a:r>
              <a:rPr lang="en-GB" sz="2400" b="1" dirty="0">
                <a:latin typeface="Palatino Linotype" panose="02040502050505030304" pitchFamily="18" charset="0"/>
              </a:rPr>
              <a:t>Annales</a:t>
            </a:r>
            <a:r>
              <a:rPr lang="el-GR" sz="2400" b="1" dirty="0">
                <a:latin typeface="Palatino Linotype" panose="02040502050505030304" pitchFamily="18" charset="0"/>
              </a:rPr>
              <a:t>»</a:t>
            </a:r>
            <a:r>
              <a:rPr lang="el-GR" sz="2400" dirty="0">
                <a:latin typeface="Palatino Linotype" panose="02040502050505030304" pitchFamily="18" charset="0"/>
              </a:rPr>
              <a:t> σε δακτυλικό εξάμετρο (μέτρο των 	ομηρικών επών)</a:t>
            </a:r>
            <a:br>
              <a:rPr lang="el-GR" sz="2400" dirty="0">
                <a:latin typeface="Palatino Linotype" panose="02040502050505030304" pitchFamily="18" charset="0"/>
              </a:rPr>
            </a:br>
            <a:r>
              <a:rPr lang="el-GR" sz="2400" dirty="0">
                <a:latin typeface="Palatino Linotype" panose="02040502050505030304" pitchFamily="18" charset="0"/>
              </a:rPr>
              <a:t>	Οι Ρωμαίοι θεωρούσαν αυτό το έργο ως το 	εθνικό τους έπος μέχρι τη σύνθεση της 	Αινειάδας του Βεργιλίου</a:t>
            </a:r>
            <a:endParaRPr lang="el-GR" sz="2400" b="1" dirty="0">
              <a:latin typeface="Palatino Linotype" panose="02040502050505030304" pitchFamily="18" charset="0"/>
            </a:endParaRPr>
          </a:p>
        </p:txBody>
      </p:sp>
      <p:sp>
        <p:nvSpPr>
          <p:cNvPr id="4" name="Βέλος: Δεξιό 3">
            <a:extLst>
              <a:ext uri="{FF2B5EF4-FFF2-40B4-BE49-F238E27FC236}">
                <a16:creationId xmlns:a16="http://schemas.microsoft.com/office/drawing/2014/main" id="{12B35A83-E7FF-B837-6EF0-FEE47F91CEE9}"/>
              </a:ext>
            </a:extLst>
          </p:cNvPr>
          <p:cNvSpPr/>
          <p:nvPr/>
        </p:nvSpPr>
        <p:spPr>
          <a:xfrm>
            <a:off x="621804" y="908720"/>
            <a:ext cx="122413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Βέλος: Δεξιό 4">
            <a:extLst>
              <a:ext uri="{FF2B5EF4-FFF2-40B4-BE49-F238E27FC236}">
                <a16:creationId xmlns:a16="http://schemas.microsoft.com/office/drawing/2014/main" id="{1BA6ECEC-25E6-A1EB-B842-1D0EF46E453A}"/>
              </a:ext>
            </a:extLst>
          </p:cNvPr>
          <p:cNvSpPr/>
          <p:nvPr/>
        </p:nvSpPr>
        <p:spPr>
          <a:xfrm>
            <a:off x="621804" y="1448780"/>
            <a:ext cx="122413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Βέλος: Δεξιό 5">
            <a:extLst>
              <a:ext uri="{FF2B5EF4-FFF2-40B4-BE49-F238E27FC236}">
                <a16:creationId xmlns:a16="http://schemas.microsoft.com/office/drawing/2014/main" id="{B988749E-39FE-7960-0750-CDF5A961FC63}"/>
              </a:ext>
            </a:extLst>
          </p:cNvPr>
          <p:cNvSpPr/>
          <p:nvPr/>
        </p:nvSpPr>
        <p:spPr>
          <a:xfrm>
            <a:off x="621804" y="2309912"/>
            <a:ext cx="122413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Βέλος: Δεξιό 6">
            <a:extLst>
              <a:ext uri="{FF2B5EF4-FFF2-40B4-BE49-F238E27FC236}">
                <a16:creationId xmlns:a16="http://schemas.microsoft.com/office/drawing/2014/main" id="{FF1CCB0C-1B10-F73A-824A-5D61AE9EBA0A}"/>
              </a:ext>
            </a:extLst>
          </p:cNvPr>
          <p:cNvSpPr/>
          <p:nvPr/>
        </p:nvSpPr>
        <p:spPr>
          <a:xfrm>
            <a:off x="611794" y="3426036"/>
            <a:ext cx="122413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Βέλος: Δεξιό 7">
            <a:extLst>
              <a:ext uri="{FF2B5EF4-FFF2-40B4-BE49-F238E27FC236}">
                <a16:creationId xmlns:a16="http://schemas.microsoft.com/office/drawing/2014/main" id="{F6FF3F81-B7DC-FABC-448D-A2E9B2ADFB35}"/>
              </a:ext>
            </a:extLst>
          </p:cNvPr>
          <p:cNvSpPr/>
          <p:nvPr/>
        </p:nvSpPr>
        <p:spPr>
          <a:xfrm>
            <a:off x="611794" y="4002100"/>
            <a:ext cx="122413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148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628875-87CA-54F3-13BA-1D1BAEC04A7B}"/>
              </a:ext>
            </a:extLst>
          </p:cNvPr>
          <p:cNvSpPr>
            <a:spLocks noGrp="1"/>
          </p:cNvSpPr>
          <p:nvPr>
            <p:ph type="title"/>
          </p:nvPr>
        </p:nvSpPr>
        <p:spPr>
          <a:xfrm>
            <a:off x="812588" y="476672"/>
            <a:ext cx="7226039" cy="6336704"/>
          </a:xfrm>
        </p:spPr>
        <p:txBody>
          <a:bodyPr>
            <a:normAutofit/>
          </a:bodyPr>
          <a:lstStyle/>
          <a:p>
            <a:r>
              <a:rPr lang="el-GR" sz="2400" b="1" u="sng" dirty="0">
                <a:latin typeface="Palatino Linotype" panose="02040502050505030304" pitchFamily="18" charset="0"/>
              </a:rPr>
              <a:t>Σάτιρα</a:t>
            </a:r>
            <a:br>
              <a:rPr lang="el-GR" sz="2400" b="1" u="sng" dirty="0">
                <a:latin typeface="Palatino Linotype" panose="02040502050505030304" pitchFamily="18" charset="0"/>
              </a:rPr>
            </a:br>
            <a:r>
              <a:rPr lang="el-GR" sz="2400" dirty="0">
                <a:latin typeface="Palatino Linotype" panose="02040502050505030304" pitchFamily="18" charset="0"/>
              </a:rPr>
              <a:t>                είναι ένα νέο, καθαρά ρωμαϊκό είδος</a:t>
            </a:r>
            <a:br>
              <a:rPr lang="el-GR" sz="2400" dirty="0">
                <a:latin typeface="Palatino Linotype" panose="02040502050505030304" pitchFamily="18" charset="0"/>
              </a:rPr>
            </a:br>
            <a:r>
              <a:rPr lang="el-GR" sz="2400" dirty="0">
                <a:latin typeface="Palatino Linotype" panose="02040502050505030304" pitchFamily="18" charset="0"/>
              </a:rPr>
              <a:t>                Με αυτό ασχολούνται επιφανείς   	Ρωμαίοι (πολιτικοί, λογοτέχνες) αλλά  	και άσημα πρόσωπα</a:t>
            </a:r>
            <a:br>
              <a:rPr lang="el-GR" sz="2400" dirty="0">
                <a:latin typeface="Palatino Linotype" panose="02040502050505030304" pitchFamily="18" charset="0"/>
              </a:rPr>
            </a:br>
            <a:br>
              <a:rPr lang="el-GR" sz="2400" dirty="0">
                <a:latin typeface="Palatino Linotype" panose="02040502050505030304" pitchFamily="18" charset="0"/>
              </a:rPr>
            </a:br>
            <a:r>
              <a:rPr lang="el-GR" sz="2400" b="1" u="sng" dirty="0">
                <a:latin typeface="Palatino Linotype" panose="02040502050505030304" pitchFamily="18" charset="0"/>
              </a:rPr>
              <a:t>Πεζογραφία</a:t>
            </a:r>
            <a:br>
              <a:rPr lang="el-GR" sz="2400" b="1" u="sng" dirty="0">
                <a:latin typeface="Palatino Linotype" panose="02040502050505030304" pitchFamily="18" charset="0"/>
              </a:rPr>
            </a:br>
            <a:r>
              <a:rPr lang="el-GR" sz="2400" dirty="0">
                <a:latin typeface="Palatino Linotype" panose="02040502050505030304" pitchFamily="18" charset="0"/>
              </a:rPr>
              <a:t>                το αρχαιότερο πεζό λατινικό έργο είναι</a:t>
            </a:r>
            <a:br>
              <a:rPr lang="el-GR" sz="2400" dirty="0">
                <a:latin typeface="Palatino Linotype" panose="02040502050505030304" pitchFamily="18" charset="0"/>
              </a:rPr>
            </a:br>
            <a:r>
              <a:rPr lang="el-GR" sz="2400" dirty="0">
                <a:latin typeface="Palatino Linotype" panose="02040502050505030304" pitchFamily="18" charset="0"/>
              </a:rPr>
              <a:t>                το </a:t>
            </a:r>
            <a:r>
              <a:rPr lang="en-GB" sz="2400" b="1" dirty="0">
                <a:latin typeface="Palatino Linotype" panose="02040502050505030304" pitchFamily="18" charset="0"/>
              </a:rPr>
              <a:t>De agricultura </a:t>
            </a:r>
            <a:r>
              <a:rPr lang="el-GR" sz="2400" b="1" dirty="0">
                <a:latin typeface="Palatino Linotype" panose="02040502050505030304" pitchFamily="18" charset="0"/>
              </a:rPr>
              <a:t> </a:t>
            </a:r>
            <a:r>
              <a:rPr lang="el-GR" sz="2400" dirty="0">
                <a:latin typeface="Palatino Linotype" panose="02040502050505030304" pitchFamily="18" charset="0"/>
              </a:rPr>
              <a:t>(Για τη γεωργία) του   	Κάτωνα. Παρουσιάζει τη ζωή του 	γεωργού και περιέχει γεωργικές οδηγίες 	και συμβουλές οργάνωσης του οίκου.  </a:t>
            </a:r>
            <a:br>
              <a:rPr lang="el-GR" sz="2400" dirty="0">
                <a:latin typeface="Palatino Linotype" panose="02040502050505030304" pitchFamily="18" charset="0"/>
              </a:rPr>
            </a:br>
            <a:r>
              <a:rPr lang="el-GR" sz="2400" dirty="0">
                <a:latin typeface="Palatino Linotype" panose="02040502050505030304" pitchFamily="18" charset="0"/>
              </a:rPr>
              <a:t>                </a:t>
            </a:r>
            <a:endParaRPr lang="el-GR" sz="2400" b="1" u="sng" dirty="0">
              <a:latin typeface="Palatino Linotype" panose="02040502050505030304" pitchFamily="18" charset="0"/>
            </a:endParaRPr>
          </a:p>
        </p:txBody>
      </p:sp>
      <p:sp>
        <p:nvSpPr>
          <p:cNvPr id="4" name="Βέλος: Δεξιό 3">
            <a:extLst>
              <a:ext uri="{FF2B5EF4-FFF2-40B4-BE49-F238E27FC236}">
                <a16:creationId xmlns:a16="http://schemas.microsoft.com/office/drawing/2014/main" id="{36175A5B-FB4B-1D03-C80C-708A908CA899}"/>
              </a:ext>
            </a:extLst>
          </p:cNvPr>
          <p:cNvSpPr/>
          <p:nvPr/>
        </p:nvSpPr>
        <p:spPr>
          <a:xfrm>
            <a:off x="981844" y="980728"/>
            <a:ext cx="978408"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Βέλος: Δεξιό 4">
            <a:extLst>
              <a:ext uri="{FF2B5EF4-FFF2-40B4-BE49-F238E27FC236}">
                <a16:creationId xmlns:a16="http://schemas.microsoft.com/office/drawing/2014/main" id="{C0CE5FB3-E02B-913C-AD02-D800D80DFB1C}"/>
              </a:ext>
            </a:extLst>
          </p:cNvPr>
          <p:cNvSpPr/>
          <p:nvPr/>
        </p:nvSpPr>
        <p:spPr>
          <a:xfrm>
            <a:off x="981844" y="2780928"/>
            <a:ext cx="978408"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3530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0B6BE9-A813-5FE2-1FE9-9365C29BEA4D}"/>
              </a:ext>
            </a:extLst>
          </p:cNvPr>
          <p:cNvSpPr>
            <a:spLocks noGrp="1"/>
          </p:cNvSpPr>
          <p:nvPr>
            <p:ph type="title"/>
          </p:nvPr>
        </p:nvSpPr>
        <p:spPr>
          <a:xfrm>
            <a:off x="765820" y="1268760"/>
            <a:ext cx="7920879" cy="5328592"/>
          </a:xfrm>
        </p:spPr>
        <p:txBody>
          <a:bodyPr>
            <a:normAutofit/>
          </a:bodyPr>
          <a:lstStyle/>
          <a:p>
            <a:r>
              <a:rPr lang="el-GR" sz="2400" dirty="0">
                <a:latin typeface="Palatino Linotype" panose="02040502050505030304" pitchFamily="18" charset="0"/>
              </a:rPr>
              <a:t>Χαρακτηριστικά</a:t>
            </a:r>
            <a:br>
              <a:rPr lang="el-GR" sz="2400" b="1" dirty="0">
                <a:latin typeface="Palatino Linotype" panose="02040502050505030304" pitchFamily="18" charset="0"/>
              </a:rPr>
            </a:br>
            <a:r>
              <a:rPr lang="el-GR" sz="2400" b="1" u="sng" dirty="0">
                <a:latin typeface="Palatino Linotype" panose="02040502050505030304" pitchFamily="18" charset="0"/>
              </a:rPr>
              <a:t>Στην πολιτική</a:t>
            </a:r>
            <a:br>
              <a:rPr lang="el-GR" sz="2400" b="1" u="sng" dirty="0">
                <a:latin typeface="Palatino Linotype" panose="02040502050505030304" pitchFamily="18" charset="0"/>
              </a:rPr>
            </a:br>
            <a:r>
              <a:rPr lang="el-GR" sz="2400" dirty="0">
                <a:latin typeface="Palatino Linotype" panose="02040502050505030304" pitchFamily="18" charset="0"/>
              </a:rPr>
              <a:t>                Κορύφωση της έντασης μεταξύ των 	</a:t>
            </a:r>
            <a:r>
              <a:rPr lang="en-GB" sz="2400" b="1" dirty="0">
                <a:latin typeface="Palatino Linotype" panose="02040502050505030304" pitchFamily="18" charset="0"/>
              </a:rPr>
              <a:t>populares</a:t>
            </a:r>
            <a:r>
              <a:rPr lang="el-GR" sz="2400" b="1" dirty="0">
                <a:latin typeface="Palatino Linotype" panose="02040502050505030304" pitchFamily="18" charset="0"/>
              </a:rPr>
              <a:t> </a:t>
            </a:r>
            <a:r>
              <a:rPr lang="en-GB" sz="2400" dirty="0">
                <a:latin typeface="Palatino Linotype" panose="02040502050505030304" pitchFamily="18" charset="0"/>
              </a:rPr>
              <a:t>(</a:t>
            </a:r>
            <a:r>
              <a:rPr lang="el-GR" sz="2400" dirty="0">
                <a:latin typeface="Palatino Linotype" panose="02040502050505030304" pitchFamily="18" charset="0"/>
              </a:rPr>
              <a:t>«δημοκρατικών») και των 	</a:t>
            </a:r>
            <a:r>
              <a:rPr lang="en-GB" sz="2400" b="1" dirty="0">
                <a:latin typeface="Palatino Linotype" panose="02040502050505030304" pitchFamily="18" charset="0"/>
              </a:rPr>
              <a:t>optimates</a:t>
            </a:r>
            <a:r>
              <a:rPr lang="en-GB" sz="2400" dirty="0">
                <a:latin typeface="Palatino Linotype" panose="02040502050505030304" pitchFamily="18" charset="0"/>
              </a:rPr>
              <a:t> </a:t>
            </a:r>
            <a:r>
              <a:rPr lang="el-GR" sz="2400" dirty="0">
                <a:latin typeface="Palatino Linotype" panose="02040502050505030304" pitchFamily="18" charset="0"/>
              </a:rPr>
              <a:t>(«αριστοκρατικών»), των δύο 	παρατάξεων της Γερουσίας </a:t>
            </a:r>
            <a:r>
              <a:rPr lang="en-GB" sz="2400" dirty="0">
                <a:latin typeface="Palatino Linotype" panose="02040502050505030304" pitchFamily="18" charset="0"/>
              </a:rPr>
              <a:t>(</a:t>
            </a:r>
            <a:r>
              <a:rPr lang="el-GR" sz="2400" dirty="0">
                <a:latin typeface="Palatino Linotype" panose="02040502050505030304" pitchFamily="18" charset="0"/>
              </a:rPr>
              <a:t>«</a:t>
            </a:r>
            <a:r>
              <a:rPr lang="en-GB" sz="2400" dirty="0">
                <a:latin typeface="Palatino Linotype" panose="02040502050505030304" pitchFamily="18" charset="0"/>
              </a:rPr>
              <a:t>Senatus</a:t>
            </a:r>
            <a:r>
              <a:rPr lang="el-GR" sz="2400" dirty="0">
                <a:latin typeface="Palatino Linotype" panose="02040502050505030304" pitchFamily="18" charset="0"/>
              </a:rPr>
              <a:t>»)</a:t>
            </a:r>
            <a:br>
              <a:rPr lang="el-GR" sz="2400" dirty="0">
                <a:latin typeface="Palatino Linotype" panose="02040502050505030304" pitchFamily="18" charset="0"/>
              </a:rPr>
            </a:br>
            <a:r>
              <a:rPr lang="el-GR" sz="2400" dirty="0">
                <a:latin typeface="Palatino Linotype" panose="02040502050505030304" pitchFamily="18" charset="0"/>
              </a:rPr>
              <a:t> 	εμφύλιες συρράξεις, προγραφές, δολοφονίες 	δολοφονία του Ιούλιου Καίσαρα το 44 π.Χ.</a:t>
            </a:r>
            <a:br>
              <a:rPr lang="el-GR" sz="2400" b="1" dirty="0">
                <a:latin typeface="Palatino Linotype" panose="02040502050505030304" pitchFamily="18" charset="0"/>
              </a:rPr>
            </a:br>
            <a:r>
              <a:rPr lang="el-GR" sz="2400" b="1" dirty="0">
                <a:latin typeface="Palatino Linotype" panose="02040502050505030304" pitchFamily="18" charset="0"/>
              </a:rPr>
              <a:t>	</a:t>
            </a:r>
            <a:r>
              <a:rPr lang="el-GR" sz="2400" dirty="0">
                <a:latin typeface="Palatino Linotype" panose="02040502050505030304" pitchFamily="18" charset="0"/>
              </a:rPr>
              <a:t> </a:t>
            </a:r>
            <a:r>
              <a:rPr lang="el-GR" sz="2400" b="1" dirty="0">
                <a:latin typeface="Palatino Linotype" panose="02040502050505030304" pitchFamily="18" charset="0"/>
              </a:rPr>
              <a:t>31 π.Χ.</a:t>
            </a:r>
            <a:r>
              <a:rPr lang="el-GR" sz="2400" dirty="0">
                <a:latin typeface="Palatino Linotype" panose="02040502050505030304" pitchFamily="18" charset="0"/>
              </a:rPr>
              <a:t>: τερματισμός των εμφυλίων</a:t>
            </a:r>
            <a:br>
              <a:rPr lang="el-GR" sz="2400" dirty="0">
                <a:latin typeface="Palatino Linotype" panose="02040502050505030304" pitchFamily="18" charset="0"/>
              </a:rPr>
            </a:br>
            <a:r>
              <a:rPr lang="el-GR" sz="2400" dirty="0">
                <a:latin typeface="Palatino Linotype" panose="02040502050505030304" pitchFamily="18" charset="0"/>
              </a:rPr>
              <a:t>                Ναυμαχία στο Άκτιο</a:t>
            </a:r>
            <a:r>
              <a:rPr lang="el-GR" sz="2400" b="1" dirty="0">
                <a:latin typeface="Palatino Linotype" panose="02040502050505030304" pitchFamily="18" charset="0"/>
              </a:rPr>
              <a:t>: Οκταβιανός</a:t>
            </a:r>
            <a:r>
              <a:rPr lang="en-GB" sz="2400" b="1" dirty="0">
                <a:latin typeface="Palatino Linotype" panose="02040502050505030304" pitchFamily="18" charset="0"/>
              </a:rPr>
              <a:t>vs</a:t>
            </a:r>
            <a:r>
              <a:rPr lang="el-GR" sz="2400" b="1" dirty="0">
                <a:latin typeface="Palatino Linotype" panose="02040502050505030304" pitchFamily="18" charset="0"/>
              </a:rPr>
              <a:t> 	Μάρκος Αντώνιος και Κλεοπάτρα</a:t>
            </a:r>
            <a:br>
              <a:rPr lang="el-GR" sz="2400" dirty="0">
                <a:latin typeface="Palatino Linotype" panose="02040502050505030304" pitchFamily="18" charset="0"/>
              </a:rPr>
            </a:br>
            <a:r>
              <a:rPr lang="el-GR" sz="2400" dirty="0">
                <a:latin typeface="Palatino Linotype" panose="02040502050505030304" pitchFamily="18" charset="0"/>
              </a:rPr>
              <a:t>	Νίκη Οκταβιανού</a:t>
            </a:r>
            <a:br>
              <a:rPr lang="el-GR" sz="2400" b="1" u="sng" dirty="0">
                <a:latin typeface="Palatino Linotype" panose="02040502050505030304" pitchFamily="18" charset="0"/>
              </a:rPr>
            </a:br>
            <a:r>
              <a:rPr lang="el-GR" sz="2400" dirty="0">
                <a:latin typeface="Palatino Linotype" panose="02040502050505030304" pitchFamily="18" charset="0"/>
              </a:rPr>
              <a:t>			αρχή νέας εποχής</a:t>
            </a:r>
            <a:br>
              <a:rPr lang="el-GR" sz="2400" b="1" u="sng" dirty="0">
                <a:latin typeface="Palatino Linotype" panose="02040502050505030304" pitchFamily="18" charset="0"/>
              </a:rPr>
            </a:br>
            <a:r>
              <a:rPr lang="el-GR" sz="2400" dirty="0">
                <a:latin typeface="Palatino Linotype" panose="02040502050505030304" pitchFamily="18" charset="0"/>
              </a:rPr>
              <a:t>			για το ρωμαϊκό κράτος</a:t>
            </a:r>
            <a:br>
              <a:rPr lang="el-GR" sz="2400" b="1" u="sng" dirty="0">
                <a:latin typeface="Palatino Linotype" panose="02040502050505030304" pitchFamily="18" charset="0"/>
              </a:rPr>
            </a:br>
            <a:r>
              <a:rPr lang="el-GR" sz="2400" dirty="0">
                <a:latin typeface="Palatino Linotype" panose="02040502050505030304" pitchFamily="18" charset="0"/>
              </a:rPr>
              <a:t>μόνος κυρίαρχος στην</a:t>
            </a:r>
            <a:br>
              <a:rPr lang="el-GR" sz="2400" dirty="0">
                <a:latin typeface="Palatino Linotype" panose="02040502050505030304" pitchFamily="18" charset="0"/>
              </a:rPr>
            </a:br>
            <a:r>
              <a:rPr lang="el-GR" sz="2400" dirty="0">
                <a:latin typeface="Palatino Linotype" panose="02040502050505030304" pitchFamily="18" charset="0"/>
              </a:rPr>
              <a:t>πολιτική ζωή της Ρώμης</a:t>
            </a:r>
            <a:endParaRPr lang="el-GR" sz="2400" b="1" dirty="0">
              <a:latin typeface="Palatino Linotype" panose="02040502050505030304" pitchFamily="18" charset="0"/>
            </a:endParaRPr>
          </a:p>
        </p:txBody>
      </p:sp>
      <p:sp>
        <p:nvSpPr>
          <p:cNvPr id="3" name="Θέση κειμένου 2">
            <a:extLst>
              <a:ext uri="{FF2B5EF4-FFF2-40B4-BE49-F238E27FC236}">
                <a16:creationId xmlns:a16="http://schemas.microsoft.com/office/drawing/2014/main" id="{8A5BF256-7F30-304E-EC2A-0330ABE18615}"/>
              </a:ext>
            </a:extLst>
          </p:cNvPr>
          <p:cNvSpPr>
            <a:spLocks noGrp="1"/>
          </p:cNvSpPr>
          <p:nvPr>
            <p:ph type="body" idx="1"/>
          </p:nvPr>
        </p:nvSpPr>
        <p:spPr>
          <a:xfrm>
            <a:off x="1053852" y="548681"/>
            <a:ext cx="7272808" cy="864096"/>
          </a:xfrm>
        </p:spPr>
        <p:txBody>
          <a:bodyPr>
            <a:normAutofit/>
          </a:bodyPr>
          <a:lstStyle/>
          <a:p>
            <a:pPr algn="ctr"/>
            <a:r>
              <a:rPr lang="el-GR" sz="3200" dirty="0">
                <a:latin typeface="Palatino Linotype" panose="02040502050505030304" pitchFamily="18" charset="0"/>
              </a:rPr>
              <a:t>ΚΛΑΣΙΚΗ ΕΠΟΧΗ (100 π.Χ.-14 μ.Χ.)</a:t>
            </a:r>
          </a:p>
        </p:txBody>
      </p:sp>
      <p:sp>
        <p:nvSpPr>
          <p:cNvPr id="4" name="Βέλος: Δεξιό 3">
            <a:extLst>
              <a:ext uri="{FF2B5EF4-FFF2-40B4-BE49-F238E27FC236}">
                <a16:creationId xmlns:a16="http://schemas.microsoft.com/office/drawing/2014/main" id="{80FD4516-8E00-F8B2-CE3A-256CDD132966}"/>
              </a:ext>
            </a:extLst>
          </p:cNvPr>
          <p:cNvSpPr/>
          <p:nvPr/>
        </p:nvSpPr>
        <p:spPr>
          <a:xfrm>
            <a:off x="765820" y="2276872"/>
            <a:ext cx="1080120"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Βέλος: Δεξιό 4">
            <a:extLst>
              <a:ext uri="{FF2B5EF4-FFF2-40B4-BE49-F238E27FC236}">
                <a16:creationId xmlns:a16="http://schemas.microsoft.com/office/drawing/2014/main" id="{47E31457-A475-7D5B-2109-6C2EEA402A7C}"/>
              </a:ext>
            </a:extLst>
          </p:cNvPr>
          <p:cNvSpPr/>
          <p:nvPr/>
        </p:nvSpPr>
        <p:spPr>
          <a:xfrm>
            <a:off x="765820" y="3501008"/>
            <a:ext cx="1080120"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Ευθύγραμμο βέλος σύνδεσης 6">
            <a:extLst>
              <a:ext uri="{FF2B5EF4-FFF2-40B4-BE49-F238E27FC236}">
                <a16:creationId xmlns:a16="http://schemas.microsoft.com/office/drawing/2014/main" id="{D2391517-A543-296D-37E1-16FE9CD93E2C}"/>
              </a:ext>
            </a:extLst>
          </p:cNvPr>
          <p:cNvCxnSpPr/>
          <p:nvPr/>
        </p:nvCxnSpPr>
        <p:spPr>
          <a:xfrm flipH="1">
            <a:off x="1485900" y="5085184"/>
            <a:ext cx="1368152"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a:extLst>
              <a:ext uri="{FF2B5EF4-FFF2-40B4-BE49-F238E27FC236}">
                <a16:creationId xmlns:a16="http://schemas.microsoft.com/office/drawing/2014/main" id="{0735CEEF-3DDF-12B6-C61C-81E065534C73}"/>
              </a:ext>
            </a:extLst>
          </p:cNvPr>
          <p:cNvCxnSpPr/>
          <p:nvPr/>
        </p:nvCxnSpPr>
        <p:spPr>
          <a:xfrm>
            <a:off x="2854052" y="5085184"/>
            <a:ext cx="1584176"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16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26B78E-6F0C-1E19-691D-1DA190507443}"/>
              </a:ext>
            </a:extLst>
          </p:cNvPr>
          <p:cNvSpPr>
            <a:spLocks noGrp="1"/>
          </p:cNvSpPr>
          <p:nvPr>
            <p:ph type="title"/>
          </p:nvPr>
        </p:nvSpPr>
        <p:spPr>
          <a:xfrm>
            <a:off x="812588" y="692696"/>
            <a:ext cx="7442063" cy="5682704"/>
          </a:xfrm>
        </p:spPr>
        <p:txBody>
          <a:bodyPr>
            <a:normAutofit/>
          </a:bodyPr>
          <a:lstStyle/>
          <a:p>
            <a:r>
              <a:rPr lang="el-GR" sz="2400" dirty="0">
                <a:latin typeface="Palatino Linotype" panose="02040502050505030304" pitchFamily="18" charset="0"/>
              </a:rPr>
              <a:t>	Η </a:t>
            </a:r>
            <a:r>
              <a:rPr lang="el-GR" sz="2400" b="1" dirty="0">
                <a:latin typeface="Palatino Linotype" panose="02040502050505030304" pitchFamily="18" charset="0"/>
              </a:rPr>
              <a:t>«αριστοκρατική δημοκρατία» </a:t>
            </a:r>
            <a:r>
              <a:rPr lang="el-GR" sz="2400" dirty="0">
                <a:latin typeface="Palatino Linotype" panose="02040502050505030304" pitchFamily="18" charset="0"/>
              </a:rPr>
              <a:t>(</a:t>
            </a:r>
            <a:r>
              <a:rPr lang="en-GB" sz="2400" dirty="0">
                <a:latin typeface="Palatino Linotype" panose="02040502050505030304" pitchFamily="18" charset="0"/>
              </a:rPr>
              <a:t>res </a:t>
            </a:r>
            <a:r>
              <a:rPr lang="el-GR" sz="2400" dirty="0">
                <a:latin typeface="Palatino Linotype" panose="02040502050505030304" pitchFamily="18" charset="0"/>
              </a:rPr>
              <a:t>	</a:t>
            </a:r>
            <a:r>
              <a:rPr lang="en-GB" sz="2400" dirty="0">
                <a:latin typeface="Palatino Linotype" panose="02040502050505030304" pitchFamily="18" charset="0"/>
              </a:rPr>
              <a:t>publica)</a:t>
            </a:r>
            <a:r>
              <a:rPr lang="el-GR" sz="2400" dirty="0">
                <a:latin typeface="Palatino Linotype" panose="02040502050505030304" pitchFamily="18" charset="0"/>
              </a:rPr>
              <a:t>μετατρέπεται σε απολυταρχία με 	την κυριαρχία ενός πολιτικού προσώπου, 	του Οκταβιανού, που ονομάζεται 	</a:t>
            </a:r>
            <a:r>
              <a:rPr lang="el-GR" sz="2400" b="1" dirty="0">
                <a:latin typeface="Palatino Linotype" panose="02040502050505030304" pitchFamily="18" charset="0"/>
              </a:rPr>
              <a:t>Αύγουστος</a:t>
            </a:r>
            <a:br>
              <a:rPr lang="el-GR" sz="2400" b="1" dirty="0">
                <a:latin typeface="Palatino Linotype" panose="02040502050505030304" pitchFamily="18" charset="0"/>
              </a:rPr>
            </a:br>
            <a:r>
              <a:rPr lang="el-GR" sz="2400" b="1" dirty="0">
                <a:latin typeface="Palatino Linotype" panose="02040502050505030304" pitchFamily="18" charset="0"/>
              </a:rPr>
              <a:t>	</a:t>
            </a:r>
            <a:r>
              <a:rPr lang="el-GR" sz="2400" dirty="0">
                <a:latin typeface="Palatino Linotype" panose="02040502050505030304" pitchFamily="18" charset="0"/>
              </a:rPr>
              <a:t>ξεκινάει μια νέα περίοδος χωρίς 	συγκρούσεις και προβλήματα, που </a:t>
            </a:r>
            <a:r>
              <a:rPr lang="en-GB" sz="2400" dirty="0">
                <a:latin typeface="Palatino Linotype" panose="02040502050505030304" pitchFamily="18" charset="0"/>
              </a:rPr>
              <a:t>	</a:t>
            </a:r>
            <a:r>
              <a:rPr lang="el-GR" sz="2400" dirty="0">
                <a:latin typeface="Palatino Linotype" panose="02040502050505030304" pitchFamily="18" charset="0"/>
              </a:rPr>
              <a:t>ονομάζεται </a:t>
            </a:r>
            <a:r>
              <a:rPr lang="en-GB" sz="2400" b="1" dirty="0">
                <a:latin typeface="Palatino Linotype" panose="02040502050505030304" pitchFamily="18" charset="0"/>
              </a:rPr>
              <a:t>pax Romana</a:t>
            </a:r>
            <a:r>
              <a:rPr lang="el-GR" sz="2400" b="1" dirty="0">
                <a:latin typeface="Palatino Linotype" panose="02040502050505030304" pitchFamily="18" charset="0"/>
              </a:rPr>
              <a:t> </a:t>
            </a:r>
            <a:r>
              <a:rPr lang="el-GR" sz="2400" dirty="0">
                <a:latin typeface="Palatino Linotype" panose="02040502050505030304" pitchFamily="18" charset="0"/>
              </a:rPr>
              <a:t>(ρωμαϊκή 	ειρήνη), η οποία θα φέρει ευημερία για 	δύο αιώνες</a:t>
            </a:r>
            <a:br>
              <a:rPr lang="el-GR" sz="2400" dirty="0">
                <a:latin typeface="Palatino Linotype" panose="02040502050505030304" pitchFamily="18" charset="0"/>
              </a:rPr>
            </a:br>
            <a:r>
              <a:rPr lang="el-GR" sz="2400" dirty="0">
                <a:latin typeface="Palatino Linotype" panose="02040502050505030304" pitchFamily="18" charset="0"/>
              </a:rPr>
              <a:t>	Η Ρώμη αποκτά αυτοσυνειδησία ως 	οικουμενική δύναμη με θεϊκές-ηρωικές 	καταβολές και θεωρεί ότι διαθέτει 	προοπτικές αιώνιας κυριαρχίας, 	αντίληψη που διαπερνά τη λογοτεχνία 	της αυγούστειας περιόδου.</a:t>
            </a:r>
            <a:br>
              <a:rPr lang="el-GR" sz="2400" dirty="0">
                <a:latin typeface="Palatino Linotype" panose="02040502050505030304" pitchFamily="18" charset="0"/>
              </a:rPr>
            </a:br>
            <a:endParaRPr lang="el-GR" sz="2400" dirty="0">
              <a:latin typeface="Palatino Linotype" panose="02040502050505030304" pitchFamily="18" charset="0"/>
            </a:endParaRPr>
          </a:p>
        </p:txBody>
      </p:sp>
      <p:sp>
        <p:nvSpPr>
          <p:cNvPr id="6" name="Βέλος: Δεξιό 5">
            <a:extLst>
              <a:ext uri="{FF2B5EF4-FFF2-40B4-BE49-F238E27FC236}">
                <a16:creationId xmlns:a16="http://schemas.microsoft.com/office/drawing/2014/main" id="{F5AFD18F-5949-8C92-A202-08275A095B42}"/>
              </a:ext>
            </a:extLst>
          </p:cNvPr>
          <p:cNvSpPr/>
          <p:nvPr/>
        </p:nvSpPr>
        <p:spPr>
          <a:xfrm>
            <a:off x="840618" y="836711"/>
            <a:ext cx="122413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Βέλος: Δεξιό 6">
            <a:extLst>
              <a:ext uri="{FF2B5EF4-FFF2-40B4-BE49-F238E27FC236}">
                <a16:creationId xmlns:a16="http://schemas.microsoft.com/office/drawing/2014/main" id="{A33EBF71-9115-C1B0-B45A-4C891395F9C0}"/>
              </a:ext>
            </a:extLst>
          </p:cNvPr>
          <p:cNvSpPr/>
          <p:nvPr/>
        </p:nvSpPr>
        <p:spPr>
          <a:xfrm>
            <a:off x="840618" y="2362739"/>
            <a:ext cx="122413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8">
            <a:extLst>
              <a:ext uri="{FF2B5EF4-FFF2-40B4-BE49-F238E27FC236}">
                <a16:creationId xmlns:a16="http://schemas.microsoft.com/office/drawing/2014/main" id="{02B39021-680E-BB99-68E6-2C5097D260ED}"/>
              </a:ext>
            </a:extLst>
          </p:cNvPr>
          <p:cNvSpPr/>
          <p:nvPr/>
        </p:nvSpPr>
        <p:spPr>
          <a:xfrm>
            <a:off x="812588" y="3888767"/>
            <a:ext cx="122413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4519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3BC8DB-5C10-CBB6-E7D1-8A797BD0F7F0}"/>
              </a:ext>
            </a:extLst>
          </p:cNvPr>
          <p:cNvSpPr>
            <a:spLocks noGrp="1"/>
          </p:cNvSpPr>
          <p:nvPr>
            <p:ph type="title"/>
          </p:nvPr>
        </p:nvSpPr>
        <p:spPr>
          <a:xfrm>
            <a:off x="621804" y="548680"/>
            <a:ext cx="8208912" cy="5904656"/>
          </a:xfrm>
        </p:spPr>
        <p:txBody>
          <a:bodyPr>
            <a:normAutofit fontScale="90000"/>
          </a:bodyPr>
          <a:lstStyle/>
          <a:p>
            <a:r>
              <a:rPr lang="el-GR" sz="2400" b="1" u="sng" dirty="0">
                <a:latin typeface="Palatino Linotype" panose="02040502050505030304" pitchFamily="18" charset="0"/>
              </a:rPr>
              <a:t>Στην κοινωνική ζωή</a:t>
            </a:r>
            <a:br>
              <a:rPr lang="el-GR" sz="2400" b="1" u="sng" dirty="0">
                <a:latin typeface="Palatino Linotype" panose="02040502050505030304" pitchFamily="18" charset="0"/>
              </a:rPr>
            </a:br>
            <a:r>
              <a:rPr lang="el-GR" sz="2400" dirty="0">
                <a:latin typeface="Palatino Linotype" panose="02040502050505030304" pitchFamily="18" charset="0"/>
              </a:rPr>
              <a:t>                         Διευρύνεται η επίδραση του ελληνικού 	   	        τρόπου ζωής</a:t>
            </a:r>
            <a:br>
              <a:rPr lang="el-GR" sz="2400" dirty="0">
                <a:latin typeface="Palatino Linotype" panose="02040502050505030304" pitchFamily="18" charset="0"/>
              </a:rPr>
            </a:br>
            <a:r>
              <a:rPr lang="el-GR" sz="2400" dirty="0">
                <a:latin typeface="Palatino Linotype" panose="02040502050505030304" pitchFamily="18" charset="0"/>
              </a:rPr>
              <a:t>                         Εισάγονται λατρείες από την Ανατολή</a:t>
            </a:r>
            <a:br>
              <a:rPr lang="el-GR" sz="2400" dirty="0">
                <a:latin typeface="Palatino Linotype" panose="02040502050505030304" pitchFamily="18" charset="0"/>
              </a:rPr>
            </a:br>
            <a:r>
              <a:rPr lang="el-GR" sz="2400" dirty="0">
                <a:latin typeface="Palatino Linotype" panose="02040502050505030304" pitchFamily="18" charset="0"/>
              </a:rPr>
              <a:t>                        Υιοθέτηση νέων ηθών, απομάκρυνση 	   	       από το λιτό ρωμαϊκό βίο. Ο Αύγουστος 	        	       προσπάθησε να επαναφέρει τις 	   	        	       παραδοσιακές αξίες αλλά δεν το πέτυχε.</a:t>
            </a:r>
            <a:br>
              <a:rPr lang="el-GR" sz="2400" dirty="0">
                <a:latin typeface="Palatino Linotype" panose="02040502050505030304" pitchFamily="18" charset="0"/>
              </a:rPr>
            </a:br>
            <a:br>
              <a:rPr lang="el-GR" sz="2400" dirty="0">
                <a:latin typeface="Palatino Linotype" panose="02040502050505030304" pitchFamily="18" charset="0"/>
              </a:rPr>
            </a:br>
            <a:r>
              <a:rPr lang="el-GR" sz="2400" b="1" u="sng" dirty="0">
                <a:latin typeface="Palatino Linotype" panose="02040502050505030304" pitchFamily="18" charset="0"/>
              </a:rPr>
              <a:t>Στα γράμματα</a:t>
            </a:r>
            <a:br>
              <a:rPr lang="el-GR" sz="2400" dirty="0">
                <a:latin typeface="Palatino Linotype" panose="02040502050505030304" pitchFamily="18" charset="0"/>
              </a:rPr>
            </a:br>
            <a:r>
              <a:rPr lang="el-GR" sz="2400" dirty="0">
                <a:latin typeface="Palatino Linotype" panose="02040502050505030304" pitchFamily="18" charset="0"/>
              </a:rPr>
              <a:t>                        Βαθύτερη και πιο ουσιαστική επίδραση 	       	       των Ελλήνων. Οι Ρωμαίοι μεταμορφώνουν 	       δημιουργικά τα ελληνικά έργα και τα	   	       συναγωνίζονται.</a:t>
            </a:r>
            <a:br>
              <a:rPr lang="el-GR" sz="2400" dirty="0">
                <a:latin typeface="Palatino Linotype" panose="02040502050505030304" pitchFamily="18" charset="0"/>
              </a:rPr>
            </a:br>
            <a:r>
              <a:rPr lang="el-GR" sz="2400" dirty="0">
                <a:latin typeface="Palatino Linotype" panose="02040502050505030304" pitchFamily="18" charset="0"/>
              </a:rPr>
              <a:t>                        Τα έργα της εποχής διαμόρφωσαν την 	  	       έννοια του «κλασικού». Χαρακτηρίζονται 	   	       ως τέλεια αισθητικά και ώριμα ιδεολογικά και 	       εμπνέουν την ευρωπαϊκή λογοτεχνία μέχρι 	       σήμερα. </a:t>
            </a:r>
            <a:endParaRPr lang="el-GR" sz="2400" b="1" u="sng" dirty="0">
              <a:latin typeface="Palatino Linotype" panose="02040502050505030304" pitchFamily="18" charset="0"/>
            </a:endParaRPr>
          </a:p>
        </p:txBody>
      </p:sp>
      <p:sp>
        <p:nvSpPr>
          <p:cNvPr id="7" name="Βέλος: Δεξιό 6">
            <a:extLst>
              <a:ext uri="{FF2B5EF4-FFF2-40B4-BE49-F238E27FC236}">
                <a16:creationId xmlns:a16="http://schemas.microsoft.com/office/drawing/2014/main" id="{30DFCA56-7A68-8E2D-5D9C-929E2B59AEA3}"/>
              </a:ext>
            </a:extLst>
          </p:cNvPr>
          <p:cNvSpPr/>
          <p:nvPr/>
        </p:nvSpPr>
        <p:spPr>
          <a:xfrm>
            <a:off x="837828" y="970355"/>
            <a:ext cx="158417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Βέλος: Δεξιό 7">
            <a:extLst>
              <a:ext uri="{FF2B5EF4-FFF2-40B4-BE49-F238E27FC236}">
                <a16:creationId xmlns:a16="http://schemas.microsoft.com/office/drawing/2014/main" id="{9EC75FB5-AFD9-2B36-3741-73EFD3CA3E0D}"/>
              </a:ext>
            </a:extLst>
          </p:cNvPr>
          <p:cNvSpPr/>
          <p:nvPr/>
        </p:nvSpPr>
        <p:spPr>
          <a:xfrm>
            <a:off x="837828" y="1519734"/>
            <a:ext cx="158417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8">
            <a:extLst>
              <a:ext uri="{FF2B5EF4-FFF2-40B4-BE49-F238E27FC236}">
                <a16:creationId xmlns:a16="http://schemas.microsoft.com/office/drawing/2014/main" id="{9F50400A-0E01-40DD-F502-B6B56B6925DC}"/>
              </a:ext>
            </a:extLst>
          </p:cNvPr>
          <p:cNvSpPr/>
          <p:nvPr/>
        </p:nvSpPr>
        <p:spPr>
          <a:xfrm>
            <a:off x="848900" y="1844824"/>
            <a:ext cx="158417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Βέλος: Δεξιό 9">
            <a:extLst>
              <a:ext uri="{FF2B5EF4-FFF2-40B4-BE49-F238E27FC236}">
                <a16:creationId xmlns:a16="http://schemas.microsoft.com/office/drawing/2014/main" id="{1F16E4F4-6F9D-ECD7-7026-17137DF9C941}"/>
              </a:ext>
            </a:extLst>
          </p:cNvPr>
          <p:cNvSpPr/>
          <p:nvPr/>
        </p:nvSpPr>
        <p:spPr>
          <a:xfrm>
            <a:off x="765820" y="3501008"/>
            <a:ext cx="158417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Βέλος: Δεξιό 10">
            <a:extLst>
              <a:ext uri="{FF2B5EF4-FFF2-40B4-BE49-F238E27FC236}">
                <a16:creationId xmlns:a16="http://schemas.microsoft.com/office/drawing/2014/main" id="{35BC6C09-B0FB-02D0-3658-51BD1C47E8EE}"/>
              </a:ext>
            </a:extLst>
          </p:cNvPr>
          <p:cNvSpPr/>
          <p:nvPr/>
        </p:nvSpPr>
        <p:spPr>
          <a:xfrm>
            <a:off x="765820" y="4725145"/>
            <a:ext cx="158417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6057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93994E-E63B-1DAB-D527-24E8B1B9E77C}"/>
              </a:ext>
            </a:extLst>
          </p:cNvPr>
          <p:cNvSpPr>
            <a:spLocks noGrp="1"/>
          </p:cNvSpPr>
          <p:nvPr>
            <p:ph type="title"/>
          </p:nvPr>
        </p:nvSpPr>
        <p:spPr>
          <a:xfrm>
            <a:off x="621804" y="404664"/>
            <a:ext cx="8064896" cy="5970736"/>
          </a:xfrm>
        </p:spPr>
        <p:txBody>
          <a:bodyPr>
            <a:normAutofit/>
          </a:bodyPr>
          <a:lstStyle/>
          <a:p>
            <a:r>
              <a:rPr lang="el-GR" sz="2400" b="1" dirty="0">
                <a:latin typeface="Palatino Linotype" panose="02040502050505030304" pitchFamily="18" charset="0"/>
              </a:rPr>
              <a:t>Α. Η ρεπουμπλικανική περίοδος ή χρόνοι του Κικέρωνα (100-31 π.Χ.)</a:t>
            </a:r>
            <a:br>
              <a:rPr lang="el-GR" sz="2400" dirty="0">
                <a:latin typeface="Palatino Linotype" panose="02040502050505030304" pitchFamily="18" charset="0"/>
              </a:rPr>
            </a:br>
            <a:br>
              <a:rPr lang="el-GR" sz="2400" dirty="0">
                <a:latin typeface="Palatino Linotype" panose="02040502050505030304" pitchFamily="18" charset="0"/>
              </a:rPr>
            </a:br>
            <a:r>
              <a:rPr lang="el-GR" sz="2400" b="1" dirty="0">
                <a:latin typeface="Palatino Linotype" panose="02040502050505030304" pitchFamily="18" charset="0"/>
              </a:rPr>
              <a:t>Πεζογραφία</a:t>
            </a:r>
            <a:br>
              <a:rPr lang="el-GR" sz="2400" b="1" dirty="0">
                <a:latin typeface="Palatino Linotype" panose="02040502050505030304" pitchFamily="18" charset="0"/>
              </a:rPr>
            </a:br>
            <a:r>
              <a:rPr lang="el-GR" sz="2400" b="1" dirty="0">
                <a:latin typeface="Palatino Linotype" panose="02040502050505030304" pitchFamily="18" charset="0"/>
              </a:rPr>
              <a:t>Κικέρωνας</a:t>
            </a:r>
            <a:r>
              <a:rPr lang="el-GR" sz="2400" dirty="0">
                <a:latin typeface="Palatino Linotype" panose="02040502050505030304" pitchFamily="18" charset="0"/>
              </a:rPr>
              <a:t>:●πολύ σπουδαίος πολιτικός και ρήτορας</a:t>
            </a:r>
            <a:br>
              <a:rPr lang="el-GR" sz="2400" dirty="0">
                <a:latin typeface="Palatino Linotype" panose="02040502050505030304" pitchFamily="18" charset="0"/>
              </a:rPr>
            </a:br>
            <a:r>
              <a:rPr lang="el-GR" sz="2400" dirty="0">
                <a:latin typeface="Palatino Linotype" panose="02040502050505030304" pitchFamily="18" charset="0"/>
              </a:rPr>
              <a:t>	     ●έγραψε πολιτικούς, δικανικούς λόγους 	        και θεωρητικά κείμενα για τη ρητορική 	        τέχνη</a:t>
            </a:r>
            <a:br>
              <a:rPr lang="el-GR" sz="2400" dirty="0">
                <a:latin typeface="Palatino Linotype" panose="02040502050505030304" pitchFamily="18" charset="0"/>
              </a:rPr>
            </a:br>
            <a:r>
              <a:rPr lang="el-GR" sz="2400" dirty="0">
                <a:latin typeface="Palatino Linotype" panose="02040502050505030304" pitchFamily="18" charset="0"/>
              </a:rPr>
              <a:t>	     ●συνέθεσε φιλοσοφικούς διαλόγους 	   	       επηρεασμένος από τον Πλάτωνα</a:t>
            </a:r>
            <a:br>
              <a:rPr lang="el-GR" sz="2400" dirty="0">
                <a:latin typeface="Palatino Linotype" panose="02040502050505030304" pitchFamily="18" charset="0"/>
              </a:rPr>
            </a:br>
            <a:r>
              <a:rPr lang="el-GR" sz="2400" b="1" dirty="0">
                <a:latin typeface="Palatino Linotype" panose="02040502050505030304" pitchFamily="18" charset="0"/>
              </a:rPr>
              <a:t>Ιούλιος Καίσαρας</a:t>
            </a:r>
            <a:r>
              <a:rPr lang="el-GR" sz="2400" dirty="0">
                <a:latin typeface="Palatino Linotype" panose="02040502050505030304" pitchFamily="18" charset="0"/>
              </a:rPr>
              <a:t>: ●στρατηγός και πολιτικός</a:t>
            </a:r>
            <a:br>
              <a:rPr lang="el-GR" sz="2400" dirty="0">
                <a:latin typeface="Palatino Linotype" panose="02040502050505030304" pitchFamily="18" charset="0"/>
              </a:rPr>
            </a:br>
            <a:r>
              <a:rPr lang="el-GR" sz="2400" dirty="0">
                <a:latin typeface="Palatino Linotype" panose="02040502050505030304" pitchFamily="18" charset="0"/>
              </a:rPr>
              <a:t>		   ●έγραψε στρατιωτικά 	  	   	                    απομνημονεύματα σε λιτή γλώσσα</a:t>
            </a:r>
            <a:br>
              <a:rPr lang="el-GR" sz="2400" dirty="0">
                <a:latin typeface="Palatino Linotype" panose="02040502050505030304" pitchFamily="18" charset="0"/>
              </a:rPr>
            </a:br>
            <a:r>
              <a:rPr lang="el-GR" sz="2400" b="1" dirty="0">
                <a:latin typeface="Palatino Linotype" panose="02040502050505030304" pitchFamily="18" charset="0"/>
              </a:rPr>
              <a:t>Σαλλούστιος Κρίσπος</a:t>
            </a:r>
            <a:r>
              <a:rPr lang="el-GR" sz="2400" dirty="0">
                <a:latin typeface="Palatino Linotype" panose="02040502050505030304" pitchFamily="18" charset="0"/>
              </a:rPr>
              <a:t>: ● σπουδαίος ιστορικός, 	   	                                θαύμαζε τον Θουκυδίδη και 	                                έγραψε ιστορική μονογραφία</a:t>
            </a:r>
            <a:br>
              <a:rPr lang="el-GR" sz="2400" b="1" dirty="0">
                <a:latin typeface="Palatino Linotype" panose="02040502050505030304" pitchFamily="18" charset="0"/>
              </a:rPr>
            </a:br>
            <a:br>
              <a:rPr lang="el-GR" sz="2400" dirty="0">
                <a:latin typeface="Palatino Linotype" panose="02040502050505030304" pitchFamily="18" charset="0"/>
              </a:rPr>
            </a:br>
            <a:endParaRPr lang="el-GR" sz="2400" b="1" dirty="0">
              <a:latin typeface="Palatino Linotype" panose="02040502050505030304" pitchFamily="18" charset="0"/>
            </a:endParaRPr>
          </a:p>
        </p:txBody>
      </p:sp>
    </p:spTree>
    <p:extLst>
      <p:ext uri="{BB962C8B-B14F-4D97-AF65-F5344CB8AC3E}">
        <p14:creationId xmlns:p14="http://schemas.microsoft.com/office/powerpoint/2010/main" val="113650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7A32E0-6782-D109-18E0-772D87CCDCC8}"/>
              </a:ext>
            </a:extLst>
          </p:cNvPr>
          <p:cNvSpPr>
            <a:spLocks noGrp="1"/>
          </p:cNvSpPr>
          <p:nvPr>
            <p:ph type="title"/>
          </p:nvPr>
        </p:nvSpPr>
        <p:spPr>
          <a:xfrm>
            <a:off x="477788" y="1628800"/>
            <a:ext cx="8640960" cy="4608512"/>
          </a:xfrm>
        </p:spPr>
        <p:txBody>
          <a:bodyPr>
            <a:normAutofit/>
          </a:bodyPr>
          <a:lstStyle/>
          <a:p>
            <a:r>
              <a:rPr lang="el-GR" sz="2400" dirty="0">
                <a:latin typeface="Palatino Linotype" panose="02040502050505030304" pitchFamily="18" charset="0"/>
              </a:rPr>
              <a:t>Η ελληνική και η λατινική ήταν οι κυρίαρχες γλώσσες της ρωμαϊκής αυτοκρατορίας.</a:t>
            </a:r>
            <a:br>
              <a:rPr lang="el-GR" sz="2400" dirty="0">
                <a:latin typeface="Palatino Linotype" panose="02040502050505030304" pitchFamily="18" charset="0"/>
              </a:rPr>
            </a:br>
            <a:br>
              <a:rPr lang="el-GR" sz="2400" dirty="0">
                <a:latin typeface="Palatino Linotype" panose="02040502050505030304" pitchFamily="18" charset="0"/>
              </a:rPr>
            </a:br>
            <a:r>
              <a:rPr lang="el-GR" sz="2400" dirty="0">
                <a:latin typeface="Palatino Linotype" panose="02040502050505030304" pitchFamily="18" charset="0"/>
              </a:rPr>
              <a:t>●Ελληνική                  ανατολικές περιοχές</a:t>
            </a:r>
            <a:br>
              <a:rPr lang="el-GR" sz="2400" dirty="0">
                <a:latin typeface="Palatino Linotype" panose="02040502050505030304" pitchFamily="18" charset="0"/>
              </a:rPr>
            </a:br>
            <a:r>
              <a:rPr lang="el-GR" sz="2400" dirty="0">
                <a:latin typeface="Palatino Linotype" panose="02040502050505030304" pitchFamily="18" charset="0"/>
              </a:rPr>
              <a:t>●Λατινική                   δυτικές περιοχές και επίσημη γλώσσα</a:t>
            </a:r>
            <a:br>
              <a:rPr lang="el-GR" sz="2400" dirty="0">
                <a:latin typeface="Palatino Linotype" panose="02040502050505030304" pitchFamily="18" charset="0"/>
              </a:rPr>
            </a:br>
            <a:br>
              <a:rPr lang="el-GR" sz="2400" dirty="0">
                <a:latin typeface="Palatino Linotype" panose="02040502050505030304" pitchFamily="18" charset="0"/>
              </a:rPr>
            </a:br>
            <a:r>
              <a:rPr lang="el-GR" sz="2400" dirty="0">
                <a:latin typeface="Palatino Linotype" panose="02040502050505030304" pitchFamily="18" charset="0"/>
              </a:rPr>
              <a:t>Μετά την ίδρυση της Κωνσταντινούπολης παρέμεινε η γλώσσα της διοίκησης και των νόμων.</a:t>
            </a:r>
            <a:br>
              <a:rPr lang="el-GR" sz="2400" dirty="0">
                <a:latin typeface="Palatino Linotype" panose="02040502050505030304" pitchFamily="18" charset="0"/>
              </a:rPr>
            </a:br>
            <a:br>
              <a:rPr lang="el-GR" sz="2400" dirty="0">
                <a:latin typeface="Palatino Linotype" panose="02040502050505030304" pitchFamily="18" charset="0"/>
              </a:rPr>
            </a:br>
            <a:r>
              <a:rPr lang="el-GR" sz="2400" dirty="0">
                <a:latin typeface="Palatino Linotype" panose="02040502050505030304" pitchFamily="18" charset="0"/>
              </a:rPr>
              <a:t>Κωνσταντινούπολη=«Νέα Ρώμη»</a:t>
            </a:r>
            <a:br>
              <a:rPr lang="el-GR" sz="2400" dirty="0">
                <a:latin typeface="Palatino Linotype" panose="02040502050505030304" pitchFamily="18" charset="0"/>
              </a:rPr>
            </a:br>
            <a:br>
              <a:rPr lang="el-GR" sz="2400" dirty="0">
                <a:latin typeface="Palatino Linotype" panose="02040502050505030304" pitchFamily="18" charset="0"/>
              </a:rPr>
            </a:br>
            <a:r>
              <a:rPr lang="el-GR" sz="2400" dirty="0">
                <a:latin typeface="Palatino Linotype" panose="02040502050505030304" pitchFamily="18" charset="0"/>
              </a:rPr>
              <a:t>Βυζαντινός αυτοκράτορας= «Βασιλεύς των Ρωμαίων»</a:t>
            </a:r>
            <a:br>
              <a:rPr lang="el-GR" sz="2400" dirty="0">
                <a:latin typeface="Palatino Linotype" panose="02040502050505030304" pitchFamily="18" charset="0"/>
              </a:rPr>
            </a:br>
            <a:br>
              <a:rPr lang="el-GR" sz="2400" dirty="0">
                <a:latin typeface="Palatino Linotype" panose="02040502050505030304" pitchFamily="18" charset="0"/>
              </a:rPr>
            </a:br>
            <a:r>
              <a:rPr lang="el-GR" sz="2400" dirty="0">
                <a:latin typeface="Palatino Linotype" panose="02040502050505030304" pitchFamily="18" charset="0"/>
              </a:rPr>
              <a:t>«Ρωμιός»=χριστιανός, Έλληνας</a:t>
            </a:r>
          </a:p>
        </p:txBody>
      </p:sp>
      <p:sp>
        <p:nvSpPr>
          <p:cNvPr id="3" name="Θέση κειμένου 2">
            <a:extLst>
              <a:ext uri="{FF2B5EF4-FFF2-40B4-BE49-F238E27FC236}">
                <a16:creationId xmlns:a16="http://schemas.microsoft.com/office/drawing/2014/main" id="{D5B0F44C-BB39-A05C-F58C-E4607A785D81}"/>
              </a:ext>
            </a:extLst>
          </p:cNvPr>
          <p:cNvSpPr>
            <a:spLocks noGrp="1"/>
          </p:cNvSpPr>
          <p:nvPr>
            <p:ph type="body" idx="1"/>
          </p:nvPr>
        </p:nvSpPr>
        <p:spPr>
          <a:xfrm>
            <a:off x="837828" y="516699"/>
            <a:ext cx="7008574" cy="752062"/>
          </a:xfrm>
        </p:spPr>
        <p:txBody>
          <a:bodyPr>
            <a:normAutofit/>
          </a:bodyPr>
          <a:lstStyle/>
          <a:p>
            <a:r>
              <a:rPr lang="el-GR" sz="3600" dirty="0">
                <a:latin typeface="Palatino Linotype" panose="02040502050505030304" pitchFamily="18" charset="0"/>
              </a:rPr>
              <a:t>ΕΛΛΗΝΙΚΗ ΚΑΙ ΛΑΤΙΝΙΚΗ</a:t>
            </a:r>
          </a:p>
        </p:txBody>
      </p:sp>
      <p:cxnSp>
        <p:nvCxnSpPr>
          <p:cNvPr id="5" name="Ευθύγραμμο βέλος σύνδεσης 4">
            <a:extLst>
              <a:ext uri="{FF2B5EF4-FFF2-40B4-BE49-F238E27FC236}">
                <a16:creationId xmlns:a16="http://schemas.microsoft.com/office/drawing/2014/main" id="{46B131C9-33E4-B637-13CE-66EF1324D40C}"/>
              </a:ext>
            </a:extLst>
          </p:cNvPr>
          <p:cNvCxnSpPr/>
          <p:nvPr/>
        </p:nvCxnSpPr>
        <p:spPr>
          <a:xfrm>
            <a:off x="2137655" y="3068960"/>
            <a:ext cx="12961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a:extLst>
              <a:ext uri="{FF2B5EF4-FFF2-40B4-BE49-F238E27FC236}">
                <a16:creationId xmlns:a16="http://schemas.microsoft.com/office/drawing/2014/main" id="{0285FA00-40FA-2816-1F13-6F871A81127A}"/>
              </a:ext>
            </a:extLst>
          </p:cNvPr>
          <p:cNvCxnSpPr/>
          <p:nvPr/>
        </p:nvCxnSpPr>
        <p:spPr>
          <a:xfrm>
            <a:off x="2137655" y="2780928"/>
            <a:ext cx="13681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98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75A7D4-1BF7-B3C8-0912-79A974A812E4}"/>
              </a:ext>
            </a:extLst>
          </p:cNvPr>
          <p:cNvSpPr>
            <a:spLocks noGrp="1"/>
          </p:cNvSpPr>
          <p:nvPr>
            <p:ph type="title"/>
          </p:nvPr>
        </p:nvSpPr>
        <p:spPr>
          <a:xfrm>
            <a:off x="549796" y="116632"/>
            <a:ext cx="8784976" cy="6696744"/>
          </a:xfrm>
        </p:spPr>
        <p:txBody>
          <a:bodyPr>
            <a:normAutofit fontScale="90000"/>
          </a:bodyPr>
          <a:lstStyle/>
          <a:p>
            <a:r>
              <a:rPr lang="el-GR" sz="2400" b="1" dirty="0">
                <a:latin typeface="Palatino Linotype" panose="02040502050505030304" pitchFamily="18" charset="0"/>
              </a:rPr>
              <a:t>Ποίηση</a:t>
            </a:r>
            <a:br>
              <a:rPr lang="el-GR" sz="2400" b="1" dirty="0">
                <a:latin typeface="Palatino Linotype" panose="02040502050505030304" pitchFamily="18" charset="0"/>
              </a:rPr>
            </a:br>
            <a:r>
              <a:rPr lang="el-GR" sz="2400" b="1" dirty="0">
                <a:latin typeface="Palatino Linotype" panose="02040502050505030304" pitchFamily="18" charset="0"/>
              </a:rPr>
              <a:t>«Νεωτερικοί»</a:t>
            </a:r>
            <a:r>
              <a:rPr lang="el-GR" sz="2400" dirty="0">
                <a:latin typeface="Palatino Linotype" panose="02040502050505030304" pitchFamily="18" charset="0"/>
              </a:rPr>
              <a:t>: ● επηρεάζονται από τον Καλλίμαχο 	                 	   	              και την ελληνιστική ποίηση</a:t>
            </a:r>
            <a:br>
              <a:rPr lang="el-GR" sz="2400" dirty="0">
                <a:latin typeface="Palatino Linotype" panose="02040502050505030304" pitchFamily="18" charset="0"/>
              </a:rPr>
            </a:br>
            <a:r>
              <a:rPr lang="el-GR" sz="2400" dirty="0">
                <a:latin typeface="Palatino Linotype" panose="02040502050505030304" pitchFamily="18" charset="0"/>
              </a:rPr>
              <a:t>	           ● σύντομα και μορφικά προσεγμένα      	   	              	              ποιήματα</a:t>
            </a:r>
            <a:br>
              <a:rPr lang="el-GR" sz="2400" dirty="0">
                <a:latin typeface="Palatino Linotype" panose="02040502050505030304" pitchFamily="18" charset="0"/>
              </a:rPr>
            </a:br>
            <a:r>
              <a:rPr lang="el-GR" sz="2400" dirty="0">
                <a:latin typeface="Palatino Linotype" panose="02040502050505030304" pitchFamily="18" charset="0"/>
              </a:rPr>
              <a:t>	           ● αποφεύγουν τα παραδοσιακά 	  	            	              θέματα του έπους π.χ. πόλεμος και 	               	  	              στρέφονται στα πιο προσωπικά 	  	               	              θέματα π.χ. έρωτας</a:t>
            </a:r>
            <a:br>
              <a:rPr lang="el-GR" sz="2400" dirty="0">
                <a:latin typeface="Palatino Linotype" panose="02040502050505030304" pitchFamily="18" charset="0"/>
              </a:rPr>
            </a:br>
            <a:r>
              <a:rPr lang="el-GR" sz="2400" dirty="0">
                <a:latin typeface="Palatino Linotype" panose="02040502050505030304" pitchFamily="18" charset="0"/>
              </a:rPr>
              <a:t>	              </a:t>
            </a:r>
            <a:r>
              <a:rPr lang="el-GR" sz="2400" b="1" dirty="0">
                <a:latin typeface="Palatino Linotype" panose="02040502050505030304" pitchFamily="18" charset="0"/>
              </a:rPr>
              <a:t>Κάτουλλος</a:t>
            </a:r>
            <a:r>
              <a:rPr lang="el-GR" sz="2400" dirty="0">
                <a:latin typeface="Palatino Linotype" panose="02040502050505030304" pitchFamily="18" charset="0"/>
              </a:rPr>
              <a:t>: σημαντικότερος 	   	               	   	              εκπρόσωπος, πρώτος «ρομαντικός» ποιητής της 	 	              ευρωπαϊκής λογοτεχνίας</a:t>
            </a:r>
            <a:br>
              <a:rPr lang="el-GR" sz="2400" dirty="0">
                <a:latin typeface="Palatino Linotype" panose="02040502050505030304" pitchFamily="18" charset="0"/>
              </a:rPr>
            </a:br>
            <a:r>
              <a:rPr lang="el-GR" sz="2400" dirty="0">
                <a:latin typeface="Palatino Linotype" panose="02040502050505030304" pitchFamily="18" charset="0"/>
              </a:rPr>
              <a:t>	              Ηρωίδα του: η Λεσβία σύμβολο 	            	 	              ερωτικής ποιητικής έμπνευσης</a:t>
            </a:r>
            <a:br>
              <a:rPr lang="el-GR" sz="2400" dirty="0">
                <a:latin typeface="Palatino Linotype" panose="02040502050505030304" pitchFamily="18" charset="0"/>
              </a:rPr>
            </a:br>
            <a:r>
              <a:rPr lang="el-GR" sz="2400" dirty="0">
                <a:latin typeface="Palatino Linotype" panose="02040502050505030304" pitchFamily="18" charset="0"/>
              </a:rPr>
              <a:t>                               </a:t>
            </a:r>
            <a:r>
              <a:rPr lang="el-GR" sz="2400" b="1" dirty="0">
                <a:latin typeface="Palatino Linotype" panose="02040502050505030304" pitchFamily="18" charset="0"/>
              </a:rPr>
              <a:t>Λουκρήτιος</a:t>
            </a:r>
            <a:r>
              <a:rPr lang="el-GR" sz="2400" dirty="0">
                <a:latin typeface="Palatino Linotype" panose="02040502050505030304" pitchFamily="18" charset="0"/>
              </a:rPr>
              <a:t>: </a:t>
            </a:r>
            <a:r>
              <a:rPr lang="el-GR" sz="2400" b="1" dirty="0">
                <a:latin typeface="Palatino Linotype" panose="02040502050505030304" pitchFamily="18" charset="0"/>
              </a:rPr>
              <a:t>«</a:t>
            </a:r>
            <a:r>
              <a:rPr lang="en-GB" sz="2400" b="1" dirty="0">
                <a:latin typeface="Palatino Linotype" panose="02040502050505030304" pitchFamily="18" charset="0"/>
              </a:rPr>
              <a:t>De rerum natura</a:t>
            </a:r>
            <a:r>
              <a:rPr lang="el-GR" sz="2400" b="1" dirty="0">
                <a:latin typeface="Palatino Linotype" panose="02040502050505030304" pitchFamily="18" charset="0"/>
              </a:rPr>
              <a:t>» </a:t>
            </a:r>
            <a:r>
              <a:rPr lang="el-GR" sz="2400" dirty="0">
                <a:latin typeface="Palatino Linotype" panose="02040502050505030304" pitchFamily="18" charset="0"/>
              </a:rPr>
              <a:t>(Για 	               	              	              τη φύση των πραγμάτων) </a:t>
            </a:r>
            <a:br>
              <a:rPr lang="el-GR" sz="2400" dirty="0">
                <a:latin typeface="Palatino Linotype" panose="02040502050505030304" pitchFamily="18" charset="0"/>
              </a:rPr>
            </a:br>
            <a:r>
              <a:rPr lang="el-GR" sz="2400" dirty="0">
                <a:latin typeface="Palatino Linotype" panose="02040502050505030304" pitchFamily="18" charset="0"/>
              </a:rPr>
              <a:t>	       	      έχει φιλοσοφικό περιεχόμενο</a:t>
            </a:r>
            <a:br>
              <a:rPr lang="el-GR" sz="2400" dirty="0">
                <a:latin typeface="Palatino Linotype" panose="02040502050505030304" pitchFamily="18" charset="0"/>
              </a:rPr>
            </a:br>
            <a:r>
              <a:rPr lang="el-GR" sz="2400" dirty="0">
                <a:latin typeface="Palatino Linotype" panose="02040502050505030304" pitchFamily="18" charset="0"/>
              </a:rPr>
              <a:t>                                         μεταφέρει την επικούρεια 	   	               	                        φιλοσοφία σε στίχους</a:t>
            </a:r>
            <a:br>
              <a:rPr lang="el-GR" sz="2400" dirty="0">
                <a:latin typeface="Palatino Linotype" panose="02040502050505030304" pitchFamily="18" charset="0"/>
              </a:rPr>
            </a:br>
            <a:r>
              <a:rPr lang="el-GR" sz="2400" dirty="0">
                <a:latin typeface="Palatino Linotype" panose="02040502050505030304" pitchFamily="18" charset="0"/>
              </a:rPr>
              <a:t>                                         μάχεται τη δεισιδαιμονία</a:t>
            </a:r>
            <a:br>
              <a:rPr lang="el-GR" sz="2400" dirty="0">
                <a:latin typeface="Palatino Linotype" panose="02040502050505030304" pitchFamily="18" charset="0"/>
              </a:rPr>
            </a:br>
            <a:r>
              <a:rPr lang="el-GR" sz="2400" dirty="0">
                <a:latin typeface="Palatino Linotype" panose="02040502050505030304" pitchFamily="18" charset="0"/>
              </a:rPr>
              <a:t>                                         προσπαθεί να απαλλάξει τον άνθρωπο 	   	                       από το φόβο του θανάτου</a:t>
            </a:r>
            <a:endParaRPr lang="el-GR" sz="2400" b="1" dirty="0">
              <a:latin typeface="Palatino Linotype" panose="02040502050505030304" pitchFamily="18" charset="0"/>
            </a:endParaRPr>
          </a:p>
        </p:txBody>
      </p:sp>
      <p:sp>
        <p:nvSpPr>
          <p:cNvPr id="8" name="Βέλος: Δεξιό 7">
            <a:extLst>
              <a:ext uri="{FF2B5EF4-FFF2-40B4-BE49-F238E27FC236}">
                <a16:creationId xmlns:a16="http://schemas.microsoft.com/office/drawing/2014/main" id="{42A7794A-846A-83A4-426A-0D747020A175}"/>
              </a:ext>
            </a:extLst>
          </p:cNvPr>
          <p:cNvSpPr/>
          <p:nvPr/>
        </p:nvSpPr>
        <p:spPr>
          <a:xfrm>
            <a:off x="693812" y="2780928"/>
            <a:ext cx="2088232" cy="1773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8">
            <a:extLst>
              <a:ext uri="{FF2B5EF4-FFF2-40B4-BE49-F238E27FC236}">
                <a16:creationId xmlns:a16="http://schemas.microsoft.com/office/drawing/2014/main" id="{25CC9698-3B85-7F01-EDA7-F270AD6937BC}"/>
              </a:ext>
            </a:extLst>
          </p:cNvPr>
          <p:cNvSpPr/>
          <p:nvPr/>
        </p:nvSpPr>
        <p:spPr>
          <a:xfrm>
            <a:off x="693812" y="4204415"/>
            <a:ext cx="2088232" cy="1773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Βέλος: Δεξιό 17">
            <a:extLst>
              <a:ext uri="{FF2B5EF4-FFF2-40B4-BE49-F238E27FC236}">
                <a16:creationId xmlns:a16="http://schemas.microsoft.com/office/drawing/2014/main" id="{6718218F-D5CE-8362-650E-24C213834F60}"/>
              </a:ext>
            </a:extLst>
          </p:cNvPr>
          <p:cNvSpPr/>
          <p:nvPr/>
        </p:nvSpPr>
        <p:spPr>
          <a:xfrm>
            <a:off x="2829188" y="4833157"/>
            <a:ext cx="504056" cy="72008"/>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Βέλος: Δεξιό 18">
            <a:extLst>
              <a:ext uri="{FF2B5EF4-FFF2-40B4-BE49-F238E27FC236}">
                <a16:creationId xmlns:a16="http://schemas.microsoft.com/office/drawing/2014/main" id="{58B427A0-5A6A-D102-5DE3-F513D7FD29A1}"/>
              </a:ext>
            </a:extLst>
          </p:cNvPr>
          <p:cNvSpPr/>
          <p:nvPr/>
        </p:nvSpPr>
        <p:spPr>
          <a:xfrm>
            <a:off x="2829188" y="5121188"/>
            <a:ext cx="504056" cy="72008"/>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Βέλος: Δεξιό 20">
            <a:extLst>
              <a:ext uri="{FF2B5EF4-FFF2-40B4-BE49-F238E27FC236}">
                <a16:creationId xmlns:a16="http://schemas.microsoft.com/office/drawing/2014/main" id="{4ABE2A16-5112-03D6-0A4F-39B3AA1A7E9B}"/>
              </a:ext>
            </a:extLst>
          </p:cNvPr>
          <p:cNvSpPr/>
          <p:nvPr/>
        </p:nvSpPr>
        <p:spPr>
          <a:xfrm flipV="1">
            <a:off x="2827009" y="5669636"/>
            <a:ext cx="504056" cy="6361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Βέλος: Δεξιό 21">
            <a:extLst>
              <a:ext uri="{FF2B5EF4-FFF2-40B4-BE49-F238E27FC236}">
                <a16:creationId xmlns:a16="http://schemas.microsoft.com/office/drawing/2014/main" id="{75D93131-1AA0-0671-EA82-D38159A10EC5}"/>
              </a:ext>
            </a:extLst>
          </p:cNvPr>
          <p:cNvSpPr/>
          <p:nvPr/>
        </p:nvSpPr>
        <p:spPr>
          <a:xfrm flipV="1">
            <a:off x="2827009" y="5971475"/>
            <a:ext cx="504056" cy="6361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8093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7D86A9-875F-1CFB-D37A-BB54C427B5EC}"/>
              </a:ext>
            </a:extLst>
          </p:cNvPr>
          <p:cNvSpPr>
            <a:spLocks noGrp="1"/>
          </p:cNvSpPr>
          <p:nvPr>
            <p:ph type="title"/>
          </p:nvPr>
        </p:nvSpPr>
        <p:spPr>
          <a:xfrm>
            <a:off x="549796" y="476672"/>
            <a:ext cx="8856984" cy="5184576"/>
          </a:xfrm>
        </p:spPr>
        <p:txBody>
          <a:bodyPr>
            <a:normAutofit fontScale="90000"/>
          </a:bodyPr>
          <a:lstStyle/>
          <a:p>
            <a:r>
              <a:rPr lang="el-GR" sz="2700" b="1" dirty="0">
                <a:latin typeface="Palatino Linotype" panose="02040502050505030304" pitchFamily="18" charset="0"/>
              </a:rPr>
              <a:t>Β. Οι Αυγούστειοι χρόνοι (31 π.Χ-14 μ.Χ.)</a:t>
            </a:r>
            <a:br>
              <a:rPr lang="el-GR" sz="2700" b="1" dirty="0">
                <a:latin typeface="Palatino Linotype" panose="02040502050505030304" pitchFamily="18" charset="0"/>
              </a:rPr>
            </a:br>
            <a:br>
              <a:rPr lang="el-GR" sz="2700" b="1" dirty="0">
                <a:latin typeface="Palatino Linotype" panose="02040502050505030304" pitchFamily="18" charset="0"/>
              </a:rPr>
            </a:br>
            <a:r>
              <a:rPr lang="el-GR" sz="2700" b="1" dirty="0">
                <a:latin typeface="Palatino Linotype" panose="02040502050505030304" pitchFamily="18" charset="0"/>
              </a:rPr>
              <a:t>Ποίηση</a:t>
            </a:r>
            <a:br>
              <a:rPr lang="el-GR" sz="2700" b="1" dirty="0">
                <a:latin typeface="Palatino Linotype" panose="02040502050505030304" pitchFamily="18" charset="0"/>
              </a:rPr>
            </a:br>
            <a:r>
              <a:rPr lang="el-GR" sz="2700" b="1" dirty="0">
                <a:latin typeface="Palatino Linotype" panose="02040502050505030304" pitchFamily="18" charset="0"/>
              </a:rPr>
              <a:t>Βεργίλιος:</a:t>
            </a:r>
            <a:r>
              <a:rPr lang="el-GR" sz="2700" dirty="0">
                <a:latin typeface="Palatino Linotype" panose="02040502050505030304" pitchFamily="18" charset="0"/>
              </a:rPr>
              <a:t> </a:t>
            </a:r>
            <a:r>
              <a:rPr lang="el-GR" sz="2700" b="1" dirty="0">
                <a:latin typeface="Palatino Linotype" panose="02040502050505030304" pitchFamily="18" charset="0"/>
              </a:rPr>
              <a:t>«Αινειάδα»</a:t>
            </a:r>
            <a:br>
              <a:rPr lang="el-GR" sz="2700" b="1" dirty="0">
                <a:latin typeface="Palatino Linotype" panose="02040502050505030304" pitchFamily="18" charset="0"/>
              </a:rPr>
            </a:br>
            <a:r>
              <a:rPr lang="el-GR" sz="2700" dirty="0">
                <a:latin typeface="Palatino Linotype" panose="02040502050505030304" pitchFamily="18" charset="0"/>
              </a:rPr>
              <a:t>                                    συνδυάζει στοιχεία της 	</a:t>
            </a:r>
            <a:r>
              <a:rPr lang="el-GR" sz="2700" b="1" dirty="0">
                <a:latin typeface="Palatino Linotype" panose="02040502050505030304" pitchFamily="18" charset="0"/>
              </a:rPr>
              <a:t>Οδύσσειας</a:t>
            </a:r>
            <a:r>
              <a:rPr lang="el-GR" sz="2700" dirty="0">
                <a:latin typeface="Palatino Linotype" panose="02040502050505030304" pitchFamily="18" charset="0"/>
              </a:rPr>
              <a:t> και 	   	                    της </a:t>
            </a:r>
            <a:r>
              <a:rPr lang="el-GR" sz="2700" b="1" dirty="0">
                <a:latin typeface="Palatino Linotype" panose="02040502050505030304" pitchFamily="18" charset="0"/>
              </a:rPr>
              <a:t>Ιλιάδας</a:t>
            </a:r>
            <a:br>
              <a:rPr lang="el-GR" sz="2700" b="1" dirty="0">
                <a:latin typeface="Palatino Linotype" panose="02040502050505030304" pitchFamily="18" charset="0"/>
              </a:rPr>
            </a:br>
            <a:r>
              <a:rPr lang="el-GR" sz="2700" b="1" dirty="0">
                <a:latin typeface="Palatino Linotype" panose="02040502050505030304" pitchFamily="18" charset="0"/>
              </a:rPr>
              <a:t>                                   </a:t>
            </a:r>
            <a:r>
              <a:rPr lang="el-GR" sz="2700" dirty="0">
                <a:latin typeface="Palatino Linotype" panose="02040502050505030304" pitchFamily="18" charset="0"/>
              </a:rPr>
              <a:t>θέμα: η αναχώρηση του Αινεία από την 	      	                   Τροία, οι περιπλανήσεις του και η 	  	      	   εγκατάστασή του στο Λάτιο</a:t>
            </a:r>
            <a:br>
              <a:rPr lang="el-GR" sz="2700" dirty="0">
                <a:latin typeface="Palatino Linotype" panose="02040502050505030304" pitchFamily="18" charset="0"/>
              </a:rPr>
            </a:br>
            <a:r>
              <a:rPr lang="el-GR" sz="2700" dirty="0">
                <a:latin typeface="Palatino Linotype" panose="02040502050505030304" pitchFamily="18" charset="0"/>
              </a:rPr>
              <a:t>                                   συνοψίζει τις βλέψεις της εποχής του 	      	                   Αυγούστου για οικουμενική και αιώνια 	 	                   κυριαρχία των Ρωμαίων</a:t>
            </a:r>
            <a:br>
              <a:rPr lang="el-GR" sz="2700" dirty="0">
                <a:latin typeface="Palatino Linotype" panose="02040502050505030304" pitchFamily="18" charset="0"/>
              </a:rPr>
            </a:br>
            <a:r>
              <a:rPr lang="el-GR" sz="2700" dirty="0">
                <a:latin typeface="Palatino Linotype" panose="02040502050505030304" pitchFamily="18" charset="0"/>
              </a:rPr>
              <a:t>                                   θεωρείται το εθνικό έπος των Ρωμαίων</a:t>
            </a:r>
            <a:br>
              <a:rPr lang="el-GR" sz="2700" dirty="0">
                <a:latin typeface="Palatino Linotype" panose="02040502050505030304" pitchFamily="18" charset="0"/>
              </a:rPr>
            </a:br>
            <a:r>
              <a:rPr lang="el-GR" sz="2700" dirty="0">
                <a:latin typeface="Palatino Linotype" panose="02040502050505030304" pitchFamily="18" charset="0"/>
              </a:rPr>
              <a:t>                                   επηρέασε πολλούς μεγάλους 	  	                   	                  λογοτέχνες π.χ. Αυγουστίνος, Πετράρχης, 	                  Δάντης, Σίλλερ</a:t>
            </a:r>
            <a:br>
              <a:rPr lang="el-GR" sz="2700" b="1" dirty="0">
                <a:latin typeface="Palatino Linotype" panose="02040502050505030304" pitchFamily="18" charset="0"/>
              </a:rPr>
            </a:br>
            <a:br>
              <a:rPr lang="el-GR" sz="2700" b="1" dirty="0">
                <a:latin typeface="Palatino Linotype" panose="02040502050505030304" pitchFamily="18" charset="0"/>
              </a:rPr>
            </a:br>
            <a:br>
              <a:rPr lang="el-GR" sz="2700" b="1" dirty="0">
                <a:latin typeface="Palatino Linotype" panose="02040502050505030304" pitchFamily="18" charset="0"/>
              </a:rPr>
            </a:br>
            <a:br>
              <a:rPr lang="el-GR" sz="2400" dirty="0">
                <a:latin typeface="Palatino Linotype" panose="02040502050505030304" pitchFamily="18" charset="0"/>
              </a:rPr>
            </a:br>
            <a:br>
              <a:rPr lang="el-GR" sz="2400" dirty="0">
                <a:latin typeface="Palatino Linotype" panose="02040502050505030304" pitchFamily="18" charset="0"/>
              </a:rPr>
            </a:br>
            <a:br>
              <a:rPr lang="el-GR" sz="2400" dirty="0">
                <a:latin typeface="Palatino Linotype" panose="02040502050505030304" pitchFamily="18" charset="0"/>
              </a:rPr>
            </a:br>
            <a:br>
              <a:rPr lang="el-GR" sz="2400" dirty="0">
                <a:latin typeface="Palatino Linotype" panose="02040502050505030304" pitchFamily="18" charset="0"/>
              </a:rPr>
            </a:br>
            <a:br>
              <a:rPr lang="el-GR" sz="2400" dirty="0">
                <a:latin typeface="Palatino Linotype" panose="02040502050505030304" pitchFamily="18" charset="0"/>
              </a:rPr>
            </a:br>
            <a:br>
              <a:rPr lang="el-GR" sz="2400" dirty="0">
                <a:latin typeface="Palatino Linotype" panose="02040502050505030304" pitchFamily="18" charset="0"/>
              </a:rPr>
            </a:br>
            <a:br>
              <a:rPr lang="el-GR" sz="2400" dirty="0">
                <a:latin typeface="Palatino Linotype" panose="02040502050505030304" pitchFamily="18" charset="0"/>
              </a:rPr>
            </a:br>
            <a:br>
              <a:rPr lang="el-GR" sz="2400" dirty="0">
                <a:latin typeface="Palatino Linotype" panose="02040502050505030304" pitchFamily="18" charset="0"/>
              </a:rPr>
            </a:br>
            <a:br>
              <a:rPr lang="el-GR" sz="2400" dirty="0">
                <a:latin typeface="Palatino Linotype" panose="02040502050505030304" pitchFamily="18" charset="0"/>
              </a:rPr>
            </a:br>
            <a:br>
              <a:rPr lang="el-GR" sz="2400" dirty="0">
                <a:latin typeface="Palatino Linotype" panose="02040502050505030304" pitchFamily="18" charset="0"/>
              </a:rPr>
            </a:br>
            <a:br>
              <a:rPr lang="el-GR" sz="2400" dirty="0">
                <a:latin typeface="Palatino Linotype" panose="02040502050505030304" pitchFamily="18" charset="0"/>
              </a:rPr>
            </a:br>
            <a:br>
              <a:rPr lang="el-GR" sz="2400" dirty="0">
                <a:latin typeface="Palatino Linotype" panose="02040502050505030304" pitchFamily="18" charset="0"/>
              </a:rPr>
            </a:br>
            <a:br>
              <a:rPr lang="el-GR" sz="2400" dirty="0">
                <a:latin typeface="Palatino Linotype" panose="02040502050505030304" pitchFamily="18" charset="0"/>
              </a:rPr>
            </a:br>
            <a:br>
              <a:rPr lang="el-GR" sz="2400" dirty="0">
                <a:latin typeface="Palatino Linotype" panose="02040502050505030304" pitchFamily="18" charset="0"/>
              </a:rPr>
            </a:br>
            <a:br>
              <a:rPr lang="el-GR" sz="2400" dirty="0">
                <a:latin typeface="Palatino Linotype" panose="02040502050505030304" pitchFamily="18" charset="0"/>
              </a:rPr>
            </a:br>
            <a:br>
              <a:rPr lang="el-GR" sz="2400" dirty="0">
                <a:latin typeface="Palatino Linotype" panose="02040502050505030304" pitchFamily="18" charset="0"/>
              </a:rPr>
            </a:br>
            <a:r>
              <a:rPr lang="el-GR" sz="2400" dirty="0">
                <a:latin typeface="Palatino Linotype" panose="02040502050505030304" pitchFamily="18" charset="0"/>
              </a:rPr>
              <a:t>    	</a:t>
            </a:r>
          </a:p>
        </p:txBody>
      </p:sp>
      <p:cxnSp>
        <p:nvCxnSpPr>
          <p:cNvPr id="5" name="Ευθύγραμμο βέλος σύνδεσης 4">
            <a:extLst>
              <a:ext uri="{FF2B5EF4-FFF2-40B4-BE49-F238E27FC236}">
                <a16:creationId xmlns:a16="http://schemas.microsoft.com/office/drawing/2014/main" id="{87D9D032-9B69-32D8-3050-880F8CA7DBD0}"/>
              </a:ext>
            </a:extLst>
          </p:cNvPr>
          <p:cNvCxnSpPr/>
          <p:nvPr/>
        </p:nvCxnSpPr>
        <p:spPr>
          <a:xfrm>
            <a:off x="2494012" y="1916832"/>
            <a:ext cx="792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a:extLst>
              <a:ext uri="{FF2B5EF4-FFF2-40B4-BE49-F238E27FC236}">
                <a16:creationId xmlns:a16="http://schemas.microsoft.com/office/drawing/2014/main" id="{79EC5FA6-48C1-BFEA-F383-11DD3F90E5F1}"/>
              </a:ext>
            </a:extLst>
          </p:cNvPr>
          <p:cNvCxnSpPr/>
          <p:nvPr/>
        </p:nvCxnSpPr>
        <p:spPr>
          <a:xfrm>
            <a:off x="2422004" y="2564904"/>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a:extLst>
              <a:ext uri="{FF2B5EF4-FFF2-40B4-BE49-F238E27FC236}">
                <a16:creationId xmlns:a16="http://schemas.microsoft.com/office/drawing/2014/main" id="{4CA1956E-5735-E8AB-C253-396ED5006B7E}"/>
              </a:ext>
            </a:extLst>
          </p:cNvPr>
          <p:cNvCxnSpPr/>
          <p:nvPr/>
        </p:nvCxnSpPr>
        <p:spPr>
          <a:xfrm>
            <a:off x="2422004" y="3501008"/>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a:extLst>
              <a:ext uri="{FF2B5EF4-FFF2-40B4-BE49-F238E27FC236}">
                <a16:creationId xmlns:a16="http://schemas.microsoft.com/office/drawing/2014/main" id="{D2D1EE7F-AADF-0D4D-3430-824527AB04ED}"/>
              </a:ext>
            </a:extLst>
          </p:cNvPr>
          <p:cNvCxnSpPr/>
          <p:nvPr/>
        </p:nvCxnSpPr>
        <p:spPr>
          <a:xfrm>
            <a:off x="2422004" y="4437112"/>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a:extLst>
              <a:ext uri="{FF2B5EF4-FFF2-40B4-BE49-F238E27FC236}">
                <a16:creationId xmlns:a16="http://schemas.microsoft.com/office/drawing/2014/main" id="{DA0454B0-A44A-B943-CF30-3A5A73163C5E}"/>
              </a:ext>
            </a:extLst>
          </p:cNvPr>
          <p:cNvCxnSpPr/>
          <p:nvPr/>
        </p:nvCxnSpPr>
        <p:spPr>
          <a:xfrm>
            <a:off x="2422004" y="4725144"/>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90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C1E72B-F4AA-439F-314B-65BAEA69052D}"/>
              </a:ext>
            </a:extLst>
          </p:cNvPr>
          <p:cNvSpPr>
            <a:spLocks noGrp="1"/>
          </p:cNvSpPr>
          <p:nvPr>
            <p:ph type="title"/>
          </p:nvPr>
        </p:nvSpPr>
        <p:spPr>
          <a:xfrm>
            <a:off x="812588" y="404664"/>
            <a:ext cx="8090136" cy="5970736"/>
          </a:xfrm>
          <a:ln>
            <a:solidFill>
              <a:schemeClr val="accent5">
                <a:lumMod val="50000"/>
              </a:schemeClr>
            </a:solidFill>
          </a:ln>
        </p:spPr>
        <p:txBody>
          <a:bodyPr>
            <a:normAutofit/>
          </a:bodyPr>
          <a:lstStyle/>
          <a:p>
            <a:r>
              <a:rPr lang="el-GR" sz="2400" b="1" dirty="0">
                <a:latin typeface="Palatino Linotype" panose="02040502050505030304" pitchFamily="18" charset="0"/>
              </a:rPr>
              <a:t>Οράτιος: </a:t>
            </a:r>
            <a:r>
              <a:rPr lang="el-GR" sz="2400" dirty="0">
                <a:latin typeface="Palatino Linotype" panose="02040502050505030304" pitchFamily="18" charset="0"/>
              </a:rPr>
              <a:t>ο πιο σημαντικός λυρικός ποιητής</a:t>
            </a:r>
            <a:br>
              <a:rPr lang="el-GR" sz="2400" dirty="0">
                <a:latin typeface="Palatino Linotype" panose="02040502050505030304" pitchFamily="18" charset="0"/>
              </a:rPr>
            </a:br>
            <a:r>
              <a:rPr lang="el-GR" sz="2400" dirty="0">
                <a:latin typeface="Palatino Linotype" panose="02040502050505030304" pitchFamily="18" charset="0"/>
              </a:rPr>
              <a:t>                             μετέφερε στη Ρώμη το αιολικό μέλος</a:t>
            </a:r>
            <a:br>
              <a:rPr lang="el-GR" sz="2400" dirty="0">
                <a:latin typeface="Palatino Linotype" panose="02040502050505030304" pitchFamily="18" charset="0"/>
              </a:rPr>
            </a:br>
            <a:r>
              <a:rPr lang="el-GR" sz="2400" dirty="0">
                <a:latin typeface="Palatino Linotype" panose="02040502050505030304" pitchFamily="18" charset="0"/>
              </a:rPr>
              <a:t>                             </a:t>
            </a:r>
            <a:r>
              <a:rPr lang="el-GR" sz="2400" b="1" dirty="0">
                <a:latin typeface="Palatino Linotype" panose="02040502050505030304" pitchFamily="18" charset="0"/>
              </a:rPr>
              <a:t>«Ωδές»: </a:t>
            </a:r>
            <a:r>
              <a:rPr lang="el-GR" sz="2400" dirty="0">
                <a:latin typeface="Palatino Linotype" panose="02040502050505030304" pitchFamily="18" charset="0"/>
              </a:rPr>
              <a:t>έχουν ελληνικά πρότυπα</a:t>
            </a:r>
            <a:br>
              <a:rPr lang="el-GR" sz="2400" dirty="0">
                <a:latin typeface="Palatino Linotype" panose="02040502050505030304" pitchFamily="18" charset="0"/>
              </a:rPr>
            </a:br>
            <a:r>
              <a:rPr lang="el-GR" sz="2400" dirty="0">
                <a:latin typeface="Palatino Linotype" panose="02040502050505030304" pitchFamily="18" charset="0"/>
              </a:rPr>
              <a:t>                             γράφει</a:t>
            </a:r>
            <a:br>
              <a:rPr lang="el-GR" sz="2400" dirty="0">
                <a:latin typeface="Palatino Linotype" panose="02040502050505030304" pitchFamily="18" charset="0"/>
              </a:rPr>
            </a:br>
            <a:r>
              <a:rPr lang="el-GR" sz="2400" dirty="0">
                <a:latin typeface="Palatino Linotype" panose="02040502050505030304" pitchFamily="18" charset="0"/>
              </a:rPr>
              <a:t>                                                     σάτιρες</a:t>
            </a:r>
            <a:br>
              <a:rPr lang="el-GR" sz="2400" dirty="0">
                <a:latin typeface="Palatino Linotype" panose="02040502050505030304" pitchFamily="18" charset="0"/>
              </a:rPr>
            </a:br>
            <a:r>
              <a:rPr lang="el-GR" sz="2400" dirty="0">
                <a:latin typeface="Palatino Linotype" panose="02040502050505030304" pitchFamily="18" charset="0"/>
              </a:rPr>
              <a:t>                                                 ποιητικές επιστολές</a:t>
            </a:r>
            <a:br>
              <a:rPr lang="el-GR" sz="2400" dirty="0">
                <a:latin typeface="Palatino Linotype" panose="02040502050505030304" pitchFamily="18" charset="0"/>
              </a:rPr>
            </a:br>
            <a:r>
              <a:rPr lang="el-GR" sz="2400" b="1" dirty="0">
                <a:latin typeface="Palatino Linotype" panose="02040502050505030304" pitchFamily="18" charset="0"/>
              </a:rPr>
              <a:t>Ελεγειακοί ποιητές</a:t>
            </a:r>
            <a:r>
              <a:rPr lang="el-GR" sz="2400" dirty="0">
                <a:latin typeface="Palatino Linotype" panose="02040502050505030304" pitchFamily="18" charset="0"/>
              </a:rPr>
              <a:t>:           επηρεάζονται από τους 	   	                                 «νεωτεριστές»</a:t>
            </a:r>
            <a:br>
              <a:rPr lang="el-GR" sz="2400" dirty="0">
                <a:latin typeface="Palatino Linotype" panose="02040502050505030304" pitchFamily="18" charset="0"/>
              </a:rPr>
            </a:br>
            <a:r>
              <a:rPr lang="el-GR" sz="2400" b="1" dirty="0" err="1">
                <a:latin typeface="Palatino Linotype" panose="02040502050505030304" pitchFamily="18" charset="0"/>
              </a:rPr>
              <a:t>Τίβουλος</a:t>
            </a:r>
            <a:r>
              <a:rPr lang="el-GR" sz="2400" dirty="0">
                <a:latin typeface="Palatino Linotype" panose="02040502050505030304" pitchFamily="18" charset="0"/>
              </a:rPr>
              <a:t>                               ενδιαφέρονται για τη 	                    </a:t>
            </a:r>
            <a:r>
              <a:rPr lang="el-GR" sz="2400" b="1" dirty="0" err="1">
                <a:latin typeface="Palatino Linotype" panose="02040502050505030304" pitchFamily="18" charset="0"/>
              </a:rPr>
              <a:t>Προπέρτιος</a:t>
            </a:r>
            <a:r>
              <a:rPr lang="el-GR" sz="2400" dirty="0">
                <a:latin typeface="Palatino Linotype" panose="02040502050505030304" pitchFamily="18" charset="0"/>
              </a:rPr>
              <a:t>                          μορφή των έργων τους</a:t>
            </a:r>
            <a:br>
              <a:rPr lang="el-GR" sz="2400" dirty="0">
                <a:latin typeface="Palatino Linotype" panose="02040502050505030304" pitchFamily="18" charset="0"/>
              </a:rPr>
            </a:br>
            <a:r>
              <a:rPr lang="el-GR" sz="2400" dirty="0">
                <a:latin typeface="Palatino Linotype" panose="02040502050505030304" pitchFamily="18" charset="0"/>
              </a:rPr>
              <a:t>                                                 έχουν ποικιλία  θεμάτων 	                                 με βασικό τον έρωτα</a:t>
            </a:r>
            <a:br>
              <a:rPr lang="el-GR" sz="2400" dirty="0">
                <a:latin typeface="Palatino Linotype" panose="02040502050505030304" pitchFamily="18" charset="0"/>
              </a:rPr>
            </a:br>
            <a:r>
              <a:rPr lang="el-GR" sz="2400" b="1" dirty="0">
                <a:latin typeface="Palatino Linotype" panose="02040502050505030304" pitchFamily="18" charset="0"/>
              </a:rPr>
              <a:t>Οράτιος           </a:t>
            </a:r>
            <a:r>
              <a:rPr lang="el-GR" sz="2400" dirty="0">
                <a:latin typeface="Palatino Linotype" panose="02040502050505030304" pitchFamily="18" charset="0"/>
              </a:rPr>
              <a:t>γράφει και επική ποίηση και την 	 	           ανανεώνει</a:t>
            </a:r>
            <a:br>
              <a:rPr lang="el-GR" sz="2400" dirty="0">
                <a:latin typeface="Palatino Linotype" panose="02040502050505030304" pitchFamily="18" charset="0"/>
              </a:rPr>
            </a:br>
            <a:r>
              <a:rPr lang="el-GR" sz="2400" dirty="0">
                <a:latin typeface="Palatino Linotype" panose="02040502050505030304" pitchFamily="18" charset="0"/>
              </a:rPr>
              <a:t>                           </a:t>
            </a:r>
            <a:r>
              <a:rPr lang="el-GR" sz="2400" b="1" dirty="0">
                <a:latin typeface="Palatino Linotype" panose="02040502050505030304" pitchFamily="18" charset="0"/>
              </a:rPr>
              <a:t>«Μεταμορφώσεις»: </a:t>
            </a:r>
            <a:r>
              <a:rPr lang="el-GR" sz="2400" dirty="0">
                <a:latin typeface="Palatino Linotype" panose="02040502050505030304" pitchFamily="18" charset="0"/>
              </a:rPr>
              <a:t>περιλαμβάνει 250 	           «μεταμορφωμένους» ελληνικούς μύθους </a:t>
            </a:r>
          </a:p>
        </p:txBody>
      </p:sp>
      <p:cxnSp>
        <p:nvCxnSpPr>
          <p:cNvPr id="5" name="Ευθύγραμμο βέλος σύνδεσης 4">
            <a:extLst>
              <a:ext uri="{FF2B5EF4-FFF2-40B4-BE49-F238E27FC236}">
                <a16:creationId xmlns:a16="http://schemas.microsoft.com/office/drawing/2014/main" id="{A39B5C0E-B9DD-472A-56CA-0498D5151DE1}"/>
              </a:ext>
            </a:extLst>
          </p:cNvPr>
          <p:cNvCxnSpPr/>
          <p:nvPr/>
        </p:nvCxnSpPr>
        <p:spPr>
          <a:xfrm>
            <a:off x="2349996" y="980728"/>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CCC38E51-5414-870B-3C7C-DAB8A30AE4DF}"/>
              </a:ext>
            </a:extLst>
          </p:cNvPr>
          <p:cNvCxnSpPr/>
          <p:nvPr/>
        </p:nvCxnSpPr>
        <p:spPr>
          <a:xfrm>
            <a:off x="2349996" y="1268760"/>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a:extLst>
              <a:ext uri="{FF2B5EF4-FFF2-40B4-BE49-F238E27FC236}">
                <a16:creationId xmlns:a16="http://schemas.microsoft.com/office/drawing/2014/main" id="{EF8DEE96-1143-C43A-218E-996244FAFA7D}"/>
              </a:ext>
            </a:extLst>
          </p:cNvPr>
          <p:cNvCxnSpPr/>
          <p:nvPr/>
        </p:nvCxnSpPr>
        <p:spPr>
          <a:xfrm>
            <a:off x="2349996" y="1556792"/>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a:extLst>
              <a:ext uri="{FF2B5EF4-FFF2-40B4-BE49-F238E27FC236}">
                <a16:creationId xmlns:a16="http://schemas.microsoft.com/office/drawing/2014/main" id="{04FF1DF0-823C-A1E8-8EE7-76EED9D0C4C4}"/>
              </a:ext>
            </a:extLst>
          </p:cNvPr>
          <p:cNvCxnSpPr>
            <a:cxnSpLocks/>
          </p:cNvCxnSpPr>
          <p:nvPr/>
        </p:nvCxnSpPr>
        <p:spPr>
          <a:xfrm>
            <a:off x="4222204" y="1628800"/>
            <a:ext cx="680695" cy="20780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a:extLst>
              <a:ext uri="{FF2B5EF4-FFF2-40B4-BE49-F238E27FC236}">
                <a16:creationId xmlns:a16="http://schemas.microsoft.com/office/drawing/2014/main" id="{A1A15694-F01D-B40B-A420-284E5AC26888}"/>
              </a:ext>
            </a:extLst>
          </p:cNvPr>
          <p:cNvCxnSpPr>
            <a:cxnSpLocks/>
          </p:cNvCxnSpPr>
          <p:nvPr/>
        </p:nvCxnSpPr>
        <p:spPr>
          <a:xfrm>
            <a:off x="4222204" y="1628800"/>
            <a:ext cx="340347" cy="51001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a:extLst>
              <a:ext uri="{FF2B5EF4-FFF2-40B4-BE49-F238E27FC236}">
                <a16:creationId xmlns:a16="http://schemas.microsoft.com/office/drawing/2014/main" id="{2F9A290D-0EFB-04C4-6691-83FD4A1CCD8D}"/>
              </a:ext>
            </a:extLst>
          </p:cNvPr>
          <p:cNvCxnSpPr/>
          <p:nvPr/>
        </p:nvCxnSpPr>
        <p:spPr>
          <a:xfrm>
            <a:off x="3934172" y="2492896"/>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a:extLst>
              <a:ext uri="{FF2B5EF4-FFF2-40B4-BE49-F238E27FC236}">
                <a16:creationId xmlns:a16="http://schemas.microsoft.com/office/drawing/2014/main" id="{39DB4545-0C8D-F64B-2928-B6C2464A6A06}"/>
              </a:ext>
            </a:extLst>
          </p:cNvPr>
          <p:cNvCxnSpPr/>
          <p:nvPr/>
        </p:nvCxnSpPr>
        <p:spPr>
          <a:xfrm>
            <a:off x="2205980" y="5013176"/>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a:extLst>
              <a:ext uri="{FF2B5EF4-FFF2-40B4-BE49-F238E27FC236}">
                <a16:creationId xmlns:a16="http://schemas.microsoft.com/office/drawing/2014/main" id="{83C87CF0-B2CD-1171-F408-A26BC6A1B51D}"/>
              </a:ext>
            </a:extLst>
          </p:cNvPr>
          <p:cNvCxnSpPr>
            <a:cxnSpLocks/>
          </p:cNvCxnSpPr>
          <p:nvPr/>
        </p:nvCxnSpPr>
        <p:spPr>
          <a:xfrm>
            <a:off x="3925601" y="3717032"/>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a:extLst>
              <a:ext uri="{FF2B5EF4-FFF2-40B4-BE49-F238E27FC236}">
                <a16:creationId xmlns:a16="http://schemas.microsoft.com/office/drawing/2014/main" id="{8335E045-72D9-872B-7AF3-5DF2D8D3FDE6}"/>
              </a:ext>
            </a:extLst>
          </p:cNvPr>
          <p:cNvCxnSpPr/>
          <p:nvPr/>
        </p:nvCxnSpPr>
        <p:spPr>
          <a:xfrm>
            <a:off x="3925601" y="3140968"/>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a:extLst>
              <a:ext uri="{FF2B5EF4-FFF2-40B4-BE49-F238E27FC236}">
                <a16:creationId xmlns:a16="http://schemas.microsoft.com/office/drawing/2014/main" id="{0D3A5DCC-348E-271B-E9D3-776E2C5D1B78}"/>
              </a:ext>
            </a:extLst>
          </p:cNvPr>
          <p:cNvCxnSpPr/>
          <p:nvPr/>
        </p:nvCxnSpPr>
        <p:spPr>
          <a:xfrm>
            <a:off x="2277988" y="4365104"/>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61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B4C646-05C0-08AB-ED77-CEB6CE2ECD45}"/>
              </a:ext>
            </a:extLst>
          </p:cNvPr>
          <p:cNvSpPr>
            <a:spLocks noGrp="1"/>
          </p:cNvSpPr>
          <p:nvPr>
            <p:ph type="title"/>
          </p:nvPr>
        </p:nvSpPr>
        <p:spPr>
          <a:xfrm>
            <a:off x="812588" y="404664"/>
            <a:ext cx="7802103" cy="5970736"/>
          </a:xfrm>
        </p:spPr>
        <p:txBody>
          <a:bodyPr>
            <a:normAutofit/>
          </a:bodyPr>
          <a:lstStyle/>
          <a:p>
            <a:r>
              <a:rPr lang="el-GR" sz="2400" b="1" dirty="0">
                <a:latin typeface="Palatino Linotype" panose="02040502050505030304" pitchFamily="18" charset="0"/>
              </a:rPr>
              <a:t>Πεζογραφία</a:t>
            </a:r>
            <a:br>
              <a:rPr lang="el-GR" sz="2400" b="1" dirty="0">
                <a:latin typeface="Palatino Linotype" panose="02040502050505030304" pitchFamily="18" charset="0"/>
              </a:rPr>
            </a:br>
            <a:r>
              <a:rPr lang="el-GR" sz="2400" b="1" dirty="0">
                <a:latin typeface="Palatino Linotype" panose="02040502050505030304" pitchFamily="18" charset="0"/>
              </a:rPr>
              <a:t>Τίτος Λίβιος:</a:t>
            </a:r>
            <a:r>
              <a:rPr lang="el-GR" sz="2400" dirty="0">
                <a:latin typeface="Palatino Linotype" panose="02040502050505030304" pitchFamily="18" charset="0"/>
              </a:rPr>
              <a:t>          ιστορικός</a:t>
            </a:r>
            <a:br>
              <a:rPr lang="el-GR" sz="2400" dirty="0">
                <a:latin typeface="Palatino Linotype" panose="02040502050505030304" pitchFamily="18" charset="0"/>
              </a:rPr>
            </a:br>
            <a:r>
              <a:rPr lang="el-GR" sz="2400" dirty="0">
                <a:latin typeface="Palatino Linotype" panose="02040502050505030304" pitchFamily="18" charset="0"/>
              </a:rPr>
              <a:t>                                   παρουσιάζει την πορεία της 	             	                   Ρώμης από την ίδρυσή της μέχρι 	                   το τέλος του 1</a:t>
            </a:r>
            <a:r>
              <a:rPr lang="el-GR" sz="2400" baseline="30000" dirty="0">
                <a:latin typeface="Palatino Linotype" panose="02040502050505030304" pitchFamily="18" charset="0"/>
              </a:rPr>
              <a:t>ου</a:t>
            </a:r>
            <a:r>
              <a:rPr lang="el-GR" sz="2400" dirty="0">
                <a:latin typeface="Palatino Linotype" panose="02040502050505030304" pitchFamily="18" charset="0"/>
              </a:rPr>
              <a:t> αι π.Χ.</a:t>
            </a:r>
            <a:br>
              <a:rPr lang="el-GR" sz="2400" dirty="0">
                <a:latin typeface="Palatino Linotype" panose="02040502050505030304" pitchFamily="18" charset="0"/>
              </a:rPr>
            </a:br>
            <a:r>
              <a:rPr lang="el-GR" sz="2400" dirty="0">
                <a:latin typeface="Palatino Linotype" panose="02040502050505030304" pitchFamily="18" charset="0"/>
              </a:rPr>
              <a:t>                                   Έννοιες που κυριαρχούν το έργο </a:t>
            </a:r>
            <a:r>
              <a:rPr lang="en-GB" sz="2400" dirty="0">
                <a:latin typeface="Palatino Linotype" panose="02040502050505030304" pitchFamily="18" charset="0"/>
              </a:rPr>
              <a:t>	                    </a:t>
            </a:r>
            <a:r>
              <a:rPr lang="el-GR" sz="2400" dirty="0">
                <a:latin typeface="Palatino Linotype" panose="02040502050505030304" pitchFamily="18" charset="0"/>
              </a:rPr>
              <a:t>του: </a:t>
            </a:r>
            <a:r>
              <a:rPr lang="en-GB" sz="2400" dirty="0">
                <a:latin typeface="Palatino Linotype" panose="02040502050505030304" pitchFamily="18" charset="0"/>
              </a:rPr>
              <a:t>mos maiorum, virtus, pietas</a:t>
            </a:r>
            <a:br>
              <a:rPr lang="en-GB" sz="2400" dirty="0">
                <a:latin typeface="Palatino Linotype" panose="02040502050505030304" pitchFamily="18" charset="0"/>
              </a:rPr>
            </a:br>
            <a:r>
              <a:rPr lang="el-GR" sz="2400" b="1" dirty="0">
                <a:latin typeface="Palatino Linotype" panose="02040502050505030304" pitchFamily="18" charset="0"/>
              </a:rPr>
              <a:t>Βιτρούβιος:             </a:t>
            </a:r>
            <a:r>
              <a:rPr lang="el-GR" sz="2400" dirty="0">
                <a:latin typeface="Palatino Linotype" panose="02040502050505030304" pitchFamily="18" charset="0"/>
              </a:rPr>
              <a:t>«επιστημονική» λογοτεχνία</a:t>
            </a:r>
            <a:br>
              <a:rPr lang="el-GR" sz="2400" dirty="0">
                <a:latin typeface="Palatino Linotype" panose="02040502050505030304" pitchFamily="18" charset="0"/>
              </a:rPr>
            </a:br>
            <a:r>
              <a:rPr lang="el-GR" sz="2400" dirty="0">
                <a:latin typeface="Palatino Linotype" panose="02040502050505030304" pitchFamily="18" charset="0"/>
              </a:rPr>
              <a:t>                                    «</a:t>
            </a:r>
            <a:r>
              <a:rPr lang="en-GB" sz="2400" dirty="0">
                <a:latin typeface="Palatino Linotype" panose="02040502050505030304" pitchFamily="18" charset="0"/>
              </a:rPr>
              <a:t>De architectura</a:t>
            </a:r>
            <a:r>
              <a:rPr lang="el-GR" sz="2400" dirty="0">
                <a:latin typeface="Palatino Linotype" panose="02040502050505030304" pitchFamily="18" charset="0"/>
              </a:rPr>
              <a:t>» (Για την 	   	                    αρχιτεκτονική)</a:t>
            </a:r>
            <a:br>
              <a:rPr lang="el-GR" sz="2400" dirty="0">
                <a:latin typeface="Palatino Linotype" panose="02040502050505030304" pitchFamily="18" charset="0"/>
              </a:rPr>
            </a:br>
            <a:endParaRPr lang="el-GR" sz="2400" b="1" dirty="0">
              <a:latin typeface="Palatino Linotype" panose="02040502050505030304" pitchFamily="18" charset="0"/>
            </a:endParaRPr>
          </a:p>
        </p:txBody>
      </p:sp>
      <p:cxnSp>
        <p:nvCxnSpPr>
          <p:cNvPr id="5" name="Ευθύγραμμο βέλος σύνδεσης 4">
            <a:extLst>
              <a:ext uri="{FF2B5EF4-FFF2-40B4-BE49-F238E27FC236}">
                <a16:creationId xmlns:a16="http://schemas.microsoft.com/office/drawing/2014/main" id="{6EC81C87-1880-6DEE-79DA-5E6F1FC545F2}"/>
              </a:ext>
            </a:extLst>
          </p:cNvPr>
          <p:cNvCxnSpPr/>
          <p:nvPr/>
        </p:nvCxnSpPr>
        <p:spPr>
          <a:xfrm>
            <a:off x="2854052" y="980728"/>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a:extLst>
              <a:ext uri="{FF2B5EF4-FFF2-40B4-BE49-F238E27FC236}">
                <a16:creationId xmlns:a16="http://schemas.microsoft.com/office/drawing/2014/main" id="{5751A353-A3A3-8CC0-8AEB-8283DFF15F3E}"/>
              </a:ext>
            </a:extLst>
          </p:cNvPr>
          <p:cNvCxnSpPr>
            <a:cxnSpLocks/>
          </p:cNvCxnSpPr>
          <p:nvPr/>
        </p:nvCxnSpPr>
        <p:spPr>
          <a:xfrm>
            <a:off x="2854052" y="1268760"/>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a:extLst>
              <a:ext uri="{FF2B5EF4-FFF2-40B4-BE49-F238E27FC236}">
                <a16:creationId xmlns:a16="http://schemas.microsoft.com/office/drawing/2014/main" id="{101D840E-BBC0-DCF7-D764-F8754F614317}"/>
              </a:ext>
            </a:extLst>
          </p:cNvPr>
          <p:cNvCxnSpPr/>
          <p:nvPr/>
        </p:nvCxnSpPr>
        <p:spPr>
          <a:xfrm>
            <a:off x="2854052" y="2132856"/>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a:extLst>
              <a:ext uri="{FF2B5EF4-FFF2-40B4-BE49-F238E27FC236}">
                <a16:creationId xmlns:a16="http://schemas.microsoft.com/office/drawing/2014/main" id="{29470720-015E-0492-7BAF-3A37D94E6D8B}"/>
              </a:ext>
            </a:extLst>
          </p:cNvPr>
          <p:cNvCxnSpPr/>
          <p:nvPr/>
        </p:nvCxnSpPr>
        <p:spPr>
          <a:xfrm>
            <a:off x="2710036" y="2852936"/>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a:extLst>
              <a:ext uri="{FF2B5EF4-FFF2-40B4-BE49-F238E27FC236}">
                <a16:creationId xmlns:a16="http://schemas.microsoft.com/office/drawing/2014/main" id="{5C7D364D-635D-1538-9E5C-D67F6F340284}"/>
              </a:ext>
            </a:extLst>
          </p:cNvPr>
          <p:cNvCxnSpPr>
            <a:cxnSpLocks/>
          </p:cNvCxnSpPr>
          <p:nvPr/>
        </p:nvCxnSpPr>
        <p:spPr>
          <a:xfrm flipV="1">
            <a:off x="2710036" y="3140968"/>
            <a:ext cx="86409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16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03A874-764C-9AF4-9080-3FBD01EEC807}"/>
              </a:ext>
            </a:extLst>
          </p:cNvPr>
          <p:cNvSpPr>
            <a:spLocks noGrp="1"/>
          </p:cNvSpPr>
          <p:nvPr>
            <p:ph type="title"/>
          </p:nvPr>
        </p:nvSpPr>
        <p:spPr>
          <a:xfrm>
            <a:off x="549796" y="479636"/>
            <a:ext cx="9073008" cy="5898728"/>
          </a:xfrm>
        </p:spPr>
        <p:txBody>
          <a:bodyPr>
            <a:normAutofit/>
          </a:bodyPr>
          <a:lstStyle/>
          <a:p>
            <a:r>
              <a:rPr lang="el-GR" sz="2400" dirty="0">
                <a:latin typeface="Palatino Linotype" panose="02040502050505030304" pitchFamily="18" charset="0"/>
              </a:rPr>
              <a:t>Ελληνική και λατινική                                                           			                                              				                                                                   		              		               κλασικές γλώσσες και  λογοτεχνίες</a:t>
            </a:r>
            <a:br>
              <a:rPr lang="el-GR" sz="2400" dirty="0">
                <a:latin typeface="Palatino Linotype" panose="02040502050505030304" pitchFamily="18" charset="0"/>
              </a:rPr>
            </a:br>
            <a:br>
              <a:rPr lang="el-GR" sz="2400" dirty="0">
                <a:latin typeface="Palatino Linotype" panose="02040502050505030304" pitchFamily="18" charset="0"/>
              </a:rPr>
            </a:br>
            <a:br>
              <a:rPr lang="el-GR" sz="2400" dirty="0">
                <a:latin typeface="Palatino Linotype" panose="02040502050505030304" pitchFamily="18" charset="0"/>
              </a:rPr>
            </a:br>
            <a:r>
              <a:rPr lang="el-GR" sz="2400" dirty="0">
                <a:latin typeface="Palatino Linotype" panose="02040502050505030304" pitchFamily="18" charset="0"/>
              </a:rPr>
              <a:t>                                    ανθρωπιστικό και ιδεολογικό περιεχόμενο </a:t>
            </a:r>
            <a:br>
              <a:rPr lang="el-GR" sz="2400" dirty="0">
                <a:latin typeface="Palatino Linotype" panose="02040502050505030304" pitchFamily="18" charset="0"/>
              </a:rPr>
            </a:br>
            <a:br>
              <a:rPr lang="el-GR" sz="2400" dirty="0">
                <a:latin typeface="Palatino Linotype" panose="02040502050505030304" pitchFamily="18" charset="0"/>
              </a:rPr>
            </a:br>
            <a:br>
              <a:rPr lang="el-GR" sz="2400" dirty="0">
                <a:latin typeface="Palatino Linotype" panose="02040502050505030304" pitchFamily="18" charset="0"/>
              </a:rPr>
            </a:br>
            <a:br>
              <a:rPr lang="el-GR" sz="2400" dirty="0">
                <a:latin typeface="Palatino Linotype" panose="02040502050505030304" pitchFamily="18" charset="0"/>
              </a:rPr>
            </a:br>
            <a:br>
              <a:rPr lang="el-GR" sz="2400" dirty="0">
                <a:latin typeface="Palatino Linotype" panose="02040502050505030304" pitchFamily="18" charset="0"/>
              </a:rPr>
            </a:br>
            <a:br>
              <a:rPr lang="el-GR" sz="2400" dirty="0">
                <a:latin typeface="Palatino Linotype" panose="02040502050505030304" pitchFamily="18" charset="0"/>
              </a:rPr>
            </a:br>
            <a:br>
              <a:rPr lang="el-GR" sz="2400" dirty="0">
                <a:latin typeface="Palatino Linotype" panose="02040502050505030304" pitchFamily="18" charset="0"/>
              </a:rPr>
            </a:br>
            <a:r>
              <a:rPr lang="el-GR" sz="2400" dirty="0">
                <a:latin typeface="Palatino Linotype" panose="02040502050505030304" pitchFamily="18" charset="0"/>
              </a:rPr>
              <a:t>Η μελέτη τους αποτελεί τις λεγόμενες «</a:t>
            </a:r>
            <a:r>
              <a:rPr lang="el-GR" sz="2400" b="1" dirty="0">
                <a:solidFill>
                  <a:srgbClr val="FF0000"/>
                </a:solidFill>
                <a:latin typeface="Palatino Linotype" panose="02040502050505030304" pitchFamily="18" charset="0"/>
              </a:rPr>
              <a:t>κλασικές σπουδές</a:t>
            </a:r>
            <a:r>
              <a:rPr lang="el-GR" sz="2400" dirty="0">
                <a:latin typeface="Palatino Linotype" panose="02040502050505030304" pitchFamily="18" charset="0"/>
              </a:rPr>
              <a:t>»</a:t>
            </a:r>
          </a:p>
        </p:txBody>
      </p:sp>
      <p:cxnSp>
        <p:nvCxnSpPr>
          <p:cNvPr id="5" name="Ευθύγραμμο βέλος σύνδεσης 4">
            <a:extLst>
              <a:ext uri="{FF2B5EF4-FFF2-40B4-BE49-F238E27FC236}">
                <a16:creationId xmlns:a16="http://schemas.microsoft.com/office/drawing/2014/main" id="{092F511A-8114-3FE5-2CE2-1C656B3B27A3}"/>
              </a:ext>
            </a:extLst>
          </p:cNvPr>
          <p:cNvCxnSpPr>
            <a:cxnSpLocks/>
          </p:cNvCxnSpPr>
          <p:nvPr/>
        </p:nvCxnSpPr>
        <p:spPr>
          <a:xfrm>
            <a:off x="3934172" y="836712"/>
            <a:ext cx="216024"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a:extLst>
              <a:ext uri="{FF2B5EF4-FFF2-40B4-BE49-F238E27FC236}">
                <a16:creationId xmlns:a16="http://schemas.microsoft.com/office/drawing/2014/main" id="{2BFC8E2E-4882-9C8E-A891-C337FA70982A}"/>
              </a:ext>
            </a:extLst>
          </p:cNvPr>
          <p:cNvCxnSpPr>
            <a:cxnSpLocks/>
          </p:cNvCxnSpPr>
          <p:nvPr/>
        </p:nvCxnSpPr>
        <p:spPr>
          <a:xfrm flipH="1">
            <a:off x="3286100" y="836712"/>
            <a:ext cx="648072" cy="1656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Βέλος: Κάτω 15">
            <a:extLst>
              <a:ext uri="{FF2B5EF4-FFF2-40B4-BE49-F238E27FC236}">
                <a16:creationId xmlns:a16="http://schemas.microsoft.com/office/drawing/2014/main" id="{DCE0B6C3-4174-9CA8-8CD9-112E0478B0F3}"/>
              </a:ext>
            </a:extLst>
          </p:cNvPr>
          <p:cNvSpPr/>
          <p:nvPr/>
        </p:nvSpPr>
        <p:spPr>
          <a:xfrm>
            <a:off x="1341884" y="2204864"/>
            <a:ext cx="1008112" cy="1872208"/>
          </a:xfrm>
          <a:prstGeom prst="downArrow">
            <a:avLst>
              <a:gd name="adj1" fmla="val 50000"/>
              <a:gd name="adj2" fmla="val 141095"/>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l-GR" dirty="0">
              <a:solidFill>
                <a:srgbClr val="FF0000"/>
              </a:solidFill>
              <a:highlight>
                <a:srgbClr val="FF0000"/>
              </a:highlight>
            </a:endParaRPr>
          </a:p>
        </p:txBody>
      </p:sp>
    </p:spTree>
    <p:extLst>
      <p:ext uri="{BB962C8B-B14F-4D97-AF65-F5344CB8AC3E}">
        <p14:creationId xmlns:p14="http://schemas.microsoft.com/office/powerpoint/2010/main" val="162386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D917B0-7B8E-19BB-CFD9-A01A6D71EE54}"/>
              </a:ext>
            </a:extLst>
          </p:cNvPr>
          <p:cNvSpPr>
            <a:spLocks noGrp="1"/>
          </p:cNvSpPr>
          <p:nvPr>
            <p:ph type="title"/>
          </p:nvPr>
        </p:nvSpPr>
        <p:spPr>
          <a:xfrm>
            <a:off x="477788" y="1628800"/>
            <a:ext cx="9289032" cy="4176464"/>
          </a:xfrm>
        </p:spPr>
        <p:txBody>
          <a:bodyPr>
            <a:normAutofit fontScale="90000"/>
          </a:bodyPr>
          <a:lstStyle/>
          <a:p>
            <a:r>
              <a:rPr lang="el-GR" sz="2400" dirty="0">
                <a:latin typeface="Palatino Linotype" panose="02040502050505030304" pitchFamily="18" charset="0"/>
              </a:rPr>
              <a:t>Η λατινική:</a:t>
            </a:r>
            <a:br>
              <a:rPr lang="el-GR" sz="2400" dirty="0">
                <a:latin typeface="Palatino Linotype" panose="02040502050505030304" pitchFamily="18" charset="0"/>
              </a:rPr>
            </a:br>
            <a:r>
              <a:rPr lang="el-GR" sz="2400" dirty="0">
                <a:latin typeface="Palatino Linotype" panose="02040502050505030304" pitchFamily="18" charset="0"/>
              </a:rPr>
              <a:t> ●άφησε τα ίχνη της στον ελλαδικό χώρο αλλά κυρίως στην Κεντρική και Δυτική Ευρώπη</a:t>
            </a:r>
            <a:br>
              <a:rPr lang="el-GR" sz="2400" dirty="0">
                <a:latin typeface="Palatino Linotype" panose="02040502050505030304" pitchFamily="18" charset="0"/>
              </a:rPr>
            </a:br>
            <a:r>
              <a:rPr lang="el-GR" sz="2400" dirty="0">
                <a:latin typeface="Palatino Linotype" panose="02040502050505030304" pitchFamily="18" charset="0"/>
              </a:rPr>
              <a:t>●χρησιμοποιήθηκε κατά τη διάρκεια του Μεσαίωνα και του Ουμανισμού</a:t>
            </a:r>
            <a:br>
              <a:rPr lang="el-GR" sz="2400" dirty="0">
                <a:latin typeface="Palatino Linotype" panose="02040502050505030304" pitchFamily="18" charset="0"/>
              </a:rPr>
            </a:br>
            <a:r>
              <a:rPr lang="el-GR" sz="2400" dirty="0">
                <a:latin typeface="Palatino Linotype" panose="02040502050505030304" pitchFamily="18" charset="0"/>
              </a:rPr>
              <a:t>●ήταν για πολλούς αιώνες η γλώσσα της παιδείας, των γραμμάτων, των τεχνών, των πανεπιστημίων και των επιστημών</a:t>
            </a:r>
            <a:br>
              <a:rPr lang="el-GR" sz="2400" dirty="0">
                <a:latin typeface="Palatino Linotype" panose="02040502050505030304" pitchFamily="18" charset="0"/>
              </a:rPr>
            </a:br>
            <a:r>
              <a:rPr lang="el-GR" sz="2400" dirty="0">
                <a:latin typeface="Palatino Linotype" panose="02040502050505030304" pitchFamily="18" charset="0"/>
              </a:rPr>
              <a:t>●οι ρωμανικές ή λατινογενείς γλώσσες (ιταλική, γαλλική, ισπανική, πορτογαλική, ρουμανική κ.α. είναι απόγονοι της λατινικής</a:t>
            </a:r>
            <a:br>
              <a:rPr lang="el-GR" sz="2400" dirty="0">
                <a:latin typeface="Palatino Linotype" panose="02040502050505030304" pitchFamily="18" charset="0"/>
              </a:rPr>
            </a:br>
            <a:r>
              <a:rPr lang="el-GR" sz="2400" dirty="0">
                <a:latin typeface="Palatino Linotype" panose="02040502050505030304" pitchFamily="18" charset="0"/>
              </a:rPr>
              <a:t>●αλλά και οι μη λατινογενείς γλώσσες (αγγλικά, γερμανικά) έχουν πάρα πολλές λέξεις λατινικής προέλευσης </a:t>
            </a:r>
            <a:br>
              <a:rPr lang="el-GR" sz="2400" dirty="0">
                <a:latin typeface="Palatino Linotype" panose="02040502050505030304" pitchFamily="18" charset="0"/>
              </a:rPr>
            </a:br>
            <a:r>
              <a:rPr lang="el-GR" sz="2400" dirty="0">
                <a:latin typeface="Palatino Linotype" panose="02040502050505030304" pitchFamily="18" charset="0"/>
              </a:rPr>
              <a:t>●μετά την ευρωπαϊκή αποικιοκρατία οι λατινογενείς γλώσσες μιλιούνται από πολλούς λαούς της Αφρικής, της Ασίας και της Αμερικής</a:t>
            </a:r>
          </a:p>
        </p:txBody>
      </p:sp>
      <p:sp>
        <p:nvSpPr>
          <p:cNvPr id="3" name="Θέση κειμένου 2">
            <a:extLst>
              <a:ext uri="{FF2B5EF4-FFF2-40B4-BE49-F238E27FC236}">
                <a16:creationId xmlns:a16="http://schemas.microsoft.com/office/drawing/2014/main" id="{6375EFA7-E01F-06BD-BBE2-F5BB22BBF0A6}"/>
              </a:ext>
            </a:extLst>
          </p:cNvPr>
          <p:cNvSpPr>
            <a:spLocks noGrp="1"/>
          </p:cNvSpPr>
          <p:nvPr>
            <p:ph type="body" idx="1"/>
          </p:nvPr>
        </p:nvSpPr>
        <p:spPr>
          <a:xfrm>
            <a:off x="981844" y="404664"/>
            <a:ext cx="7848872" cy="1152128"/>
          </a:xfrm>
        </p:spPr>
        <p:txBody>
          <a:bodyPr>
            <a:normAutofit lnSpcReduction="10000"/>
          </a:bodyPr>
          <a:lstStyle/>
          <a:p>
            <a:r>
              <a:rPr lang="el-GR" sz="3600" dirty="0">
                <a:latin typeface="Palatino Linotype" panose="02040502050505030304" pitchFamily="18" charset="0"/>
              </a:rPr>
              <a:t>Ο ΠΑΓΚΟΣΜΙΟΣ ΧΑΡΑΚΤΗΡΑΣ ΤΗΣ ΛΑΤΙΝΙΚΗΣ</a:t>
            </a:r>
          </a:p>
        </p:txBody>
      </p:sp>
    </p:spTree>
    <p:extLst>
      <p:ext uri="{BB962C8B-B14F-4D97-AF65-F5344CB8AC3E}">
        <p14:creationId xmlns:p14="http://schemas.microsoft.com/office/powerpoint/2010/main" val="2388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16BE17-A848-7761-F71F-0C174DE78F53}"/>
              </a:ext>
            </a:extLst>
          </p:cNvPr>
          <p:cNvSpPr>
            <a:spLocks noGrp="1"/>
          </p:cNvSpPr>
          <p:nvPr>
            <p:ph type="title"/>
          </p:nvPr>
        </p:nvSpPr>
        <p:spPr>
          <a:xfrm>
            <a:off x="549796" y="476672"/>
            <a:ext cx="10369152" cy="6336704"/>
          </a:xfrm>
        </p:spPr>
        <p:txBody>
          <a:bodyPr>
            <a:normAutofit/>
          </a:bodyPr>
          <a:lstStyle/>
          <a:p>
            <a:r>
              <a:rPr lang="el-GR" sz="2400" dirty="0">
                <a:latin typeface="Palatino Linotype" panose="02040502050505030304" pitchFamily="18" charset="0"/>
              </a:rPr>
              <a:t>Η παγκοσμιότητα της λατινικής έχει θρησκευτικές και πολιτισμικές διαστάσεις:</a:t>
            </a:r>
            <a:br>
              <a:rPr lang="el-GR" sz="2400" dirty="0">
                <a:latin typeface="Palatino Linotype" panose="02040502050505030304" pitchFamily="18" charset="0"/>
              </a:rPr>
            </a:br>
            <a:r>
              <a:rPr lang="el-GR" sz="2400" dirty="0">
                <a:latin typeface="Palatino Linotype" panose="02040502050505030304" pitchFamily="18" charset="0"/>
              </a:rPr>
              <a:t>              ο καθολικισμός είχε μέχρι πρόσφατα επίσημη γλώσσα τη Λατινική</a:t>
            </a:r>
            <a:br>
              <a:rPr lang="el-GR" sz="2400" dirty="0">
                <a:latin typeface="Palatino Linotype" panose="02040502050505030304" pitchFamily="18" charset="0"/>
              </a:rPr>
            </a:br>
            <a:br>
              <a:rPr lang="el-GR" sz="2400" dirty="0">
                <a:latin typeface="Palatino Linotype" panose="02040502050505030304" pitchFamily="18" charset="0"/>
              </a:rPr>
            </a:br>
            <a:r>
              <a:rPr lang="el-GR" sz="2400" dirty="0">
                <a:latin typeface="Palatino Linotype" panose="02040502050505030304" pitchFamily="18" charset="0"/>
              </a:rPr>
              <a:t>             ήταν σχεδόν η αποκλειστική γλώσσα των πανεπιστημίων και των επιστημών</a:t>
            </a:r>
            <a:br>
              <a:rPr lang="el-GR" sz="2400" dirty="0">
                <a:latin typeface="Palatino Linotype" panose="02040502050505030304" pitchFamily="18" charset="0"/>
              </a:rPr>
            </a:br>
            <a:r>
              <a:rPr lang="el-GR" sz="2400" dirty="0">
                <a:latin typeface="Palatino Linotype" panose="02040502050505030304" pitchFamily="18" charset="0"/>
              </a:rPr>
              <a:t>             </a:t>
            </a:r>
            <a:br>
              <a:rPr lang="el-GR" sz="2400" dirty="0">
                <a:latin typeface="Palatino Linotype" panose="02040502050505030304" pitchFamily="18" charset="0"/>
              </a:rPr>
            </a:br>
            <a:r>
              <a:rPr lang="el-GR" sz="2400" dirty="0">
                <a:latin typeface="Palatino Linotype" panose="02040502050505030304" pitchFamily="18" charset="0"/>
              </a:rPr>
              <a:t>             και σήμερα επινοούνται λατινοπρεπείς όροι σε πολλά πεδία της ανθρώπινης δραστηριότητας</a:t>
            </a:r>
            <a:br>
              <a:rPr lang="el-GR" sz="2400" dirty="0">
                <a:latin typeface="Palatino Linotype" panose="02040502050505030304" pitchFamily="18" charset="0"/>
              </a:rPr>
            </a:br>
            <a:br>
              <a:rPr lang="el-GR" sz="2400" dirty="0">
                <a:latin typeface="Palatino Linotype" panose="02040502050505030304" pitchFamily="18" charset="0"/>
              </a:rPr>
            </a:br>
            <a:r>
              <a:rPr lang="el-GR" sz="2400" dirty="0">
                <a:latin typeface="Palatino Linotype" panose="02040502050505030304" pitchFamily="18" charset="0"/>
              </a:rPr>
              <a:t>             σ’ αυτήν γράφτηκε ένα πολύ μεγάλο μέρος της παγκόσμιας λογοτεχνίας</a:t>
            </a:r>
            <a:br>
              <a:rPr lang="el-GR" sz="2400" dirty="0">
                <a:latin typeface="Palatino Linotype" panose="02040502050505030304" pitchFamily="18" charset="0"/>
              </a:rPr>
            </a:br>
            <a:r>
              <a:rPr lang="el-GR" sz="2400" dirty="0">
                <a:latin typeface="Palatino Linotype" panose="02040502050505030304" pitchFamily="18" charset="0"/>
              </a:rPr>
              <a:t> </a:t>
            </a:r>
            <a:br>
              <a:rPr lang="el-GR" sz="2400" dirty="0">
                <a:latin typeface="Palatino Linotype" panose="02040502050505030304" pitchFamily="18" charset="0"/>
              </a:rPr>
            </a:br>
            <a:r>
              <a:rPr lang="el-GR" sz="2400" dirty="0">
                <a:latin typeface="Palatino Linotype" panose="02040502050505030304" pitchFamily="18" charset="0"/>
              </a:rPr>
              <a:t>Αποτελεί, μαζί με την ελληνική, </a:t>
            </a:r>
            <a:r>
              <a:rPr lang="el-GR" sz="2400" b="1" dirty="0">
                <a:solidFill>
                  <a:srgbClr val="FF0000"/>
                </a:solidFill>
                <a:latin typeface="Palatino Linotype" panose="02040502050505030304" pitchFamily="18" charset="0"/>
              </a:rPr>
              <a:t>συστατικό στοιχείο του ανθρώπινου πολιτισμού</a:t>
            </a:r>
            <a:r>
              <a:rPr lang="el-GR" sz="2400" dirty="0">
                <a:latin typeface="Palatino Linotype" panose="02040502050505030304" pitchFamily="18" charset="0"/>
              </a:rPr>
              <a:t> λόγω:</a:t>
            </a:r>
            <a:br>
              <a:rPr lang="el-GR" sz="2400" dirty="0">
                <a:latin typeface="Palatino Linotype" panose="02040502050505030304" pitchFamily="18" charset="0"/>
              </a:rPr>
            </a:br>
            <a:r>
              <a:rPr lang="el-GR" sz="2400" dirty="0">
                <a:latin typeface="Palatino Linotype" panose="02040502050505030304" pitchFamily="18" charset="0"/>
              </a:rPr>
              <a:t>●της μεγάλης διάρκειας</a:t>
            </a:r>
            <a:br>
              <a:rPr lang="el-GR" sz="2400" dirty="0">
                <a:latin typeface="Palatino Linotype" panose="02040502050505030304" pitchFamily="18" charset="0"/>
              </a:rPr>
            </a:br>
            <a:r>
              <a:rPr lang="el-GR" sz="2400" dirty="0">
                <a:latin typeface="Palatino Linotype" panose="02040502050505030304" pitchFamily="18" charset="0"/>
              </a:rPr>
              <a:t>●της υψηλής ποιότητας</a:t>
            </a:r>
            <a:br>
              <a:rPr lang="el-GR" sz="2400" dirty="0">
                <a:latin typeface="Palatino Linotype" panose="02040502050505030304" pitchFamily="18" charset="0"/>
              </a:rPr>
            </a:br>
            <a:r>
              <a:rPr lang="el-GR" sz="2400" dirty="0">
                <a:latin typeface="Palatino Linotype" panose="02040502050505030304" pitchFamily="18" charset="0"/>
              </a:rPr>
              <a:t>●και της παγκόσμιας επίδρασης των λατινικών </a:t>
            </a:r>
            <a:r>
              <a:rPr lang="el-GR" sz="2400" dirty="0" err="1">
                <a:latin typeface="Palatino Linotype" panose="02040502050505030304" pitchFamily="18" charset="0"/>
              </a:rPr>
              <a:t>γραμματων</a:t>
            </a:r>
            <a:endParaRPr lang="el-GR" sz="2400" dirty="0">
              <a:latin typeface="Palatino Linotype" panose="02040502050505030304" pitchFamily="18" charset="0"/>
            </a:endParaRPr>
          </a:p>
        </p:txBody>
      </p:sp>
      <p:sp>
        <p:nvSpPr>
          <p:cNvPr id="4" name="Βέλος: Οδοντωτό δεξιό 3">
            <a:extLst>
              <a:ext uri="{FF2B5EF4-FFF2-40B4-BE49-F238E27FC236}">
                <a16:creationId xmlns:a16="http://schemas.microsoft.com/office/drawing/2014/main" id="{8A71CE73-78CD-9E5E-5BCE-4462EB3F5ED1}"/>
              </a:ext>
            </a:extLst>
          </p:cNvPr>
          <p:cNvSpPr/>
          <p:nvPr/>
        </p:nvSpPr>
        <p:spPr>
          <a:xfrm>
            <a:off x="693812" y="1196752"/>
            <a:ext cx="864096" cy="288032"/>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Βέλος: Οδοντωτό δεξιό 4">
            <a:extLst>
              <a:ext uri="{FF2B5EF4-FFF2-40B4-BE49-F238E27FC236}">
                <a16:creationId xmlns:a16="http://schemas.microsoft.com/office/drawing/2014/main" id="{8D2ECEAD-05D1-C334-5D5D-F9A8413869F0}"/>
              </a:ext>
            </a:extLst>
          </p:cNvPr>
          <p:cNvSpPr/>
          <p:nvPr/>
        </p:nvSpPr>
        <p:spPr>
          <a:xfrm>
            <a:off x="693812" y="2060848"/>
            <a:ext cx="864096" cy="288032"/>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Βέλος: Οδοντωτό δεξιό 5">
            <a:extLst>
              <a:ext uri="{FF2B5EF4-FFF2-40B4-BE49-F238E27FC236}">
                <a16:creationId xmlns:a16="http://schemas.microsoft.com/office/drawing/2014/main" id="{14B05719-C4AE-FC9D-223D-81A1DA63F822}"/>
              </a:ext>
            </a:extLst>
          </p:cNvPr>
          <p:cNvSpPr/>
          <p:nvPr/>
        </p:nvSpPr>
        <p:spPr>
          <a:xfrm>
            <a:off x="693812" y="2996952"/>
            <a:ext cx="864096" cy="288032"/>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Βέλος: Οδοντωτό δεξιό 6">
            <a:extLst>
              <a:ext uri="{FF2B5EF4-FFF2-40B4-BE49-F238E27FC236}">
                <a16:creationId xmlns:a16="http://schemas.microsoft.com/office/drawing/2014/main" id="{5792191E-4DB8-C8A1-8EB2-11415AC54E0F}"/>
              </a:ext>
            </a:extLst>
          </p:cNvPr>
          <p:cNvSpPr/>
          <p:nvPr/>
        </p:nvSpPr>
        <p:spPr>
          <a:xfrm>
            <a:off x="693812" y="3933056"/>
            <a:ext cx="864096" cy="288032"/>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5093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57AC05-5E67-4400-D57B-D84D2DF6A409}"/>
              </a:ext>
            </a:extLst>
          </p:cNvPr>
          <p:cNvSpPr>
            <a:spLocks noGrp="1"/>
          </p:cNvSpPr>
          <p:nvPr>
            <p:ph type="title"/>
          </p:nvPr>
        </p:nvSpPr>
        <p:spPr>
          <a:xfrm>
            <a:off x="812588" y="1340768"/>
            <a:ext cx="8738207" cy="5328592"/>
          </a:xfrm>
        </p:spPr>
        <p:txBody>
          <a:bodyPr>
            <a:normAutofit/>
          </a:bodyPr>
          <a:lstStyle/>
          <a:p>
            <a:r>
              <a:rPr lang="el-GR" sz="2400" dirty="0">
                <a:latin typeface="Palatino Linotype" panose="02040502050505030304" pitchFamily="18" charset="0"/>
              </a:rPr>
              <a:t>Η λατινική ήταν η διάλεκτος των κατοίκων του Λατίου.</a:t>
            </a:r>
            <a:br>
              <a:rPr lang="el-GR" sz="2400" dirty="0">
                <a:latin typeface="Palatino Linotype" panose="02040502050505030304" pitchFamily="18" charset="0"/>
              </a:rPr>
            </a:br>
            <a:br>
              <a:rPr lang="el-GR" sz="2400" dirty="0">
                <a:latin typeface="Palatino Linotype" panose="02040502050505030304" pitchFamily="18" charset="0"/>
              </a:rPr>
            </a:br>
            <a:r>
              <a:rPr lang="el-GR" sz="2400" b="1" dirty="0">
                <a:latin typeface="Palatino Linotype" panose="02040502050505030304" pitchFamily="18" charset="0"/>
              </a:rPr>
              <a:t>Ομοιότητες με την ελληνική</a:t>
            </a:r>
            <a:r>
              <a:rPr lang="el-GR" sz="2400" dirty="0">
                <a:latin typeface="Palatino Linotype" panose="02040502050505030304" pitchFamily="18" charset="0"/>
              </a:rPr>
              <a:t>:</a:t>
            </a:r>
            <a:br>
              <a:rPr lang="el-GR" sz="2400" dirty="0">
                <a:latin typeface="Palatino Linotype" panose="02040502050505030304" pitchFamily="18" charset="0"/>
              </a:rPr>
            </a:br>
            <a:r>
              <a:rPr lang="el-GR" sz="2400" dirty="0">
                <a:latin typeface="Palatino Linotype" panose="02040502050505030304" pitchFamily="18" charset="0"/>
              </a:rPr>
              <a:t>               τα λατινικά ανήκουν, όπως και τα ελληνικά, στην ινδοευρωπαϊκή γλωσσική οικογένεια</a:t>
            </a:r>
            <a:br>
              <a:rPr lang="el-GR" sz="2400" dirty="0">
                <a:latin typeface="Palatino Linotype" panose="02040502050505030304" pitchFamily="18" charset="0"/>
              </a:rPr>
            </a:br>
            <a:r>
              <a:rPr lang="el-GR" sz="2400" dirty="0">
                <a:latin typeface="Palatino Linotype" panose="02040502050505030304" pitchFamily="18" charset="0"/>
              </a:rPr>
              <a:t>              Έλληνες και Ρωμαίοι είχαν επαφές από την εποχή του ελληνικού αποικισμού στην κεντρική και κάτω Ιταλία, καθώς και στη Σικελία</a:t>
            </a:r>
            <a:br>
              <a:rPr lang="el-GR" sz="2400" dirty="0">
                <a:latin typeface="Palatino Linotype" panose="02040502050505030304" pitchFamily="18" charset="0"/>
              </a:rPr>
            </a:br>
            <a:r>
              <a:rPr lang="el-GR" sz="2400" dirty="0">
                <a:latin typeface="Palatino Linotype" panose="02040502050505030304" pitchFamily="18" charset="0"/>
              </a:rPr>
              <a:t>               οι Ρωμαίοι κατέκτησαν τον ελληνικό κόσμο από τον 2</a:t>
            </a:r>
            <a:r>
              <a:rPr lang="el-GR" sz="2400" baseline="30000" dirty="0">
                <a:latin typeface="Palatino Linotype" panose="02040502050505030304" pitchFamily="18" charset="0"/>
              </a:rPr>
              <a:t>ο</a:t>
            </a:r>
            <a:r>
              <a:rPr lang="el-GR" sz="2400" dirty="0">
                <a:latin typeface="Palatino Linotype" panose="02040502050505030304" pitchFamily="18" charset="0"/>
              </a:rPr>
              <a:t> αι και μετά</a:t>
            </a:r>
            <a:br>
              <a:rPr lang="el-GR" sz="2400" dirty="0">
                <a:latin typeface="Palatino Linotype" panose="02040502050505030304" pitchFamily="18" charset="0"/>
              </a:rPr>
            </a:br>
            <a:r>
              <a:rPr lang="el-GR" sz="2400" dirty="0">
                <a:latin typeface="Palatino Linotype" panose="02040502050505030304" pitchFamily="18" charset="0"/>
              </a:rPr>
              <a:t>              το λατινικό αλφάβητο έχει ελληνική προέλευση</a:t>
            </a:r>
            <a:br>
              <a:rPr lang="el-GR" sz="2400" dirty="0">
                <a:latin typeface="Palatino Linotype" panose="02040502050505030304" pitchFamily="18" charset="0"/>
              </a:rPr>
            </a:br>
            <a:br>
              <a:rPr lang="el-GR" sz="2400" dirty="0">
                <a:latin typeface="Palatino Linotype" panose="02040502050505030304" pitchFamily="18" charset="0"/>
              </a:rPr>
            </a:br>
            <a:r>
              <a:rPr lang="el-GR" sz="2400" dirty="0">
                <a:latin typeface="Palatino Linotype" panose="02040502050505030304" pitchFamily="18" charset="0"/>
              </a:rPr>
              <a:t>              μέχρι τον 3</a:t>
            </a:r>
            <a:r>
              <a:rPr lang="el-GR" sz="2400" baseline="30000" dirty="0">
                <a:latin typeface="Palatino Linotype" panose="02040502050505030304" pitchFamily="18" charset="0"/>
              </a:rPr>
              <a:t>ο</a:t>
            </a:r>
            <a:r>
              <a:rPr lang="el-GR" sz="2400" dirty="0">
                <a:latin typeface="Palatino Linotype" panose="02040502050505030304" pitchFamily="18" charset="0"/>
              </a:rPr>
              <a:t> αι. π.Χ. έχουν σωθεί ελάχιστα γραπτά κείμενα χωρίς λογοτεχνική αξία, ενώ αξιόλογα είναι αυτά που παράγονται μετά τη «συνάντηση» των Ρωμαίων με τους Έλληνες</a:t>
            </a:r>
          </a:p>
        </p:txBody>
      </p:sp>
      <p:sp>
        <p:nvSpPr>
          <p:cNvPr id="3" name="Θέση κειμένου 2">
            <a:extLst>
              <a:ext uri="{FF2B5EF4-FFF2-40B4-BE49-F238E27FC236}">
                <a16:creationId xmlns:a16="http://schemas.microsoft.com/office/drawing/2014/main" id="{07017BC5-BDFB-FBD7-A940-EB00FF8E0976}"/>
              </a:ext>
            </a:extLst>
          </p:cNvPr>
          <p:cNvSpPr>
            <a:spLocks noGrp="1"/>
          </p:cNvSpPr>
          <p:nvPr>
            <p:ph type="body" idx="1"/>
          </p:nvPr>
        </p:nvSpPr>
        <p:spPr>
          <a:xfrm>
            <a:off x="812588" y="404665"/>
            <a:ext cx="9242264" cy="792087"/>
          </a:xfrm>
        </p:spPr>
        <p:txBody>
          <a:bodyPr>
            <a:normAutofit/>
          </a:bodyPr>
          <a:lstStyle/>
          <a:p>
            <a:r>
              <a:rPr lang="el-GR" sz="3600" dirty="0">
                <a:latin typeface="Palatino Linotype" panose="02040502050505030304" pitchFamily="18" charset="0"/>
              </a:rPr>
              <a:t>ΛΑΤΙΝΙΚΗ ΓΛΩΣΣΑ ΚΑΙ ΛΟΓΟΤΕΧΝΙΑ </a:t>
            </a:r>
          </a:p>
        </p:txBody>
      </p:sp>
      <p:sp>
        <p:nvSpPr>
          <p:cNvPr id="4" name="Βέλος: Οδοντωτό δεξιό 3">
            <a:extLst>
              <a:ext uri="{FF2B5EF4-FFF2-40B4-BE49-F238E27FC236}">
                <a16:creationId xmlns:a16="http://schemas.microsoft.com/office/drawing/2014/main" id="{7139DA07-326A-1F50-F216-6EB0D3C6345C}"/>
              </a:ext>
            </a:extLst>
          </p:cNvPr>
          <p:cNvSpPr/>
          <p:nvPr/>
        </p:nvSpPr>
        <p:spPr>
          <a:xfrm>
            <a:off x="890881" y="2348880"/>
            <a:ext cx="1080120" cy="216024"/>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Βέλος: Οδοντωτό δεξιό 4">
            <a:extLst>
              <a:ext uri="{FF2B5EF4-FFF2-40B4-BE49-F238E27FC236}">
                <a16:creationId xmlns:a16="http://schemas.microsoft.com/office/drawing/2014/main" id="{E09DB9F5-B010-AFB1-2004-B48212C336F5}"/>
              </a:ext>
            </a:extLst>
          </p:cNvPr>
          <p:cNvSpPr/>
          <p:nvPr/>
        </p:nvSpPr>
        <p:spPr>
          <a:xfrm>
            <a:off x="890881" y="3025519"/>
            <a:ext cx="1080120" cy="216024"/>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Βέλος: Οδοντωτό δεξιό 5">
            <a:extLst>
              <a:ext uri="{FF2B5EF4-FFF2-40B4-BE49-F238E27FC236}">
                <a16:creationId xmlns:a16="http://schemas.microsoft.com/office/drawing/2014/main" id="{6A161489-07EB-D948-3784-BC18140B7032}"/>
              </a:ext>
            </a:extLst>
          </p:cNvPr>
          <p:cNvSpPr/>
          <p:nvPr/>
        </p:nvSpPr>
        <p:spPr>
          <a:xfrm>
            <a:off x="890881" y="3933056"/>
            <a:ext cx="1080120" cy="216024"/>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Βέλος: Οδοντωτό δεξιό 6">
            <a:extLst>
              <a:ext uri="{FF2B5EF4-FFF2-40B4-BE49-F238E27FC236}">
                <a16:creationId xmlns:a16="http://schemas.microsoft.com/office/drawing/2014/main" id="{E5319B37-E93F-077D-926E-D2C5DDC6E600}"/>
              </a:ext>
            </a:extLst>
          </p:cNvPr>
          <p:cNvSpPr/>
          <p:nvPr/>
        </p:nvSpPr>
        <p:spPr>
          <a:xfrm>
            <a:off x="864043" y="4581128"/>
            <a:ext cx="1080120" cy="216024"/>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Βέλος: Οδοντωτό δεξιό 7">
            <a:extLst>
              <a:ext uri="{FF2B5EF4-FFF2-40B4-BE49-F238E27FC236}">
                <a16:creationId xmlns:a16="http://schemas.microsoft.com/office/drawing/2014/main" id="{BA7E3FB1-6D58-5CFB-0E2F-6A57CA8DA36C}"/>
              </a:ext>
            </a:extLst>
          </p:cNvPr>
          <p:cNvSpPr/>
          <p:nvPr/>
        </p:nvSpPr>
        <p:spPr>
          <a:xfrm>
            <a:off x="890881" y="5157192"/>
            <a:ext cx="1080120" cy="216024"/>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3056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E6B21B-2B75-2110-A90B-9A9B1AE008DE}"/>
              </a:ext>
            </a:extLst>
          </p:cNvPr>
          <p:cNvSpPr>
            <a:spLocks noGrp="1"/>
          </p:cNvSpPr>
          <p:nvPr>
            <p:ph type="title"/>
          </p:nvPr>
        </p:nvSpPr>
        <p:spPr>
          <a:xfrm>
            <a:off x="812588" y="1844824"/>
            <a:ext cx="8666200" cy="4530576"/>
          </a:xfrm>
        </p:spPr>
        <p:txBody>
          <a:bodyPr>
            <a:normAutofit/>
          </a:bodyPr>
          <a:lstStyle/>
          <a:p>
            <a:r>
              <a:rPr lang="el-GR" sz="2400" b="1" dirty="0">
                <a:latin typeface="Palatino Linotype" panose="02040502050505030304" pitchFamily="18" charset="0"/>
              </a:rPr>
              <a:t>240 π.Χ.</a:t>
            </a:r>
            <a:r>
              <a:rPr lang="el-GR" sz="2400" dirty="0">
                <a:latin typeface="Palatino Linotype" panose="02040502050505030304" pitchFamily="18" charset="0"/>
              </a:rPr>
              <a:t>= γενέθλια της ρωμαϊκής λογοτεχνίας</a:t>
            </a:r>
            <a:br>
              <a:rPr lang="el-GR" sz="2400" dirty="0">
                <a:latin typeface="Palatino Linotype" panose="02040502050505030304" pitchFamily="18" charset="0"/>
              </a:rPr>
            </a:br>
            <a:br>
              <a:rPr lang="el-GR" sz="2400" dirty="0">
                <a:latin typeface="Palatino Linotype" panose="02040502050505030304" pitchFamily="18" charset="0"/>
              </a:rPr>
            </a:br>
            <a:r>
              <a:rPr lang="el-GR" sz="2400" b="1" dirty="0">
                <a:latin typeface="Palatino Linotype" panose="02040502050505030304" pitchFamily="18" charset="0"/>
              </a:rPr>
              <a:t>Λίβιος Ανδρόνικος</a:t>
            </a:r>
            <a:r>
              <a:rPr lang="el-GR" sz="2400" dirty="0">
                <a:latin typeface="Palatino Linotype" panose="02040502050505030304" pitchFamily="18" charset="0"/>
              </a:rPr>
              <a:t>, Έλληνας από τον Τάραντα, ανεβάζει στη Ρώμη θεατρικές παραστάσεις με ελληνικά έργα διασκευασμένα στα λατινικά.</a:t>
            </a:r>
            <a:br>
              <a:rPr lang="el-GR" sz="2400" dirty="0">
                <a:latin typeface="Palatino Linotype" panose="02040502050505030304" pitchFamily="18" charset="0"/>
              </a:rPr>
            </a:br>
            <a:r>
              <a:rPr lang="el-GR" sz="2400" dirty="0">
                <a:latin typeface="Palatino Linotype" panose="02040502050505030304" pitchFamily="18" charset="0"/>
              </a:rPr>
              <a:t>Μεταγράφει και την «Οδύσσεια» στα λατινικά</a:t>
            </a:r>
            <a:br>
              <a:rPr lang="el-GR" sz="2400" dirty="0">
                <a:latin typeface="Palatino Linotype" panose="02040502050505030304" pitchFamily="18" charset="0"/>
              </a:rPr>
            </a:br>
            <a:br>
              <a:rPr lang="el-GR" sz="2400" dirty="0">
                <a:latin typeface="Palatino Linotype" panose="02040502050505030304" pitchFamily="18" charset="0"/>
              </a:rPr>
            </a:br>
            <a:r>
              <a:rPr lang="el-GR" sz="2400" b="1" dirty="0">
                <a:latin typeface="Palatino Linotype" panose="02040502050505030304" pitchFamily="18" charset="0"/>
              </a:rPr>
              <a:t>Άρα</a:t>
            </a:r>
            <a:r>
              <a:rPr lang="el-GR" sz="2400" dirty="0">
                <a:latin typeface="Palatino Linotype" panose="02040502050505030304" pitchFamily="18" charset="0"/>
              </a:rPr>
              <a:t>, οι  ρίζες της ρωμαϊκής γραμματείας βρίσκονται:</a:t>
            </a:r>
            <a:br>
              <a:rPr lang="el-GR" sz="2400" dirty="0">
                <a:latin typeface="Palatino Linotype" panose="02040502050505030304" pitchFamily="18" charset="0"/>
              </a:rPr>
            </a:br>
            <a:br>
              <a:rPr lang="el-GR" sz="2400" dirty="0">
                <a:latin typeface="Palatino Linotype" panose="02040502050505030304" pitchFamily="18" charset="0"/>
              </a:rPr>
            </a:br>
            <a:r>
              <a:rPr lang="el-GR" sz="2400" dirty="0">
                <a:latin typeface="Palatino Linotype" panose="02040502050505030304" pitchFamily="18" charset="0"/>
              </a:rPr>
              <a:t>                      στο ελληνικό δράμα</a:t>
            </a:r>
            <a:br>
              <a:rPr lang="el-GR" sz="2400" dirty="0">
                <a:latin typeface="Palatino Linotype" panose="02040502050505030304" pitchFamily="18" charset="0"/>
              </a:rPr>
            </a:br>
            <a:br>
              <a:rPr lang="el-GR" sz="2400" dirty="0">
                <a:latin typeface="Palatino Linotype" panose="02040502050505030304" pitchFamily="18" charset="0"/>
              </a:rPr>
            </a:br>
            <a:r>
              <a:rPr lang="el-GR" sz="2400" dirty="0">
                <a:latin typeface="Palatino Linotype" panose="02040502050505030304" pitchFamily="18" charset="0"/>
              </a:rPr>
              <a:t>                      στον Όμηρο</a:t>
            </a:r>
          </a:p>
        </p:txBody>
      </p:sp>
      <p:sp>
        <p:nvSpPr>
          <p:cNvPr id="3" name="Θέση κειμένου 2">
            <a:extLst>
              <a:ext uri="{FF2B5EF4-FFF2-40B4-BE49-F238E27FC236}">
                <a16:creationId xmlns:a16="http://schemas.microsoft.com/office/drawing/2014/main" id="{03C14FA8-099C-8277-4ACF-477F3F2CA36D}"/>
              </a:ext>
            </a:extLst>
          </p:cNvPr>
          <p:cNvSpPr>
            <a:spLocks noGrp="1"/>
          </p:cNvSpPr>
          <p:nvPr>
            <p:ph type="body" idx="1"/>
          </p:nvPr>
        </p:nvSpPr>
        <p:spPr>
          <a:xfrm>
            <a:off x="909836" y="404664"/>
            <a:ext cx="7488832" cy="1296987"/>
          </a:xfrm>
        </p:spPr>
        <p:txBody>
          <a:bodyPr>
            <a:normAutofit/>
          </a:bodyPr>
          <a:lstStyle/>
          <a:p>
            <a:pPr algn="ctr"/>
            <a:r>
              <a:rPr lang="el-GR" sz="3600" dirty="0">
                <a:latin typeface="Palatino Linotype" panose="02040502050505030304" pitchFamily="18" charset="0"/>
              </a:rPr>
              <a:t>Η ΓΕΝΕΣΗ ΤΗΣ ΡΩΜΑΪΚΗΣ ΛΟΓΟΤΕΧΝΙΑΣ</a:t>
            </a:r>
          </a:p>
        </p:txBody>
      </p:sp>
      <p:cxnSp>
        <p:nvCxnSpPr>
          <p:cNvPr id="5" name="Ευθύγραμμο βέλος σύνδεσης 4">
            <a:extLst>
              <a:ext uri="{FF2B5EF4-FFF2-40B4-BE49-F238E27FC236}">
                <a16:creationId xmlns:a16="http://schemas.microsoft.com/office/drawing/2014/main" id="{D24F3018-EE0F-5D4F-4DB1-2A559C872E72}"/>
              </a:ext>
            </a:extLst>
          </p:cNvPr>
          <p:cNvCxnSpPr/>
          <p:nvPr/>
        </p:nvCxnSpPr>
        <p:spPr>
          <a:xfrm>
            <a:off x="1053852" y="4869160"/>
            <a:ext cx="15121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a:extLst>
              <a:ext uri="{FF2B5EF4-FFF2-40B4-BE49-F238E27FC236}">
                <a16:creationId xmlns:a16="http://schemas.microsoft.com/office/drawing/2014/main" id="{61AAF8D0-43E6-2F9F-2751-C3FF6E24493C}"/>
              </a:ext>
            </a:extLst>
          </p:cNvPr>
          <p:cNvCxnSpPr/>
          <p:nvPr/>
        </p:nvCxnSpPr>
        <p:spPr>
          <a:xfrm>
            <a:off x="1053852" y="5445224"/>
            <a:ext cx="15121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65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AD398D-3FB7-E202-5A00-0CF5251A0D93}"/>
              </a:ext>
            </a:extLst>
          </p:cNvPr>
          <p:cNvSpPr>
            <a:spLocks noGrp="1"/>
          </p:cNvSpPr>
          <p:nvPr>
            <p:ph type="title"/>
          </p:nvPr>
        </p:nvSpPr>
        <p:spPr>
          <a:xfrm>
            <a:off x="405780" y="1916832"/>
            <a:ext cx="7415383" cy="4458568"/>
          </a:xfrm>
        </p:spPr>
        <p:txBody>
          <a:bodyPr>
            <a:normAutofit fontScale="90000"/>
          </a:bodyPr>
          <a:lstStyle/>
          <a:p>
            <a:r>
              <a:rPr lang="el-GR" sz="2400" b="1" dirty="0">
                <a:latin typeface="Palatino Linotype" panose="02040502050505030304" pitchFamily="18" charset="0"/>
              </a:rPr>
              <a:t>Προκλασική ή αρχαϊκή εποχή: </a:t>
            </a:r>
            <a:r>
              <a:rPr lang="el-GR" sz="2400" dirty="0">
                <a:latin typeface="Palatino Linotype" panose="02040502050505030304" pitchFamily="18" charset="0"/>
              </a:rPr>
              <a:t>από τις απαρχές μέχρι το 100 π.Χ.</a:t>
            </a:r>
            <a:br>
              <a:rPr lang="el-GR" sz="2400" dirty="0">
                <a:latin typeface="Palatino Linotype" panose="02040502050505030304" pitchFamily="18" charset="0"/>
              </a:rPr>
            </a:br>
            <a:br>
              <a:rPr lang="el-GR" sz="2400" dirty="0">
                <a:latin typeface="Palatino Linotype" panose="02040502050505030304" pitchFamily="18" charset="0"/>
              </a:rPr>
            </a:br>
            <a:r>
              <a:rPr lang="el-GR" sz="2400" b="1" dirty="0">
                <a:latin typeface="Palatino Linotype" panose="02040502050505030304" pitchFamily="18" charset="0"/>
              </a:rPr>
              <a:t>Κλασική εποχή: </a:t>
            </a:r>
            <a:r>
              <a:rPr lang="el-GR" sz="2400" dirty="0">
                <a:latin typeface="Palatino Linotype" panose="02040502050505030304" pitchFamily="18" charset="0"/>
              </a:rPr>
              <a:t>από το 100 π.Χ. μέχρι το 14 μ.Χ. (θάνατος Αυγούστου)</a:t>
            </a:r>
            <a:br>
              <a:rPr lang="el-GR" sz="2400" dirty="0">
                <a:latin typeface="Palatino Linotype" panose="02040502050505030304" pitchFamily="18" charset="0"/>
              </a:rPr>
            </a:br>
            <a:r>
              <a:rPr lang="el-GR" sz="2400" dirty="0">
                <a:latin typeface="Palatino Linotype" panose="02040502050505030304" pitchFamily="18" charset="0"/>
              </a:rPr>
              <a:t>              ρεπουμπλικανική περίοδος 100 π.Χ.-31 π.Χ.</a:t>
            </a:r>
            <a:br>
              <a:rPr lang="el-GR" sz="2400" dirty="0">
                <a:latin typeface="Palatino Linotype" panose="02040502050505030304" pitchFamily="18" charset="0"/>
              </a:rPr>
            </a:br>
            <a:br>
              <a:rPr lang="el-GR" sz="2400" dirty="0">
                <a:latin typeface="Palatino Linotype" panose="02040502050505030304" pitchFamily="18" charset="0"/>
              </a:rPr>
            </a:br>
            <a:r>
              <a:rPr lang="el-GR" sz="2400" dirty="0">
                <a:latin typeface="Palatino Linotype" panose="02040502050505030304" pitchFamily="18" charset="0"/>
              </a:rPr>
              <a:t>               αυγούστεια περίοδος 31 π.Χ. – 14 μ.Χ.</a:t>
            </a:r>
            <a:br>
              <a:rPr lang="el-GR" sz="2400" dirty="0">
                <a:latin typeface="Palatino Linotype" panose="02040502050505030304" pitchFamily="18" charset="0"/>
              </a:rPr>
            </a:br>
            <a:br>
              <a:rPr lang="el-GR" sz="2400" dirty="0">
                <a:latin typeface="Palatino Linotype" panose="02040502050505030304" pitchFamily="18" charset="0"/>
              </a:rPr>
            </a:br>
            <a:r>
              <a:rPr lang="el-GR" sz="2400" b="1" dirty="0">
                <a:latin typeface="Palatino Linotype" panose="02040502050505030304" pitchFamily="18" charset="0"/>
              </a:rPr>
              <a:t>Μετακλασική εποχή: </a:t>
            </a:r>
            <a:r>
              <a:rPr lang="el-GR" sz="2400" dirty="0">
                <a:latin typeface="Palatino Linotype" panose="02040502050505030304" pitchFamily="18" charset="0"/>
              </a:rPr>
              <a:t>από το 14 μ.Χ. μέχρι τα μέσα του 3</a:t>
            </a:r>
            <a:r>
              <a:rPr lang="el-GR" sz="2400" baseline="30000" dirty="0">
                <a:latin typeface="Palatino Linotype" panose="02040502050505030304" pitchFamily="18" charset="0"/>
              </a:rPr>
              <a:t>ου</a:t>
            </a:r>
            <a:r>
              <a:rPr lang="el-GR" sz="2400" dirty="0">
                <a:latin typeface="Palatino Linotype" panose="02040502050505030304" pitchFamily="18" charset="0"/>
              </a:rPr>
              <a:t> αι μ.Χ.</a:t>
            </a:r>
            <a:br>
              <a:rPr lang="el-GR" sz="2400" dirty="0">
                <a:latin typeface="Palatino Linotype" panose="02040502050505030304" pitchFamily="18" charset="0"/>
              </a:rPr>
            </a:br>
            <a:br>
              <a:rPr lang="el-GR" sz="2400" dirty="0">
                <a:latin typeface="Palatino Linotype" panose="02040502050505030304" pitchFamily="18" charset="0"/>
              </a:rPr>
            </a:br>
            <a:r>
              <a:rPr lang="el-GR" sz="2400" b="1" dirty="0">
                <a:latin typeface="Palatino Linotype" panose="02040502050505030304" pitchFamily="18" charset="0"/>
              </a:rPr>
              <a:t>Ύστερη Αρχαιότητα: </a:t>
            </a:r>
            <a:r>
              <a:rPr lang="el-GR" sz="2400" dirty="0">
                <a:latin typeface="Palatino Linotype" panose="02040502050505030304" pitchFamily="18" charset="0"/>
              </a:rPr>
              <a:t>από τα μέσα του 3</a:t>
            </a:r>
            <a:r>
              <a:rPr lang="el-GR" sz="2400" baseline="30000" dirty="0">
                <a:latin typeface="Palatino Linotype" panose="02040502050505030304" pitchFamily="18" charset="0"/>
              </a:rPr>
              <a:t>ου</a:t>
            </a:r>
            <a:r>
              <a:rPr lang="el-GR" sz="2400" dirty="0">
                <a:latin typeface="Palatino Linotype" panose="02040502050505030304" pitchFamily="18" charset="0"/>
              </a:rPr>
              <a:t> αι μ.Χ. μέχρι τον 6</a:t>
            </a:r>
            <a:r>
              <a:rPr lang="el-GR" sz="2400" baseline="30000" dirty="0">
                <a:latin typeface="Palatino Linotype" panose="02040502050505030304" pitchFamily="18" charset="0"/>
              </a:rPr>
              <a:t>ο</a:t>
            </a:r>
            <a:r>
              <a:rPr lang="el-GR" sz="2400" dirty="0">
                <a:latin typeface="Palatino Linotype" panose="02040502050505030304" pitchFamily="18" charset="0"/>
              </a:rPr>
              <a:t> μ.Χ. αι.</a:t>
            </a:r>
            <a:br>
              <a:rPr lang="el-GR" sz="2400" dirty="0">
                <a:latin typeface="Palatino Linotype" panose="02040502050505030304" pitchFamily="18" charset="0"/>
              </a:rPr>
            </a:br>
            <a:r>
              <a:rPr lang="el-GR" sz="2400" dirty="0">
                <a:latin typeface="Palatino Linotype" panose="02040502050505030304" pitchFamily="18" charset="0"/>
              </a:rPr>
              <a:t> </a:t>
            </a:r>
            <a:br>
              <a:rPr lang="el-GR" sz="2400" dirty="0">
                <a:latin typeface="Palatino Linotype" panose="02040502050505030304" pitchFamily="18" charset="0"/>
              </a:rPr>
            </a:br>
            <a:endParaRPr lang="el-GR" sz="2400" dirty="0">
              <a:latin typeface="Palatino Linotype" panose="02040502050505030304" pitchFamily="18" charset="0"/>
            </a:endParaRPr>
          </a:p>
        </p:txBody>
      </p:sp>
      <p:sp>
        <p:nvSpPr>
          <p:cNvPr id="3" name="Θέση κειμένου 2">
            <a:extLst>
              <a:ext uri="{FF2B5EF4-FFF2-40B4-BE49-F238E27FC236}">
                <a16:creationId xmlns:a16="http://schemas.microsoft.com/office/drawing/2014/main" id="{1EFD229A-3293-D8F2-0561-AC656BD379B2}"/>
              </a:ext>
            </a:extLst>
          </p:cNvPr>
          <p:cNvSpPr>
            <a:spLocks noGrp="1"/>
          </p:cNvSpPr>
          <p:nvPr>
            <p:ph type="body" idx="1"/>
          </p:nvPr>
        </p:nvSpPr>
        <p:spPr>
          <a:xfrm>
            <a:off x="909836" y="482600"/>
            <a:ext cx="7272808" cy="1296987"/>
          </a:xfrm>
        </p:spPr>
        <p:txBody>
          <a:bodyPr>
            <a:normAutofit/>
          </a:bodyPr>
          <a:lstStyle/>
          <a:p>
            <a:pPr algn="ctr"/>
            <a:r>
              <a:rPr lang="el-GR" sz="3600" dirty="0">
                <a:latin typeface="Palatino Linotype" panose="02040502050505030304" pitchFamily="18" charset="0"/>
              </a:rPr>
              <a:t>ΕΠΟΧΕΣ ΤΗΣ ΡΩΜΑΪΚΗΣ ΛΟΓΟΤΕΧΝΙΑΣ</a:t>
            </a:r>
          </a:p>
        </p:txBody>
      </p:sp>
      <p:sp>
        <p:nvSpPr>
          <p:cNvPr id="4" name="Βέλος: Δεξιό 3">
            <a:extLst>
              <a:ext uri="{FF2B5EF4-FFF2-40B4-BE49-F238E27FC236}">
                <a16:creationId xmlns:a16="http://schemas.microsoft.com/office/drawing/2014/main" id="{FD574C84-404E-6548-4583-9FC5EE01F852}"/>
              </a:ext>
            </a:extLst>
          </p:cNvPr>
          <p:cNvSpPr/>
          <p:nvPr/>
        </p:nvSpPr>
        <p:spPr>
          <a:xfrm>
            <a:off x="477788" y="3501008"/>
            <a:ext cx="1008112" cy="1800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Βέλος: Δεξιό 4">
            <a:extLst>
              <a:ext uri="{FF2B5EF4-FFF2-40B4-BE49-F238E27FC236}">
                <a16:creationId xmlns:a16="http://schemas.microsoft.com/office/drawing/2014/main" id="{FDBD2EE8-AFD6-9B85-17E8-E38FE77C4C72}"/>
              </a:ext>
            </a:extLst>
          </p:cNvPr>
          <p:cNvSpPr/>
          <p:nvPr/>
        </p:nvSpPr>
        <p:spPr>
          <a:xfrm>
            <a:off x="477788" y="4056106"/>
            <a:ext cx="1008112" cy="1800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8482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2D5995-ADA8-FC4E-C52B-7F614DC1DEDF}"/>
              </a:ext>
            </a:extLst>
          </p:cNvPr>
          <p:cNvSpPr>
            <a:spLocks noGrp="1"/>
          </p:cNvSpPr>
          <p:nvPr>
            <p:ph type="title"/>
          </p:nvPr>
        </p:nvSpPr>
        <p:spPr>
          <a:xfrm>
            <a:off x="261764" y="1484784"/>
            <a:ext cx="9361040" cy="4536504"/>
          </a:xfrm>
        </p:spPr>
        <p:txBody>
          <a:bodyPr>
            <a:normAutofit/>
          </a:bodyPr>
          <a:lstStyle/>
          <a:p>
            <a:r>
              <a:rPr lang="el-GR" sz="2400" dirty="0">
                <a:latin typeface="Palatino Linotype" panose="02040502050505030304" pitchFamily="18" charset="0"/>
              </a:rPr>
              <a:t>                  Στενή και διαρκής σχέση με την ελληνική γραμματεία</a:t>
            </a:r>
            <a:br>
              <a:rPr lang="el-GR" sz="2400" dirty="0">
                <a:latin typeface="Palatino Linotype" panose="02040502050505030304" pitchFamily="18" charset="0"/>
              </a:rPr>
            </a:br>
            <a:r>
              <a:rPr lang="el-GR" sz="2400" dirty="0">
                <a:latin typeface="Palatino Linotype" panose="02040502050505030304" pitchFamily="18" charset="0"/>
              </a:rPr>
              <a:t>                  Οι Ρωμαίοι λογοτέχνες γνωρίζουν τη λατινικά και την  	  ελληνική γλώσσα και λογοτεχνία</a:t>
            </a:r>
            <a:br>
              <a:rPr lang="el-GR" sz="2400" dirty="0">
                <a:latin typeface="Palatino Linotype" panose="02040502050505030304" pitchFamily="18" charset="0"/>
              </a:rPr>
            </a:br>
            <a:r>
              <a:rPr lang="el-GR" sz="2400" dirty="0">
                <a:latin typeface="Palatino Linotype" panose="02040502050505030304" pitchFamily="18" charset="0"/>
              </a:rPr>
              <a:t>                  Πολλές ελληνικές λέξεις μεταφέρονται στο λατινικό  	  λεξιλόγιο</a:t>
            </a:r>
            <a:br>
              <a:rPr lang="el-GR" sz="2400" dirty="0">
                <a:latin typeface="Palatino Linotype" panose="02040502050505030304" pitchFamily="18" charset="0"/>
              </a:rPr>
            </a:br>
            <a:r>
              <a:rPr lang="el-GR" sz="2400" dirty="0">
                <a:latin typeface="Palatino Linotype" panose="02040502050505030304" pitchFamily="18" charset="0"/>
              </a:rPr>
              <a:t>                  Οι Ρωμαίοι λογοτέχνες έχουν ελληνικά πρότυπα</a:t>
            </a:r>
            <a:br>
              <a:rPr lang="el-GR" sz="2400" dirty="0">
                <a:latin typeface="Palatino Linotype" panose="02040502050505030304" pitchFamily="18" charset="0"/>
              </a:rPr>
            </a:br>
            <a:r>
              <a:rPr lang="el-GR" sz="2400" dirty="0">
                <a:latin typeface="Palatino Linotype" panose="02040502050505030304" pitchFamily="18" charset="0"/>
              </a:rPr>
              <a:t>                  ●η κωμωδία πρότυπο του Πλαύτου</a:t>
            </a:r>
            <a:br>
              <a:rPr lang="el-GR" sz="2400" dirty="0">
                <a:latin typeface="Palatino Linotype" panose="02040502050505030304" pitchFamily="18" charset="0"/>
              </a:rPr>
            </a:br>
            <a:r>
              <a:rPr lang="el-GR" sz="2400" dirty="0">
                <a:latin typeface="Palatino Linotype" panose="02040502050505030304" pitchFamily="18" charset="0"/>
              </a:rPr>
              <a:t>                  ●ο Όμηρος εμπνέει τον Βεργίλιο</a:t>
            </a:r>
            <a:br>
              <a:rPr lang="el-GR" sz="2400" dirty="0">
                <a:latin typeface="Palatino Linotype" panose="02040502050505030304" pitchFamily="18" charset="0"/>
              </a:rPr>
            </a:br>
            <a:r>
              <a:rPr lang="el-GR" sz="2400" dirty="0">
                <a:latin typeface="Palatino Linotype" panose="02040502050505030304" pitchFamily="18" charset="0"/>
              </a:rPr>
              <a:t>                  ●οι αρχαϊκοί λυρικοί τον Οράτιο</a:t>
            </a:r>
            <a:br>
              <a:rPr lang="el-GR" sz="2400" dirty="0">
                <a:latin typeface="Palatino Linotype" panose="02040502050505030304" pitchFamily="18" charset="0"/>
              </a:rPr>
            </a:br>
            <a:r>
              <a:rPr lang="el-GR" sz="2400" dirty="0">
                <a:latin typeface="Palatino Linotype" panose="02040502050505030304" pitchFamily="18" charset="0"/>
              </a:rPr>
              <a:t>                  ●η αττική τραγωδία τον Σενέκα</a:t>
            </a:r>
            <a:br>
              <a:rPr lang="el-GR" sz="2400" dirty="0">
                <a:latin typeface="Palatino Linotype" panose="02040502050505030304" pitchFamily="18" charset="0"/>
              </a:rPr>
            </a:br>
            <a:r>
              <a:rPr lang="el-GR" sz="2400" dirty="0">
                <a:latin typeface="Palatino Linotype" panose="02040502050505030304" pitchFamily="18" charset="0"/>
              </a:rPr>
              <a:t>                  Οι Ρωμαίοι προσεγγίζουν τα ελληνικά πρότυπα μέσα  	  από τη δημιουργική πρόσληψη και τον ανταγωνισμό</a:t>
            </a:r>
            <a:br>
              <a:rPr lang="el-GR" sz="2400" dirty="0">
                <a:latin typeface="Palatino Linotype" panose="02040502050505030304" pitchFamily="18" charset="0"/>
              </a:rPr>
            </a:br>
            <a:r>
              <a:rPr lang="el-GR" sz="2400" dirty="0">
                <a:latin typeface="Palatino Linotype" panose="02040502050505030304" pitchFamily="18" charset="0"/>
              </a:rPr>
              <a:t>                  Αρχικά, οι Ρωμαίοι μιμούνται δημιουργικά τους    	  	  Έλληνες, όμως αργότερα, τους συναγωνίζονται</a:t>
            </a:r>
          </a:p>
        </p:txBody>
      </p:sp>
      <p:sp>
        <p:nvSpPr>
          <p:cNvPr id="3" name="Θέση κειμένου 2">
            <a:extLst>
              <a:ext uri="{FF2B5EF4-FFF2-40B4-BE49-F238E27FC236}">
                <a16:creationId xmlns:a16="http://schemas.microsoft.com/office/drawing/2014/main" id="{86D89385-1E0B-431E-7661-0261E3C41AA9}"/>
              </a:ext>
            </a:extLst>
          </p:cNvPr>
          <p:cNvSpPr>
            <a:spLocks noGrp="1"/>
          </p:cNvSpPr>
          <p:nvPr>
            <p:ph type="body" idx="1"/>
          </p:nvPr>
        </p:nvSpPr>
        <p:spPr>
          <a:xfrm>
            <a:off x="812589" y="332657"/>
            <a:ext cx="7027658" cy="1152128"/>
          </a:xfrm>
        </p:spPr>
        <p:txBody>
          <a:bodyPr>
            <a:normAutofit/>
          </a:bodyPr>
          <a:lstStyle/>
          <a:p>
            <a:pPr algn="ctr"/>
            <a:r>
              <a:rPr lang="el-GR" sz="3200" dirty="0">
                <a:latin typeface="Palatino Linotype" panose="02040502050505030304" pitchFamily="18" charset="0"/>
              </a:rPr>
              <a:t>ΓΕΝΙΚΑ ΧΑΡΑΚΤΗΡΙΣΤΙΚΑ ΤΗΣ ΡΩΜΑΪΚΗΣ ΛΟΓΟΤΕΧΝΙΑΣ</a:t>
            </a:r>
          </a:p>
        </p:txBody>
      </p:sp>
      <p:sp>
        <p:nvSpPr>
          <p:cNvPr id="4" name="Βέλος: Οδοντωτό δεξιό 3">
            <a:extLst>
              <a:ext uri="{FF2B5EF4-FFF2-40B4-BE49-F238E27FC236}">
                <a16:creationId xmlns:a16="http://schemas.microsoft.com/office/drawing/2014/main" id="{EE6A5CB6-0C85-C19B-0F58-D26AAB1DC5E3}"/>
              </a:ext>
            </a:extLst>
          </p:cNvPr>
          <p:cNvSpPr/>
          <p:nvPr/>
        </p:nvSpPr>
        <p:spPr>
          <a:xfrm>
            <a:off x="477788" y="1556792"/>
            <a:ext cx="1224136" cy="216024"/>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Βέλος: Οδοντωτό δεξιό 4">
            <a:extLst>
              <a:ext uri="{FF2B5EF4-FFF2-40B4-BE49-F238E27FC236}">
                <a16:creationId xmlns:a16="http://schemas.microsoft.com/office/drawing/2014/main" id="{3018C18B-B989-F441-5C1D-F4AC3A7C1D92}"/>
              </a:ext>
            </a:extLst>
          </p:cNvPr>
          <p:cNvSpPr/>
          <p:nvPr/>
        </p:nvSpPr>
        <p:spPr>
          <a:xfrm>
            <a:off x="477788" y="1916832"/>
            <a:ext cx="1224136" cy="216024"/>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Βέλος: Οδοντωτό δεξιό 5">
            <a:extLst>
              <a:ext uri="{FF2B5EF4-FFF2-40B4-BE49-F238E27FC236}">
                <a16:creationId xmlns:a16="http://schemas.microsoft.com/office/drawing/2014/main" id="{26C917D8-42C3-AAA4-429B-F9B204886121}"/>
              </a:ext>
            </a:extLst>
          </p:cNvPr>
          <p:cNvSpPr/>
          <p:nvPr/>
        </p:nvSpPr>
        <p:spPr>
          <a:xfrm>
            <a:off x="477788" y="2492896"/>
            <a:ext cx="1224136" cy="216024"/>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Βέλος: Οδοντωτό δεξιό 6">
            <a:extLst>
              <a:ext uri="{FF2B5EF4-FFF2-40B4-BE49-F238E27FC236}">
                <a16:creationId xmlns:a16="http://schemas.microsoft.com/office/drawing/2014/main" id="{B42E4BB4-D148-087D-95C2-CBDDCAC25742}"/>
              </a:ext>
            </a:extLst>
          </p:cNvPr>
          <p:cNvSpPr/>
          <p:nvPr/>
        </p:nvSpPr>
        <p:spPr>
          <a:xfrm>
            <a:off x="477788" y="3140968"/>
            <a:ext cx="1224136" cy="216024"/>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Βέλος: Οδοντωτό δεξιό 8">
            <a:extLst>
              <a:ext uri="{FF2B5EF4-FFF2-40B4-BE49-F238E27FC236}">
                <a16:creationId xmlns:a16="http://schemas.microsoft.com/office/drawing/2014/main" id="{68CE2BD3-213C-1E3B-56FD-31A9A6AA8EE9}"/>
              </a:ext>
            </a:extLst>
          </p:cNvPr>
          <p:cNvSpPr/>
          <p:nvPr/>
        </p:nvSpPr>
        <p:spPr>
          <a:xfrm>
            <a:off x="455955" y="4725145"/>
            <a:ext cx="1224136" cy="216024"/>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Βέλος: Οδοντωτό δεξιό 9">
            <a:extLst>
              <a:ext uri="{FF2B5EF4-FFF2-40B4-BE49-F238E27FC236}">
                <a16:creationId xmlns:a16="http://schemas.microsoft.com/office/drawing/2014/main" id="{DF585576-7487-AB8E-E22E-6060BCE93DC0}"/>
              </a:ext>
            </a:extLst>
          </p:cNvPr>
          <p:cNvSpPr/>
          <p:nvPr/>
        </p:nvSpPr>
        <p:spPr>
          <a:xfrm>
            <a:off x="455955" y="5301208"/>
            <a:ext cx="1224136" cy="216024"/>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07461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Βιβλία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1997_TF02787940_TF02787940" id="{990CCF52-0B98-4E6E-A440-8F37C7CA403B}" vid="{35E72EB8-7ADB-4349-9B43-2221BE89132E}"/>
    </a:ext>
  </a:extLst>
</a:theme>
</file>

<file path=ppt/theme/theme2.xml><?xml version="1.0" encoding="utf-8"?>
<a:theme xmlns:a="http://schemas.openxmlformats.org/drawingml/2006/main" name="Θέμα του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Θέμα του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Παρουσίαση με μπλε στοίβα βιβλίων (ευρεία οθόνη)</Template>
  <TotalTime>468</TotalTime>
  <Words>2331</Words>
  <Application>Microsoft Office PowerPoint</Application>
  <PresentationFormat>Προσαρμογή</PresentationFormat>
  <Paragraphs>33</Paragraphs>
  <Slides>23</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23</vt:i4>
      </vt:variant>
    </vt:vector>
  </HeadingPairs>
  <TitlesOfParts>
    <vt:vector size="27" baseType="lpstr">
      <vt:lpstr>Arial</vt:lpstr>
      <vt:lpstr>Century Gothic</vt:lpstr>
      <vt:lpstr>Palatino Linotype</vt:lpstr>
      <vt:lpstr>Βιβλία 16x9</vt:lpstr>
      <vt:lpstr>ΕΙΣΑΓΩΓΗ ΛΑΤΙΝΙΚΩΝ </vt:lpstr>
      <vt:lpstr>Η ελληνική και η λατινική ήταν οι κυρίαρχες γλώσσες της ρωμαϊκής αυτοκρατορίας.  ●Ελληνική                  ανατολικές περιοχές ●Λατινική                   δυτικές περιοχές και επίσημη γλώσσα  Μετά την ίδρυση της Κωνσταντινούπολης παρέμεινε η γλώσσα της διοίκησης και των νόμων.  Κωνσταντινούπολη=«Νέα Ρώμη»  Βυζαντινός αυτοκράτορας= «Βασιλεύς των Ρωμαίων»  «Ρωμιός»=χριστιανός, Έλληνας</vt:lpstr>
      <vt:lpstr>Ελληνική και λατινική                                                                                                                                                                                                                    κλασικές γλώσσες και  λογοτεχνίες                                       ανθρωπιστικό και ιδεολογικό περιεχόμενο        Η μελέτη τους αποτελεί τις λεγόμενες «κλασικές σπουδές»</vt:lpstr>
      <vt:lpstr>Η λατινική:  ●άφησε τα ίχνη της στον ελλαδικό χώρο αλλά κυρίως στην Κεντρική και Δυτική Ευρώπη ●χρησιμοποιήθηκε κατά τη διάρκεια του Μεσαίωνα και του Ουμανισμού ●ήταν για πολλούς αιώνες η γλώσσα της παιδείας, των γραμμάτων, των τεχνών, των πανεπιστημίων και των επιστημών ●οι ρωμανικές ή λατινογενείς γλώσσες (ιταλική, γαλλική, ισπανική, πορτογαλική, ρουμανική κ.α. είναι απόγονοι της λατινικής ●αλλά και οι μη λατινογενείς γλώσσες (αγγλικά, γερμανικά) έχουν πάρα πολλές λέξεις λατινικής προέλευσης  ●μετά την ευρωπαϊκή αποικιοκρατία οι λατινογενείς γλώσσες μιλιούνται από πολλούς λαούς της Αφρικής, της Ασίας και της Αμερικής</vt:lpstr>
      <vt:lpstr>Η παγκοσμιότητα της λατινικής έχει θρησκευτικές και πολιτισμικές διαστάσεις:               ο καθολικισμός είχε μέχρι πρόσφατα επίσημη γλώσσα τη Λατινική               ήταν σχεδόν η αποκλειστική γλώσσα των πανεπιστημίων και των επιστημών                            και σήμερα επινοούνται λατινοπρεπείς όροι σε πολλά πεδία της ανθρώπινης δραστηριότητας               σ’ αυτήν γράφτηκε ένα πολύ μεγάλο μέρος της παγκόσμιας λογοτεχνίας   Αποτελεί, μαζί με την ελληνική, συστατικό στοιχείο του ανθρώπινου πολιτισμού λόγω: ●της μεγάλης διάρκειας ●της υψηλής ποιότητας ●και της παγκόσμιας επίδρασης των λατινικών γραμματων</vt:lpstr>
      <vt:lpstr>Η λατινική ήταν η διάλεκτος των κατοίκων του Λατίου.  Ομοιότητες με την ελληνική:                τα λατινικά ανήκουν, όπως και τα ελληνικά, στην ινδοευρωπαϊκή γλωσσική οικογένεια               Έλληνες και Ρωμαίοι είχαν επαφές από την εποχή του ελληνικού αποικισμού στην κεντρική και κάτω Ιταλία, καθώς και στη Σικελία                οι Ρωμαίοι κατέκτησαν τον ελληνικό κόσμο από τον 2ο αι και μετά               το λατινικό αλφάβητο έχει ελληνική προέλευση                μέχρι τον 3ο αι. π.Χ. έχουν σωθεί ελάχιστα γραπτά κείμενα χωρίς λογοτεχνική αξία, ενώ αξιόλογα είναι αυτά που παράγονται μετά τη «συνάντηση» των Ρωμαίων με τους Έλληνες</vt:lpstr>
      <vt:lpstr>240 π.Χ.= γενέθλια της ρωμαϊκής λογοτεχνίας  Λίβιος Ανδρόνικος, Έλληνας από τον Τάραντα, ανεβάζει στη Ρώμη θεατρικές παραστάσεις με ελληνικά έργα διασκευασμένα στα λατινικά. Μεταγράφει και την «Οδύσσεια» στα λατινικά  Άρα, οι  ρίζες της ρωμαϊκής γραμματείας βρίσκονται:                        στο ελληνικό δράμα                        στον Όμηρο</vt:lpstr>
      <vt:lpstr>Προκλασική ή αρχαϊκή εποχή: από τις απαρχές μέχρι το 100 π.Χ.  Κλασική εποχή: από το 100 π.Χ. μέχρι το 14 μ.Χ. (θάνατος Αυγούστου)               ρεπουμπλικανική περίοδος 100 π.Χ.-31 π.Χ.                 αυγούστεια περίοδος 31 π.Χ. – 14 μ.Χ.  Μετακλασική εποχή: από το 14 μ.Χ. μέχρι τα μέσα του 3ου αι μ.Χ.  Ύστερη Αρχαιότητα: από τα μέσα του 3ου αι μ.Χ. μέχρι τον 6ο μ.Χ. αι.   </vt:lpstr>
      <vt:lpstr>                  Στενή και διαρκής σχέση με την ελληνική γραμματεία                   Οι Ρωμαίοι λογοτέχνες γνωρίζουν τη λατινικά και την     ελληνική γλώσσα και λογοτεχνία                   Πολλές ελληνικές λέξεις μεταφέρονται στο λατινικό     λεξιλόγιο                   Οι Ρωμαίοι λογοτέχνες έχουν ελληνικά πρότυπα                   ●η κωμωδία πρότυπο του Πλαύτου                   ●ο Όμηρος εμπνέει τον Βεργίλιο                   ●οι αρχαϊκοί λυρικοί τον Οράτιο                   ●η αττική τραγωδία τον Σενέκα                   Οι Ρωμαίοι προσεγγίζουν τα ελληνικά πρότυπα μέσα     από τη δημιουργική πρόσληψη και τον ανταγωνισμό                   Αρχικά, οι Ρωμαίοι μιμούνται δημιουργικά τους          Έλληνες, όμως αργότερα, τους συναγωνίζονται</vt:lpstr>
      <vt:lpstr>                 Οι Ρωμαίοι γνωρίζουν εξαρχής όλη την  ελληνική λογοτεχνία και επιλέγουν τα  πρότυπά τους από το σύνολο των ελληνικών  έργων                 Η ρωμαϊκή λογοτεχνία δεν παρουσιάζει  χρονολογική εξέλιξη των ειδών παρόμοια με  την ελληνική, π.χ. η κωμωδία είναι το πρώτο  είδος που ακμάζει στη Ρώμη, ενώ στην Ελλάδα  το τελευταίο, το ρωμαϊκό έπος ωριμάζει  τελευταίο στη Ρώμη και στην Ελλάδα πρώτο                 Οι Ρωμαίοι δεν μιμούνται δουλικά τους   Έλληνες αλλά δημιουργικά                 Οι Ρωμαίοι παράγουν και νέα είδη π. χ. σάτιρα                 Κάθε Ρωμαίος λογοτέχνης εστιάζει σε ένα   είδος ή σε μικρό αριθμό ειδών και  ενδιαφέρεται για την αισθητική ποιότητα και  την τεχνική του   </vt:lpstr>
      <vt:lpstr>Χαρακτηριστικά Στην κοινωνική ζωή:  ●οι ελληνικοί θεοί έχουν ενταχθεί στο ρωμαϊκό   θρησκευτικό σύστημα ●όλο και περισσότεροι Ρωμαίοι έρχονται σε επαφή με τον ελληνικό πολιτισμό ●μορφωμένοι Έλληνες πηγαίνουν στη Ρώμη και μυούν τους Ρωμαίους στην ελληνική γλώσσα και λογοτεχνία ●οι νέοι γοητεύονται από τα ελληνικά και ανατολικά έθιμα και απομακρύνονται από τα παραδοσιακά λιτά ρωμαϊκά ήθη ●υπάρχουν βέβαια και οι συντηρητικοί π.χ. Κάτων που βλέπουν με καχυποψία την ελληνική επίδραση</vt:lpstr>
      <vt:lpstr>Στο κράτος και στην πολιτική ζωή: ●η Ρώμη κατακτά την Ελλάδα και την Καρχηδόνα και κυριαρχεί στη Μεσόγειο ● το ρωμαϊκό πολίτευμα (res publica) είναι ένα είδος «αριστοκρατικής δημοκρατίας» ●σημειώνονται αναταραχές λόγω των κοινωνικών ανισοτήτων π.χ. οι μεταρρυθμιστικές απόπειρες των Γράκχων ●υπάρχουν διαστήματα ηρεμίας και συμβιβασμού αλλά οι εμφύλιες συρράξεις θα συνεχιστούν μέχρι και μετά το 100 π.Χ.  Στα γράμματα: ●ιστορική συνάντηση Ελλήνων και Ρωμαίων ●αρχικά οι Ρωμαίοι μιμούνται τους Έλληνες και στη συνέχεια μετασχηματίζουν δημιουργικά τα ελληνικά πρότυπα</vt:lpstr>
      <vt:lpstr>Κωμωδία               Είναι το πρώτο είδος που ωριμάζει στη Ρώμη                Οι κωμωδιογράφοι επηρεάζονται από τη Νέα Κωμωδία της ελληνιστικής περιόδου και κυρίως από τον Μένανδρο.                Τα έργα τους έχουν ελληνικές υποθέσεις  Οι σημαντικότεροι κωμωδιογράφοι: Πλαύτος Τερέντιος  Η κωμωδία επηρέασε τον Μολιέρο, τον Πετράρχη, τον Γκαίτε, τον Σαίξπηρ και τον Θερβάντες</vt:lpstr>
      <vt:lpstr>Τραγωδία                    Οι Ρωμαίοι τραγικοί επηρεάζονται από τα     ελληνικά δράματα                    Προτιμούν κυρίως την τρωική         θεματολογία, ίσως λόγω του μύθου του     γενάρχη τους, του Αινεία                   Όμως, γράφουν και τραγωδίες με θέματα     καθαρά ρωμαϊκού ιστορικού περιεχομένου  Έπος                   Λίβιος Ανδρόνικος: απέδωσε στα λατινικά  την «Οδύσσεια» σε σατούρνιο στίχο                   Έννιος: συνθέτει ένα ιστορικό έπος «Χρονικά-  Annales» σε δακτυλικό εξάμετρο (μέτρο των  ομηρικών επών)  Οι Ρωμαίοι θεωρούσαν αυτό το έργο ως το  εθνικό τους έπος μέχρι τη σύνθεση της  Αινειάδας του Βεργιλίου</vt:lpstr>
      <vt:lpstr>Σάτιρα                 είναι ένα νέο, καθαρά ρωμαϊκό είδος                 Με αυτό ασχολούνται επιφανείς    Ρωμαίοι (πολιτικοί, λογοτέχνες) αλλά   και άσημα πρόσωπα  Πεζογραφία                 το αρχαιότερο πεζό λατινικό έργο είναι                 το De agricultura  (Για τη γεωργία) του    Κάτωνα. Παρουσιάζει τη ζωή του  γεωργού και περιέχει γεωργικές οδηγίες  και συμβουλές οργάνωσης του οίκου.                   </vt:lpstr>
      <vt:lpstr>Χαρακτηριστικά Στην πολιτική                 Κορύφωση της έντασης μεταξύ των  populares («δημοκρατικών») και των  optimates («αριστοκρατικών»), των δύο  παρατάξεων της Γερουσίας («Senatus»)   εμφύλιες συρράξεις, προγραφές, δολοφονίες  δολοφονία του Ιούλιου Καίσαρα το 44 π.Χ.   31 π.Χ.: τερματισμός των εμφυλίων                 Ναυμαχία στο Άκτιο: Οκταβιανόςvs  Μάρκος Αντώνιος και Κλεοπάτρα  Νίκη Οκταβιανού    αρχή νέας εποχής    για το ρωμαϊκό κράτος μόνος κυρίαρχος στην πολιτική ζωή της Ρώμης</vt:lpstr>
      <vt:lpstr> Η «αριστοκρατική δημοκρατία» (res  publica)μετατρέπεται σε απολυταρχία με  την κυριαρχία ενός πολιτικού προσώπου,  του Οκταβιανού, που ονομάζεται  Αύγουστος  ξεκινάει μια νέα περίοδος χωρίς  συγκρούσεις και προβλήματα, που  ονομάζεται pax Romana (ρωμαϊκή  ειρήνη), η οποία θα φέρει ευημερία για  δύο αιώνες  Η Ρώμη αποκτά αυτοσυνειδησία ως  οικουμενική δύναμη με θεϊκές-ηρωικές  καταβολές και θεωρεί ότι διαθέτει  προοπτικές αιώνιας κυριαρχίας,  αντίληψη που διαπερνά τη λογοτεχνία  της αυγούστειας περιόδου. </vt:lpstr>
      <vt:lpstr>Στην κοινωνική ζωή                          Διευρύνεται η επίδραση του ελληνικού              τρόπου ζωής                          Εισάγονται λατρείες από την Ανατολή                         Υιοθέτηση νέων ηθών, απομάκρυνση             από το λιτό ρωμαϊκό βίο. Ο Αύγουστος                  προσπάθησε να επαναφέρει τις                      παραδοσιακές αξίες αλλά δεν το πέτυχε.  Στα γράμματα                         Βαθύτερη και πιο ουσιαστική επίδραση                 των Ελλήνων. Οι Ρωμαίοι μεταμορφώνουν         δημιουργικά τα ελληνικά έργα και τα            συναγωνίζονται.                         Τα έργα της εποχής διαμόρφωσαν την            έννοια του «κλασικού». Χαρακτηρίζονται             ως τέλεια αισθητικά και ώριμα ιδεολογικά και         εμπνέουν την ευρωπαϊκή λογοτεχνία μέχρι         σήμερα. </vt:lpstr>
      <vt:lpstr>Α. Η ρεπουμπλικανική περίοδος ή χρόνοι του Κικέρωνα (100-31 π.Χ.)  Πεζογραφία Κικέρωνας:●πολύ σπουδαίος πολιτικός και ρήτορας       ●έγραψε πολιτικούς, δικανικούς λόγους          και θεωρητικά κείμενα για τη ρητορική          τέχνη       ●συνέθεσε φιλοσοφικούς διαλόγους             επηρεασμένος από τον Πλάτωνα Ιούλιος Καίσαρας: ●στρατηγός και πολιτικός      ●έγραψε στρατιωτικά                             απομνημονεύματα σε λιτή γλώσσα Σαλλούστιος Κρίσπος: ● σπουδαίος ιστορικός,                                      θαύμαζε τον Θουκυδίδη και                                  έγραψε ιστορική μονογραφία  </vt:lpstr>
      <vt:lpstr>Ποίηση «Νεωτερικοί»: ● επηρεάζονται από τον Καλλίμαχο                                      και την ελληνιστική ποίηση             ● σύντομα και μορφικά προσεγμένα                                        ποιήματα             ● αποφεύγουν τα παραδοσιακά                                θέματα του έπους π.χ. πόλεμος και                                   στρέφονται στα πιο προσωπικά                                   θέματα π.χ. έρωτας                Κάτουλλος: σημαντικότερος                                        εκπρόσωπος, πρώτος «ρομαντικός» ποιητής της                  ευρωπαϊκής λογοτεχνίας                Ηρωίδα του: η Λεσβία σύμβολο                               ερωτικής ποιητικής έμπνευσης                                Λουκρήτιος: «De rerum natura» (Για                                               τη φύση των πραγμάτων)                 έχει φιλοσοφικό περιεχόμενο                                          μεταφέρει την επικούρεια                                              φιλοσοφία σε στίχους                                          μάχεται τη δεισιδαιμονία                                          προσπαθεί να απαλλάξει τον άνθρωπο                             από το φόβο του θανάτου</vt:lpstr>
      <vt:lpstr>Β. Οι Αυγούστειοι χρόνοι (31 π.Χ-14 μ.Χ.)  Ποίηση Βεργίλιος: «Αινειάδα»                                     συνδυάζει στοιχεία της  Οδύσσειας και                          της Ιλιάδας                                    θέμα: η αναχώρηση του Αινεία από την                            Τροία, οι περιπλανήσεις του και η               εγκατάστασή του στο Λάτιο                                    συνοψίζει τις βλέψεις της εποχής του                            Αυγούστου για οικουμενική και αιώνια                       κυριαρχία των Ρωμαίων                                    θεωρείται το εθνικό έπος των Ρωμαίων                                    επηρέασε πολλούς μεγάλους                                           λογοτέχνες π.χ. Αυγουστίνος, Πετράρχης,                    Δάντης, Σίλλερ                        </vt:lpstr>
      <vt:lpstr>Οράτιος: ο πιο σημαντικός λυρικός ποιητής                              μετέφερε στη Ρώμη το αιολικό μέλος                              «Ωδές»: έχουν ελληνικά πρότυπα                              γράφει                                                      σάτιρες                                                  ποιητικές επιστολές Ελεγειακοί ποιητές:           επηρεάζονται από τους                                       «νεωτεριστές» Τίβουλος                               ενδιαφέρονται για τη                      Προπέρτιος                          μορφή των έργων τους                                                  έχουν ποικιλία  θεμάτων                                   με βασικό τον έρωτα Οράτιος           γράφει και επική ποίηση και την               ανανεώνει                            «Μεταμορφώσεις»: περιλαμβάνει 250             «μεταμορφωμένους» ελληνικούς μύθους </vt:lpstr>
      <vt:lpstr>Πεζογραφία Τίτος Λίβιος:          ιστορικός                                    παρουσιάζει την πορεία της                                   Ρώμης από την ίδρυσή της μέχρι                     το τέλος του 1ου αι π.Χ.                                    Έννοιες που κυριαρχούν το έργο                      του: mos maiorum, virtus, pietas Βιτρούβιος:             «επιστημονική» λογοτεχνία                                     «De architectura» (Για την                          αρχιτεκτονική)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Μαριαννα Κουρτεση</dc:creator>
  <cp:lastModifiedBy>Μαριαννα Κουρτεση</cp:lastModifiedBy>
  <cp:revision>1</cp:revision>
  <dcterms:created xsi:type="dcterms:W3CDTF">2024-09-07T07:00:08Z</dcterms:created>
  <dcterms:modified xsi:type="dcterms:W3CDTF">2024-09-11T18:33:53Z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