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6" r:id="rId6"/>
    <p:sldId id="263" r:id="rId7"/>
    <p:sldId id="258" r:id="rId8"/>
    <p:sldId id="259" r:id="rId9"/>
    <p:sldId id="260" r:id="rId10"/>
    <p:sldId id="261" r:id="rId11"/>
    <p:sldId id="262"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4C4C9-5563-43AD-BFEC-555A787C09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7BB00EC-C47C-4621-B71C-8EF303593345}">
      <dgm:prSet/>
      <dgm:spPr/>
      <dgm:t>
        <a:bodyPr/>
        <a:lstStyle/>
        <a:p>
          <a:r>
            <a:rPr lang="el-GR" u="sng"/>
            <a:t>Μοντέρνος</a:t>
          </a:r>
          <a:r>
            <a:rPr lang="el-GR"/>
            <a:t>: αυτός που ανήκει ή αντιστοιχεί στη σύγχρονη εποχή…αυτός που έχει σύγχρονες, προοδευτικές αντιλήψεις…</a:t>
          </a:r>
          <a:endParaRPr lang="en-US"/>
        </a:p>
      </dgm:t>
    </dgm:pt>
    <dgm:pt modelId="{D8EC4BF4-778F-4047-B893-24453A6C5FDF}" type="parTrans" cxnId="{EED570EF-FD48-420A-8C55-9577F1F87B0F}">
      <dgm:prSet/>
      <dgm:spPr/>
      <dgm:t>
        <a:bodyPr/>
        <a:lstStyle/>
        <a:p>
          <a:endParaRPr lang="en-US"/>
        </a:p>
      </dgm:t>
    </dgm:pt>
    <dgm:pt modelId="{D865B0F6-8EE2-4CC7-806B-FE96FAC56B60}" type="sibTrans" cxnId="{EED570EF-FD48-420A-8C55-9577F1F87B0F}">
      <dgm:prSet/>
      <dgm:spPr/>
      <dgm:t>
        <a:bodyPr/>
        <a:lstStyle/>
        <a:p>
          <a:endParaRPr lang="en-US"/>
        </a:p>
      </dgm:t>
    </dgm:pt>
    <dgm:pt modelId="{62205952-E63D-4D62-BC14-05A2D3D16B90}">
      <dgm:prSet/>
      <dgm:spPr/>
      <dgm:t>
        <a:bodyPr/>
        <a:lstStyle/>
        <a:p>
          <a:r>
            <a:rPr lang="el-GR" u="sng"/>
            <a:t>Εκκεντρικός</a:t>
          </a:r>
          <a:r>
            <a:rPr lang="el-GR"/>
            <a:t>: αυτός που ο τρόπος ή ο χαρακτήρας του είναι εξαιρετικά διαφορετικός ή αντίθετος από το γενικά αποδεκτό και συνηθισμένο, ο παράδοξος.</a:t>
          </a:r>
          <a:endParaRPr lang="en-US"/>
        </a:p>
      </dgm:t>
    </dgm:pt>
    <dgm:pt modelId="{94C2007B-A3F1-4BA2-9092-46F3A50C19B5}" type="parTrans" cxnId="{DD38F229-E707-45CC-AF60-AB9AA4820AB3}">
      <dgm:prSet/>
      <dgm:spPr/>
      <dgm:t>
        <a:bodyPr/>
        <a:lstStyle/>
        <a:p>
          <a:endParaRPr lang="en-US"/>
        </a:p>
      </dgm:t>
    </dgm:pt>
    <dgm:pt modelId="{5904CE3A-8C2F-4274-BCD5-B30011B8848A}" type="sibTrans" cxnId="{DD38F229-E707-45CC-AF60-AB9AA4820AB3}">
      <dgm:prSet/>
      <dgm:spPr/>
      <dgm:t>
        <a:bodyPr/>
        <a:lstStyle/>
        <a:p>
          <a:endParaRPr lang="en-US"/>
        </a:p>
      </dgm:t>
    </dgm:pt>
    <dgm:pt modelId="{55952439-B68F-4F25-A6E9-A5DEDC7FD087}">
      <dgm:prSet/>
      <dgm:spPr/>
      <dgm:t>
        <a:bodyPr/>
        <a:lstStyle/>
        <a:p>
          <a:r>
            <a:rPr lang="el-GR" u="sng"/>
            <a:t>Αισθητικός</a:t>
          </a:r>
          <a:r>
            <a:rPr lang="el-GR"/>
            <a:t> : αυτός που έχει σχέση με την αισθητική( την επιστήμη που ασχολείται με το ωραίο , ιδίως όσον αφορά την καλλιτεχνική δημιουργία).  </a:t>
          </a:r>
          <a:endParaRPr lang="en-US"/>
        </a:p>
      </dgm:t>
    </dgm:pt>
    <dgm:pt modelId="{E2A7A078-9B25-415F-8F7E-34F079F87E00}" type="parTrans" cxnId="{FCC1743C-E577-48A0-AAB9-F5394943BF50}">
      <dgm:prSet/>
      <dgm:spPr/>
      <dgm:t>
        <a:bodyPr/>
        <a:lstStyle/>
        <a:p>
          <a:endParaRPr lang="en-US"/>
        </a:p>
      </dgm:t>
    </dgm:pt>
    <dgm:pt modelId="{41E0833F-54C5-4CCC-AB46-6E542914A06D}" type="sibTrans" cxnId="{FCC1743C-E577-48A0-AAB9-F5394943BF50}">
      <dgm:prSet/>
      <dgm:spPr/>
      <dgm:t>
        <a:bodyPr/>
        <a:lstStyle/>
        <a:p>
          <a:endParaRPr lang="en-US"/>
        </a:p>
      </dgm:t>
    </dgm:pt>
    <dgm:pt modelId="{EFA126E4-EE41-4A5F-91B9-A8D6A0A3272B}" type="pres">
      <dgm:prSet presAssocID="{1824C4C9-5563-43AD-BFEC-555A787C092F}" presName="vert0" presStyleCnt="0">
        <dgm:presLayoutVars>
          <dgm:dir/>
          <dgm:animOne val="branch"/>
          <dgm:animLvl val="lvl"/>
        </dgm:presLayoutVars>
      </dgm:prSet>
      <dgm:spPr/>
    </dgm:pt>
    <dgm:pt modelId="{550AB61E-AFF8-49D2-8D13-EADE660DB90C}" type="pres">
      <dgm:prSet presAssocID="{B7BB00EC-C47C-4621-B71C-8EF303593345}" presName="thickLine" presStyleLbl="alignNode1" presStyleIdx="0" presStyleCnt="3"/>
      <dgm:spPr/>
    </dgm:pt>
    <dgm:pt modelId="{083E1835-8626-42AD-9D58-40FB50BB2F6D}" type="pres">
      <dgm:prSet presAssocID="{B7BB00EC-C47C-4621-B71C-8EF303593345}" presName="horz1" presStyleCnt="0"/>
      <dgm:spPr/>
    </dgm:pt>
    <dgm:pt modelId="{3F4461FD-4867-43AD-AED6-6B4D6C80E5B6}" type="pres">
      <dgm:prSet presAssocID="{B7BB00EC-C47C-4621-B71C-8EF303593345}" presName="tx1" presStyleLbl="revTx" presStyleIdx="0" presStyleCnt="3"/>
      <dgm:spPr/>
    </dgm:pt>
    <dgm:pt modelId="{59947607-AD4F-4261-9973-FF3C934EC28F}" type="pres">
      <dgm:prSet presAssocID="{B7BB00EC-C47C-4621-B71C-8EF303593345}" presName="vert1" presStyleCnt="0"/>
      <dgm:spPr/>
    </dgm:pt>
    <dgm:pt modelId="{D9F4D290-6BC7-4566-ADC7-6635499EF7A4}" type="pres">
      <dgm:prSet presAssocID="{62205952-E63D-4D62-BC14-05A2D3D16B90}" presName="thickLine" presStyleLbl="alignNode1" presStyleIdx="1" presStyleCnt="3"/>
      <dgm:spPr/>
    </dgm:pt>
    <dgm:pt modelId="{B3B63402-F6E7-44CA-83B7-99C4108026CE}" type="pres">
      <dgm:prSet presAssocID="{62205952-E63D-4D62-BC14-05A2D3D16B90}" presName="horz1" presStyleCnt="0"/>
      <dgm:spPr/>
    </dgm:pt>
    <dgm:pt modelId="{8DC7C618-3E0F-4EDC-9E4A-5A5E58D1F6B6}" type="pres">
      <dgm:prSet presAssocID="{62205952-E63D-4D62-BC14-05A2D3D16B90}" presName="tx1" presStyleLbl="revTx" presStyleIdx="1" presStyleCnt="3"/>
      <dgm:spPr/>
    </dgm:pt>
    <dgm:pt modelId="{73D3B66D-D6A4-4AB1-B734-CAB9FE5A7E9B}" type="pres">
      <dgm:prSet presAssocID="{62205952-E63D-4D62-BC14-05A2D3D16B90}" presName="vert1" presStyleCnt="0"/>
      <dgm:spPr/>
    </dgm:pt>
    <dgm:pt modelId="{B7181E85-2C44-4443-B804-B9C51D1547B8}" type="pres">
      <dgm:prSet presAssocID="{55952439-B68F-4F25-A6E9-A5DEDC7FD087}" presName="thickLine" presStyleLbl="alignNode1" presStyleIdx="2" presStyleCnt="3"/>
      <dgm:spPr/>
    </dgm:pt>
    <dgm:pt modelId="{A733C712-62DE-4D76-9123-2D3219BFFD89}" type="pres">
      <dgm:prSet presAssocID="{55952439-B68F-4F25-A6E9-A5DEDC7FD087}" presName="horz1" presStyleCnt="0"/>
      <dgm:spPr/>
    </dgm:pt>
    <dgm:pt modelId="{CEBCF30F-7FDC-4CDA-A323-583DFACBCC1B}" type="pres">
      <dgm:prSet presAssocID="{55952439-B68F-4F25-A6E9-A5DEDC7FD087}" presName="tx1" presStyleLbl="revTx" presStyleIdx="2" presStyleCnt="3"/>
      <dgm:spPr/>
    </dgm:pt>
    <dgm:pt modelId="{85E56788-8971-48CB-88A0-9BB9FD54FE3D}" type="pres">
      <dgm:prSet presAssocID="{55952439-B68F-4F25-A6E9-A5DEDC7FD087}" presName="vert1" presStyleCnt="0"/>
      <dgm:spPr/>
    </dgm:pt>
  </dgm:ptLst>
  <dgm:cxnLst>
    <dgm:cxn modelId="{57283610-0327-446B-A22D-87C26A758724}" type="presOf" srcId="{55952439-B68F-4F25-A6E9-A5DEDC7FD087}" destId="{CEBCF30F-7FDC-4CDA-A323-583DFACBCC1B}" srcOrd="0" destOrd="0" presId="urn:microsoft.com/office/officeart/2008/layout/LinedList"/>
    <dgm:cxn modelId="{DD38F229-E707-45CC-AF60-AB9AA4820AB3}" srcId="{1824C4C9-5563-43AD-BFEC-555A787C092F}" destId="{62205952-E63D-4D62-BC14-05A2D3D16B90}" srcOrd="1" destOrd="0" parTransId="{94C2007B-A3F1-4BA2-9092-46F3A50C19B5}" sibTransId="{5904CE3A-8C2F-4274-BCD5-B30011B8848A}"/>
    <dgm:cxn modelId="{1B88AF35-3CCB-45CE-979D-64BECB1A3F43}" type="presOf" srcId="{B7BB00EC-C47C-4621-B71C-8EF303593345}" destId="{3F4461FD-4867-43AD-AED6-6B4D6C80E5B6}" srcOrd="0" destOrd="0" presId="urn:microsoft.com/office/officeart/2008/layout/LinedList"/>
    <dgm:cxn modelId="{FCC1743C-E577-48A0-AAB9-F5394943BF50}" srcId="{1824C4C9-5563-43AD-BFEC-555A787C092F}" destId="{55952439-B68F-4F25-A6E9-A5DEDC7FD087}" srcOrd="2" destOrd="0" parTransId="{E2A7A078-9B25-415F-8F7E-34F079F87E00}" sibTransId="{41E0833F-54C5-4CCC-AB46-6E542914A06D}"/>
    <dgm:cxn modelId="{51F4C9C6-CE93-4169-9BC9-4609E1EE8EAA}" type="presOf" srcId="{62205952-E63D-4D62-BC14-05A2D3D16B90}" destId="{8DC7C618-3E0F-4EDC-9E4A-5A5E58D1F6B6}" srcOrd="0" destOrd="0" presId="urn:microsoft.com/office/officeart/2008/layout/LinedList"/>
    <dgm:cxn modelId="{5BBDEADB-7B70-4FB3-8DD9-1EA185DD66ED}" type="presOf" srcId="{1824C4C9-5563-43AD-BFEC-555A787C092F}" destId="{EFA126E4-EE41-4A5F-91B9-A8D6A0A3272B}" srcOrd="0" destOrd="0" presId="urn:microsoft.com/office/officeart/2008/layout/LinedList"/>
    <dgm:cxn modelId="{EED570EF-FD48-420A-8C55-9577F1F87B0F}" srcId="{1824C4C9-5563-43AD-BFEC-555A787C092F}" destId="{B7BB00EC-C47C-4621-B71C-8EF303593345}" srcOrd="0" destOrd="0" parTransId="{D8EC4BF4-778F-4047-B893-24453A6C5FDF}" sibTransId="{D865B0F6-8EE2-4CC7-806B-FE96FAC56B60}"/>
    <dgm:cxn modelId="{A5A8C37B-790C-4D09-99C2-B35F0AEF1125}" type="presParOf" srcId="{EFA126E4-EE41-4A5F-91B9-A8D6A0A3272B}" destId="{550AB61E-AFF8-49D2-8D13-EADE660DB90C}" srcOrd="0" destOrd="0" presId="urn:microsoft.com/office/officeart/2008/layout/LinedList"/>
    <dgm:cxn modelId="{9DFA63DE-01FA-4C7B-82E6-447FD8B2DB66}" type="presParOf" srcId="{EFA126E4-EE41-4A5F-91B9-A8D6A0A3272B}" destId="{083E1835-8626-42AD-9D58-40FB50BB2F6D}" srcOrd="1" destOrd="0" presId="urn:microsoft.com/office/officeart/2008/layout/LinedList"/>
    <dgm:cxn modelId="{0972A66B-AFD3-47CA-B485-0864C975DF3E}" type="presParOf" srcId="{083E1835-8626-42AD-9D58-40FB50BB2F6D}" destId="{3F4461FD-4867-43AD-AED6-6B4D6C80E5B6}" srcOrd="0" destOrd="0" presId="urn:microsoft.com/office/officeart/2008/layout/LinedList"/>
    <dgm:cxn modelId="{2269A754-9D58-4C9D-8EF4-EF4C0B88D79F}" type="presParOf" srcId="{083E1835-8626-42AD-9D58-40FB50BB2F6D}" destId="{59947607-AD4F-4261-9973-FF3C934EC28F}" srcOrd="1" destOrd="0" presId="urn:microsoft.com/office/officeart/2008/layout/LinedList"/>
    <dgm:cxn modelId="{B18B0A07-CD69-448A-927D-261EF0B44D04}" type="presParOf" srcId="{EFA126E4-EE41-4A5F-91B9-A8D6A0A3272B}" destId="{D9F4D290-6BC7-4566-ADC7-6635499EF7A4}" srcOrd="2" destOrd="0" presId="urn:microsoft.com/office/officeart/2008/layout/LinedList"/>
    <dgm:cxn modelId="{34CF0487-DE7A-4DFB-B46A-BBF12B5C7A32}" type="presParOf" srcId="{EFA126E4-EE41-4A5F-91B9-A8D6A0A3272B}" destId="{B3B63402-F6E7-44CA-83B7-99C4108026CE}" srcOrd="3" destOrd="0" presId="urn:microsoft.com/office/officeart/2008/layout/LinedList"/>
    <dgm:cxn modelId="{A41A26A0-6A7B-452C-8D61-14C7BCCAA6C9}" type="presParOf" srcId="{B3B63402-F6E7-44CA-83B7-99C4108026CE}" destId="{8DC7C618-3E0F-4EDC-9E4A-5A5E58D1F6B6}" srcOrd="0" destOrd="0" presId="urn:microsoft.com/office/officeart/2008/layout/LinedList"/>
    <dgm:cxn modelId="{B40F1996-96CC-4B2D-B7D3-4BC5A27188CB}" type="presParOf" srcId="{B3B63402-F6E7-44CA-83B7-99C4108026CE}" destId="{73D3B66D-D6A4-4AB1-B734-CAB9FE5A7E9B}" srcOrd="1" destOrd="0" presId="urn:microsoft.com/office/officeart/2008/layout/LinedList"/>
    <dgm:cxn modelId="{68642AEC-29A4-47B2-9B50-9F5EC39BD7E8}" type="presParOf" srcId="{EFA126E4-EE41-4A5F-91B9-A8D6A0A3272B}" destId="{B7181E85-2C44-4443-B804-B9C51D1547B8}" srcOrd="4" destOrd="0" presId="urn:microsoft.com/office/officeart/2008/layout/LinedList"/>
    <dgm:cxn modelId="{661E7A29-53D8-4268-9D74-3CCEC6D9F1AD}" type="presParOf" srcId="{EFA126E4-EE41-4A5F-91B9-A8D6A0A3272B}" destId="{A733C712-62DE-4D76-9123-2D3219BFFD89}" srcOrd="5" destOrd="0" presId="urn:microsoft.com/office/officeart/2008/layout/LinedList"/>
    <dgm:cxn modelId="{4DC0639D-C9BC-4E0A-8D43-C49920FFC514}" type="presParOf" srcId="{A733C712-62DE-4D76-9123-2D3219BFFD89}" destId="{CEBCF30F-7FDC-4CDA-A323-583DFACBCC1B}" srcOrd="0" destOrd="0" presId="urn:microsoft.com/office/officeart/2008/layout/LinedList"/>
    <dgm:cxn modelId="{92CB0D87-7FA4-4455-821B-4E1C78773B50}" type="presParOf" srcId="{A733C712-62DE-4D76-9123-2D3219BFFD89}" destId="{85E56788-8971-48CB-88A0-9BB9FD54FE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AB61E-AFF8-49D2-8D13-EADE660DB90C}">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461FD-4867-43AD-AED6-6B4D6C80E5B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u="sng" kern="1200"/>
            <a:t>Μοντέρνος</a:t>
          </a:r>
          <a:r>
            <a:rPr lang="el-GR" sz="2900" kern="1200"/>
            <a:t>: αυτός που ανήκει ή αντιστοιχεί στη σύγχρονη εποχή…αυτός που έχει σύγχρονες, προοδευτικές αντιλήψεις…</a:t>
          </a:r>
          <a:endParaRPr lang="en-US" sz="2900" kern="1200"/>
        </a:p>
      </dsp:txBody>
      <dsp:txXfrm>
        <a:off x="0" y="2124"/>
        <a:ext cx="10515600" cy="1449029"/>
      </dsp:txXfrm>
    </dsp:sp>
    <dsp:sp modelId="{D9F4D290-6BC7-4566-ADC7-6635499EF7A4}">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7C618-3E0F-4EDC-9E4A-5A5E58D1F6B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u="sng" kern="1200"/>
            <a:t>Εκκεντρικός</a:t>
          </a:r>
          <a:r>
            <a:rPr lang="el-GR" sz="2900" kern="1200"/>
            <a:t>: αυτός που ο τρόπος ή ο χαρακτήρας του είναι εξαιρετικά διαφορετικός ή αντίθετος από το γενικά αποδεκτό και συνηθισμένο, ο παράδοξος.</a:t>
          </a:r>
          <a:endParaRPr lang="en-US" sz="2900" kern="1200"/>
        </a:p>
      </dsp:txBody>
      <dsp:txXfrm>
        <a:off x="0" y="1451154"/>
        <a:ext cx="10515600" cy="1449029"/>
      </dsp:txXfrm>
    </dsp:sp>
    <dsp:sp modelId="{B7181E85-2C44-4443-B804-B9C51D1547B8}">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CF30F-7FDC-4CDA-A323-583DFACBCC1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u="sng" kern="1200"/>
            <a:t>Αισθητικός</a:t>
          </a:r>
          <a:r>
            <a:rPr lang="el-GR" sz="2900" kern="1200"/>
            <a:t> : αυτός που έχει σχέση με την αισθητική( την επιστήμη που ασχολείται με το ωραίο , ιδίως όσον αφορά την καλλιτεχνική δημιουργία).  </a:t>
          </a:r>
          <a:endParaRPr lang="en-US" sz="29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08A3E-307E-CC6B-D657-3A14F4244EB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517FF3D-E606-86C9-D1AD-3CE3A9835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0DE620C-4558-A438-815D-7ED6449E3BE6}"/>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CA127453-36B0-2224-CEB8-CFF10A7A6C0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089E072-A733-12A2-D4A1-41B4A8C8FDF8}"/>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405205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00F18F-8E00-F514-929C-5B77B75EA0C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618AB2-CE14-B1FB-8B63-85012A352FD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0A69FE-A973-B2E1-B618-97D862A6ED5B}"/>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51326E04-BEDE-1A71-B16F-40CAEFD1F3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63CB71-805E-7D9E-BC67-3B66F61702B9}"/>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296700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FCBAEA3-6CFE-B829-EE12-945C934C473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85DA977-6E98-2C6C-788A-D33E39ACC9F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8A7C58-048F-6001-9751-691A36B4371F}"/>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2A685D63-DA22-D4B7-3D6D-D1F7FB305C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C1FF08-3D6F-ACCF-06F5-43D9AE7A3E8C}"/>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37451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FD409-BAA9-24A7-5AA3-CB1B491FCDE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CAF647E-EEF5-0625-6901-BA1541532A9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887E08E-303B-E752-DCE2-36AEC7ADF230}"/>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EE723C0D-BB6E-9683-A297-B751C10050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E12D95-E827-921D-AB42-C2B9837DA6BF}"/>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354909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ED16D4-E782-028F-C9A1-4045F711830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4A49316-7FBA-884D-B7ED-D61722992C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99E3867-39AA-2655-55EF-51C611710B45}"/>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7F35E1AC-E153-A012-CFA3-185A1D41C2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436DB1-8460-D0C6-4759-2F815869D4B2}"/>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42495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2253A-5E98-7E37-93F1-0B4BF947085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A5C9617-9FEF-7608-A547-322AF5544BC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476A795-A4E5-D4BC-D01E-41F649F0843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C171258-B086-2E42-B371-216C2D1FD243}"/>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6" name="Θέση υποσέλιδου 5">
            <a:extLst>
              <a:ext uri="{FF2B5EF4-FFF2-40B4-BE49-F238E27FC236}">
                <a16:creationId xmlns:a16="http://schemas.microsoft.com/office/drawing/2014/main" id="{F0D723E7-560E-7A85-336E-D4E12A3B01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5141078-C3B1-4317-1218-741BECAB0FD2}"/>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309613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4D65F9-6E1B-EF28-3EC2-1AFC2F85E10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E283686-7937-1BCE-52C6-240DDCC52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5EC8FFE-B78B-6B49-0A49-F33E657D019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D8F6EC7-ACB5-DD43-A993-13409D042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D51F2F6-9061-69FD-FE87-A7ADC2520FC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D5B7179-216B-4095-E002-5BF09D1A79DD}"/>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8" name="Θέση υποσέλιδου 7">
            <a:extLst>
              <a:ext uri="{FF2B5EF4-FFF2-40B4-BE49-F238E27FC236}">
                <a16:creationId xmlns:a16="http://schemas.microsoft.com/office/drawing/2014/main" id="{14FB9285-D0D6-53AA-0C27-192992E33AA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D056C90-ED78-F04A-1C50-3AC38400D322}"/>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195623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FCD3E-DD60-7E77-73DC-3D8384D3D2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8CBFE38-096F-C499-5999-27467E5FDB91}"/>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4" name="Θέση υποσέλιδου 3">
            <a:extLst>
              <a:ext uri="{FF2B5EF4-FFF2-40B4-BE49-F238E27FC236}">
                <a16:creationId xmlns:a16="http://schemas.microsoft.com/office/drawing/2014/main" id="{785EF6D9-AD8A-E30D-56A7-B0C3D6281BC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F523A36-E6C9-F977-725D-5170D4A0814E}"/>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245783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9233F2F-5A27-C014-5C65-E5D96927AFA8}"/>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3" name="Θέση υποσέλιδου 2">
            <a:extLst>
              <a:ext uri="{FF2B5EF4-FFF2-40B4-BE49-F238E27FC236}">
                <a16:creationId xmlns:a16="http://schemas.microsoft.com/office/drawing/2014/main" id="{4D3EF1E6-AFC0-5A54-EAD2-B9B79EE770A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8ADCE3D-D4AB-C73B-4194-D00466F9C80A}"/>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413363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CFB85F-A3E3-8882-5C6F-B0CD14C40B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1EF53CD-437D-F919-E3A8-94372C5AD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1858265-E82B-6751-E1C3-0FD4D746F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1D3E5CC-DE22-D1CE-867C-F449BB11C71C}"/>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6" name="Θέση υποσέλιδου 5">
            <a:extLst>
              <a:ext uri="{FF2B5EF4-FFF2-40B4-BE49-F238E27FC236}">
                <a16:creationId xmlns:a16="http://schemas.microsoft.com/office/drawing/2014/main" id="{B16A920E-F530-3B31-DD17-A7309A43C83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5AA1BF1-ED07-4A7A-016A-6C60D8CC4E8C}"/>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21909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CE0FE0-6362-10D3-ADD9-DD3173AC8CE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785E26D-B087-E41C-8ADF-D352CA032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F294DA2-68B1-03B9-90AA-22F82D8A4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8A504D2-C70D-4776-3BC2-41C8422129E9}"/>
              </a:ext>
            </a:extLst>
          </p:cNvPr>
          <p:cNvSpPr>
            <a:spLocks noGrp="1"/>
          </p:cNvSpPr>
          <p:nvPr>
            <p:ph type="dt" sz="half" idx="10"/>
          </p:nvPr>
        </p:nvSpPr>
        <p:spPr/>
        <p:txBody>
          <a:bodyPr/>
          <a:lstStyle/>
          <a:p>
            <a:fld id="{1FB0D992-4787-411F-92F4-D4A3727CF4FD}" type="datetimeFigureOut">
              <a:rPr lang="el-GR" smtClean="0"/>
              <a:t>15/3/2024</a:t>
            </a:fld>
            <a:endParaRPr lang="el-GR"/>
          </a:p>
        </p:txBody>
      </p:sp>
      <p:sp>
        <p:nvSpPr>
          <p:cNvPr id="6" name="Θέση υποσέλιδου 5">
            <a:extLst>
              <a:ext uri="{FF2B5EF4-FFF2-40B4-BE49-F238E27FC236}">
                <a16:creationId xmlns:a16="http://schemas.microsoft.com/office/drawing/2014/main" id="{D245A016-258E-081D-D4B7-2A68A35E5E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2F694B-D112-785E-972C-B846DF17E9C0}"/>
              </a:ext>
            </a:extLst>
          </p:cNvPr>
          <p:cNvSpPr>
            <a:spLocks noGrp="1"/>
          </p:cNvSpPr>
          <p:nvPr>
            <p:ph type="sldNum" sz="quarter" idx="12"/>
          </p:nvPr>
        </p:nvSpPr>
        <p:spPr/>
        <p:txBody>
          <a:bodyPr/>
          <a:lstStyle/>
          <a:p>
            <a:fld id="{B4004FEA-C87B-40EE-98F2-17EBE2443AED}" type="slidenum">
              <a:rPr lang="el-GR" smtClean="0"/>
              <a:t>‹#›</a:t>
            </a:fld>
            <a:endParaRPr lang="el-GR"/>
          </a:p>
        </p:txBody>
      </p:sp>
    </p:spTree>
    <p:extLst>
      <p:ext uri="{BB962C8B-B14F-4D97-AF65-F5344CB8AC3E}">
        <p14:creationId xmlns:p14="http://schemas.microsoft.com/office/powerpoint/2010/main" val="109454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4FD804C-8333-745D-D4E4-9DF4146C3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8826BA-4EF5-29B2-E7CE-6EF507335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2D504C-1C20-D9F9-38B8-540D13568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0D992-4787-411F-92F4-D4A3727CF4FD}" type="datetimeFigureOut">
              <a:rPr lang="el-GR" smtClean="0"/>
              <a:t>15/3/2024</a:t>
            </a:fld>
            <a:endParaRPr lang="el-GR"/>
          </a:p>
        </p:txBody>
      </p:sp>
      <p:sp>
        <p:nvSpPr>
          <p:cNvPr id="5" name="Θέση υποσέλιδου 4">
            <a:extLst>
              <a:ext uri="{FF2B5EF4-FFF2-40B4-BE49-F238E27FC236}">
                <a16:creationId xmlns:a16="http://schemas.microsoft.com/office/drawing/2014/main" id="{EB695E07-434C-5E78-93BD-9BD491395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272F0F8-5C4C-FC67-7AF9-112FFB630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004FEA-C87B-40EE-98F2-17EBE2443AED}" type="slidenum">
              <a:rPr lang="el-GR" smtClean="0"/>
              <a:t>‹#›</a:t>
            </a:fld>
            <a:endParaRPr lang="el-GR"/>
          </a:p>
        </p:txBody>
      </p:sp>
    </p:spTree>
    <p:extLst>
      <p:ext uri="{BB962C8B-B14F-4D97-AF65-F5344CB8AC3E}">
        <p14:creationId xmlns:p14="http://schemas.microsoft.com/office/powerpoint/2010/main" val="353677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14630D-D477-3156-C895-617A28D15D28}"/>
              </a:ext>
            </a:extLst>
          </p:cNvPr>
          <p:cNvPicPr>
            <a:picLocks noChangeAspect="1"/>
          </p:cNvPicPr>
          <p:nvPr/>
        </p:nvPicPr>
        <p:blipFill rotWithShape="1">
          <a:blip r:embed="rId2">
            <a:alphaModFix amt="50000"/>
          </a:blip>
          <a:srcRect t="6610" b="5841"/>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600317BD-F922-D9EE-F6E2-83B736991298}"/>
              </a:ext>
            </a:extLst>
          </p:cNvPr>
          <p:cNvSpPr>
            <a:spLocks noGrp="1"/>
          </p:cNvSpPr>
          <p:nvPr>
            <p:ph type="ctrTitle"/>
          </p:nvPr>
        </p:nvSpPr>
        <p:spPr>
          <a:xfrm>
            <a:off x="1524000" y="1122362"/>
            <a:ext cx="9144000" cy="2900518"/>
          </a:xfrm>
        </p:spPr>
        <p:txBody>
          <a:bodyPr>
            <a:normAutofit/>
          </a:bodyPr>
          <a:lstStyle/>
          <a:p>
            <a:r>
              <a:rPr lang="el-GR">
                <a:solidFill>
                  <a:srgbClr val="FFFFFF"/>
                </a:solidFill>
              </a:rPr>
              <a:t>ΜΟΔΑ: </a:t>
            </a:r>
            <a:r>
              <a:rPr lang="en-US">
                <a:solidFill>
                  <a:srgbClr val="FFFFFF"/>
                </a:solidFill>
              </a:rPr>
              <a:t>MODUS ( </a:t>
            </a:r>
            <a:r>
              <a:rPr lang="el-GR">
                <a:solidFill>
                  <a:srgbClr val="FFFFFF"/>
                </a:solidFill>
              </a:rPr>
              <a:t>λατινικός όρος=τρόπος,διάθεση)</a:t>
            </a:r>
          </a:p>
        </p:txBody>
      </p:sp>
      <p:sp>
        <p:nvSpPr>
          <p:cNvPr id="3" name="Υπότιτλος 2">
            <a:extLst>
              <a:ext uri="{FF2B5EF4-FFF2-40B4-BE49-F238E27FC236}">
                <a16:creationId xmlns:a16="http://schemas.microsoft.com/office/drawing/2014/main" id="{313C6C55-42C1-0480-A921-1398AD60FD99}"/>
              </a:ext>
            </a:extLst>
          </p:cNvPr>
          <p:cNvSpPr>
            <a:spLocks noGrp="1"/>
          </p:cNvSpPr>
          <p:nvPr>
            <p:ph type="subTitle" idx="1"/>
          </p:nvPr>
        </p:nvSpPr>
        <p:spPr>
          <a:xfrm>
            <a:off x="1524000" y="4159404"/>
            <a:ext cx="9144000" cy="1098395"/>
          </a:xfrm>
        </p:spPr>
        <p:txBody>
          <a:bodyPr>
            <a:normAutofit/>
          </a:bodyPr>
          <a:lstStyle/>
          <a:p>
            <a:r>
              <a:rPr lang="el-GR">
                <a:solidFill>
                  <a:srgbClr val="FFFFFF"/>
                </a:solidFill>
              </a:rPr>
              <a:t>Ορισμός: η κυρίαρχη κατά περιόδους τάση όσον αφορά την ένδυση και τον καλλωπισμό αλλά και άλλες εκφράσεις του καθημερινού πολιτισμού, τον τρόπο ζωής και συμπεριφοράς των ανθρώπων.</a:t>
            </a:r>
          </a:p>
        </p:txBody>
      </p:sp>
    </p:spTree>
    <p:extLst>
      <p:ext uri="{BB962C8B-B14F-4D97-AF65-F5344CB8AC3E}">
        <p14:creationId xmlns:p14="http://schemas.microsoft.com/office/powerpoint/2010/main" val="3870630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Αναλογικό ρολόι τοίχου">
            <a:extLst>
              <a:ext uri="{FF2B5EF4-FFF2-40B4-BE49-F238E27FC236}">
                <a16:creationId xmlns:a16="http://schemas.microsoft.com/office/drawing/2014/main" id="{1D0E1DE6-C3F5-9156-26FA-07A938191930}"/>
              </a:ext>
            </a:extLst>
          </p:cNvPr>
          <p:cNvPicPr>
            <a:picLocks noChangeAspect="1"/>
          </p:cNvPicPr>
          <p:nvPr/>
        </p:nvPicPr>
        <p:blipFill rotWithShape="1">
          <a:blip r:embed="rId2"/>
          <a:srcRect l="13572" r="27385"/>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6A02767-53E5-8BE4-C534-FF2348479FE5}"/>
              </a:ext>
            </a:extLst>
          </p:cNvPr>
          <p:cNvSpPr>
            <a:spLocks noGrp="1"/>
          </p:cNvSpPr>
          <p:nvPr>
            <p:ph type="title"/>
          </p:nvPr>
        </p:nvSpPr>
        <p:spPr>
          <a:xfrm>
            <a:off x="761801" y="328512"/>
            <a:ext cx="4778387" cy="1628970"/>
          </a:xfrm>
        </p:spPr>
        <p:txBody>
          <a:bodyPr anchor="ctr">
            <a:normAutofit/>
          </a:bodyPr>
          <a:lstStyle/>
          <a:p>
            <a:r>
              <a:rPr lang="el-GR" sz="4000"/>
              <a:t>Γρήγορη μόδα:</a:t>
            </a:r>
            <a:r>
              <a:rPr lang="en-US" sz="4000"/>
              <a:t>fast fashion</a:t>
            </a:r>
            <a:endParaRPr lang="el-GR" sz="4000"/>
          </a:p>
        </p:txBody>
      </p:sp>
      <p:sp>
        <p:nvSpPr>
          <p:cNvPr id="3" name="Θέση περιεχομένου 2">
            <a:extLst>
              <a:ext uri="{FF2B5EF4-FFF2-40B4-BE49-F238E27FC236}">
                <a16:creationId xmlns:a16="http://schemas.microsoft.com/office/drawing/2014/main" id="{9480D834-3D6E-462F-D951-C953ED620623}"/>
              </a:ext>
            </a:extLst>
          </p:cNvPr>
          <p:cNvSpPr>
            <a:spLocks noGrp="1"/>
          </p:cNvSpPr>
          <p:nvPr>
            <p:ph idx="1"/>
          </p:nvPr>
        </p:nvSpPr>
        <p:spPr>
          <a:xfrm>
            <a:off x="761801" y="2884929"/>
            <a:ext cx="4659756" cy="3374137"/>
          </a:xfrm>
        </p:spPr>
        <p:txBody>
          <a:bodyPr anchor="ctr">
            <a:normAutofit/>
          </a:bodyPr>
          <a:lstStyle/>
          <a:p>
            <a:pPr>
              <a:spcAft>
                <a:spcPts val="800"/>
              </a:spcAft>
            </a:pPr>
            <a:r>
              <a:rPr lang="en-US" sz="1700" kern="100">
                <a:latin typeface="Aptos" panose="020B0004020202020204" pitchFamily="34" charset="0"/>
                <a:ea typeface="Aptos" panose="020B0004020202020204" pitchFamily="34" charset="0"/>
                <a:cs typeface="Times New Roman" panose="02020603050405020304" pitchFamily="18" charset="0"/>
              </a:rPr>
              <a:t>H </a:t>
            </a:r>
            <a:r>
              <a:rPr lang="el-GR" sz="1700" kern="100">
                <a:effectLst/>
                <a:latin typeface="Aptos" panose="020B0004020202020204" pitchFamily="34" charset="0"/>
                <a:ea typeface="Aptos" panose="020B0004020202020204" pitchFamily="34" charset="0"/>
                <a:cs typeface="Times New Roman" panose="02020603050405020304" pitchFamily="18" charset="0"/>
              </a:rPr>
              <a:t>γρήγορη μόδα αντιπροσωπεύει τα εύκολα προσβάσιμα και μοντέρνα ρούχα, τα οποία παράγονται σε αναπτυσσόμενες χώρες προς όφελος μεγάλων εταιρειών παγκόσμιας εμβέλειας. Οι εταιρείες αυτές προσφέρουν συνεχώς νέα προϊόντα στην αγορά σε πολύ φτηνές τιμές, οδηγώντας καταναλωτές και καταναλώτριες να αγοράζουν ρούχα που συχνά δε χρειάζονται. Παράλληλα, δημιουργείται με αυτό τον τρόπο η αντίληψη ότι το ρούχο είναι είδος προσωρινό ή ακόμα και μίας χρήσης.  </a:t>
            </a:r>
          </a:p>
          <a:p>
            <a:endParaRPr lang="el-GR" sz="1700"/>
          </a:p>
        </p:txBody>
      </p:sp>
    </p:spTree>
    <p:extLst>
      <p:ext uri="{BB962C8B-B14F-4D97-AF65-F5344CB8AC3E}">
        <p14:creationId xmlns:p14="http://schemas.microsoft.com/office/powerpoint/2010/main" val="429023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4" name="Group 1043">
            <a:extLst>
              <a:ext uri="{FF2B5EF4-FFF2-40B4-BE49-F238E27FC236}">
                <a16:creationId xmlns:a16="http://schemas.microsoft.com/office/drawing/2014/main" id="{65029CA8-B9AC-4FB9-ABD9-29D56968D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045" name="Color">
              <a:extLst>
                <a:ext uri="{FF2B5EF4-FFF2-40B4-BE49-F238E27FC236}">
                  <a16:creationId xmlns:a16="http://schemas.microsoft.com/office/drawing/2014/main" id="{5AE17642-D811-47CD-8BA8-18FF5FE9B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Color">
              <a:extLst>
                <a:ext uri="{FF2B5EF4-FFF2-40B4-BE49-F238E27FC236}">
                  <a16:creationId xmlns:a16="http://schemas.microsoft.com/office/drawing/2014/main" id="{7A882BBB-2A6D-439B-B6A2-994C8A3CF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What Is Fast Fashion—and Why Is It a Problem?">
            <a:extLst>
              <a:ext uri="{FF2B5EF4-FFF2-40B4-BE49-F238E27FC236}">
                <a16:creationId xmlns:a16="http://schemas.microsoft.com/office/drawing/2014/main" id="{D5DCBB70-A6A7-16FC-7972-BB3539D005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01" r="2" b="14434"/>
          <a:stretch/>
        </p:blipFill>
        <p:spPr bwMode="auto">
          <a:xfrm>
            <a:off x="6707168" y="806015"/>
            <a:ext cx="4855862" cy="26356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end of the road for fast fashion? The EU hopes so | Euronews">
            <a:extLst>
              <a:ext uri="{FF2B5EF4-FFF2-40B4-BE49-F238E27FC236}">
                <a16:creationId xmlns:a16="http://schemas.microsoft.com/office/drawing/2014/main" id="{E47B380F-A034-C309-6CDD-61533F066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74" r="-1" b="-1"/>
          <a:stretch/>
        </p:blipFill>
        <p:spPr bwMode="auto">
          <a:xfrm>
            <a:off x="6707168" y="3506528"/>
            <a:ext cx="4855862" cy="2635689"/>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oup 104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9" name="Freeform: Shape 104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0" name="Freeform: Shape 104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1" name="Freeform: Shape 105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2" name="Freeform: Shape 105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3" name="Freeform: Shape 105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4" name="Freeform: Shape 105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5" name="Freeform: Shape 105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C16C2E0-8157-9748-4C7E-DB1383C7BCB2}"/>
              </a:ext>
            </a:extLst>
          </p:cNvPr>
          <p:cNvSpPr>
            <a:spLocks noGrp="1"/>
          </p:cNvSpPr>
          <p:nvPr>
            <p:ph type="title"/>
          </p:nvPr>
        </p:nvSpPr>
        <p:spPr>
          <a:xfrm>
            <a:off x="786385" y="676656"/>
            <a:ext cx="5074368" cy="2752344"/>
          </a:xfrm>
        </p:spPr>
        <p:txBody>
          <a:bodyPr anchor="b">
            <a:normAutofit/>
          </a:bodyPr>
          <a:lstStyle/>
          <a:p>
            <a:r>
              <a:rPr lang="en-US" sz="3000">
                <a:solidFill>
                  <a:schemeClr val="bg1"/>
                </a:solidFill>
              </a:rPr>
              <a:t>A</a:t>
            </a:r>
            <a:r>
              <a:rPr lang="el-GR" sz="3000">
                <a:solidFill>
                  <a:schemeClr val="bg1"/>
                </a:solidFill>
              </a:rPr>
              <a:t>ς προβληματιστούμε…………… </a:t>
            </a:r>
          </a:p>
        </p:txBody>
      </p:sp>
      <p:sp>
        <p:nvSpPr>
          <p:cNvPr id="1032" name="Content Placeholder 1031">
            <a:extLst>
              <a:ext uri="{FF2B5EF4-FFF2-40B4-BE49-F238E27FC236}">
                <a16:creationId xmlns:a16="http://schemas.microsoft.com/office/drawing/2014/main" id="{FA99A92A-DB1C-57DB-342C-5759FC69A0BA}"/>
              </a:ext>
            </a:extLst>
          </p:cNvPr>
          <p:cNvSpPr>
            <a:spLocks noGrp="1"/>
          </p:cNvSpPr>
          <p:nvPr>
            <p:ph idx="1"/>
          </p:nvPr>
        </p:nvSpPr>
        <p:spPr>
          <a:xfrm>
            <a:off x="786383" y="3506528"/>
            <a:ext cx="5074368" cy="2674816"/>
          </a:xfrm>
        </p:spPr>
        <p:txBody>
          <a:bodyPr anchor="t">
            <a:normAutofit/>
          </a:bodyPr>
          <a:lstStyle/>
          <a:p>
            <a:endParaRPr lang="en-US" sz="1800">
              <a:solidFill>
                <a:schemeClr val="bg1"/>
              </a:solidFill>
            </a:endParaRPr>
          </a:p>
        </p:txBody>
      </p:sp>
    </p:spTree>
    <p:extLst>
      <p:ext uri="{BB962C8B-B14F-4D97-AF65-F5344CB8AC3E}">
        <p14:creationId xmlns:p14="http://schemas.microsoft.com/office/powerpoint/2010/main" val="371970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6EEDD-A4FE-97C0-F40C-1E9E768DB892}"/>
              </a:ext>
            </a:extLst>
          </p:cNvPr>
          <p:cNvSpPr>
            <a:spLocks noGrp="1"/>
          </p:cNvSpPr>
          <p:nvPr>
            <p:ph type="title"/>
          </p:nvPr>
        </p:nvSpPr>
        <p:spPr/>
        <p:txBody>
          <a:bodyPr/>
          <a:lstStyle/>
          <a:p>
            <a:endParaRPr lang="el-GR"/>
          </a:p>
        </p:txBody>
      </p:sp>
      <p:pic>
        <p:nvPicPr>
          <p:cNvPr id="3074" name="Picture 2" descr="Mediterranean Cosmos - Τα slingbacks είναι μια δήλωση μόδας!">
            <a:extLst>
              <a:ext uri="{FF2B5EF4-FFF2-40B4-BE49-F238E27FC236}">
                <a16:creationId xmlns:a16="http://schemas.microsoft.com/office/drawing/2014/main" id="{BAC9201E-64FA-96FB-C698-B6C39C737E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1606" y="1825625"/>
            <a:ext cx="66887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6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4C7AF-2507-A3FE-8B6C-0A23C6F6452D}"/>
              </a:ext>
            </a:extLst>
          </p:cNvPr>
          <p:cNvSpPr>
            <a:spLocks noGrp="1"/>
          </p:cNvSpPr>
          <p:nvPr>
            <p:ph type="title"/>
          </p:nvPr>
        </p:nvSpPr>
        <p:spPr>
          <a:xfrm>
            <a:off x="833120" y="1122363"/>
            <a:ext cx="3200400" cy="2387600"/>
          </a:xfrm>
        </p:spPr>
        <p:txBody>
          <a:bodyPr vert="horz" lIns="91440" tIns="45720" rIns="91440" bIns="45720" rtlCol="0" anchor="b">
            <a:normAutofit/>
          </a:bodyPr>
          <a:lstStyle/>
          <a:p>
            <a:r>
              <a:rPr lang="en-US" kern="1200">
                <a:solidFill>
                  <a:schemeClr val="tx1"/>
                </a:solidFill>
                <a:latin typeface="+mj-lt"/>
                <a:ea typeface="+mj-ea"/>
                <a:cs typeface="+mj-cs"/>
              </a:rPr>
              <a:t>Μόδα=τέχνη;</a:t>
            </a:r>
          </a:p>
        </p:txBody>
      </p:sp>
      <p:sp>
        <p:nvSpPr>
          <p:cNvPr id="4144" name="Content Placeholder 4143">
            <a:extLst>
              <a:ext uri="{FF2B5EF4-FFF2-40B4-BE49-F238E27FC236}">
                <a16:creationId xmlns:a16="http://schemas.microsoft.com/office/drawing/2014/main" id="{C0287B11-D9B0-B1D3-E72F-75D3751653DF}"/>
              </a:ext>
            </a:extLst>
          </p:cNvPr>
          <p:cNvSpPr>
            <a:spLocks noGrp="1"/>
          </p:cNvSpPr>
          <p:nvPr>
            <p:ph idx="1"/>
          </p:nvPr>
        </p:nvSpPr>
        <p:spPr>
          <a:xfrm>
            <a:off x="833120" y="3602038"/>
            <a:ext cx="3200400" cy="1655762"/>
          </a:xfrm>
        </p:spPr>
        <p:txBody>
          <a:bodyPr vert="horz" lIns="91440" tIns="45720" rIns="91440" bIns="45720" rtlCol="0">
            <a:normAutofit/>
          </a:bodyPr>
          <a:lstStyle/>
          <a:p>
            <a:pPr marL="0" indent="0">
              <a:buNone/>
            </a:pPr>
            <a:r>
              <a:rPr lang="en-US" sz="1800" kern="1200" dirty="0" err="1">
                <a:solidFill>
                  <a:schemeClr val="tx1"/>
                </a:solidFill>
                <a:latin typeface="+mn-lt"/>
                <a:ea typeface="+mn-ea"/>
                <a:cs typeface="+mn-cs"/>
              </a:rPr>
              <a:t>Εκεί</a:t>
            </a:r>
            <a:r>
              <a:rPr lang="en-US" sz="1800" kern="1200" dirty="0">
                <a:solidFill>
                  <a:schemeClr val="tx1"/>
                </a:solidFill>
                <a:latin typeface="+mn-lt"/>
                <a:ea typeface="+mn-ea"/>
                <a:cs typeface="+mn-cs"/>
              </a:rPr>
              <a:t> π</a:t>
            </a:r>
            <a:r>
              <a:rPr lang="en-US" sz="1800" kern="1200" dirty="0" err="1">
                <a:solidFill>
                  <a:schemeClr val="tx1"/>
                </a:solidFill>
                <a:latin typeface="+mn-lt"/>
                <a:ea typeface="+mn-ea"/>
                <a:cs typeface="+mn-cs"/>
              </a:rPr>
              <a:t>ου</a:t>
            </a:r>
            <a:r>
              <a:rPr lang="en-US" sz="1800" kern="1200" dirty="0">
                <a:solidFill>
                  <a:schemeClr val="tx1"/>
                </a:solidFill>
                <a:latin typeface="+mn-lt"/>
                <a:ea typeface="+mn-ea"/>
                <a:cs typeface="+mn-cs"/>
              </a:rPr>
              <a:t> α</a:t>
            </a:r>
            <a:r>
              <a:rPr lang="en-US" sz="1800" kern="1200" dirty="0" err="1">
                <a:solidFill>
                  <a:schemeClr val="tx1"/>
                </a:solidFill>
                <a:latin typeface="+mn-lt"/>
                <a:ea typeface="+mn-ea"/>
                <a:cs typeface="+mn-cs"/>
              </a:rPr>
              <a:t>ρχίζει</a:t>
            </a:r>
            <a:r>
              <a:rPr lang="en-US" sz="1800" kern="1200" dirty="0">
                <a:solidFill>
                  <a:schemeClr val="tx1"/>
                </a:solidFill>
                <a:latin typeface="+mn-lt"/>
                <a:ea typeface="+mn-ea"/>
                <a:cs typeface="+mn-cs"/>
              </a:rPr>
              <a:t> η </a:t>
            </a:r>
            <a:r>
              <a:rPr lang="en-US" sz="1800" kern="1200" dirty="0" err="1">
                <a:solidFill>
                  <a:schemeClr val="tx1"/>
                </a:solidFill>
                <a:latin typeface="+mn-lt"/>
                <a:ea typeface="+mn-ea"/>
                <a:cs typeface="+mn-cs"/>
              </a:rPr>
              <a:t>μόδ</a:t>
            </a:r>
            <a:r>
              <a:rPr lang="en-US" sz="1800" kern="1200" dirty="0">
                <a:solidFill>
                  <a:schemeClr val="tx1"/>
                </a:solidFill>
                <a:latin typeface="+mn-lt"/>
                <a:ea typeface="+mn-ea"/>
                <a:cs typeface="+mn-cs"/>
              </a:rPr>
              <a:t>α πεθαίνει το στιλ….</a:t>
            </a:r>
          </a:p>
        </p:txBody>
      </p:sp>
      <p:pic>
        <p:nvPicPr>
          <p:cNvPr id="4102" name="Picture 6" descr="Μόδα για… άντρες - Newsbeast">
            <a:extLst>
              <a:ext uri="{FF2B5EF4-FFF2-40B4-BE49-F238E27FC236}">
                <a16:creationId xmlns:a16="http://schemas.microsoft.com/office/drawing/2014/main" id="{3CA78B49-3DB4-DE27-44FF-F6B78B48D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28" r="12642" b="-1"/>
          <a:stretch/>
        </p:blipFill>
        <p:spPr bwMode="auto">
          <a:xfrm>
            <a:off x="4653627" y="-1"/>
            <a:ext cx="4614002" cy="451595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Γκάρεθ Που: Όταν η μόδα είναι Τέχνη | New Life Ειδήσεις">
            <a:extLst>
              <a:ext uri="{FF2B5EF4-FFF2-40B4-BE49-F238E27FC236}">
                <a16:creationId xmlns:a16="http://schemas.microsoft.com/office/drawing/2014/main" id="{A6F659AE-4C7A-AE39-B21C-04E8073A21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42" r="11522" b="-3"/>
          <a:stretch/>
        </p:blipFill>
        <p:spPr bwMode="auto">
          <a:xfrm>
            <a:off x="9355353" y="-1"/>
            <a:ext cx="2829214" cy="21830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Η μυστική ζωή της Κοκό Σανέλ ως πράκτορας των Ναζί -Νύχτες με τον εχθρό |  in.gr">
            <a:extLst>
              <a:ext uri="{FF2B5EF4-FFF2-40B4-BE49-F238E27FC236}">
                <a16:creationId xmlns:a16="http://schemas.microsoft.com/office/drawing/2014/main" id="{F8523171-4BA0-9762-184F-36F06562A3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10" r="7720" b="3"/>
          <a:stretch/>
        </p:blipFill>
        <p:spPr bwMode="auto">
          <a:xfrm>
            <a:off x="9355353" y="2274491"/>
            <a:ext cx="2825496" cy="22414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Συν μέγεθος μόδας μοντέλο σε casual ρούχα, λίπος γυναίκα σε γκρίζο φόντο,  το υπερβολικό βάρος γυναικείο σώμα — Φωτογραφία Αρχείου © starast #155295864">
            <a:extLst>
              <a:ext uri="{FF2B5EF4-FFF2-40B4-BE49-F238E27FC236}">
                <a16:creationId xmlns:a16="http://schemas.microsoft.com/office/drawing/2014/main" id="{C7C2B9C3-C112-4F91-7C02-5974D81315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50343"/>
          <a:stretch/>
        </p:blipFill>
        <p:spPr bwMode="auto">
          <a:xfrm>
            <a:off x="4653627" y="4616536"/>
            <a:ext cx="2829212" cy="22414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Βρετανικό Μουσείο:Επίδειξη μόδας του Οίκου Erdem στα γλυπτά του  Παρθενώνα-Μενδώνη: Προσβολή και ευτελισμός | Libre">
            <a:extLst>
              <a:ext uri="{FF2B5EF4-FFF2-40B4-BE49-F238E27FC236}">
                <a16:creationId xmlns:a16="http://schemas.microsoft.com/office/drawing/2014/main" id="{A6AC1813-7BB4-8BA3-F86C-6EC6E95D4D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539" b="16555"/>
          <a:stretch/>
        </p:blipFill>
        <p:spPr bwMode="auto">
          <a:xfrm>
            <a:off x="7570565" y="4607393"/>
            <a:ext cx="4614002" cy="225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943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2A13B0-B29E-C9CD-B45F-0671E6F17825}"/>
              </a:ext>
            </a:extLst>
          </p:cNvPr>
          <p:cNvSpPr>
            <a:spLocks noGrp="1"/>
          </p:cNvSpPr>
          <p:nvPr>
            <p:ph type="title"/>
          </p:nvPr>
        </p:nvSpPr>
        <p:spPr>
          <a:xfrm>
            <a:off x="838201" y="365125"/>
            <a:ext cx="5251316" cy="1807305"/>
          </a:xfrm>
        </p:spPr>
        <p:txBody>
          <a:bodyPr>
            <a:normAutofit/>
          </a:bodyPr>
          <a:lstStyle/>
          <a:p>
            <a:r>
              <a:rPr lang="el-GR"/>
              <a:t>Στιλ : </a:t>
            </a:r>
            <a:r>
              <a:rPr lang="en-US"/>
              <a:t>style ( </a:t>
            </a:r>
            <a:r>
              <a:rPr lang="el-GR"/>
              <a:t>γαλλικός όρος)</a:t>
            </a:r>
          </a:p>
        </p:txBody>
      </p:sp>
      <p:sp>
        <p:nvSpPr>
          <p:cNvPr id="3" name="Θέση περιεχομένου 2">
            <a:extLst>
              <a:ext uri="{FF2B5EF4-FFF2-40B4-BE49-F238E27FC236}">
                <a16:creationId xmlns:a16="http://schemas.microsoft.com/office/drawing/2014/main" id="{AB539429-DB72-9E98-7B20-F358669E8CF6}"/>
              </a:ext>
            </a:extLst>
          </p:cNvPr>
          <p:cNvSpPr>
            <a:spLocks noGrp="1"/>
          </p:cNvSpPr>
          <p:nvPr>
            <p:ph idx="1"/>
          </p:nvPr>
        </p:nvSpPr>
        <p:spPr>
          <a:xfrm>
            <a:off x="838200" y="2333297"/>
            <a:ext cx="4619621" cy="3843666"/>
          </a:xfrm>
        </p:spPr>
        <p:txBody>
          <a:bodyPr>
            <a:normAutofit/>
          </a:bodyPr>
          <a:lstStyle/>
          <a:p>
            <a:r>
              <a:rPr lang="el-GR" sz="2000" dirty="0"/>
              <a:t>Ορισμός: καλλιτεχνικός ρυθμός, τεχνοτροπία . Ο ιδιαίτερος τρόπος έκφρασης , το ύφος.. Η εξωτερική εμφάνιση κάποιου και ο ιδιαίτερος τρόπος με τον οποίο αυτή διαμορφώνεται… Η προσεγμένη εξωτερική εμφάνιση που εκφράζει με ευχάριστο τρόπο την προσωπικότητα κάποιου…</a:t>
            </a:r>
          </a:p>
        </p:txBody>
      </p:sp>
      <p:pic>
        <p:nvPicPr>
          <p:cNvPr id="13" name="Picture 12" descr="Ρολόι καρπού κοντινό πλάνο">
            <a:extLst>
              <a:ext uri="{FF2B5EF4-FFF2-40B4-BE49-F238E27FC236}">
                <a16:creationId xmlns:a16="http://schemas.microsoft.com/office/drawing/2014/main" id="{78252616-F626-D6EA-A26F-F6A4970A9CA4}"/>
              </a:ext>
            </a:extLst>
          </p:cNvPr>
          <p:cNvPicPr>
            <a:picLocks noChangeAspect="1"/>
          </p:cNvPicPr>
          <p:nvPr/>
        </p:nvPicPr>
        <p:blipFill rotWithShape="1">
          <a:blip r:embed="rId2"/>
          <a:srcRect l="25177" r="1678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9646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Θέση περιεχομένου 4" descr="Εικόνα που περιέχει νυφικό, ρουχισμός, φόρεμα, νύφη&#10;&#10;Περιγραφή που δημιουργήθηκε αυτόματα">
            <a:extLst>
              <a:ext uri="{FF2B5EF4-FFF2-40B4-BE49-F238E27FC236}">
                <a16:creationId xmlns:a16="http://schemas.microsoft.com/office/drawing/2014/main" id="{29991F5F-F0F2-1BCC-DC4C-673C469474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820"/>
          <a:stretch/>
        </p:blipFill>
        <p:spPr>
          <a:xfrm>
            <a:off x="20" y="1282"/>
            <a:ext cx="12191980" cy="6856718"/>
          </a:xfrm>
          <a:prstGeom prst="rect">
            <a:avLst/>
          </a:prstGeom>
        </p:spPr>
      </p:pic>
    </p:spTree>
    <p:extLst>
      <p:ext uri="{BB962C8B-B14F-4D97-AF65-F5344CB8AC3E}">
        <p14:creationId xmlns:p14="http://schemas.microsoft.com/office/powerpoint/2010/main" val="261817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Δεν υπάρχει διαθέσιμη περιγραφή για τη φωτογραφία.">
            <a:extLst>
              <a:ext uri="{FF2B5EF4-FFF2-40B4-BE49-F238E27FC236}">
                <a16:creationId xmlns:a16="http://schemas.microsoft.com/office/drawing/2014/main" id="{90FB03CA-1A5B-065D-567D-78FE8BF096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473" r="-2" b="22388"/>
          <a:stretch/>
        </p:blipFill>
        <p:spPr bwMode="auto">
          <a:xfrm>
            <a:off x="1695450" y="283941"/>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9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ACD17-2631-FB3B-9581-D1D6A2725DA7}"/>
              </a:ext>
            </a:extLst>
          </p:cNvPr>
          <p:cNvSpPr>
            <a:spLocks noGrp="1"/>
          </p:cNvSpPr>
          <p:nvPr>
            <p:ph type="title"/>
          </p:nvPr>
        </p:nvSpPr>
        <p:spPr/>
        <p:txBody>
          <a:bodyPr/>
          <a:lstStyle/>
          <a:p>
            <a:r>
              <a:rPr lang="el-GR" dirty="0"/>
              <a:t>Όροι που σχετίζονται ή αναφέρονται στη μόδα</a:t>
            </a:r>
          </a:p>
        </p:txBody>
      </p:sp>
      <p:graphicFrame>
        <p:nvGraphicFramePr>
          <p:cNvPr id="5" name="Θέση περιεχομένου 2">
            <a:extLst>
              <a:ext uri="{FF2B5EF4-FFF2-40B4-BE49-F238E27FC236}">
                <a16:creationId xmlns:a16="http://schemas.microsoft.com/office/drawing/2014/main" id="{0F46B195-98AD-281D-596F-2A8B510D6C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03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20B88E7-A0CB-6548-0C74-B8271C8E0876}"/>
              </a:ext>
            </a:extLst>
          </p:cNvPr>
          <p:cNvSpPr>
            <a:spLocks noGrp="1"/>
          </p:cNvSpPr>
          <p:nvPr>
            <p:ph type="title"/>
          </p:nvPr>
        </p:nvSpPr>
        <p:spPr>
          <a:xfrm>
            <a:off x="838201" y="365125"/>
            <a:ext cx="5251316" cy="1807305"/>
          </a:xfrm>
        </p:spPr>
        <p:txBody>
          <a:bodyPr>
            <a:normAutofit/>
          </a:bodyPr>
          <a:lstStyle/>
          <a:p>
            <a:r>
              <a:rPr lang="en-US"/>
              <a:t>Fashion victim=</a:t>
            </a:r>
            <a:r>
              <a:rPr lang="en-GB"/>
              <a:t> </a:t>
            </a:r>
            <a:r>
              <a:rPr lang="el-GR"/>
              <a:t>θύμα της μόδας</a:t>
            </a:r>
            <a:endParaRPr lang="el-GR" dirty="0"/>
          </a:p>
        </p:txBody>
      </p:sp>
      <p:sp>
        <p:nvSpPr>
          <p:cNvPr id="3" name="Θέση περιεχομένου 2">
            <a:extLst>
              <a:ext uri="{FF2B5EF4-FFF2-40B4-BE49-F238E27FC236}">
                <a16:creationId xmlns:a16="http://schemas.microsoft.com/office/drawing/2014/main" id="{EEE53404-980C-D1EE-7D8C-964906692ED5}"/>
              </a:ext>
            </a:extLst>
          </p:cNvPr>
          <p:cNvSpPr>
            <a:spLocks noGrp="1"/>
          </p:cNvSpPr>
          <p:nvPr>
            <p:ph idx="1"/>
          </p:nvPr>
        </p:nvSpPr>
        <p:spPr>
          <a:xfrm>
            <a:off x="838200" y="2333297"/>
            <a:ext cx="4619621" cy="3843666"/>
          </a:xfrm>
        </p:spPr>
        <p:txBody>
          <a:bodyPr>
            <a:normAutofit/>
          </a:bodyPr>
          <a:lstStyle/>
          <a:p>
            <a:r>
              <a:rPr lang="el-GR" sz="1700"/>
              <a:t>Το άτομο που ακολουθεί πιστά και τυφλά τις υποδείξεις της μόδας έχοντας αναγάγει σε σκοπό της ζωής του το να είναι πάντα μέσα στην τελευταία λέξη της μόδας. Διαφοροποιείται από τον απλό καταναλωτή ως προς το ότι «..όταν ένας σχεδιαστής λανσάρει μια καινούρια σειρά γυαλιών , είναι ικανό να ταξιδέψει μέχρι το Παρίσι για να τα προμηθευτεί, καθώς δεν αντέχει να περιμένει μέχρι να έρθουν στην Ελλάδα. Ονειρεύεται να είναι ο πρώτος στον περίγυρό του που θα φορέσει ένα ρούχο ή αξεσουάρ σύμφωνα με την τελευταία λέξη της μόδας ».</a:t>
            </a:r>
          </a:p>
        </p:txBody>
      </p:sp>
      <p:pic>
        <p:nvPicPr>
          <p:cNvPr id="5" name="Picture 4" descr="Όμορφο κομψό φόντο με μαλακό ύφασμα">
            <a:extLst>
              <a:ext uri="{FF2B5EF4-FFF2-40B4-BE49-F238E27FC236}">
                <a16:creationId xmlns:a16="http://schemas.microsoft.com/office/drawing/2014/main" id="{168DEF97-57F8-DA6C-F239-58704ACEAAD2}"/>
              </a:ext>
            </a:extLst>
          </p:cNvPr>
          <p:cNvPicPr>
            <a:picLocks noChangeAspect="1"/>
          </p:cNvPicPr>
          <p:nvPr/>
        </p:nvPicPr>
        <p:blipFill rotWithShape="1">
          <a:blip r:embed="rId2"/>
          <a:srcRect l="12161" r="3001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3050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Μικροσκοπικά χυμώδη φυτά">
            <a:extLst>
              <a:ext uri="{FF2B5EF4-FFF2-40B4-BE49-F238E27FC236}">
                <a16:creationId xmlns:a16="http://schemas.microsoft.com/office/drawing/2014/main" id="{93B93A0A-0ADF-4F3D-1C54-970C556E64C7}"/>
              </a:ext>
            </a:extLst>
          </p:cNvPr>
          <p:cNvPicPr>
            <a:picLocks noChangeAspect="1"/>
          </p:cNvPicPr>
          <p:nvPr/>
        </p:nvPicPr>
        <p:blipFill rotWithShape="1">
          <a:blip r:embed="rId2"/>
          <a:srcRect l="15624" r="25110"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65D5A5-9DCB-F0AC-BE4C-B4186B12CEEC}"/>
              </a:ext>
            </a:extLst>
          </p:cNvPr>
          <p:cNvSpPr>
            <a:spLocks noGrp="1"/>
          </p:cNvSpPr>
          <p:nvPr>
            <p:ph type="title"/>
          </p:nvPr>
        </p:nvSpPr>
        <p:spPr>
          <a:xfrm>
            <a:off x="761801" y="328512"/>
            <a:ext cx="4778387" cy="1628970"/>
          </a:xfrm>
        </p:spPr>
        <p:txBody>
          <a:bodyPr anchor="ctr">
            <a:normAutofit/>
          </a:bodyPr>
          <a:lstStyle/>
          <a:p>
            <a:r>
              <a:rPr lang="el-GR" sz="4000"/>
              <a:t>Βιώσιμη μόδα: </a:t>
            </a:r>
            <a:r>
              <a:rPr lang="el-GR" sz="4000">
                <a:effectLst/>
                <a:latin typeface="Aptos" panose="020B0004020202020204" pitchFamily="34" charset="0"/>
                <a:ea typeface="Aptos" panose="020B0004020202020204" pitchFamily="34" charset="0"/>
                <a:cs typeface="Times New Roman" panose="02020603050405020304" pitchFamily="18" charset="0"/>
              </a:rPr>
              <a:t>sustainable fashion</a:t>
            </a:r>
            <a:endParaRPr lang="el-GR" sz="4000"/>
          </a:p>
        </p:txBody>
      </p:sp>
      <p:sp>
        <p:nvSpPr>
          <p:cNvPr id="3" name="Θέση περιεχομένου 2">
            <a:extLst>
              <a:ext uri="{FF2B5EF4-FFF2-40B4-BE49-F238E27FC236}">
                <a16:creationId xmlns:a16="http://schemas.microsoft.com/office/drawing/2014/main" id="{1CB481B1-8FB8-D959-F4FE-95659825CFAB}"/>
              </a:ext>
            </a:extLst>
          </p:cNvPr>
          <p:cNvSpPr>
            <a:spLocks noGrp="1"/>
          </p:cNvSpPr>
          <p:nvPr>
            <p:ph idx="1"/>
          </p:nvPr>
        </p:nvSpPr>
        <p:spPr>
          <a:xfrm>
            <a:off x="761801" y="2884929"/>
            <a:ext cx="4659756" cy="3374137"/>
          </a:xfrm>
        </p:spPr>
        <p:txBody>
          <a:bodyPr anchor="ctr">
            <a:normAutofit/>
          </a:bodyPr>
          <a:lstStyle/>
          <a:p>
            <a:pPr>
              <a:spcAft>
                <a:spcPts val="800"/>
              </a:spcAft>
            </a:pPr>
            <a:r>
              <a:rPr lang="el-GR" sz="1400" kern="100">
                <a:effectLst/>
                <a:latin typeface="Aptos" panose="020B0004020202020204" pitchFamily="34" charset="0"/>
                <a:ea typeface="Aptos" panose="020B0004020202020204" pitchFamily="34" charset="0"/>
                <a:cs typeface="Times New Roman" panose="02020603050405020304" pitchFamily="18" charset="0"/>
              </a:rPr>
              <a:t>Με βάση το λεξικό Collins «Βιωσιμότητα είναι η αποφυγή της εξάντλησης των φυσικών πόρων προκειμένου να διατηρηθεί μία οικολογική ισορροπία», Συνεπώς, μία ενέργεια είναι βιώσιμη, όταν δεν χρησιμοποιούνται περισσότεροι φυσικοί πόροι από όσους μπορεί να αντικαταστήσει ο πλανήτης με φυσικό τρόπο και δεν παράγεται τίποτα που ο πλανήτης να μην μπορεί να απορροφήσει φυσικά. Ακόμα, με βάση τον διάσημο σύμβουλο επιχειρήσεων, John Elkington, η βιωσιμότητα σε μία επιχείρηση συνδέεται με τα 3P: People, Planet, Profit (άνθρωποι, πλανήτης, κέρδος), δηλαδή τον κοινωνικό, περιβαλλοντικό αλλά και οικονομικό αντίκτυπο μίας επιχείρησης.</a:t>
            </a:r>
          </a:p>
          <a:p>
            <a:endParaRPr lang="el-GR" sz="1400"/>
          </a:p>
        </p:txBody>
      </p:sp>
    </p:spTree>
    <p:extLst>
      <p:ext uri="{BB962C8B-B14F-4D97-AF65-F5344CB8AC3E}">
        <p14:creationId xmlns:p14="http://schemas.microsoft.com/office/powerpoint/2010/main" val="41659851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TotalTime>
  <Words>469</Words>
  <Application>Microsoft Office PowerPoint</Application>
  <PresentationFormat>Ευρεία οθόνη</PresentationFormat>
  <Paragraphs>17</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Aptos</vt:lpstr>
      <vt:lpstr>Aptos Display</vt:lpstr>
      <vt:lpstr>Arial</vt:lpstr>
      <vt:lpstr>Θέμα του Office</vt:lpstr>
      <vt:lpstr>ΜΟΔΑ: MODUS ( λατινικός όρος=τρόπος,διάθεση)</vt:lpstr>
      <vt:lpstr>Παρουσίαση του PowerPoint</vt:lpstr>
      <vt:lpstr>Μόδα=τέχνη;</vt:lpstr>
      <vt:lpstr>Στιλ : style ( γαλλικός όρος)</vt:lpstr>
      <vt:lpstr>Παρουσίαση του PowerPoint</vt:lpstr>
      <vt:lpstr>Παρουσίαση του PowerPoint</vt:lpstr>
      <vt:lpstr>Όροι που σχετίζονται ή αναφέρονται στη μόδα</vt:lpstr>
      <vt:lpstr>Fashion victim= θύμα της μόδας</vt:lpstr>
      <vt:lpstr>Βιώσιμη μόδα: sustainable fashion</vt:lpstr>
      <vt:lpstr>Γρήγορη μόδα:fast fashion</vt:lpstr>
      <vt:lpstr>Aς προβληματιστούμε……………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ΜΟΔΑ: MODUS ( λατινικός όρος=τρόπος,διάθεση)</dc:title>
  <dc:creator>P A</dc:creator>
  <cp:lastModifiedBy>P A</cp:lastModifiedBy>
  <cp:revision>2</cp:revision>
  <dcterms:created xsi:type="dcterms:W3CDTF">2024-03-14T18:18:53Z</dcterms:created>
  <dcterms:modified xsi:type="dcterms:W3CDTF">2024-03-15T05:50:51Z</dcterms:modified>
</cp:coreProperties>
</file>