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DEA42-44FD-4398-912B-CAC4B24A886C}" v="73" dt="2024-09-14T15:42:56.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92" d="100"/>
          <a:sy n="92" d="100"/>
        </p:scale>
        <p:origin x="295"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ννα Κουρτεση" userId="c132459e28d848bf" providerId="LiveId" clId="{1F2DEA42-44FD-4398-912B-CAC4B24A886C}"/>
    <pc:docChg chg="undo custSel addSld modSld">
      <pc:chgData name="Μαριαννα Κουρτεση" userId="c132459e28d848bf" providerId="LiveId" clId="{1F2DEA42-44FD-4398-912B-CAC4B24A886C}" dt="2024-09-14T15:44:01.235" v="8840" actId="27636"/>
      <pc:docMkLst>
        <pc:docMk/>
      </pc:docMkLst>
      <pc:sldChg chg="addSp delSp modSp mod">
        <pc:chgData name="Μαριαννα Κουρτεση" userId="c132459e28d848bf" providerId="LiveId" clId="{1F2DEA42-44FD-4398-912B-CAC4B24A886C}" dt="2024-09-14T15:24:50.059" v="8803" actId="21"/>
        <pc:sldMkLst>
          <pc:docMk/>
          <pc:sldMk cId="1216585052" sldId="256"/>
        </pc:sldMkLst>
        <pc:picChg chg="add mod">
          <ac:chgData name="Μαριαννα Κουρτεση" userId="c132459e28d848bf" providerId="LiveId" clId="{1F2DEA42-44FD-4398-912B-CAC4B24A886C}" dt="2024-09-14T15:23:45.376" v="8801" actId="1076"/>
          <ac:picMkLst>
            <pc:docMk/>
            <pc:sldMk cId="1216585052" sldId="256"/>
            <ac:picMk id="5" creationId="{734168EA-EFE5-D7EA-54D7-5826DD0BA48C}"/>
          </ac:picMkLst>
        </pc:picChg>
        <pc:picChg chg="add del mod">
          <ac:chgData name="Μαριαννα Κουρτεση" userId="c132459e28d848bf" providerId="LiveId" clId="{1F2DEA42-44FD-4398-912B-CAC4B24A886C}" dt="2024-09-14T15:24:50.059" v="8803" actId="21"/>
          <ac:picMkLst>
            <pc:docMk/>
            <pc:sldMk cId="1216585052" sldId="256"/>
            <ac:picMk id="7" creationId="{94B0E644-3DD3-8E16-AA34-3BD03C5CF154}"/>
          </ac:picMkLst>
        </pc:picChg>
      </pc:sldChg>
      <pc:sldChg chg="addSp delSp modSp mod">
        <pc:chgData name="Μαριαννα Κουρτεση" userId="c132459e28d848bf" providerId="LiveId" clId="{1F2DEA42-44FD-4398-912B-CAC4B24A886C}" dt="2024-09-14T15:39:19.211" v="8827" actId="14100"/>
        <pc:sldMkLst>
          <pc:docMk/>
          <pc:sldMk cId="353063164" sldId="257"/>
        </pc:sldMkLst>
        <pc:spChg chg="mod">
          <ac:chgData name="Μαριαννα Κουρτεση" userId="c132459e28d848bf" providerId="LiveId" clId="{1F2DEA42-44FD-4398-912B-CAC4B24A886C}" dt="2024-09-14T15:28:41.189" v="8811" actId="14100"/>
          <ac:spMkLst>
            <pc:docMk/>
            <pc:sldMk cId="353063164" sldId="257"/>
            <ac:spMk id="3" creationId="{BD463581-2753-A140-42EC-205B5CC0B00B}"/>
          </ac:spMkLst>
        </pc:spChg>
        <pc:picChg chg="add del mod">
          <ac:chgData name="Μαριαννα Κουρτεση" userId="c132459e28d848bf" providerId="LiveId" clId="{1F2DEA42-44FD-4398-912B-CAC4B24A886C}" dt="2024-09-14T15:28:17.702" v="8809" actId="21"/>
          <ac:picMkLst>
            <pc:docMk/>
            <pc:sldMk cId="353063164" sldId="257"/>
            <ac:picMk id="4" creationId="{3C9C238A-0A78-8F81-699C-6F0DBE251715}"/>
          </ac:picMkLst>
        </pc:picChg>
        <pc:picChg chg="add del mod">
          <ac:chgData name="Μαριαννα Κουρτεση" userId="c132459e28d848bf" providerId="LiveId" clId="{1F2DEA42-44FD-4398-912B-CAC4B24A886C}" dt="2024-09-14T15:29:39.510" v="8813" actId="21"/>
          <ac:picMkLst>
            <pc:docMk/>
            <pc:sldMk cId="353063164" sldId="257"/>
            <ac:picMk id="6" creationId="{1ECCD44F-0777-5F22-7898-A3B7E3E832C7}"/>
          </ac:picMkLst>
        </pc:picChg>
        <pc:picChg chg="add del mod">
          <ac:chgData name="Μαριαννα Κουρτεση" userId="c132459e28d848bf" providerId="LiveId" clId="{1F2DEA42-44FD-4398-912B-CAC4B24A886C}" dt="2024-09-14T15:38:41.679" v="8821" actId="21"/>
          <ac:picMkLst>
            <pc:docMk/>
            <pc:sldMk cId="353063164" sldId="257"/>
            <ac:picMk id="8" creationId="{2009A2E1-0303-1A94-39C0-C03A3785230F}"/>
          </ac:picMkLst>
        </pc:picChg>
        <pc:picChg chg="add mod">
          <ac:chgData name="Μαριαννα Κουρτεση" userId="c132459e28d848bf" providerId="LiveId" clId="{1F2DEA42-44FD-4398-912B-CAC4B24A886C}" dt="2024-09-14T15:38:51.371" v="8824" actId="14100"/>
          <ac:picMkLst>
            <pc:docMk/>
            <pc:sldMk cId="353063164" sldId="257"/>
            <ac:picMk id="10" creationId="{433742BA-8659-7D1E-6BE3-6412879095DD}"/>
          </ac:picMkLst>
        </pc:picChg>
        <pc:picChg chg="add mod">
          <ac:chgData name="Μαριαννα Κουρτεση" userId="c132459e28d848bf" providerId="LiveId" clId="{1F2DEA42-44FD-4398-912B-CAC4B24A886C}" dt="2024-09-14T15:39:19.211" v="8827" actId="14100"/>
          <ac:picMkLst>
            <pc:docMk/>
            <pc:sldMk cId="353063164" sldId="257"/>
            <ac:picMk id="12" creationId="{8FDE4D98-848B-C6C9-93DA-2E05B44A9FC5}"/>
          </ac:picMkLst>
        </pc:picChg>
      </pc:sldChg>
      <pc:sldChg chg="delSp modSp new mod">
        <pc:chgData name="Μαριαννα Κουρτεση" userId="c132459e28d848bf" providerId="LiveId" clId="{1F2DEA42-44FD-4398-912B-CAC4B24A886C}" dt="2024-09-14T07:53:04.326" v="721" actId="14100"/>
        <pc:sldMkLst>
          <pc:docMk/>
          <pc:sldMk cId="2161377664" sldId="258"/>
        </pc:sldMkLst>
        <pc:spChg chg="del">
          <ac:chgData name="Μαριαννα Κουρτεση" userId="c132459e28d848bf" providerId="LiveId" clId="{1F2DEA42-44FD-4398-912B-CAC4B24A886C}" dt="2024-09-14T07:43:21.639" v="24" actId="21"/>
          <ac:spMkLst>
            <pc:docMk/>
            <pc:sldMk cId="2161377664" sldId="258"/>
            <ac:spMk id="2" creationId="{7C9CDD94-7979-9E64-CEC2-99D703A7285E}"/>
          </ac:spMkLst>
        </pc:spChg>
        <pc:spChg chg="mod">
          <ac:chgData name="Μαριαννα Κουρτεση" userId="c132459e28d848bf" providerId="LiveId" clId="{1F2DEA42-44FD-4398-912B-CAC4B24A886C}" dt="2024-09-14T07:53:04.326" v="721" actId="14100"/>
          <ac:spMkLst>
            <pc:docMk/>
            <pc:sldMk cId="2161377664" sldId="258"/>
            <ac:spMk id="3" creationId="{A788631C-E10D-9CE5-738A-BBE880F9AA70}"/>
          </ac:spMkLst>
        </pc:spChg>
      </pc:sldChg>
      <pc:sldChg chg="delSp modSp new mod">
        <pc:chgData name="Μαριαννα Κουρτεση" userId="c132459e28d848bf" providerId="LiveId" clId="{1F2DEA42-44FD-4398-912B-CAC4B24A886C}" dt="2024-09-14T08:07:27.778" v="1121" actId="14100"/>
        <pc:sldMkLst>
          <pc:docMk/>
          <pc:sldMk cId="842047939" sldId="259"/>
        </pc:sldMkLst>
        <pc:spChg chg="del">
          <ac:chgData name="Μαριαννα Κουρτεση" userId="c132459e28d848bf" providerId="LiveId" clId="{1F2DEA42-44FD-4398-912B-CAC4B24A886C}" dt="2024-09-14T07:53:11.644" v="723" actId="21"/>
          <ac:spMkLst>
            <pc:docMk/>
            <pc:sldMk cId="842047939" sldId="259"/>
            <ac:spMk id="2" creationId="{117B7355-292E-C845-1B2B-8F4D3BC9EAD9}"/>
          </ac:spMkLst>
        </pc:spChg>
        <pc:spChg chg="mod">
          <ac:chgData name="Μαριαννα Κουρτεση" userId="c132459e28d848bf" providerId="LiveId" clId="{1F2DEA42-44FD-4398-912B-CAC4B24A886C}" dt="2024-09-14T08:07:27.778" v="1121" actId="14100"/>
          <ac:spMkLst>
            <pc:docMk/>
            <pc:sldMk cId="842047939" sldId="259"/>
            <ac:spMk id="3" creationId="{78E30B68-A8FD-E314-A484-73E1D7E3F5D9}"/>
          </ac:spMkLst>
        </pc:spChg>
      </pc:sldChg>
      <pc:sldChg chg="delSp modSp new mod">
        <pc:chgData name="Μαριαννα Κουρτεση" userId="c132459e28d848bf" providerId="LiveId" clId="{1F2DEA42-44FD-4398-912B-CAC4B24A886C}" dt="2024-09-14T08:15:35.162" v="1279" actId="2711"/>
        <pc:sldMkLst>
          <pc:docMk/>
          <pc:sldMk cId="1844633854" sldId="260"/>
        </pc:sldMkLst>
        <pc:spChg chg="del">
          <ac:chgData name="Μαριαννα Κουρτεση" userId="c132459e28d848bf" providerId="LiveId" clId="{1F2DEA42-44FD-4398-912B-CAC4B24A886C}" dt="2024-09-14T08:07:37.293" v="1123" actId="21"/>
          <ac:spMkLst>
            <pc:docMk/>
            <pc:sldMk cId="1844633854" sldId="260"/>
            <ac:spMk id="2" creationId="{1B30A3FC-1F2F-7C47-1C90-48FD8EDDF3A3}"/>
          </ac:spMkLst>
        </pc:spChg>
        <pc:spChg chg="mod">
          <ac:chgData name="Μαριαννα Κουρτεση" userId="c132459e28d848bf" providerId="LiveId" clId="{1F2DEA42-44FD-4398-912B-CAC4B24A886C}" dt="2024-09-14T08:15:35.162" v="1279" actId="2711"/>
          <ac:spMkLst>
            <pc:docMk/>
            <pc:sldMk cId="1844633854" sldId="260"/>
            <ac:spMk id="3" creationId="{355E6845-AF69-E6AA-A0C3-9C687731B1C0}"/>
          </ac:spMkLst>
        </pc:spChg>
      </pc:sldChg>
      <pc:sldChg chg="delSp modSp new mod">
        <pc:chgData name="Μαριαννα Κουρτεση" userId="c132459e28d848bf" providerId="LiveId" clId="{1F2DEA42-44FD-4398-912B-CAC4B24A886C}" dt="2024-09-14T08:28:04.732" v="1981" actId="1076"/>
        <pc:sldMkLst>
          <pc:docMk/>
          <pc:sldMk cId="3768747289" sldId="261"/>
        </pc:sldMkLst>
        <pc:spChg chg="del">
          <ac:chgData name="Μαριαννα Κουρτεση" userId="c132459e28d848bf" providerId="LiveId" clId="{1F2DEA42-44FD-4398-912B-CAC4B24A886C}" dt="2024-09-14T08:15:50.098" v="1281" actId="21"/>
          <ac:spMkLst>
            <pc:docMk/>
            <pc:sldMk cId="3768747289" sldId="261"/>
            <ac:spMk id="2" creationId="{A022F454-C1B0-8336-FBB7-765CD2395283}"/>
          </ac:spMkLst>
        </pc:spChg>
        <pc:spChg chg="mod">
          <ac:chgData name="Μαριαννα Κουρτεση" userId="c132459e28d848bf" providerId="LiveId" clId="{1F2DEA42-44FD-4398-912B-CAC4B24A886C}" dt="2024-09-14T08:28:04.732" v="1981" actId="1076"/>
          <ac:spMkLst>
            <pc:docMk/>
            <pc:sldMk cId="3768747289" sldId="261"/>
            <ac:spMk id="3" creationId="{7F28CFBE-6BEB-2B0F-E6BF-0D8B968CE76A}"/>
          </ac:spMkLst>
        </pc:spChg>
      </pc:sldChg>
      <pc:sldChg chg="delSp modSp new mod">
        <pc:chgData name="Μαριαννα Κουρτεση" userId="c132459e28d848bf" providerId="LiveId" clId="{1F2DEA42-44FD-4398-912B-CAC4B24A886C}" dt="2024-09-14T08:41:56.599" v="2807" actId="27636"/>
        <pc:sldMkLst>
          <pc:docMk/>
          <pc:sldMk cId="2866448176" sldId="262"/>
        </pc:sldMkLst>
        <pc:spChg chg="del">
          <ac:chgData name="Μαριαννα Κουρτεση" userId="c132459e28d848bf" providerId="LiveId" clId="{1F2DEA42-44FD-4398-912B-CAC4B24A886C}" dt="2024-09-14T08:28:13.517" v="1983" actId="21"/>
          <ac:spMkLst>
            <pc:docMk/>
            <pc:sldMk cId="2866448176" sldId="262"/>
            <ac:spMk id="2" creationId="{76BEC293-CB56-8D07-8BC0-778726B7F73E}"/>
          </ac:spMkLst>
        </pc:spChg>
        <pc:spChg chg="mod">
          <ac:chgData name="Μαριαννα Κουρτεση" userId="c132459e28d848bf" providerId="LiveId" clId="{1F2DEA42-44FD-4398-912B-CAC4B24A886C}" dt="2024-09-14T08:41:56.599" v="2807" actId="27636"/>
          <ac:spMkLst>
            <pc:docMk/>
            <pc:sldMk cId="2866448176" sldId="262"/>
            <ac:spMk id="3" creationId="{F26950EE-48E9-F8D9-6FDA-FB54C6D6CCDE}"/>
          </ac:spMkLst>
        </pc:spChg>
      </pc:sldChg>
      <pc:sldChg chg="addSp delSp modSp new mod">
        <pc:chgData name="Μαριαννα Κουρτεση" userId="c132459e28d848bf" providerId="LiveId" clId="{1F2DEA42-44FD-4398-912B-CAC4B24A886C}" dt="2024-09-14T15:21:05.852" v="8799" actId="122"/>
        <pc:sldMkLst>
          <pc:docMk/>
          <pc:sldMk cId="3490763752" sldId="263"/>
        </pc:sldMkLst>
        <pc:spChg chg="del">
          <ac:chgData name="Μαριαννα Κουρτεση" userId="c132459e28d848bf" providerId="LiveId" clId="{1F2DEA42-44FD-4398-912B-CAC4B24A886C}" dt="2024-09-14T08:42:48.367" v="2809" actId="21"/>
          <ac:spMkLst>
            <pc:docMk/>
            <pc:sldMk cId="3490763752" sldId="263"/>
            <ac:spMk id="2" creationId="{B7DD2819-6A9F-DD08-3564-692C77A6FF69}"/>
          </ac:spMkLst>
        </pc:spChg>
        <pc:spChg chg="mod">
          <ac:chgData name="Μαριαννα Κουρτεση" userId="c132459e28d848bf" providerId="LiveId" clId="{1F2DEA42-44FD-4398-912B-CAC4B24A886C}" dt="2024-09-14T15:21:05.852" v="8799" actId="122"/>
          <ac:spMkLst>
            <pc:docMk/>
            <pc:sldMk cId="3490763752" sldId="263"/>
            <ac:spMk id="3" creationId="{D472406D-0470-31E1-B6C2-A15E2B65CDD4}"/>
          </ac:spMkLst>
        </pc:spChg>
        <pc:spChg chg="add mod">
          <ac:chgData name="Μαριαννα Κουρτεση" userId="c132459e28d848bf" providerId="LiveId" clId="{1F2DEA42-44FD-4398-912B-CAC4B24A886C}" dt="2024-09-14T09:19:03.961" v="3449" actId="113"/>
          <ac:spMkLst>
            <pc:docMk/>
            <pc:sldMk cId="3490763752" sldId="263"/>
            <ac:spMk id="4" creationId="{A181EFAC-394D-4121-9501-641732CE5EB6}"/>
          </ac:spMkLst>
        </pc:spChg>
        <pc:spChg chg="add mod">
          <ac:chgData name="Μαριαννα Κουρτεση" userId="c132459e28d848bf" providerId="LiveId" clId="{1F2DEA42-44FD-4398-912B-CAC4B24A886C}" dt="2024-09-14T09:19:10.416" v="3451" actId="113"/>
          <ac:spMkLst>
            <pc:docMk/>
            <pc:sldMk cId="3490763752" sldId="263"/>
            <ac:spMk id="5" creationId="{4ECCD989-E2E8-B952-8BFE-DB5EB3519DB2}"/>
          </ac:spMkLst>
        </pc:spChg>
        <pc:spChg chg="add mod">
          <ac:chgData name="Μαριαννα Κουρτεση" userId="c132459e28d848bf" providerId="LiveId" clId="{1F2DEA42-44FD-4398-912B-CAC4B24A886C}" dt="2024-09-14T09:19:14.680" v="3452" actId="113"/>
          <ac:spMkLst>
            <pc:docMk/>
            <pc:sldMk cId="3490763752" sldId="263"/>
            <ac:spMk id="6" creationId="{C864909F-746A-2CF5-1F8D-D5E525E476E3}"/>
          </ac:spMkLst>
        </pc:spChg>
      </pc:sldChg>
      <pc:sldChg chg="delSp modSp new mod">
        <pc:chgData name="Μαριαννα Κουρτεση" userId="c132459e28d848bf" providerId="LiveId" clId="{1F2DEA42-44FD-4398-912B-CAC4B24A886C}" dt="2024-09-14T09:24:35.770" v="3488" actId="1076"/>
        <pc:sldMkLst>
          <pc:docMk/>
          <pc:sldMk cId="392798123" sldId="264"/>
        </pc:sldMkLst>
        <pc:spChg chg="del">
          <ac:chgData name="Μαριαννα Κουρτεση" userId="c132459e28d848bf" providerId="LiveId" clId="{1F2DEA42-44FD-4398-912B-CAC4B24A886C}" dt="2024-09-14T09:19:55.316" v="3456" actId="21"/>
          <ac:spMkLst>
            <pc:docMk/>
            <pc:sldMk cId="392798123" sldId="264"/>
            <ac:spMk id="2" creationId="{F5372891-8E3E-C271-D305-6539742C541B}"/>
          </ac:spMkLst>
        </pc:spChg>
        <pc:spChg chg="mod">
          <ac:chgData name="Μαριαννα Κουρτεση" userId="c132459e28d848bf" providerId="LiveId" clId="{1F2DEA42-44FD-4398-912B-CAC4B24A886C}" dt="2024-09-14T09:24:35.770" v="3488" actId="1076"/>
          <ac:spMkLst>
            <pc:docMk/>
            <pc:sldMk cId="392798123" sldId="264"/>
            <ac:spMk id="3" creationId="{B2A8C58F-3733-C2C5-0C46-10B1DBAAE228}"/>
          </ac:spMkLst>
        </pc:spChg>
      </pc:sldChg>
      <pc:sldChg chg="delSp modSp new mod">
        <pc:chgData name="Μαριαννα Κουρτεση" userId="c132459e28d848bf" providerId="LiveId" clId="{1F2DEA42-44FD-4398-912B-CAC4B24A886C}" dt="2024-09-14T09:34:56.844" v="4296" actId="207"/>
        <pc:sldMkLst>
          <pc:docMk/>
          <pc:sldMk cId="1960777167" sldId="265"/>
        </pc:sldMkLst>
        <pc:spChg chg="del">
          <ac:chgData name="Μαριαννα Κουρτεση" userId="c132459e28d848bf" providerId="LiveId" clId="{1F2DEA42-44FD-4398-912B-CAC4B24A886C}" dt="2024-09-14T09:24:40.714" v="3490" actId="21"/>
          <ac:spMkLst>
            <pc:docMk/>
            <pc:sldMk cId="1960777167" sldId="265"/>
            <ac:spMk id="2" creationId="{7496E234-3576-8051-9F0B-FDF4B713DBB4}"/>
          </ac:spMkLst>
        </pc:spChg>
        <pc:spChg chg="mod">
          <ac:chgData name="Μαριαννα Κουρτεση" userId="c132459e28d848bf" providerId="LiveId" clId="{1F2DEA42-44FD-4398-912B-CAC4B24A886C}" dt="2024-09-14T09:34:56.844" v="4296" actId="207"/>
          <ac:spMkLst>
            <pc:docMk/>
            <pc:sldMk cId="1960777167" sldId="265"/>
            <ac:spMk id="3" creationId="{1C618F3B-4711-BAEA-4592-F70F175CB843}"/>
          </ac:spMkLst>
        </pc:spChg>
      </pc:sldChg>
      <pc:sldChg chg="delSp modSp new mod">
        <pc:chgData name="Μαριαννα Κουρτεση" userId="c132459e28d848bf" providerId="LiveId" clId="{1F2DEA42-44FD-4398-912B-CAC4B24A886C}" dt="2024-09-14T09:47:59.663" v="5043" actId="113"/>
        <pc:sldMkLst>
          <pc:docMk/>
          <pc:sldMk cId="700250111" sldId="266"/>
        </pc:sldMkLst>
        <pc:spChg chg="del">
          <ac:chgData name="Μαριαννα Κουρτεση" userId="c132459e28d848bf" providerId="LiveId" clId="{1F2DEA42-44FD-4398-912B-CAC4B24A886C}" dt="2024-09-14T09:35:11.382" v="4298" actId="21"/>
          <ac:spMkLst>
            <pc:docMk/>
            <pc:sldMk cId="700250111" sldId="266"/>
            <ac:spMk id="2" creationId="{B2B098F8-5D52-051B-943B-9BCAF71ACF8D}"/>
          </ac:spMkLst>
        </pc:spChg>
        <pc:spChg chg="mod">
          <ac:chgData name="Μαριαννα Κουρτεση" userId="c132459e28d848bf" providerId="LiveId" clId="{1F2DEA42-44FD-4398-912B-CAC4B24A886C}" dt="2024-09-14T09:47:59.663" v="5043" actId="113"/>
          <ac:spMkLst>
            <pc:docMk/>
            <pc:sldMk cId="700250111" sldId="266"/>
            <ac:spMk id="3" creationId="{8DA54C2C-E0C3-00E9-6DF7-9AD996AFE459}"/>
          </ac:spMkLst>
        </pc:spChg>
      </pc:sldChg>
      <pc:sldChg chg="delSp modSp new mod">
        <pc:chgData name="Μαριαννα Κουρτεση" userId="c132459e28d848bf" providerId="LiveId" clId="{1F2DEA42-44FD-4398-912B-CAC4B24A886C}" dt="2024-09-14T09:55:14.466" v="5261" actId="1076"/>
        <pc:sldMkLst>
          <pc:docMk/>
          <pc:sldMk cId="1244390005" sldId="267"/>
        </pc:sldMkLst>
        <pc:spChg chg="del">
          <ac:chgData name="Μαριαννα Κουρτεση" userId="c132459e28d848bf" providerId="LiveId" clId="{1F2DEA42-44FD-4398-912B-CAC4B24A886C}" dt="2024-09-14T09:48:26.377" v="5045" actId="21"/>
          <ac:spMkLst>
            <pc:docMk/>
            <pc:sldMk cId="1244390005" sldId="267"/>
            <ac:spMk id="2" creationId="{5745E17D-0B36-3F5F-640A-2B706BCE6EB6}"/>
          </ac:spMkLst>
        </pc:spChg>
        <pc:spChg chg="mod">
          <ac:chgData name="Μαριαννα Κουρτεση" userId="c132459e28d848bf" providerId="LiveId" clId="{1F2DEA42-44FD-4398-912B-CAC4B24A886C}" dt="2024-09-14T09:55:14.466" v="5261" actId="1076"/>
          <ac:spMkLst>
            <pc:docMk/>
            <pc:sldMk cId="1244390005" sldId="267"/>
            <ac:spMk id="3" creationId="{2A4C4FDC-6B01-A855-8064-C993C2842A3F}"/>
          </ac:spMkLst>
        </pc:spChg>
      </pc:sldChg>
      <pc:sldChg chg="delSp modSp new mod">
        <pc:chgData name="Μαριαννα Κουρτεση" userId="c132459e28d848bf" providerId="LiveId" clId="{1F2DEA42-44FD-4398-912B-CAC4B24A886C}" dt="2024-09-14T13:47:21.714" v="5355" actId="2711"/>
        <pc:sldMkLst>
          <pc:docMk/>
          <pc:sldMk cId="1044711008" sldId="268"/>
        </pc:sldMkLst>
        <pc:spChg chg="del">
          <ac:chgData name="Μαριαννα Κουρτεση" userId="c132459e28d848bf" providerId="LiveId" clId="{1F2DEA42-44FD-4398-912B-CAC4B24A886C}" dt="2024-09-14T13:38:02.757" v="5263" actId="21"/>
          <ac:spMkLst>
            <pc:docMk/>
            <pc:sldMk cId="1044711008" sldId="268"/>
            <ac:spMk id="2" creationId="{14797A38-ACF7-844F-5C2F-71E6A2434395}"/>
          </ac:spMkLst>
        </pc:spChg>
        <pc:spChg chg="mod">
          <ac:chgData name="Μαριαννα Κουρτεση" userId="c132459e28d848bf" providerId="LiveId" clId="{1F2DEA42-44FD-4398-912B-CAC4B24A886C}" dt="2024-09-14T13:47:21.714" v="5355" actId="2711"/>
          <ac:spMkLst>
            <pc:docMk/>
            <pc:sldMk cId="1044711008" sldId="268"/>
            <ac:spMk id="3" creationId="{87714DE5-BA51-C61B-F4EA-E2DE0554F30E}"/>
          </ac:spMkLst>
        </pc:spChg>
      </pc:sldChg>
      <pc:sldChg chg="delSp modSp new mod">
        <pc:chgData name="Μαριαννα Κουρτεση" userId="c132459e28d848bf" providerId="LiveId" clId="{1F2DEA42-44FD-4398-912B-CAC4B24A886C}" dt="2024-09-14T14:05:37.726" v="6712" actId="20577"/>
        <pc:sldMkLst>
          <pc:docMk/>
          <pc:sldMk cId="3552653180" sldId="269"/>
        </pc:sldMkLst>
        <pc:spChg chg="del">
          <ac:chgData name="Μαριαννα Κουρτεση" userId="c132459e28d848bf" providerId="LiveId" clId="{1F2DEA42-44FD-4398-912B-CAC4B24A886C}" dt="2024-09-14T13:48:56.214" v="5357" actId="21"/>
          <ac:spMkLst>
            <pc:docMk/>
            <pc:sldMk cId="3552653180" sldId="269"/>
            <ac:spMk id="2" creationId="{AF11333B-5977-DAA1-2B81-F7E8304D5054}"/>
          </ac:spMkLst>
        </pc:spChg>
        <pc:spChg chg="mod">
          <ac:chgData name="Μαριαννα Κουρτεση" userId="c132459e28d848bf" providerId="LiveId" clId="{1F2DEA42-44FD-4398-912B-CAC4B24A886C}" dt="2024-09-14T14:05:37.726" v="6712" actId="20577"/>
          <ac:spMkLst>
            <pc:docMk/>
            <pc:sldMk cId="3552653180" sldId="269"/>
            <ac:spMk id="3" creationId="{254DA241-489D-1202-A82C-D9A144AFC6FB}"/>
          </ac:spMkLst>
        </pc:spChg>
      </pc:sldChg>
      <pc:sldChg chg="delSp modSp new mod">
        <pc:chgData name="Μαριαννα Κουρτεση" userId="c132459e28d848bf" providerId="LiveId" clId="{1F2DEA42-44FD-4398-912B-CAC4B24A886C}" dt="2024-09-14T14:05:47.562" v="6714" actId="1076"/>
        <pc:sldMkLst>
          <pc:docMk/>
          <pc:sldMk cId="3424452052" sldId="270"/>
        </pc:sldMkLst>
        <pc:spChg chg="del">
          <ac:chgData name="Μαριαννα Κουρτεση" userId="c132459e28d848bf" providerId="LiveId" clId="{1F2DEA42-44FD-4398-912B-CAC4B24A886C}" dt="2024-09-14T13:56:38.224" v="6043" actId="21"/>
          <ac:spMkLst>
            <pc:docMk/>
            <pc:sldMk cId="3424452052" sldId="270"/>
            <ac:spMk id="2" creationId="{67A4ED27-E092-A1BE-0B08-5AF6FBB173D9}"/>
          </ac:spMkLst>
        </pc:spChg>
        <pc:spChg chg="mod">
          <ac:chgData name="Μαριαννα Κουρτεση" userId="c132459e28d848bf" providerId="LiveId" clId="{1F2DEA42-44FD-4398-912B-CAC4B24A886C}" dt="2024-09-14T14:05:47.562" v="6714" actId="1076"/>
          <ac:spMkLst>
            <pc:docMk/>
            <pc:sldMk cId="3424452052" sldId="270"/>
            <ac:spMk id="3" creationId="{CCFDFABD-F75C-741A-CE86-63BBDCFB6121}"/>
          </ac:spMkLst>
        </pc:spChg>
      </pc:sldChg>
      <pc:sldChg chg="addSp delSp modSp new mod">
        <pc:chgData name="Μαριαννα Κουρτεση" userId="c132459e28d848bf" providerId="LiveId" clId="{1F2DEA42-44FD-4398-912B-CAC4B24A886C}" dt="2024-09-14T15:20:58.622" v="8798" actId="122"/>
        <pc:sldMkLst>
          <pc:docMk/>
          <pc:sldMk cId="1454957142" sldId="271"/>
        </pc:sldMkLst>
        <pc:spChg chg="del">
          <ac:chgData name="Μαριαννα Κουρτεση" userId="c132459e28d848bf" providerId="LiveId" clId="{1F2DEA42-44FD-4398-912B-CAC4B24A886C}" dt="2024-09-14T14:05:57.496" v="6716" actId="21"/>
          <ac:spMkLst>
            <pc:docMk/>
            <pc:sldMk cId="1454957142" sldId="271"/>
            <ac:spMk id="2" creationId="{5D2A120A-CCE3-AACA-A694-3EA48EBAD3CD}"/>
          </ac:spMkLst>
        </pc:spChg>
        <pc:spChg chg="mod">
          <ac:chgData name="Μαριαννα Κουρτεση" userId="c132459e28d848bf" providerId="LiveId" clId="{1F2DEA42-44FD-4398-912B-CAC4B24A886C}" dt="2024-09-14T15:20:58.622" v="8798" actId="122"/>
          <ac:spMkLst>
            <pc:docMk/>
            <pc:sldMk cId="1454957142" sldId="271"/>
            <ac:spMk id="3" creationId="{F92B96EF-2B23-DECC-AFEB-CA34BAE3E7C1}"/>
          </ac:spMkLst>
        </pc:spChg>
        <pc:spChg chg="add mod">
          <ac:chgData name="Μαριαννα Κουρτεση" userId="c132459e28d848bf" providerId="LiveId" clId="{1F2DEA42-44FD-4398-912B-CAC4B24A886C}" dt="2024-09-14T14:34:55.268" v="7029" actId="113"/>
          <ac:spMkLst>
            <pc:docMk/>
            <pc:sldMk cId="1454957142" sldId="271"/>
            <ac:spMk id="4" creationId="{5953394D-CB92-E109-7BA6-278C6B6F99B5}"/>
          </ac:spMkLst>
        </pc:spChg>
        <pc:spChg chg="add mod">
          <ac:chgData name="Μαριαννα Κουρτεση" userId="c132459e28d848bf" providerId="LiveId" clId="{1F2DEA42-44FD-4398-912B-CAC4B24A886C}" dt="2024-09-14T14:34:51.267" v="7028" actId="113"/>
          <ac:spMkLst>
            <pc:docMk/>
            <pc:sldMk cId="1454957142" sldId="271"/>
            <ac:spMk id="5" creationId="{E1B3F617-370F-CF24-3A64-CCE9C8A60D9B}"/>
          </ac:spMkLst>
        </pc:spChg>
        <pc:spChg chg="add mod">
          <ac:chgData name="Μαριαννα Κουρτεση" userId="c132459e28d848bf" providerId="LiveId" clId="{1F2DEA42-44FD-4398-912B-CAC4B24A886C}" dt="2024-09-14T15:08:03.013" v="8534" actId="207"/>
          <ac:spMkLst>
            <pc:docMk/>
            <pc:sldMk cId="1454957142" sldId="271"/>
            <ac:spMk id="6" creationId="{555BB927-60D9-FB78-A766-A224D01F8A5F}"/>
          </ac:spMkLst>
        </pc:spChg>
      </pc:sldChg>
      <pc:sldChg chg="addSp delSp modSp new mod setBg">
        <pc:chgData name="Μαριαννα Κουρτεση" userId="c132459e28d848bf" providerId="LiveId" clId="{1F2DEA42-44FD-4398-912B-CAC4B24A886C}" dt="2024-09-14T15:44:01.235" v="8840" actId="27636"/>
        <pc:sldMkLst>
          <pc:docMk/>
          <pc:sldMk cId="2993810254" sldId="272"/>
        </pc:sldMkLst>
        <pc:spChg chg="del">
          <ac:chgData name="Μαριαννα Κουρτεση" userId="c132459e28d848bf" providerId="LiveId" clId="{1F2DEA42-44FD-4398-912B-CAC4B24A886C}" dt="2024-09-14T14:37:07.679" v="7099" actId="21"/>
          <ac:spMkLst>
            <pc:docMk/>
            <pc:sldMk cId="2993810254" sldId="272"/>
            <ac:spMk id="2" creationId="{65B5D8C5-78F3-517A-5127-E5F9F19C6B63}"/>
          </ac:spMkLst>
        </pc:spChg>
        <pc:spChg chg="mod ord">
          <ac:chgData name="Μαριαννα Κουρτεση" userId="c132459e28d848bf" providerId="LiveId" clId="{1F2DEA42-44FD-4398-912B-CAC4B24A886C}" dt="2024-09-14T15:44:01.235" v="8840" actId="27636"/>
          <ac:spMkLst>
            <pc:docMk/>
            <pc:sldMk cId="2993810254" sldId="272"/>
            <ac:spMk id="3" creationId="{909F181E-920E-FD39-42B8-972F0E6BA1B0}"/>
          </ac:spMkLst>
        </pc:spChg>
        <pc:spChg chg="add">
          <ac:chgData name="Μαριαννα Κουρτεση" userId="c132459e28d848bf" providerId="LiveId" clId="{1F2DEA42-44FD-4398-912B-CAC4B24A886C}" dt="2024-09-14T15:42:59.741" v="8829" actId="26606"/>
          <ac:spMkLst>
            <pc:docMk/>
            <pc:sldMk cId="2993810254" sldId="272"/>
            <ac:spMk id="14" creationId="{3F088236-D655-4F88-B238-E16762358025}"/>
          </ac:spMkLst>
        </pc:spChg>
        <pc:spChg chg="add">
          <ac:chgData name="Μαριαννα Κουρτεση" userId="c132459e28d848bf" providerId="LiveId" clId="{1F2DEA42-44FD-4398-912B-CAC4B24A886C}" dt="2024-09-14T15:42:59.741" v="8829" actId="26606"/>
          <ac:spMkLst>
            <pc:docMk/>
            <pc:sldMk cId="2993810254" sldId="272"/>
            <ac:spMk id="16" creationId="{3DAC0C92-199E-475C-9390-119A9B027276}"/>
          </ac:spMkLst>
        </pc:spChg>
        <pc:spChg chg="add">
          <ac:chgData name="Μαριαννα Κουρτεση" userId="c132459e28d848bf" providerId="LiveId" clId="{1F2DEA42-44FD-4398-912B-CAC4B24A886C}" dt="2024-09-14T15:42:59.741" v="8829" actId="26606"/>
          <ac:spMkLst>
            <pc:docMk/>
            <pc:sldMk cId="2993810254" sldId="272"/>
            <ac:spMk id="18" creationId="{C4CFB339-0ED8-4FE2-9EF1-6D1375B8499B}"/>
          </ac:spMkLst>
        </pc:spChg>
        <pc:spChg chg="add">
          <ac:chgData name="Μαριαννα Κουρτεση" userId="c132459e28d848bf" providerId="LiveId" clId="{1F2DEA42-44FD-4398-912B-CAC4B24A886C}" dt="2024-09-14T15:42:59.741" v="8829" actId="26606"/>
          <ac:spMkLst>
            <pc:docMk/>
            <pc:sldMk cId="2993810254" sldId="272"/>
            <ac:spMk id="20" creationId="{31896C80-2069-4431-9C19-83B913734490}"/>
          </ac:spMkLst>
        </pc:spChg>
        <pc:spChg chg="add">
          <ac:chgData name="Μαριαννα Κουρτεση" userId="c132459e28d848bf" providerId="LiveId" clId="{1F2DEA42-44FD-4398-912B-CAC4B24A886C}" dt="2024-09-14T15:42:59.741" v="8829" actId="26606"/>
          <ac:spMkLst>
            <pc:docMk/>
            <pc:sldMk cId="2993810254" sldId="272"/>
            <ac:spMk id="22" creationId="{BF120A21-0841-4823-B0C4-28AEBCEF9B78}"/>
          </ac:spMkLst>
        </pc:spChg>
        <pc:spChg chg="add">
          <ac:chgData name="Μαριαννα Κουρτεση" userId="c132459e28d848bf" providerId="LiveId" clId="{1F2DEA42-44FD-4398-912B-CAC4B24A886C}" dt="2024-09-14T15:42:59.741" v="8829" actId="26606"/>
          <ac:spMkLst>
            <pc:docMk/>
            <pc:sldMk cId="2993810254" sldId="272"/>
            <ac:spMk id="24" creationId="{DBB05BAE-BBD3-4289-899F-A6851503C6B0}"/>
          </ac:spMkLst>
        </pc:spChg>
        <pc:spChg chg="add">
          <ac:chgData name="Μαριαννα Κουρτεση" userId="c132459e28d848bf" providerId="LiveId" clId="{1F2DEA42-44FD-4398-912B-CAC4B24A886C}" dt="2024-09-14T15:42:59.741" v="8829" actId="26606"/>
          <ac:spMkLst>
            <pc:docMk/>
            <pc:sldMk cId="2993810254" sldId="272"/>
            <ac:spMk id="26" creationId="{9874D11C-36F5-4BBE-A490-019A54E953B0}"/>
          </ac:spMkLst>
        </pc:spChg>
        <pc:picChg chg="add mod">
          <ac:chgData name="Μαριαννα Κουρτεση" userId="c132459e28d848bf" providerId="LiveId" clId="{1F2DEA42-44FD-4398-912B-CAC4B24A886C}" dt="2024-09-14T15:42:59.741" v="8829" actId="26606"/>
          <ac:picMkLst>
            <pc:docMk/>
            <pc:sldMk cId="2993810254" sldId="272"/>
            <ac:picMk id="5" creationId="{40BF94CE-955F-827E-FC1D-8BC8D945BE55}"/>
          </ac:picMkLst>
        </pc:picChg>
        <pc:cxnChg chg="add">
          <ac:chgData name="Μαριαννα Κουρτεση" userId="c132459e28d848bf" providerId="LiveId" clId="{1F2DEA42-44FD-4398-912B-CAC4B24A886C}" dt="2024-09-14T15:42:59.741" v="8829" actId="26606"/>
          <ac:cxnSpMkLst>
            <pc:docMk/>
            <pc:sldMk cId="2993810254" sldId="272"/>
            <ac:cxnSpMk id="10" creationId="{64FA5DFF-7FE6-4855-84E6-DFA78EE978BD}"/>
          </ac:cxnSpMkLst>
        </pc:cxnChg>
        <pc:cxnChg chg="add">
          <ac:chgData name="Μαριαννα Κουρτεση" userId="c132459e28d848bf" providerId="LiveId" clId="{1F2DEA42-44FD-4398-912B-CAC4B24A886C}" dt="2024-09-14T15:42:59.741" v="8829" actId="26606"/>
          <ac:cxnSpMkLst>
            <pc:docMk/>
            <pc:sldMk cId="2993810254" sldId="272"/>
            <ac:cxnSpMk id="12" creationId="{2AFD8CBA-54A3-4363-991B-B9C631BBFA74}"/>
          </ac:cxnSpMkLst>
        </pc:cxnChg>
      </pc:sldChg>
      <pc:sldChg chg="delSp modSp new mod">
        <pc:chgData name="Μαριαννα Κουρτεση" userId="c132459e28d848bf" providerId="LiveId" clId="{1F2DEA42-44FD-4398-912B-CAC4B24A886C}" dt="2024-09-14T14:54:11.104" v="8196" actId="1076"/>
        <pc:sldMkLst>
          <pc:docMk/>
          <pc:sldMk cId="1774384145" sldId="273"/>
        </pc:sldMkLst>
        <pc:spChg chg="del">
          <ac:chgData name="Μαριαννα Κουρτεση" userId="c132459e28d848bf" providerId="LiveId" clId="{1F2DEA42-44FD-4398-912B-CAC4B24A886C}" dt="2024-09-14T14:41:21.915" v="7138" actId="21"/>
          <ac:spMkLst>
            <pc:docMk/>
            <pc:sldMk cId="1774384145" sldId="273"/>
            <ac:spMk id="2" creationId="{6FE2BAB2-B3BF-B741-7934-2CE16C79C2CB}"/>
          </ac:spMkLst>
        </pc:spChg>
        <pc:spChg chg="mod">
          <ac:chgData name="Μαριαννα Κουρτεση" userId="c132459e28d848bf" providerId="LiveId" clId="{1F2DEA42-44FD-4398-912B-CAC4B24A886C}" dt="2024-09-14T14:54:11.104" v="8196" actId="1076"/>
          <ac:spMkLst>
            <pc:docMk/>
            <pc:sldMk cId="1774384145" sldId="273"/>
            <ac:spMk id="3" creationId="{2D0C6BD9-FD5A-2590-469E-B977F539E136}"/>
          </ac:spMkLst>
        </pc:spChg>
      </pc:sldChg>
      <pc:sldChg chg="addSp delSp modSp new mod">
        <pc:chgData name="Μαριαννα Κουρτεση" userId="c132459e28d848bf" providerId="LiveId" clId="{1F2DEA42-44FD-4398-912B-CAC4B24A886C}" dt="2024-09-14T15:08:12.103" v="8535" actId="207"/>
        <pc:sldMkLst>
          <pc:docMk/>
          <pc:sldMk cId="2398288856" sldId="274"/>
        </pc:sldMkLst>
        <pc:spChg chg="del">
          <ac:chgData name="Μαριαννα Κουρτεση" userId="c132459e28d848bf" providerId="LiveId" clId="{1F2DEA42-44FD-4398-912B-CAC4B24A886C}" dt="2024-09-14T14:54:19.374" v="8198" actId="21"/>
          <ac:spMkLst>
            <pc:docMk/>
            <pc:sldMk cId="2398288856" sldId="274"/>
            <ac:spMk id="2" creationId="{987B2C08-1B13-31B6-7952-4F492A313ADE}"/>
          </ac:spMkLst>
        </pc:spChg>
        <pc:spChg chg="mod">
          <ac:chgData name="Μαριαννα Κουρτεση" userId="c132459e28d848bf" providerId="LiveId" clId="{1F2DEA42-44FD-4398-912B-CAC4B24A886C}" dt="2024-09-14T14:55:26.787" v="8244" actId="120"/>
          <ac:spMkLst>
            <pc:docMk/>
            <pc:sldMk cId="2398288856" sldId="274"/>
            <ac:spMk id="3" creationId="{88BAB4D3-5EF4-5AD3-DC8C-6384FA594D19}"/>
          </ac:spMkLst>
        </pc:spChg>
        <pc:spChg chg="add mod">
          <ac:chgData name="Μαριαννα Κουρτεση" userId="c132459e28d848bf" providerId="LiveId" clId="{1F2DEA42-44FD-4398-912B-CAC4B24A886C}" dt="2024-09-14T15:01:57.198" v="8461" actId="14100"/>
          <ac:spMkLst>
            <pc:docMk/>
            <pc:sldMk cId="2398288856" sldId="274"/>
            <ac:spMk id="4" creationId="{3283D4F9-2CD9-DA2E-80B8-2C7DAC8D5ED4}"/>
          </ac:spMkLst>
        </pc:spChg>
        <pc:spChg chg="add mod">
          <ac:chgData name="Μαριαννα Κουρτεση" userId="c132459e28d848bf" providerId="LiveId" clId="{1F2DEA42-44FD-4398-912B-CAC4B24A886C}" dt="2024-09-14T15:01:39.182" v="8459" actId="1076"/>
          <ac:spMkLst>
            <pc:docMk/>
            <pc:sldMk cId="2398288856" sldId="274"/>
            <ac:spMk id="5" creationId="{44DF1E40-D4FC-8368-A99C-3443ECF1F005}"/>
          </ac:spMkLst>
        </pc:spChg>
        <pc:spChg chg="add mod">
          <ac:chgData name="Μαριαννα Κουρτεση" userId="c132459e28d848bf" providerId="LiveId" clId="{1F2DEA42-44FD-4398-912B-CAC4B24A886C}" dt="2024-09-14T15:08:12.103" v="8535" actId="207"/>
          <ac:spMkLst>
            <pc:docMk/>
            <pc:sldMk cId="2398288856" sldId="274"/>
            <ac:spMk id="6" creationId="{DBFD68BA-1D13-1E56-542A-DA40367D2FD7}"/>
          </ac:spMkLst>
        </pc:spChg>
      </pc:sldChg>
      <pc:sldChg chg="addSp delSp modSp new mod">
        <pc:chgData name="Μαριαννα Κουρτεση" userId="c132459e28d848bf" providerId="LiveId" clId="{1F2DEA42-44FD-4398-912B-CAC4B24A886C}" dt="2024-09-14T15:20:39.924" v="8797" actId="20577"/>
        <pc:sldMkLst>
          <pc:docMk/>
          <pc:sldMk cId="2149734638" sldId="275"/>
        </pc:sldMkLst>
        <pc:spChg chg="del">
          <ac:chgData name="Μαριαννα Κουρτεση" userId="c132459e28d848bf" providerId="LiveId" clId="{1F2DEA42-44FD-4398-912B-CAC4B24A886C}" dt="2024-09-14T15:02:11.498" v="8463" actId="21"/>
          <ac:spMkLst>
            <pc:docMk/>
            <pc:sldMk cId="2149734638" sldId="275"/>
            <ac:spMk id="2" creationId="{282FCE42-B972-688A-61AB-E2679E2A491D}"/>
          </ac:spMkLst>
        </pc:spChg>
        <pc:spChg chg="mod">
          <ac:chgData name="Μαριαννα Κουρτεση" userId="c132459e28d848bf" providerId="LiveId" clId="{1F2DEA42-44FD-4398-912B-CAC4B24A886C}" dt="2024-09-14T15:20:39.924" v="8797" actId="20577"/>
          <ac:spMkLst>
            <pc:docMk/>
            <pc:sldMk cId="2149734638" sldId="275"/>
            <ac:spMk id="3" creationId="{274A06C6-A9E8-3747-4A3E-23D69515A89D}"/>
          </ac:spMkLst>
        </pc:spChg>
        <pc:cxnChg chg="add">
          <ac:chgData name="Μαριαννα Κουρτεση" userId="c132459e28d848bf" providerId="LiveId" clId="{1F2DEA42-44FD-4398-912B-CAC4B24A886C}" dt="2024-09-14T15:20:01.276" v="8793" actId="11529"/>
          <ac:cxnSpMkLst>
            <pc:docMk/>
            <pc:sldMk cId="2149734638" sldId="275"/>
            <ac:cxnSpMk id="5" creationId="{E6B0C870-277A-532D-5A02-FE516F77B1FB}"/>
          </ac:cxnSpMkLst>
        </pc:cxnChg>
        <pc:cxnChg chg="add">
          <ac:chgData name="Μαριαννα Κουρτεση" userId="c132459e28d848bf" providerId="LiveId" clId="{1F2DEA42-44FD-4398-912B-CAC4B24A886C}" dt="2024-09-14T15:20:09.818" v="8794" actId="11529"/>
          <ac:cxnSpMkLst>
            <pc:docMk/>
            <pc:sldMk cId="2149734638" sldId="275"/>
            <ac:cxnSpMk id="7" creationId="{EE088682-0CCB-8DD9-4AA8-E4BC2A26F34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9C4354-3549-F44C-B115-A79BA20BE4AE}"/>
              </a:ext>
            </a:extLst>
          </p:cNvPr>
          <p:cNvSpPr>
            <a:spLocks noGrp="1"/>
          </p:cNvSpPr>
          <p:nvPr>
            <p:ph type="ctrTitle"/>
          </p:nvPr>
        </p:nvSpPr>
        <p:spPr>
          <a:xfrm>
            <a:off x="1507067" y="2807166"/>
            <a:ext cx="7766936" cy="563645"/>
          </a:xfrm>
        </p:spPr>
        <p:txBody>
          <a:bodyPr/>
          <a:lstStyle/>
          <a:p>
            <a:pPr algn="ctr"/>
            <a:r>
              <a:rPr lang="el-GR" sz="2800" b="1" dirty="0">
                <a:latin typeface="Palatino Linotype" panose="02040502050505030304" pitchFamily="18" charset="0"/>
              </a:rPr>
              <a:t>ΕΝΟΤΗΤΑ 3η</a:t>
            </a:r>
          </a:p>
        </p:txBody>
      </p:sp>
      <p:sp>
        <p:nvSpPr>
          <p:cNvPr id="3" name="Υπότιτλος 2">
            <a:extLst>
              <a:ext uri="{FF2B5EF4-FFF2-40B4-BE49-F238E27FC236}">
                <a16:creationId xmlns:a16="http://schemas.microsoft.com/office/drawing/2014/main" id="{F795C3F3-BFD8-195E-8E9D-34EA130F9F58}"/>
              </a:ext>
            </a:extLst>
          </p:cNvPr>
          <p:cNvSpPr>
            <a:spLocks noGrp="1"/>
          </p:cNvSpPr>
          <p:nvPr>
            <p:ph type="subTitle" idx="1"/>
          </p:nvPr>
        </p:nvSpPr>
        <p:spPr>
          <a:xfrm>
            <a:off x="1507067" y="3992644"/>
            <a:ext cx="7766936" cy="563645"/>
          </a:xfrm>
        </p:spPr>
        <p:txBody>
          <a:bodyPr>
            <a:normAutofit/>
          </a:bodyPr>
          <a:lstStyle/>
          <a:p>
            <a:pPr algn="ctr"/>
            <a:r>
              <a:rPr lang="el-GR" sz="2400" b="1" dirty="0">
                <a:solidFill>
                  <a:srgbClr val="FF0000"/>
                </a:solidFill>
                <a:latin typeface="Palatino Linotype" panose="02040502050505030304" pitchFamily="18" charset="0"/>
              </a:rPr>
              <a:t>Η φιλοσοφία ως προϋπόθεση για την ευδαιμονία</a:t>
            </a:r>
          </a:p>
        </p:txBody>
      </p:sp>
      <p:pic>
        <p:nvPicPr>
          <p:cNvPr id="5" name="Εικόνα 4" descr="Άνετος Mr. Feels">
            <a:extLst>
              <a:ext uri="{FF2B5EF4-FFF2-40B4-BE49-F238E27FC236}">
                <a16:creationId xmlns:a16="http://schemas.microsoft.com/office/drawing/2014/main" id="{734168EA-EFE5-D7EA-54D7-5826DD0BA48C}"/>
              </a:ext>
            </a:extLst>
          </p:cNvPr>
          <p:cNvPicPr>
            <a:picLocks noChangeAspect="1"/>
          </p:cNvPicPr>
          <p:nvPr/>
        </p:nvPicPr>
        <p:blipFill>
          <a:blip r:embed="rId2"/>
          <a:stretch>
            <a:fillRect/>
          </a:stretch>
        </p:blipFill>
        <p:spPr>
          <a:xfrm>
            <a:off x="7369003" y="328612"/>
            <a:ext cx="3810000" cy="3810000"/>
          </a:xfrm>
          <a:prstGeom prst="rect">
            <a:avLst/>
          </a:prstGeom>
        </p:spPr>
      </p:pic>
    </p:spTree>
    <p:extLst>
      <p:ext uri="{BB962C8B-B14F-4D97-AF65-F5344CB8AC3E}">
        <p14:creationId xmlns:p14="http://schemas.microsoft.com/office/powerpoint/2010/main" val="121658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C618F3B-4711-BAEA-4592-F70F175CB843}"/>
              </a:ext>
            </a:extLst>
          </p:cNvPr>
          <p:cNvSpPr>
            <a:spLocks noGrp="1"/>
          </p:cNvSpPr>
          <p:nvPr>
            <p:ph idx="1"/>
          </p:nvPr>
        </p:nvSpPr>
        <p:spPr>
          <a:xfrm>
            <a:off x="565111" y="626891"/>
            <a:ext cx="9414317" cy="6073167"/>
          </a:xfrm>
        </p:spPr>
        <p:txBody>
          <a:bodyPr>
            <a:normAutofit/>
          </a:bodyPr>
          <a:lstStyle/>
          <a:p>
            <a:pPr marL="0" indent="0">
              <a:buNone/>
            </a:pPr>
            <a:r>
              <a:rPr lang="el-GR" sz="2400" dirty="0">
                <a:latin typeface="Palatino Linotype" panose="02040502050505030304" pitchFamily="18" charset="0"/>
              </a:rPr>
              <a:t>	Ο Επίκουρος </a:t>
            </a:r>
            <a:r>
              <a:rPr lang="el-GR" sz="2400" b="1" dirty="0">
                <a:solidFill>
                  <a:srgbClr val="FF0000"/>
                </a:solidFill>
                <a:latin typeface="Palatino Linotype" panose="02040502050505030304" pitchFamily="18" charset="0"/>
              </a:rPr>
              <a:t>παραλληλίζει τη φιλοσοφία με την ευδαιμονία</a:t>
            </a:r>
            <a:r>
              <a:rPr lang="el-GR" sz="2400" dirty="0">
                <a:latin typeface="Palatino Linotype" panose="02040502050505030304" pitchFamily="18" charset="0"/>
              </a:rPr>
              <a:t>. Η επιθυμία για φιλοσοφία πρέπει να είναι ίδια με την επιθυμία για την ευτυχία, που είναι αναμφισβήτητα το βασικό ζητούμενο για κάθε άνθρωπο κάθε ηλικίας. Όπως δεν υπάρχει λογικός άνθρωπος που να μην επιθυμεί την ευδαιμονία, έτσι δεν πρέπει να υπάρχει και άνθρωπος που να μην επιθυμεί να ασχοληθεί με τη φιλοσοφία.</a:t>
            </a:r>
          </a:p>
          <a:p>
            <a:pPr marL="0" indent="0">
              <a:buNone/>
            </a:pPr>
            <a:r>
              <a:rPr lang="el-GR" sz="2400" dirty="0">
                <a:latin typeface="Palatino Linotype" panose="02040502050505030304" pitchFamily="18" charset="0"/>
              </a:rPr>
              <a:t>	Γι’ αυτό και εκείνον που ισχυρίζεται ή ότι είναι πρόωρο να ασχοληθεί με τη φιλοσοφία (εννοεί τον νέο), γιατί δεν ήρθε ακόμα ο κατάλληλος καιρός να το κάνει (</a:t>
            </a:r>
            <a:r>
              <a:rPr lang="el-GR" sz="2400" dirty="0">
                <a:solidFill>
                  <a:srgbClr val="FF0000"/>
                </a:solidFill>
                <a:latin typeface="Palatino Linotype" panose="02040502050505030304" pitchFamily="18" charset="0"/>
              </a:rPr>
              <a:t>μήπω τοῦ φιλοσοφεῖν ὑπάρχειν ὥραν</a:t>
            </a:r>
            <a:r>
              <a:rPr lang="el-GR" sz="2400" dirty="0">
                <a:solidFill>
                  <a:schemeClr val="tx1"/>
                </a:solidFill>
                <a:latin typeface="Palatino Linotype" panose="02040502050505030304" pitchFamily="18" charset="0"/>
              </a:rPr>
              <a:t>), ή είναι αργά πλέον να το κάνει, γιατί έχει περάσει ο κατάλληλος καιρός </a:t>
            </a:r>
            <a:r>
              <a:rPr lang="el-GR" sz="2400" dirty="0">
                <a:solidFill>
                  <a:srgbClr val="FF0000"/>
                </a:solidFill>
                <a:latin typeface="Palatino Linotype" panose="02040502050505030304" pitchFamily="18" charset="0"/>
              </a:rPr>
              <a:t>(παρεληλυθέναι τὴν ὥραν) </a:t>
            </a:r>
            <a:r>
              <a:rPr lang="el-GR" sz="2400" dirty="0">
                <a:solidFill>
                  <a:schemeClr val="tx1"/>
                </a:solidFill>
                <a:latin typeface="Palatino Linotype" panose="02040502050505030304" pitchFamily="18" charset="0"/>
              </a:rPr>
              <a:t>(εννοεί τον ηλικιωμένο), τον παρομοιάζει με εκείνον ο οποίος λέει ή ότι δεν έχει έρθει ακόμα ο καιρός για την ευτυχία ή ότι δεν είναι πια καιρός γι’ αυτήν.</a:t>
            </a:r>
          </a:p>
        </p:txBody>
      </p:sp>
    </p:spTree>
    <p:extLst>
      <p:ext uri="{BB962C8B-B14F-4D97-AF65-F5344CB8AC3E}">
        <p14:creationId xmlns:p14="http://schemas.microsoft.com/office/powerpoint/2010/main" val="196077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DA54C2C-E0C3-00E9-6DF7-9AD996AFE459}"/>
              </a:ext>
            </a:extLst>
          </p:cNvPr>
          <p:cNvSpPr>
            <a:spLocks noGrp="1"/>
          </p:cNvSpPr>
          <p:nvPr>
            <p:ph idx="1"/>
          </p:nvPr>
        </p:nvSpPr>
        <p:spPr>
          <a:xfrm>
            <a:off x="677334" y="399011"/>
            <a:ext cx="9451724" cy="5642351"/>
          </a:xfrm>
        </p:spPr>
        <p:txBody>
          <a:bodyPr>
            <a:normAutofit/>
          </a:bodyPr>
          <a:lstStyle/>
          <a:p>
            <a:pPr marL="0" indent="0">
              <a:buNone/>
            </a:pPr>
            <a:r>
              <a:rPr lang="el-GR" sz="2400" b="1" dirty="0">
                <a:latin typeface="Palatino Linotype" panose="02040502050505030304" pitchFamily="18" charset="0"/>
              </a:rPr>
              <a:t>	Εὐδαιμονία</a:t>
            </a:r>
            <a:r>
              <a:rPr lang="el-GR" sz="2400" dirty="0">
                <a:latin typeface="Palatino Linotype" panose="02040502050505030304" pitchFamily="18" charset="0"/>
              </a:rPr>
              <a:t>: για τους περισσότερους φιλοσόφους της αρχαιότητας η ευδαιμονία είναι ο τελικός σκοπός της ανθρώπινης ζωής, η επιδίωξη όλων των ανθρώπων, το απώτερο αγαθό. Στην επικούρεια φιλοσοφία η ευδαιμονία έχει κεντρική θέση, αποτελώντας ένα ιδανικό εφικτό σε όλους τους ανθρώπους, ανεξαρτήτως φυλετικής καταγωγής, φύλου, ηλικίας, κοινωνικής θέσης και οικονομικής κατάστασης.</a:t>
            </a:r>
          </a:p>
          <a:p>
            <a:pPr marL="0" indent="0">
              <a:buNone/>
            </a:pPr>
            <a:r>
              <a:rPr lang="el-GR" sz="2400" dirty="0">
                <a:latin typeface="Palatino Linotype" panose="02040502050505030304" pitchFamily="18" charset="0"/>
              </a:rPr>
              <a:t>	Η </a:t>
            </a:r>
            <a:r>
              <a:rPr lang="el-GR" sz="2400" b="1" dirty="0">
                <a:latin typeface="Palatino Linotype" panose="02040502050505030304" pitchFamily="18" charset="0"/>
              </a:rPr>
              <a:t>ἡδονή</a:t>
            </a:r>
            <a:r>
              <a:rPr lang="el-GR" sz="2400" dirty="0">
                <a:latin typeface="Palatino Linotype" panose="02040502050505030304" pitchFamily="18" charset="0"/>
              </a:rPr>
              <a:t> είναι το κεντρικό περιεχόμενο της ανθρώπινης ευδαιμονίας. Συνίσταται στη, μέσα από νηφάλιο στοχασμό, μετρημένη απόλαυση φυσικών και πνευματικών αγαθών, που οδηγεί στην </a:t>
            </a:r>
            <a:r>
              <a:rPr lang="el-GR" sz="2400" b="1" dirty="0">
                <a:latin typeface="Palatino Linotype" panose="02040502050505030304" pitchFamily="18" charset="0"/>
              </a:rPr>
              <a:t>ἀπονία</a:t>
            </a:r>
            <a:r>
              <a:rPr lang="el-GR" sz="2400" dirty="0">
                <a:latin typeface="Palatino Linotype" panose="02040502050505030304" pitchFamily="18" charset="0"/>
              </a:rPr>
              <a:t> και στην </a:t>
            </a:r>
            <a:r>
              <a:rPr lang="el-GR" sz="2400" b="1" dirty="0">
                <a:latin typeface="Palatino Linotype" panose="02040502050505030304" pitchFamily="18" charset="0"/>
              </a:rPr>
              <a:t>ἀταραξία</a:t>
            </a:r>
            <a:r>
              <a:rPr lang="el-GR" sz="2400" dirty="0">
                <a:latin typeface="Palatino Linotype" panose="02040502050505030304" pitchFamily="18" charset="0"/>
              </a:rPr>
              <a:t>, στην ψυχική γαλήνη. Ο ευδαίμων άνθρωπος, έχοντας απαλλαγεί από τον πόνο της ζωής αλλά και τον φόβο του θανάτου, παρομοιάζεται με το θεό.</a:t>
            </a:r>
          </a:p>
        </p:txBody>
      </p:sp>
    </p:spTree>
    <p:extLst>
      <p:ext uri="{BB962C8B-B14F-4D97-AF65-F5344CB8AC3E}">
        <p14:creationId xmlns:p14="http://schemas.microsoft.com/office/powerpoint/2010/main" val="70025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4C4FDC-6B01-A855-8064-C993C2842A3F}"/>
              </a:ext>
            </a:extLst>
          </p:cNvPr>
          <p:cNvSpPr>
            <a:spLocks noGrp="1"/>
          </p:cNvSpPr>
          <p:nvPr>
            <p:ph idx="1"/>
          </p:nvPr>
        </p:nvSpPr>
        <p:spPr>
          <a:xfrm>
            <a:off x="714741" y="1416600"/>
            <a:ext cx="9314564" cy="3783012"/>
          </a:xfrm>
        </p:spPr>
        <p:txBody>
          <a:bodyPr>
            <a:normAutofit/>
          </a:bodyPr>
          <a:lstStyle/>
          <a:p>
            <a:pPr marL="0" indent="0">
              <a:buNone/>
            </a:pPr>
            <a:r>
              <a:rPr lang="el-GR" sz="2400" dirty="0">
                <a:latin typeface="Palatino Linotype" panose="02040502050505030304" pitchFamily="18" charset="0"/>
              </a:rPr>
              <a:t>Η σύνδεση με το επιχείρημα της προηγούμενης περιόδου ενισχύεται με τη νοηματική και ετυμολογική συγγένεια ανάμεσα στα αντιθετικά ζεύγη της πρώτης και της δεύτερης περιόδου.</a:t>
            </a:r>
          </a:p>
          <a:p>
            <a:pPr marL="0" indent="0">
              <a:buNone/>
            </a:pPr>
            <a:r>
              <a:rPr lang="el-GR" sz="2400" dirty="0">
                <a:solidFill>
                  <a:schemeClr val="tx1"/>
                </a:solidFill>
                <a:latin typeface="Palatino Linotype" panose="02040502050505030304" pitchFamily="18" charset="0"/>
              </a:rPr>
              <a:t>●ἄωρος- μήπω τοῦ φιλοσοφεῖν ὑπάρχειν ὥραν και μήπω παρεῖναι τὴν ὥραν </a:t>
            </a:r>
          </a:p>
          <a:p>
            <a:pPr marL="0" indent="0">
              <a:buNone/>
            </a:pPr>
            <a:r>
              <a:rPr lang="el-GR" sz="2400" dirty="0">
                <a:solidFill>
                  <a:schemeClr val="tx1"/>
                </a:solidFill>
                <a:latin typeface="Palatino Linotype" panose="02040502050505030304" pitchFamily="18" charset="0"/>
              </a:rPr>
              <a:t>● πάρωρος- παρεληλυθέναι τὴν ὥραν και τὴν ὥραν μηκέτι εἶναι</a:t>
            </a:r>
          </a:p>
          <a:p>
            <a:pPr marL="0" indent="0">
              <a:buNone/>
            </a:pPr>
            <a:r>
              <a:rPr lang="el-GR" sz="2400" dirty="0">
                <a:solidFill>
                  <a:schemeClr val="tx1"/>
                </a:solidFill>
                <a:latin typeface="Palatino Linotype" panose="02040502050505030304" pitchFamily="18" charset="0"/>
              </a:rPr>
              <a:t>● πρὸς τὸ κατὰ ψυχὴν ὑγιαῖνον- πρὸς εὐδαιμονίαν </a:t>
            </a:r>
          </a:p>
        </p:txBody>
      </p:sp>
    </p:spTree>
    <p:extLst>
      <p:ext uri="{BB962C8B-B14F-4D97-AF65-F5344CB8AC3E}">
        <p14:creationId xmlns:p14="http://schemas.microsoft.com/office/powerpoint/2010/main" val="124439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714DE5-BA51-C61B-F4EA-E2DE0554F30E}"/>
              </a:ext>
            </a:extLst>
          </p:cNvPr>
          <p:cNvSpPr>
            <a:spLocks noGrp="1"/>
          </p:cNvSpPr>
          <p:nvPr>
            <p:ph idx="1"/>
          </p:nvPr>
        </p:nvSpPr>
        <p:spPr>
          <a:xfrm>
            <a:off x="623301" y="498043"/>
            <a:ext cx="9800859" cy="6077323"/>
          </a:xfrm>
        </p:spPr>
        <p:txBody>
          <a:bodyPr>
            <a:normAutofit/>
          </a:bodyPr>
          <a:lstStyle/>
          <a:p>
            <a:pPr marL="0" indent="0">
              <a:buNone/>
            </a:pPr>
            <a:r>
              <a:rPr lang="el-GR" sz="3200" dirty="0">
                <a:latin typeface="Palatino Linotype" panose="02040502050505030304" pitchFamily="18" charset="0"/>
              </a:rPr>
              <a:t> </a:t>
            </a:r>
            <a:r>
              <a:rPr lang="el-GR" sz="3200" dirty="0">
                <a:solidFill>
                  <a:srgbClr val="FF0000"/>
                </a:solidFill>
                <a:latin typeface="Palatino Linotype" panose="02040502050505030304" pitchFamily="18" charset="0"/>
              </a:rPr>
              <a:t>Ὥστε φιλοσοφητέον καὶ νέῳ καὶ γέροντι, τῷ μὲν ὅπως γηράσκων νεάζῃ τοῖς ἀγαθοῖς διὰ τὴν χάριν τῶν γεγονότων, τῷ δὲ ὅπως νέος ἅμα καὶ παλαιὸς ᾖ διὰ τὴν ἀφοβίαν τῶν μελλόντων. </a:t>
            </a:r>
          </a:p>
          <a:p>
            <a:pPr marL="0" indent="0">
              <a:buNone/>
            </a:pPr>
            <a:r>
              <a:rPr lang="el-GR" sz="2400" b="1" dirty="0">
                <a:solidFill>
                  <a:schemeClr val="tx1"/>
                </a:solidFill>
                <a:highlight>
                  <a:srgbClr val="C0C0C0"/>
                </a:highlight>
                <a:latin typeface="Palatino Linotype" panose="02040502050505030304" pitchFamily="18" charset="0"/>
              </a:rPr>
              <a:t>Φιλοσοφητέον</a:t>
            </a:r>
            <a:r>
              <a:rPr lang="el-GR" sz="2400" dirty="0">
                <a:solidFill>
                  <a:schemeClr val="tx1"/>
                </a:solidFill>
                <a:highlight>
                  <a:srgbClr val="C0C0C0"/>
                </a:highlight>
                <a:latin typeface="Palatino Linotype" panose="02040502050505030304" pitchFamily="18" charset="0"/>
              </a:rPr>
              <a:t>=ρηματικό επίθετο=δεῖ φιλοσοφεῖν=πρέπει να φιλοσοφεί</a:t>
            </a:r>
          </a:p>
          <a:p>
            <a:pPr marL="0" indent="0">
              <a:buNone/>
            </a:pPr>
            <a:r>
              <a:rPr lang="el-GR" sz="2400" b="1" dirty="0">
                <a:solidFill>
                  <a:schemeClr val="tx1"/>
                </a:solidFill>
                <a:latin typeface="Palatino Linotype" panose="02040502050505030304" pitchFamily="18" charset="0"/>
              </a:rPr>
              <a:t>Μετάφραση</a:t>
            </a:r>
          </a:p>
          <a:p>
            <a:pPr marL="0" indent="0">
              <a:buNone/>
            </a:pPr>
            <a:r>
              <a:rPr lang="el-GR" sz="2400" dirty="0">
                <a:latin typeface="Palatino Linotype" panose="02040502050505030304" pitchFamily="18" charset="0"/>
              </a:rPr>
              <a:t>Πρέπει, λοιπόν, να φιλοσοφεί και ο νέος και ο γέρος: ο ένας ώστε, καθώς γερνά, να παραμένει νέος μέσα στα αγαθά από ευγνωμοσύνη προς τα όσα έγιναν, και ο άλλος, αν και νέος, να είναι συνάμα και ώριμος, καθώς θα είναι απαλλαγμένος από τον φόβο για όσα θα γίνουν.</a:t>
            </a:r>
            <a:endParaRPr lang="el-GR" sz="2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04471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4DA241-489D-1202-A82C-D9A144AFC6FB}"/>
              </a:ext>
            </a:extLst>
          </p:cNvPr>
          <p:cNvSpPr>
            <a:spLocks noGrp="1"/>
          </p:cNvSpPr>
          <p:nvPr>
            <p:ph idx="1"/>
          </p:nvPr>
        </p:nvSpPr>
        <p:spPr>
          <a:xfrm>
            <a:off x="457046" y="1109749"/>
            <a:ext cx="10016991" cy="4738255"/>
          </a:xfrm>
        </p:spPr>
        <p:txBody>
          <a:bodyPr>
            <a:normAutofit/>
          </a:bodyPr>
          <a:lstStyle/>
          <a:p>
            <a:pPr marL="0" indent="0">
              <a:buNone/>
            </a:pPr>
            <a:r>
              <a:rPr lang="el-GR" sz="2400" dirty="0">
                <a:latin typeface="Palatino Linotype" panose="02040502050505030304" pitchFamily="18" charset="0"/>
              </a:rPr>
              <a:t>	Ο Επίκουρος συγκεκριμενοποιεί με μία δεοντολογική διατύπωση (</a:t>
            </a:r>
            <a:r>
              <a:rPr lang="el-GR" sz="2400" dirty="0">
                <a:solidFill>
                  <a:srgbClr val="FF0000"/>
                </a:solidFill>
                <a:latin typeface="Palatino Linotype" panose="02040502050505030304" pitchFamily="18" charset="0"/>
              </a:rPr>
              <a:t>Ὥστε φιλοσοφητέον καὶ νέῳ καὶ γέροντι</a:t>
            </a:r>
            <a:r>
              <a:rPr lang="el-GR" sz="2400" dirty="0">
                <a:solidFill>
                  <a:schemeClr val="tx1"/>
                </a:solidFill>
                <a:latin typeface="Palatino Linotype" panose="02040502050505030304" pitchFamily="18" charset="0"/>
              </a:rPr>
              <a:t>) το συμπέρασμά του για την αναγκαιότητα της ενασχόλησης με τη φιλοσοφία των ανθρώπων κάθε ηλικιακής ομάδας.</a:t>
            </a:r>
          </a:p>
          <a:p>
            <a:pPr marL="0" indent="0">
              <a:buNone/>
            </a:pPr>
            <a:r>
              <a:rPr lang="el-GR" sz="2400" dirty="0">
                <a:solidFill>
                  <a:schemeClr val="tx1"/>
                </a:solidFill>
                <a:latin typeface="Palatino Linotype" panose="02040502050505030304" pitchFamily="18" charset="0"/>
              </a:rPr>
              <a:t>	Ο ηλικιωμένος πρέπει να φιλοσοφεί ώστε, όταν γερνάει, να σκέφτεται και να ενεργεί όπως ένας νέος, χάρη στις όμορφες στιγμές που έχει ζήσει, και να αναπολεί με χαρά τα περασμένα. Τον ηλικιωμένο ο φιλοσοφικός στοχασμός τον ανανεώνει ψυχικά και πνευματικά, αποτρέπει την υποχώρηση της ζωτικότητάς του και τον βοηθά να νιώθει ευγνωμοσύνη για όσα αγαθά τού προσέφερε η ζωή και για όλες τις ευχάριστες αναμνήσεις και ευτυχισμένες στιγμές που του χάρισε.</a:t>
            </a:r>
          </a:p>
          <a:p>
            <a:pPr marL="0" indent="0">
              <a:buNone/>
            </a:pPr>
            <a:endParaRPr lang="el-GR" sz="2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355265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CFDFABD-F75C-741A-CE86-63BBDCFB6121}"/>
              </a:ext>
            </a:extLst>
          </p:cNvPr>
          <p:cNvSpPr>
            <a:spLocks noGrp="1"/>
          </p:cNvSpPr>
          <p:nvPr>
            <p:ph idx="1"/>
          </p:nvPr>
        </p:nvSpPr>
        <p:spPr>
          <a:xfrm>
            <a:off x="591548" y="1164539"/>
            <a:ext cx="9622864" cy="4755600"/>
          </a:xfrm>
        </p:spPr>
        <p:txBody>
          <a:bodyPr>
            <a:normAutofit/>
          </a:bodyPr>
          <a:lstStyle/>
          <a:p>
            <a:pPr marL="0" indent="0">
              <a:buNone/>
            </a:pPr>
            <a:r>
              <a:rPr lang="el-GR" sz="2400" dirty="0">
                <a:latin typeface="Palatino Linotype" panose="02040502050505030304" pitchFamily="18" charset="0"/>
              </a:rPr>
              <a:t>	Για τον νέο η φιλοσοφία θα αποδειχθεί επωφελής, γιατί θα του επιτρέψει να συνδυάσει τη νεότητά του με την ωριμότητα του ηλικιωμένου. Έτσι, θα ενισχύσει την αυτοπεποίθησή του και δεν θα τον κυριεύει ο φόβος για το μέλλον. Η «αφοβία» για ό,τι πρόκειται να συμβεί στο μέλλον είναι ο καρπός της ώριμης σκέψης και η «θεραπεία» για τα «πάθη» (συναισθήματα), που χαρίζει ο φιλοσοφικός στοχασμός. Εξάλλου, η απαλλαγή του σώματος από τον πόνο, και της ψυχής από την ταραχή αποτελούν για τον επίκουρο την υπέρτατη ηδονή.</a:t>
            </a:r>
          </a:p>
          <a:p>
            <a:pPr marL="0" indent="0">
              <a:buNone/>
            </a:pPr>
            <a:r>
              <a:rPr lang="el-GR" sz="2400" dirty="0">
                <a:latin typeface="Palatino Linotype" panose="02040502050505030304" pitchFamily="18" charset="0"/>
              </a:rPr>
              <a:t>	Η υπέρβαση των ηλικιακών διαφορών που κατορθώνεται με τη φιλοσοφία τονίζεται με το οξύμωρο σχήμα «</a:t>
            </a:r>
            <a:r>
              <a:rPr lang="el-GR" sz="2400" dirty="0">
                <a:solidFill>
                  <a:srgbClr val="FF0000"/>
                </a:solidFill>
                <a:latin typeface="Palatino Linotype" panose="02040502050505030304" pitchFamily="18" charset="0"/>
              </a:rPr>
              <a:t>τῷ μὲν ὅπως γηράσκων νεάζῃ» και «τῷ δὲ ὅπως νέος ἅμα καὶ παλαιὸς ᾖ</a:t>
            </a:r>
            <a:r>
              <a:rPr lang="el-GR" sz="2400" dirty="0">
                <a:solidFill>
                  <a:schemeClr val="tx1"/>
                </a:solidFill>
                <a:latin typeface="Palatino Linotype" panose="02040502050505030304" pitchFamily="18" charset="0"/>
              </a:rPr>
              <a:t>».</a:t>
            </a:r>
          </a:p>
        </p:txBody>
      </p:sp>
    </p:spTree>
    <p:extLst>
      <p:ext uri="{BB962C8B-B14F-4D97-AF65-F5344CB8AC3E}">
        <p14:creationId xmlns:p14="http://schemas.microsoft.com/office/powerpoint/2010/main" val="342445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2B96EF-2B23-DECC-AFEB-CA34BAE3E7C1}"/>
              </a:ext>
            </a:extLst>
          </p:cNvPr>
          <p:cNvSpPr>
            <a:spLocks noGrp="1"/>
          </p:cNvSpPr>
          <p:nvPr>
            <p:ph idx="1"/>
          </p:nvPr>
        </p:nvSpPr>
        <p:spPr>
          <a:xfrm>
            <a:off x="655666" y="483467"/>
            <a:ext cx="8986704" cy="5856662"/>
          </a:xfrm>
        </p:spPr>
        <p:txBody>
          <a:bodyPr>
            <a:normAutofit/>
          </a:bodyPr>
          <a:lstStyle/>
          <a:p>
            <a:pPr marL="0" indent="0" algn="ctr">
              <a:buNone/>
            </a:pPr>
            <a:r>
              <a:rPr lang="el-GR" sz="2400" b="1" dirty="0">
                <a:latin typeface="Palatino Linotype" panose="02040502050505030304" pitchFamily="18" charset="0"/>
              </a:rPr>
              <a:t>Η συλλογιστική πορεία του Επίκουρου</a:t>
            </a:r>
          </a:p>
          <a:p>
            <a:pPr marL="0" indent="0">
              <a:buNone/>
            </a:pPr>
            <a:endParaRPr lang="el-GR" sz="2400" dirty="0">
              <a:latin typeface="Palatino Linotype" panose="02040502050505030304" pitchFamily="18" charset="0"/>
            </a:endParaRPr>
          </a:p>
        </p:txBody>
      </p:sp>
      <p:sp>
        <p:nvSpPr>
          <p:cNvPr id="4" name="Φυσαλίδα ομιλίας: Ορθογώνιο με στρογγυλεμένες γωνίες 3">
            <a:extLst>
              <a:ext uri="{FF2B5EF4-FFF2-40B4-BE49-F238E27FC236}">
                <a16:creationId xmlns:a16="http://schemas.microsoft.com/office/drawing/2014/main" id="{5953394D-CB92-E109-7BA6-278C6B6F99B5}"/>
              </a:ext>
            </a:extLst>
          </p:cNvPr>
          <p:cNvSpPr/>
          <p:nvPr/>
        </p:nvSpPr>
        <p:spPr>
          <a:xfrm>
            <a:off x="655666" y="1187420"/>
            <a:ext cx="3573976" cy="224158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1</a:t>
            </a:r>
            <a:r>
              <a:rPr lang="el-GR" sz="2000" b="1" baseline="30000" dirty="0">
                <a:latin typeface="Palatino Linotype" panose="02040502050505030304" pitchFamily="18" charset="0"/>
              </a:rPr>
              <a:t>η</a:t>
            </a:r>
            <a:r>
              <a:rPr lang="el-GR" sz="2000" b="1" dirty="0">
                <a:latin typeface="Palatino Linotype" panose="02040502050505030304" pitchFamily="18" charset="0"/>
              </a:rPr>
              <a:t> προκείμενη</a:t>
            </a:r>
            <a:r>
              <a:rPr lang="el-GR" sz="2000" dirty="0">
                <a:latin typeface="Palatino Linotype" panose="02040502050505030304" pitchFamily="18" charset="0"/>
              </a:rPr>
              <a:t>: Η φιλοσοφία κάνει τους ηλικιωμένους να σκέφτονται και να ενεργούν όπως οι νέοι, ανατρέχοντας με χαρά στα περασμένα.</a:t>
            </a:r>
          </a:p>
        </p:txBody>
      </p:sp>
      <p:sp>
        <p:nvSpPr>
          <p:cNvPr id="5" name="Φυσαλίδα ομιλίας: Ορθογώνιο με στρογγυλεμένες γωνίες 4">
            <a:extLst>
              <a:ext uri="{FF2B5EF4-FFF2-40B4-BE49-F238E27FC236}">
                <a16:creationId xmlns:a16="http://schemas.microsoft.com/office/drawing/2014/main" id="{E1B3F617-370F-CF24-3A64-CCE9C8A60D9B}"/>
              </a:ext>
            </a:extLst>
          </p:cNvPr>
          <p:cNvSpPr/>
          <p:nvPr/>
        </p:nvSpPr>
        <p:spPr>
          <a:xfrm>
            <a:off x="5213379" y="1239423"/>
            <a:ext cx="3573976" cy="213757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2</a:t>
            </a:r>
            <a:r>
              <a:rPr lang="el-GR" sz="2000" b="1" baseline="30000" dirty="0">
                <a:latin typeface="Palatino Linotype" panose="02040502050505030304" pitchFamily="18" charset="0"/>
              </a:rPr>
              <a:t>η</a:t>
            </a:r>
            <a:r>
              <a:rPr lang="el-GR" sz="2000" b="1" dirty="0">
                <a:latin typeface="Palatino Linotype" panose="02040502050505030304" pitchFamily="18" charset="0"/>
              </a:rPr>
              <a:t> προκείμενη</a:t>
            </a:r>
            <a:r>
              <a:rPr lang="el-GR" sz="2000" dirty="0">
                <a:latin typeface="Palatino Linotype" panose="02040502050505030304" pitchFamily="18" charset="0"/>
              </a:rPr>
              <a:t>: Η φιλοσοφία κάνει τους νέους να νιώθουν πιο ώριμοι για την αντιμετώπιση του μέλλοντος χωρίς φόβο.</a:t>
            </a:r>
          </a:p>
        </p:txBody>
      </p:sp>
      <p:sp>
        <p:nvSpPr>
          <p:cNvPr id="6" name="Ορθογώνιο: Στρογγύλεμα γωνιών 5">
            <a:extLst>
              <a:ext uri="{FF2B5EF4-FFF2-40B4-BE49-F238E27FC236}">
                <a16:creationId xmlns:a16="http://schemas.microsoft.com/office/drawing/2014/main" id="{555BB927-60D9-FB78-A766-A224D01F8A5F}"/>
              </a:ext>
            </a:extLst>
          </p:cNvPr>
          <p:cNvSpPr/>
          <p:nvPr/>
        </p:nvSpPr>
        <p:spPr>
          <a:xfrm>
            <a:off x="2504849" y="4132952"/>
            <a:ext cx="4190639" cy="134911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Συμπέρασμα</a:t>
            </a:r>
            <a:r>
              <a:rPr lang="el-GR" sz="2000" dirty="0">
                <a:latin typeface="Palatino Linotype" panose="02040502050505030304" pitchFamily="18" charset="0"/>
              </a:rPr>
              <a:t>: Άρα, νέοι και ηλικιωμένοι, πρέπει να φιλοσοφούν.</a:t>
            </a:r>
          </a:p>
        </p:txBody>
      </p:sp>
    </p:spTree>
    <p:extLst>
      <p:ext uri="{BB962C8B-B14F-4D97-AF65-F5344CB8AC3E}">
        <p14:creationId xmlns:p14="http://schemas.microsoft.com/office/powerpoint/2010/main" val="145495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Φοιτητής που εργάζεται στη βιβλιοθήκη τη νύχτα">
            <a:extLst>
              <a:ext uri="{FF2B5EF4-FFF2-40B4-BE49-F238E27FC236}">
                <a16:creationId xmlns:a16="http://schemas.microsoft.com/office/drawing/2014/main" id="{40BF94CE-955F-827E-FC1D-8BC8D945BE55}"/>
              </a:ext>
            </a:extLst>
          </p:cNvPr>
          <p:cNvPicPr>
            <a:picLocks noChangeAspect="1"/>
          </p:cNvPicPr>
          <p:nvPr/>
        </p:nvPicPr>
        <p:blipFill>
          <a:blip r:embed="rId2"/>
          <a:srcRect l="23787" r="1527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Θέση περιεχομένου 2">
            <a:extLst>
              <a:ext uri="{FF2B5EF4-FFF2-40B4-BE49-F238E27FC236}">
                <a16:creationId xmlns:a16="http://schemas.microsoft.com/office/drawing/2014/main" id="{909F181E-920E-FD39-42B8-972F0E6BA1B0}"/>
              </a:ext>
            </a:extLst>
          </p:cNvPr>
          <p:cNvSpPr>
            <a:spLocks noGrp="1"/>
          </p:cNvSpPr>
          <p:nvPr>
            <p:ph idx="1"/>
          </p:nvPr>
        </p:nvSpPr>
        <p:spPr>
          <a:xfrm>
            <a:off x="163715" y="1296065"/>
            <a:ext cx="4986020" cy="4244367"/>
          </a:xfrm>
        </p:spPr>
        <p:txBody>
          <a:bodyPr>
            <a:normAutofit fontScale="92500" lnSpcReduction="20000"/>
          </a:bodyPr>
          <a:lstStyle/>
          <a:p>
            <a:pPr marL="0" indent="0">
              <a:lnSpc>
                <a:spcPct val="90000"/>
              </a:lnSpc>
              <a:buNone/>
            </a:pPr>
            <a:r>
              <a:rPr lang="el-GR" sz="3200" dirty="0">
                <a:solidFill>
                  <a:srgbClr val="FF0000"/>
                </a:solidFill>
                <a:latin typeface="Palatino Linotype" panose="02040502050505030304" pitchFamily="18" charset="0"/>
              </a:rPr>
              <a:t>Μελετᾶν οὖν χρὴ τὰ ποιοῦντα τὴν εὐδαιμονίαν, εἴπερ παρούσης μὲν αὐτῆς πάντα ἔχομεν, ἀπούσης δὲ πάντα πράττομεν εἰς τὸ ταύτην ἔχειν.</a:t>
            </a:r>
          </a:p>
          <a:p>
            <a:pPr marL="0" indent="0">
              <a:lnSpc>
                <a:spcPct val="90000"/>
              </a:lnSpc>
              <a:buNone/>
            </a:pPr>
            <a:r>
              <a:rPr lang="el-GR" sz="2400" b="1" dirty="0">
                <a:latin typeface="Palatino Linotype" panose="02040502050505030304" pitchFamily="18" charset="0"/>
              </a:rPr>
              <a:t>Μετάφραση</a:t>
            </a:r>
          </a:p>
          <a:p>
            <a:pPr marL="0" indent="0">
              <a:lnSpc>
                <a:spcPct val="90000"/>
              </a:lnSpc>
              <a:buNone/>
            </a:pPr>
            <a:r>
              <a:rPr lang="el-GR" sz="2400" dirty="0">
                <a:latin typeface="Palatino Linotype" panose="02040502050505030304" pitchFamily="18" charset="0"/>
              </a:rPr>
              <a:t>Είναι λοιπόν ανάγκη να στοχαζόμαστε τα πράγματα που φέρνουν την ευτυχία, αφού όταν υπάρχει ευτυχία έχουμε τα πάντα, ενώ όταν αυτή λείπει κάνουμε τα πάντα για να την έχουμε.</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99381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0C6BD9-FD5A-2590-469E-B977F539E136}"/>
              </a:ext>
            </a:extLst>
          </p:cNvPr>
          <p:cNvSpPr>
            <a:spLocks noGrp="1"/>
          </p:cNvSpPr>
          <p:nvPr>
            <p:ph idx="1"/>
          </p:nvPr>
        </p:nvSpPr>
        <p:spPr>
          <a:xfrm>
            <a:off x="451983" y="513801"/>
            <a:ext cx="10338803" cy="5674649"/>
          </a:xfrm>
        </p:spPr>
        <p:txBody>
          <a:bodyPr>
            <a:normAutofit fontScale="92500" lnSpcReduction="10000"/>
          </a:bodyPr>
          <a:lstStyle/>
          <a:p>
            <a:pPr marL="0" indent="0">
              <a:buNone/>
            </a:pPr>
            <a:r>
              <a:rPr lang="el-GR" sz="2400" dirty="0">
                <a:latin typeface="Palatino Linotype" panose="02040502050505030304" pitchFamily="18" charset="0"/>
              </a:rPr>
              <a:t>	Το κείμενο κλείνει με μία δεοντολογική διατύπωση (</a:t>
            </a:r>
            <a:r>
              <a:rPr lang="el-GR" sz="2400" dirty="0">
                <a:solidFill>
                  <a:srgbClr val="FF0000"/>
                </a:solidFill>
                <a:latin typeface="Palatino Linotype" panose="02040502050505030304" pitchFamily="18" charset="0"/>
              </a:rPr>
              <a:t>Μελετᾶν οὖν χρὴ</a:t>
            </a:r>
            <a:r>
              <a:rPr lang="el-GR" sz="2400" dirty="0">
                <a:solidFill>
                  <a:schemeClr val="bg2">
                    <a:lumMod val="10000"/>
                  </a:schemeClr>
                </a:solidFill>
                <a:latin typeface="Palatino Linotype" panose="02040502050505030304" pitchFamily="18" charset="0"/>
              </a:rPr>
              <a:t>) και αποτελεί την πρόταση κατακλείδα του.</a:t>
            </a:r>
          </a:p>
          <a:p>
            <a:pPr marL="0" indent="0">
              <a:buNone/>
            </a:pPr>
            <a:r>
              <a:rPr lang="el-GR" sz="2400" b="1" dirty="0">
                <a:latin typeface="Palatino Linotype" panose="02040502050505030304" pitchFamily="18" charset="0"/>
              </a:rPr>
              <a:t>	Μελετῶ</a:t>
            </a:r>
            <a:r>
              <a:rPr lang="el-GR" sz="2400" dirty="0">
                <a:latin typeface="Palatino Linotype" panose="02040502050505030304" pitchFamily="18" charset="0"/>
              </a:rPr>
              <a:t>= φροντίζω για κάτι, δίνω προσοχή, το σπουδάζω. Αντίστοιχα «μελέτη» σημαίνει φροντίδα, επιμέλεια, άσκηση. Στον Πλάτωνα ο Σωκράτης αναφέρεται στη φιλοσοφική δραστηριότητα της ψυχής ως μελέτη θανάτου. Ο Επίκουρος συμβουλεύει τον άνθρωπο να θυμάται και να μελετά διαρκώς τις βασικές αρχές της (επικούρειας) φιλοσοφίας και αναλόγως να διαμορφώνει τη ζωή του.</a:t>
            </a:r>
          </a:p>
          <a:p>
            <a:pPr marL="0" indent="0">
              <a:buNone/>
            </a:pPr>
            <a:r>
              <a:rPr lang="el-GR" sz="2400" dirty="0">
                <a:latin typeface="Palatino Linotype" panose="02040502050505030304" pitchFamily="18" charset="0"/>
              </a:rPr>
              <a:t>	Ο φιλόσοφος προτρέπει και συμβουλεύει τους ανθρώπους κάθε ηλικίας να μεριμνούν για όσα φέρνουν την ευτυχία (</a:t>
            </a:r>
            <a:r>
              <a:rPr lang="el-GR" sz="2400" dirty="0">
                <a:solidFill>
                  <a:srgbClr val="FF0000"/>
                </a:solidFill>
                <a:latin typeface="Palatino Linotype" panose="02040502050505030304" pitchFamily="18" charset="0"/>
              </a:rPr>
              <a:t>εὐδαιμονίαν</a:t>
            </a:r>
            <a:r>
              <a:rPr lang="el-GR" sz="2400" dirty="0">
                <a:solidFill>
                  <a:schemeClr val="bg2">
                    <a:lumMod val="10000"/>
                  </a:schemeClr>
                </a:solidFill>
                <a:latin typeface="Palatino Linotype" panose="02040502050505030304" pitchFamily="18" charset="0"/>
              </a:rPr>
              <a:t>), που είναι και ο κύριος και απώτερος στόχος στη ζωή του ανθρώπου.</a:t>
            </a:r>
          </a:p>
          <a:p>
            <a:pPr marL="0" indent="0">
              <a:buNone/>
            </a:pPr>
            <a:r>
              <a:rPr lang="el-GR" sz="2400" dirty="0">
                <a:solidFill>
                  <a:schemeClr val="bg2">
                    <a:lumMod val="10000"/>
                  </a:schemeClr>
                </a:solidFill>
                <a:latin typeface="Palatino Linotype" panose="02040502050505030304" pitchFamily="18" charset="0"/>
              </a:rPr>
              <a:t>	Το εγκώμιο της ευδαιμονίας τεκμηριώνεται με δύο εμπειρικά επιχειρήματα: Όλη η ανθρώπινη δραστηριότητα κινείται προς την κατεύθυνση της ευδαιμονίας, καθώς, όταν αυτή υπάρχει, ο άνθρωπος αισθάνεται ότι έχει τα πάντα, ενώ, όταν αυτή λείπει, κάνει τα πάντα για να την κατακτήσει. Στην ευδαιμονία όμως μπορεί να οδηγήσει τον άνθρωπο μόνο η μελέτη της φιλοσοφίας.</a:t>
            </a:r>
          </a:p>
          <a:p>
            <a:pPr marL="0" indent="0">
              <a:buNone/>
            </a:pPr>
            <a:endParaRPr lang="el-GR" sz="2400" dirty="0">
              <a:latin typeface="Palatino Linotype" panose="02040502050505030304" pitchFamily="18" charset="0"/>
            </a:endParaRPr>
          </a:p>
        </p:txBody>
      </p:sp>
    </p:spTree>
    <p:extLst>
      <p:ext uri="{BB962C8B-B14F-4D97-AF65-F5344CB8AC3E}">
        <p14:creationId xmlns:p14="http://schemas.microsoft.com/office/powerpoint/2010/main" val="177438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BAB4D3-5EF4-5AD3-DC8C-6384FA594D19}"/>
              </a:ext>
            </a:extLst>
          </p:cNvPr>
          <p:cNvSpPr>
            <a:spLocks noGrp="1"/>
          </p:cNvSpPr>
          <p:nvPr>
            <p:ph idx="1"/>
          </p:nvPr>
        </p:nvSpPr>
        <p:spPr>
          <a:xfrm>
            <a:off x="629663" y="496467"/>
            <a:ext cx="9519744" cy="5843661"/>
          </a:xfrm>
        </p:spPr>
        <p:txBody>
          <a:bodyPr>
            <a:normAutofit/>
          </a:bodyPr>
          <a:lstStyle/>
          <a:p>
            <a:pPr marL="0" indent="0" algn="ctr">
              <a:buNone/>
            </a:pPr>
            <a:r>
              <a:rPr lang="el-GR" sz="2400" b="1" dirty="0">
                <a:latin typeface="Palatino Linotype" panose="02040502050505030304" pitchFamily="18" charset="0"/>
              </a:rPr>
              <a:t>Ο συλλογισμός του Επίκουρου</a:t>
            </a:r>
          </a:p>
          <a:p>
            <a:pPr marL="0" indent="0">
              <a:buNone/>
            </a:pPr>
            <a:endParaRPr lang="el-GR" sz="2400" dirty="0">
              <a:latin typeface="Palatino Linotype" panose="02040502050505030304" pitchFamily="18" charset="0"/>
            </a:endParaRPr>
          </a:p>
        </p:txBody>
      </p:sp>
      <p:sp>
        <p:nvSpPr>
          <p:cNvPr id="4" name="Φυσαλίδα ομιλίας: Ορθογώνιο με στρογγυλεμένες γωνίες 3">
            <a:extLst>
              <a:ext uri="{FF2B5EF4-FFF2-40B4-BE49-F238E27FC236}">
                <a16:creationId xmlns:a16="http://schemas.microsoft.com/office/drawing/2014/main" id="{3283D4F9-2CD9-DA2E-80B8-2C7DAC8D5ED4}"/>
              </a:ext>
            </a:extLst>
          </p:cNvPr>
          <p:cNvSpPr/>
          <p:nvPr/>
        </p:nvSpPr>
        <p:spPr>
          <a:xfrm>
            <a:off x="1131082" y="1451773"/>
            <a:ext cx="3692270" cy="215815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400" b="1" dirty="0">
                <a:latin typeface="Palatino Linotype" panose="02040502050505030304" pitchFamily="18" charset="0"/>
              </a:rPr>
              <a:t>1</a:t>
            </a:r>
            <a:r>
              <a:rPr lang="el-GR" sz="2400" b="1" baseline="30000" dirty="0">
                <a:latin typeface="Palatino Linotype" panose="02040502050505030304" pitchFamily="18" charset="0"/>
              </a:rPr>
              <a:t>η</a:t>
            </a:r>
            <a:r>
              <a:rPr lang="el-GR" sz="2400" b="1" dirty="0">
                <a:latin typeface="Palatino Linotype" panose="02040502050505030304" pitchFamily="18" charset="0"/>
              </a:rPr>
              <a:t> προκείμενη: </a:t>
            </a:r>
            <a:r>
              <a:rPr lang="el-GR" sz="2400" dirty="0">
                <a:latin typeface="Palatino Linotype" panose="02040502050505030304" pitchFamily="18" charset="0"/>
              </a:rPr>
              <a:t>Πρέπει να «μελετούμε» όσα φέρνουν την «ευδαιμονία»</a:t>
            </a:r>
          </a:p>
        </p:txBody>
      </p:sp>
      <p:sp>
        <p:nvSpPr>
          <p:cNvPr id="5" name="Φυσαλίδα ομιλίας: Ορθογώνιο με στρογγυλεμένες γωνίες 4">
            <a:extLst>
              <a:ext uri="{FF2B5EF4-FFF2-40B4-BE49-F238E27FC236}">
                <a16:creationId xmlns:a16="http://schemas.microsoft.com/office/drawing/2014/main" id="{44DF1E40-D4FC-8368-A99C-3443ECF1F005}"/>
              </a:ext>
            </a:extLst>
          </p:cNvPr>
          <p:cNvSpPr/>
          <p:nvPr/>
        </p:nvSpPr>
        <p:spPr>
          <a:xfrm>
            <a:off x="5616408" y="1499442"/>
            <a:ext cx="3484254" cy="206281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400" b="1" dirty="0">
                <a:latin typeface="Palatino Linotype" panose="02040502050505030304" pitchFamily="18" charset="0"/>
              </a:rPr>
              <a:t>2</a:t>
            </a:r>
            <a:r>
              <a:rPr lang="el-GR" sz="2400" b="1" baseline="30000" dirty="0">
                <a:latin typeface="Palatino Linotype" panose="02040502050505030304" pitchFamily="18" charset="0"/>
              </a:rPr>
              <a:t>η</a:t>
            </a:r>
            <a:r>
              <a:rPr lang="el-GR" sz="2400" b="1" dirty="0">
                <a:latin typeface="Palatino Linotype" panose="02040502050505030304" pitchFamily="18" charset="0"/>
              </a:rPr>
              <a:t> προκείμενη</a:t>
            </a:r>
            <a:r>
              <a:rPr lang="el-GR" sz="2400" dirty="0">
                <a:latin typeface="Palatino Linotype" panose="02040502050505030304" pitchFamily="18" charset="0"/>
              </a:rPr>
              <a:t>: Η μελέτη της φιλοσοφίας φέρνει την ευδαιμονία. </a:t>
            </a:r>
          </a:p>
        </p:txBody>
      </p:sp>
      <p:sp>
        <p:nvSpPr>
          <p:cNvPr id="6" name="Διάγραμμα ροής: Εναλλακτική διεργασία 5">
            <a:extLst>
              <a:ext uri="{FF2B5EF4-FFF2-40B4-BE49-F238E27FC236}">
                <a16:creationId xmlns:a16="http://schemas.microsoft.com/office/drawing/2014/main" id="{DBFD68BA-1D13-1E56-542A-DA40367D2FD7}"/>
              </a:ext>
            </a:extLst>
          </p:cNvPr>
          <p:cNvSpPr/>
          <p:nvPr/>
        </p:nvSpPr>
        <p:spPr>
          <a:xfrm>
            <a:off x="2889019" y="4055212"/>
            <a:ext cx="5001031" cy="1791964"/>
          </a:xfrm>
          <a:prstGeom prst="flowChartAlternateProcess">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400" b="1" dirty="0">
                <a:latin typeface="Palatino Linotype" panose="02040502050505030304" pitchFamily="18" charset="0"/>
              </a:rPr>
              <a:t>Συμπέρασμα</a:t>
            </a:r>
            <a:r>
              <a:rPr lang="el-GR" sz="2400" dirty="0">
                <a:latin typeface="Palatino Linotype" panose="02040502050505030304" pitchFamily="18" charset="0"/>
              </a:rPr>
              <a:t>: Άρα, όλοι πρέπει να μελετάμε τη φιλοσοφία.</a:t>
            </a:r>
          </a:p>
        </p:txBody>
      </p:sp>
    </p:spTree>
    <p:extLst>
      <p:ext uri="{BB962C8B-B14F-4D97-AF65-F5344CB8AC3E}">
        <p14:creationId xmlns:p14="http://schemas.microsoft.com/office/powerpoint/2010/main" val="239828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D463581-2753-A140-42EC-205B5CC0B00B}"/>
              </a:ext>
            </a:extLst>
          </p:cNvPr>
          <p:cNvSpPr>
            <a:spLocks noGrp="1"/>
          </p:cNvSpPr>
          <p:nvPr>
            <p:ph idx="1"/>
          </p:nvPr>
        </p:nvSpPr>
        <p:spPr>
          <a:xfrm>
            <a:off x="835429" y="403168"/>
            <a:ext cx="10020993" cy="5781501"/>
          </a:xfrm>
        </p:spPr>
        <p:txBody>
          <a:bodyPr>
            <a:normAutofit/>
          </a:bodyPr>
          <a:lstStyle/>
          <a:p>
            <a:pPr marL="0" indent="0">
              <a:buNone/>
            </a:pPr>
            <a:r>
              <a:rPr lang="el-GR" sz="3200" dirty="0">
                <a:solidFill>
                  <a:srgbClr val="FF0000"/>
                </a:solidFill>
                <a:latin typeface="Palatino Linotype" panose="02040502050505030304" pitchFamily="18" charset="0"/>
              </a:rPr>
              <a:t>Μήτε νέος τις ὢν μελλέτω φιλοσοφεῖν, μήτε γέρων ὑπάρχων κοπιάτω φιλοσοφῶν.</a:t>
            </a:r>
          </a:p>
          <a:p>
            <a:pPr marL="0" indent="0">
              <a:buNone/>
            </a:pPr>
            <a:r>
              <a:rPr lang="el-GR" sz="2400" dirty="0">
                <a:solidFill>
                  <a:schemeClr val="tx1"/>
                </a:solidFill>
                <a:highlight>
                  <a:srgbClr val="C0C0C0"/>
                </a:highlight>
                <a:latin typeface="Palatino Linotype" panose="02040502050505030304" pitchFamily="18" charset="0"/>
              </a:rPr>
              <a:t>μελλέτω= διστάζω, αναβάλλω, καθυστερώ</a:t>
            </a:r>
          </a:p>
          <a:p>
            <a:pPr marL="0" indent="0">
              <a:buNone/>
            </a:pPr>
            <a:r>
              <a:rPr lang="el-GR" sz="2400" dirty="0">
                <a:solidFill>
                  <a:schemeClr val="tx1"/>
                </a:solidFill>
                <a:highlight>
                  <a:srgbClr val="C0C0C0"/>
                </a:highlight>
                <a:latin typeface="Palatino Linotype" panose="02040502050505030304" pitchFamily="18" charset="0"/>
              </a:rPr>
              <a:t>Κοπιάω-ῶ= κουράζομαι, καταπονούμαι</a:t>
            </a:r>
          </a:p>
          <a:p>
            <a:pPr marL="0" indent="0">
              <a:buNone/>
            </a:pPr>
            <a:endParaRPr lang="el-GR" sz="2400" dirty="0">
              <a:solidFill>
                <a:schemeClr val="tx1"/>
              </a:solidFill>
              <a:highlight>
                <a:srgbClr val="C0C0C0"/>
              </a:highlight>
              <a:latin typeface="Palatino Linotype" panose="02040502050505030304" pitchFamily="18" charset="0"/>
            </a:endParaRPr>
          </a:p>
          <a:p>
            <a:pPr marL="0" indent="0">
              <a:buNone/>
            </a:pPr>
            <a:r>
              <a:rPr lang="el-GR" sz="2400" b="1" dirty="0">
                <a:solidFill>
                  <a:schemeClr val="tx1"/>
                </a:solidFill>
                <a:latin typeface="Palatino Linotype" panose="02040502050505030304" pitchFamily="18" charset="0"/>
              </a:rPr>
              <a:t>Μετάφραση</a:t>
            </a:r>
          </a:p>
          <a:p>
            <a:pPr marL="0" indent="0">
              <a:buNone/>
            </a:pPr>
            <a:r>
              <a:rPr lang="el-GR" sz="2400" dirty="0">
                <a:latin typeface="Palatino Linotype" panose="02040502050505030304" pitchFamily="18" charset="0"/>
              </a:rPr>
              <a:t>Δεν πρέπει κανείς ούτε όταν είναι νέος να διστάζει να φιλοσοφεί, ούτε πάλι σαν είναι γέροντας να κουράζεται και να μη φιλοσοφεί. </a:t>
            </a:r>
            <a:endParaRPr lang="el-GR" sz="2400" b="1" dirty="0">
              <a:solidFill>
                <a:schemeClr val="tx1"/>
              </a:solidFill>
              <a:latin typeface="Palatino Linotype" panose="02040502050505030304" pitchFamily="18" charset="0"/>
            </a:endParaRPr>
          </a:p>
        </p:txBody>
      </p:sp>
      <p:pic>
        <p:nvPicPr>
          <p:cNvPr id="10" name="Γραφικό 9" descr="Γέρος άντρας που φορά σακάκι">
            <a:extLst>
              <a:ext uri="{FF2B5EF4-FFF2-40B4-BE49-F238E27FC236}">
                <a16:creationId xmlns:a16="http://schemas.microsoft.com/office/drawing/2014/main" id="{433742BA-8659-7D1E-6BE3-6412879095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098" y="1028701"/>
            <a:ext cx="1075467" cy="3348286"/>
          </a:xfrm>
          <a:prstGeom prst="rect">
            <a:avLst/>
          </a:prstGeom>
        </p:spPr>
      </p:pic>
      <p:pic>
        <p:nvPicPr>
          <p:cNvPr id="12" name="Γραφικό 11" descr="Άντρας με πόλο">
            <a:extLst>
              <a:ext uri="{FF2B5EF4-FFF2-40B4-BE49-F238E27FC236}">
                <a16:creationId xmlns:a16="http://schemas.microsoft.com/office/drawing/2014/main" id="{8FDE4D98-848B-C6C9-93DA-2E05B44A9F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8579" y="4276725"/>
            <a:ext cx="797906" cy="2503775"/>
          </a:xfrm>
          <a:prstGeom prst="rect">
            <a:avLst/>
          </a:prstGeom>
        </p:spPr>
      </p:pic>
    </p:spTree>
    <p:extLst>
      <p:ext uri="{BB962C8B-B14F-4D97-AF65-F5344CB8AC3E}">
        <p14:creationId xmlns:p14="http://schemas.microsoft.com/office/powerpoint/2010/main" val="35306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74A06C6-A9E8-3747-4A3E-23D69515A89D}"/>
              </a:ext>
            </a:extLst>
          </p:cNvPr>
          <p:cNvSpPr>
            <a:spLocks noGrp="1"/>
          </p:cNvSpPr>
          <p:nvPr>
            <p:ph idx="1"/>
          </p:nvPr>
        </p:nvSpPr>
        <p:spPr>
          <a:xfrm>
            <a:off x="677334" y="143010"/>
            <a:ext cx="9485074" cy="6346629"/>
          </a:xfrm>
        </p:spPr>
        <p:txBody>
          <a:bodyPr>
            <a:normAutofit fontScale="92500" lnSpcReduction="20000"/>
          </a:bodyPr>
          <a:lstStyle/>
          <a:p>
            <a:pPr marL="0" indent="0" algn="ctr">
              <a:buNone/>
            </a:pPr>
            <a:r>
              <a:rPr lang="el-GR" sz="2400" b="1" dirty="0">
                <a:latin typeface="Palatino Linotype" panose="02040502050505030304" pitchFamily="18" charset="0"/>
              </a:rPr>
              <a:t>Εκφραστικά μέσα</a:t>
            </a:r>
          </a:p>
          <a:p>
            <a:pPr marL="0" indent="0">
              <a:buNone/>
            </a:pPr>
            <a:r>
              <a:rPr lang="el-GR" sz="2400" b="1" dirty="0">
                <a:latin typeface="Palatino Linotype" panose="02040502050505030304" pitchFamily="18" charset="0"/>
              </a:rPr>
              <a:t>Χρήση προστακτικών και δεοντολογικών εκφράσεων:</a:t>
            </a:r>
          </a:p>
          <a:p>
            <a:pPr marL="0" indent="0">
              <a:buNone/>
            </a:pPr>
            <a:r>
              <a:rPr lang="el-GR" sz="2400" dirty="0">
                <a:solidFill>
                  <a:srgbClr val="FF0000"/>
                </a:solidFill>
                <a:latin typeface="Palatino Linotype" panose="02040502050505030304" pitchFamily="18" charset="0"/>
              </a:rPr>
              <a:t>Μήτε…μελλέτω-μήτε κοπιάτω</a:t>
            </a:r>
          </a:p>
          <a:p>
            <a:pPr marL="0" indent="0">
              <a:buNone/>
            </a:pPr>
            <a:r>
              <a:rPr lang="el-GR" sz="2400" dirty="0">
                <a:solidFill>
                  <a:srgbClr val="FF0000"/>
                </a:solidFill>
                <a:latin typeface="Palatino Linotype" panose="02040502050505030304" pitchFamily="18" charset="0"/>
              </a:rPr>
              <a:t>Φιλοσοφητέον</a:t>
            </a:r>
          </a:p>
          <a:p>
            <a:pPr marL="0" indent="0">
              <a:buNone/>
            </a:pPr>
            <a:r>
              <a:rPr lang="el-GR" sz="2400" b="1" dirty="0">
                <a:solidFill>
                  <a:schemeClr val="bg2">
                    <a:lumMod val="10000"/>
                  </a:schemeClr>
                </a:solidFill>
                <a:latin typeface="Palatino Linotype" panose="02040502050505030304" pitchFamily="18" charset="0"/>
              </a:rPr>
              <a:t>Οξύμωρο σχήμα:</a:t>
            </a:r>
          </a:p>
          <a:p>
            <a:pPr marL="0" indent="0">
              <a:buNone/>
            </a:pPr>
            <a:r>
              <a:rPr lang="el-GR" sz="2400" dirty="0">
                <a:solidFill>
                  <a:srgbClr val="FF0000"/>
                </a:solidFill>
                <a:latin typeface="Palatino Linotype" panose="02040502050505030304" pitchFamily="18" charset="0"/>
              </a:rPr>
              <a:t>γηράσκων νεάζῃ </a:t>
            </a:r>
            <a:r>
              <a:rPr lang="el-GR" sz="2400" dirty="0">
                <a:solidFill>
                  <a:schemeClr val="bg2">
                    <a:lumMod val="10000"/>
                  </a:schemeClr>
                </a:solidFill>
                <a:latin typeface="Palatino Linotype" panose="02040502050505030304" pitchFamily="18" charset="0"/>
              </a:rPr>
              <a:t>και</a:t>
            </a:r>
            <a:r>
              <a:rPr lang="el-GR" sz="2400" dirty="0">
                <a:solidFill>
                  <a:srgbClr val="FF0000"/>
                </a:solidFill>
                <a:latin typeface="Palatino Linotype" panose="02040502050505030304" pitchFamily="18" charset="0"/>
              </a:rPr>
              <a:t> νέος ἅμα καὶ παλαιὸς ᾖ </a:t>
            </a:r>
          </a:p>
          <a:p>
            <a:pPr marL="0" indent="0">
              <a:buNone/>
            </a:pPr>
            <a:r>
              <a:rPr lang="el-GR" sz="2400" b="1" dirty="0">
                <a:solidFill>
                  <a:schemeClr val="bg2">
                    <a:lumMod val="10000"/>
                  </a:schemeClr>
                </a:solidFill>
                <a:latin typeface="Palatino Linotype" panose="02040502050505030304" pitchFamily="18" charset="0"/>
              </a:rPr>
              <a:t>Αντιθέσεις:								Χιαστό:</a:t>
            </a:r>
          </a:p>
          <a:p>
            <a:pPr marL="0" indent="0">
              <a:buNone/>
            </a:pPr>
            <a:r>
              <a:rPr lang="el-GR" sz="2400" dirty="0">
                <a:solidFill>
                  <a:srgbClr val="FF0000"/>
                </a:solidFill>
                <a:latin typeface="Palatino Linotype" panose="02040502050505030304" pitchFamily="18" charset="0"/>
              </a:rPr>
              <a:t>Μήτε…μελλέτω-μήτε κοπιάτω           νέῳ             γέροντι</a:t>
            </a:r>
          </a:p>
          <a:p>
            <a:pPr marL="0" indent="0">
              <a:buNone/>
            </a:pPr>
            <a:r>
              <a:rPr lang="el-GR" sz="2400" dirty="0">
                <a:solidFill>
                  <a:srgbClr val="FF0000"/>
                </a:solidFill>
                <a:latin typeface="Palatino Linotype" panose="02040502050505030304" pitchFamily="18" charset="0"/>
              </a:rPr>
              <a:t>Μήτε νέος- μήτε γέρων</a:t>
            </a:r>
          </a:p>
          <a:p>
            <a:pPr marL="0" indent="0">
              <a:buNone/>
            </a:pPr>
            <a:r>
              <a:rPr lang="el-GR" sz="2400" dirty="0">
                <a:solidFill>
                  <a:srgbClr val="FF0000"/>
                </a:solidFill>
                <a:latin typeface="Palatino Linotype" panose="02040502050505030304" pitchFamily="18" charset="0"/>
              </a:rPr>
              <a:t>οὔτε ἄωρος- οὔτε πάρωρος                  τῷ μὲν         τῷ δὲ </a:t>
            </a:r>
          </a:p>
          <a:p>
            <a:pPr marL="0" indent="0">
              <a:buNone/>
            </a:pPr>
            <a:r>
              <a:rPr lang="el-GR" sz="2400" dirty="0">
                <a:solidFill>
                  <a:srgbClr val="FF0000"/>
                </a:solidFill>
                <a:latin typeface="Palatino Linotype" panose="02040502050505030304" pitchFamily="18" charset="0"/>
              </a:rPr>
              <a:t>ὑπάρχειν- παρεληλυθέναι</a:t>
            </a:r>
          </a:p>
          <a:p>
            <a:pPr marL="0" indent="0">
              <a:buNone/>
            </a:pPr>
            <a:r>
              <a:rPr lang="el-GR" sz="2400" dirty="0">
                <a:solidFill>
                  <a:srgbClr val="FF0000"/>
                </a:solidFill>
                <a:latin typeface="Palatino Linotype" panose="02040502050505030304" pitchFamily="18" charset="0"/>
              </a:rPr>
              <a:t>νέῳ - γέροντι</a:t>
            </a:r>
          </a:p>
          <a:p>
            <a:pPr marL="0" indent="0">
              <a:buNone/>
            </a:pPr>
            <a:r>
              <a:rPr lang="el-GR" sz="2400" dirty="0">
                <a:solidFill>
                  <a:srgbClr val="FF0000"/>
                </a:solidFill>
                <a:latin typeface="Palatino Linotype" panose="02040502050505030304" pitchFamily="18" charset="0"/>
              </a:rPr>
              <a:t>γηράσκων- νεάζῃ</a:t>
            </a:r>
          </a:p>
          <a:p>
            <a:pPr marL="0" indent="0">
              <a:buNone/>
            </a:pPr>
            <a:r>
              <a:rPr lang="el-GR" sz="2400" dirty="0">
                <a:solidFill>
                  <a:srgbClr val="FF0000"/>
                </a:solidFill>
                <a:latin typeface="Palatino Linotype" panose="02040502050505030304" pitchFamily="18" charset="0"/>
              </a:rPr>
              <a:t>γεγονότων- μελλόντων</a:t>
            </a:r>
          </a:p>
          <a:p>
            <a:pPr marL="0" indent="0">
              <a:buNone/>
            </a:pPr>
            <a:r>
              <a:rPr lang="el-GR" sz="2400" dirty="0">
                <a:solidFill>
                  <a:srgbClr val="FF0000"/>
                </a:solidFill>
                <a:latin typeface="Palatino Linotype" panose="02040502050505030304" pitchFamily="18" charset="0"/>
              </a:rPr>
              <a:t>παρούσης- ἀπούσης</a:t>
            </a:r>
          </a:p>
          <a:p>
            <a:pPr marL="0" indent="0">
              <a:buNone/>
            </a:pPr>
            <a:endParaRPr lang="el-GR" sz="2400" dirty="0">
              <a:solidFill>
                <a:srgbClr val="FF0000"/>
              </a:solidFill>
              <a:latin typeface="Palatino Linotype" panose="02040502050505030304" pitchFamily="18" charset="0"/>
            </a:endParaRPr>
          </a:p>
          <a:p>
            <a:pPr marL="0" indent="0">
              <a:buNone/>
            </a:pPr>
            <a:endParaRPr lang="el-GR" sz="2400" dirty="0">
              <a:solidFill>
                <a:srgbClr val="FF0000"/>
              </a:solidFill>
              <a:latin typeface="Palatino Linotype" panose="02040502050505030304" pitchFamily="18" charset="0"/>
            </a:endParaRPr>
          </a:p>
        </p:txBody>
      </p:sp>
      <p:cxnSp>
        <p:nvCxnSpPr>
          <p:cNvPr id="5" name="Ευθύγραμμο βέλος σύνδεσης 4">
            <a:extLst>
              <a:ext uri="{FF2B5EF4-FFF2-40B4-BE49-F238E27FC236}">
                <a16:creationId xmlns:a16="http://schemas.microsoft.com/office/drawing/2014/main" id="{E6B0C870-277A-532D-5A02-FE516F77B1FB}"/>
              </a:ext>
            </a:extLst>
          </p:cNvPr>
          <p:cNvCxnSpPr/>
          <p:nvPr/>
        </p:nvCxnSpPr>
        <p:spPr>
          <a:xfrm>
            <a:off x="6132114" y="3176565"/>
            <a:ext cx="788724" cy="680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EE088682-0CCB-8DD9-4AA8-E4BC2A26F34E}"/>
              </a:ext>
            </a:extLst>
          </p:cNvPr>
          <p:cNvCxnSpPr/>
          <p:nvPr/>
        </p:nvCxnSpPr>
        <p:spPr>
          <a:xfrm flipH="1">
            <a:off x="6396466" y="3176565"/>
            <a:ext cx="524372" cy="719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73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88631C-E10D-9CE5-738A-BBE880F9AA70}"/>
              </a:ext>
            </a:extLst>
          </p:cNvPr>
          <p:cNvSpPr>
            <a:spLocks noGrp="1"/>
          </p:cNvSpPr>
          <p:nvPr>
            <p:ph idx="1"/>
          </p:nvPr>
        </p:nvSpPr>
        <p:spPr>
          <a:xfrm>
            <a:off x="677334" y="536172"/>
            <a:ext cx="8596668" cy="5104014"/>
          </a:xfrm>
        </p:spPr>
        <p:txBody>
          <a:bodyPr>
            <a:normAutofit/>
          </a:bodyPr>
          <a:lstStyle/>
          <a:p>
            <a:pPr marL="0" indent="0">
              <a:buNone/>
            </a:pPr>
            <a:r>
              <a:rPr lang="el-GR" sz="2400" dirty="0">
                <a:latin typeface="Palatino Linotype" panose="02040502050505030304" pitchFamily="18" charset="0"/>
              </a:rPr>
              <a:t>	Ο Επίκουρος με αυτή την επιστολή απευθύνεται στον Μενοικέα, αλλά στην πραγματικότητα και σε όλους τους νέους και ηλικιωμένους, και γενικά σε όλους τους ανθρώπους κάθε ηλικίας, με την προτροπή να ασχολούνται με τη φιλοσοφία.</a:t>
            </a:r>
          </a:p>
          <a:p>
            <a:pPr marL="0" indent="0">
              <a:buNone/>
            </a:pPr>
            <a:r>
              <a:rPr lang="el-GR" sz="2400" dirty="0">
                <a:latin typeface="Palatino Linotype" panose="02040502050505030304" pitchFamily="18" charset="0"/>
              </a:rPr>
              <a:t>	Με δύο αποτρεπτικές προστακτικές (</a:t>
            </a:r>
            <a:r>
              <a:rPr lang="el-GR" sz="2400" dirty="0">
                <a:solidFill>
                  <a:srgbClr val="FF0000"/>
                </a:solidFill>
                <a:latin typeface="Palatino Linotype" panose="02040502050505030304" pitchFamily="18" charset="0"/>
              </a:rPr>
              <a:t>Μήτε μελλέτω-μήτε κοπιάτω</a:t>
            </a:r>
            <a:r>
              <a:rPr lang="el-GR" sz="2400" dirty="0">
                <a:latin typeface="Palatino Linotype" panose="02040502050505030304" pitchFamily="18" charset="0"/>
              </a:rPr>
              <a:t>) αρχικά, ζητά από κάθε νέο να μη διστάζει να φιλοσοφεί, με τη σκέψη ότι λόγω της νεότητάς του έχει μπροστά αρκετό χρόνο, ώστε να αρχίσει κάποτε στο μέλλον να φιλοσοφεί. Στη συνέχεια απευθύνεται σε κάθε ηλικιωμένο, ζητώντας του να μη σκέφτεται ότι είναι πλέον πολύ αργά για την ηλικία του να ασχοληθεί με τη φιλοσοφία ή ότι απαιτεί πολύ χρόνο και κόπο.</a:t>
            </a:r>
          </a:p>
        </p:txBody>
      </p:sp>
    </p:spTree>
    <p:extLst>
      <p:ext uri="{BB962C8B-B14F-4D97-AF65-F5344CB8AC3E}">
        <p14:creationId xmlns:p14="http://schemas.microsoft.com/office/powerpoint/2010/main" val="216137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8E30B68-A8FD-E314-A484-73E1D7E3F5D9}"/>
              </a:ext>
            </a:extLst>
          </p:cNvPr>
          <p:cNvSpPr>
            <a:spLocks noGrp="1"/>
          </p:cNvSpPr>
          <p:nvPr>
            <p:ph idx="1"/>
          </p:nvPr>
        </p:nvSpPr>
        <p:spPr>
          <a:xfrm>
            <a:off x="698115" y="1587731"/>
            <a:ext cx="9435100" cy="2855421"/>
          </a:xfrm>
        </p:spPr>
        <p:txBody>
          <a:bodyPr>
            <a:normAutofit/>
          </a:bodyPr>
          <a:lstStyle/>
          <a:p>
            <a:pPr marL="0" indent="0">
              <a:buNone/>
            </a:pPr>
            <a:r>
              <a:rPr lang="el-GR" sz="2400" b="1" dirty="0">
                <a:latin typeface="Palatino Linotype" panose="02040502050505030304" pitchFamily="18" charset="0"/>
              </a:rPr>
              <a:t>Φιλοσοφεῖν</a:t>
            </a:r>
            <a:r>
              <a:rPr lang="el-GR" sz="2400" dirty="0">
                <a:latin typeface="Palatino Linotype" panose="02040502050505030304" pitchFamily="18" charset="0"/>
              </a:rPr>
              <a:t>: για τον Επίκουρο η φιλοσοφία είναι συνυφασμένη με τη μελέτη των φυσικών φαινομένων και την άσκησή της στον ευρύτερο χώρο μιας κοινότητας φίλων. Ο σκοπός της είναι διπλός: α) θεραπευτικός, καθώς απαλλάσσει τον άνθρωπο από το φόβο για τη φύση, τον θάνατο και τον πόνο, και β) διδακτικός, καθώς μαθαίνει τον άνθρωπο να βρίσκει τα όρια του πόνου και της ηδονής.</a:t>
            </a:r>
          </a:p>
        </p:txBody>
      </p:sp>
    </p:spTree>
    <p:extLst>
      <p:ext uri="{BB962C8B-B14F-4D97-AF65-F5344CB8AC3E}">
        <p14:creationId xmlns:p14="http://schemas.microsoft.com/office/powerpoint/2010/main" val="84204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5E6845-AF69-E6AA-A0C3-9C687731B1C0}"/>
              </a:ext>
            </a:extLst>
          </p:cNvPr>
          <p:cNvSpPr>
            <a:spLocks noGrp="1"/>
          </p:cNvSpPr>
          <p:nvPr>
            <p:ph idx="1"/>
          </p:nvPr>
        </p:nvSpPr>
        <p:spPr>
          <a:xfrm>
            <a:off x="677333" y="627611"/>
            <a:ext cx="9775922" cy="5636029"/>
          </a:xfrm>
        </p:spPr>
        <p:txBody>
          <a:bodyPr>
            <a:normAutofit/>
          </a:bodyPr>
          <a:lstStyle/>
          <a:p>
            <a:pPr marL="0" indent="0">
              <a:buNone/>
            </a:pPr>
            <a:r>
              <a:rPr lang="el-GR" sz="3200" dirty="0">
                <a:solidFill>
                  <a:srgbClr val="FF0000"/>
                </a:solidFill>
                <a:latin typeface="Palatino Linotype" panose="02040502050505030304" pitchFamily="18" charset="0"/>
              </a:rPr>
              <a:t>οὔτε γὰρ ἄωρος οὐδείς ἐστιν οὔτε πάρωρος πρὸς τὸ κατὰ ψυχὴν ὑγιαῖνον.</a:t>
            </a:r>
          </a:p>
          <a:p>
            <a:pPr marL="0" indent="0">
              <a:buNone/>
            </a:pPr>
            <a:r>
              <a:rPr lang="el-GR" sz="2400" b="1" dirty="0">
                <a:solidFill>
                  <a:schemeClr val="tx1"/>
                </a:solidFill>
                <a:highlight>
                  <a:srgbClr val="C0C0C0"/>
                </a:highlight>
                <a:latin typeface="Palatino Linotype" panose="02040502050505030304" pitchFamily="18" charset="0"/>
              </a:rPr>
              <a:t>ἄωρος</a:t>
            </a:r>
            <a:r>
              <a:rPr lang="el-GR" sz="2400" dirty="0">
                <a:solidFill>
                  <a:schemeClr val="tx1"/>
                </a:solidFill>
                <a:highlight>
                  <a:srgbClr val="C0C0C0"/>
                </a:highlight>
                <a:latin typeface="Palatino Linotype" panose="02040502050505030304" pitchFamily="18" charset="0"/>
              </a:rPr>
              <a:t>: (ἀ στερητικό + ὣρα)= άγουρος, ανώριμος</a:t>
            </a:r>
          </a:p>
          <a:p>
            <a:pPr marL="0" indent="0">
              <a:buNone/>
            </a:pPr>
            <a:r>
              <a:rPr lang="el-GR" sz="2400" b="1" dirty="0">
                <a:solidFill>
                  <a:schemeClr val="tx1"/>
                </a:solidFill>
                <a:highlight>
                  <a:srgbClr val="C0C0C0"/>
                </a:highlight>
                <a:latin typeface="Palatino Linotype" panose="02040502050505030304" pitchFamily="18" charset="0"/>
              </a:rPr>
              <a:t>πάρωρος</a:t>
            </a:r>
            <a:r>
              <a:rPr lang="el-GR" sz="2400" dirty="0">
                <a:solidFill>
                  <a:schemeClr val="tx1"/>
                </a:solidFill>
                <a:highlight>
                  <a:srgbClr val="C0C0C0"/>
                </a:highlight>
                <a:latin typeface="Palatino Linotype" panose="02040502050505030304" pitchFamily="18" charset="0"/>
              </a:rPr>
              <a:t>: (παρά + ὣρα)= υπερώριμος, αυτός που βρίσκεται πέρα από τον κατάλληλο χρόνο</a:t>
            </a:r>
          </a:p>
          <a:p>
            <a:pPr marL="0" indent="0">
              <a:buNone/>
            </a:pPr>
            <a:endParaRPr lang="el-GR" sz="2400" dirty="0">
              <a:solidFill>
                <a:schemeClr val="tx1"/>
              </a:solidFill>
              <a:highlight>
                <a:srgbClr val="C0C0C0"/>
              </a:highlight>
              <a:latin typeface="Palatino Linotype" panose="02040502050505030304" pitchFamily="18" charset="0"/>
            </a:endParaRPr>
          </a:p>
          <a:p>
            <a:pPr marL="0" indent="0">
              <a:buNone/>
            </a:pPr>
            <a:r>
              <a:rPr lang="el-GR" sz="2400" b="1" dirty="0">
                <a:solidFill>
                  <a:schemeClr val="tx1"/>
                </a:solidFill>
                <a:latin typeface="Palatino Linotype" panose="02040502050505030304" pitchFamily="18" charset="0"/>
              </a:rPr>
              <a:t>Μετάφραση</a:t>
            </a:r>
          </a:p>
          <a:p>
            <a:pPr marL="0" indent="0">
              <a:buNone/>
            </a:pPr>
            <a:r>
              <a:rPr lang="el-GR" sz="2400" dirty="0">
                <a:latin typeface="Palatino Linotype" panose="02040502050505030304" pitchFamily="18" charset="0"/>
              </a:rPr>
              <a:t>Γιατί κανένας δεν είναι ανώριμος ή υπερώριμος για εκείνο που διασφαλίζει την υγεία της ψυχής.</a:t>
            </a:r>
            <a:endParaRPr lang="el-GR" sz="2400" b="1" dirty="0">
              <a:solidFill>
                <a:schemeClr val="tx1"/>
              </a:solidFill>
              <a:latin typeface="Palatino Linotype" panose="02040502050505030304" pitchFamily="18" charset="0"/>
            </a:endParaRPr>
          </a:p>
          <a:p>
            <a:pPr marL="0" indent="0">
              <a:buNone/>
            </a:pPr>
            <a:endParaRPr lang="el-GR" sz="32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84463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28CFBE-6BEB-2B0F-E6BF-0D8B968CE76A}"/>
              </a:ext>
            </a:extLst>
          </p:cNvPr>
          <p:cNvSpPr>
            <a:spLocks noGrp="1"/>
          </p:cNvSpPr>
          <p:nvPr>
            <p:ph idx="1"/>
          </p:nvPr>
        </p:nvSpPr>
        <p:spPr>
          <a:xfrm>
            <a:off x="785553" y="1263534"/>
            <a:ext cx="9048403" cy="4330931"/>
          </a:xfrm>
        </p:spPr>
        <p:txBody>
          <a:bodyPr>
            <a:normAutofit/>
          </a:bodyPr>
          <a:lstStyle/>
          <a:p>
            <a:pPr marL="0" indent="0">
              <a:buNone/>
            </a:pPr>
            <a:r>
              <a:rPr lang="el-GR" sz="2400" dirty="0">
                <a:latin typeface="Palatino Linotype" panose="02040502050505030304" pitchFamily="18" charset="0"/>
              </a:rPr>
              <a:t>	Η άποψη του Επίκουρου ότι ούτε οι νέοι ούτε οι γέροι πρέπει να αποφεύγουν την ενασχόληση με τη </a:t>
            </a:r>
            <a:r>
              <a:rPr lang="el-GR" sz="2400" b="1" dirty="0">
                <a:solidFill>
                  <a:srgbClr val="FF0000"/>
                </a:solidFill>
                <a:latin typeface="Palatino Linotype" panose="02040502050505030304" pitchFamily="18" charset="0"/>
              </a:rPr>
              <a:t>φιλοσοφία</a:t>
            </a:r>
            <a:r>
              <a:rPr lang="el-GR" sz="2400" dirty="0">
                <a:latin typeface="Palatino Linotype" panose="02040502050505030304" pitchFamily="18" charset="0"/>
              </a:rPr>
              <a:t> αιτιολογείται με τη </a:t>
            </a:r>
            <a:r>
              <a:rPr lang="el-GR" sz="2400" b="1" dirty="0">
                <a:solidFill>
                  <a:srgbClr val="FF0000"/>
                </a:solidFill>
                <a:latin typeface="Palatino Linotype" panose="02040502050505030304" pitchFamily="18" charset="0"/>
              </a:rPr>
              <a:t>σύνδεσή της με την υγεία</a:t>
            </a:r>
            <a:r>
              <a:rPr lang="el-GR" sz="2400" dirty="0">
                <a:latin typeface="Palatino Linotype" panose="02040502050505030304" pitchFamily="18" charset="0"/>
              </a:rPr>
              <a:t>. Η άρνηση, με οποιοδήποτε πρόσχημα, είτε των νέων είτε των ηλικιωμένων, να ασχοληθούν με τη φιλοσοφία δε δικαιολογείται, γιατί κανένας δεν είναι ανώριμος ούτε μπορεί να ισχυριστεί ότι είναι πια πολύ αργά γι’ αυτόν να φροντίσει την υγεία της ψυχής του. </a:t>
            </a:r>
          </a:p>
          <a:p>
            <a:pPr marL="0" indent="0">
              <a:buNone/>
            </a:pPr>
            <a:r>
              <a:rPr lang="el-GR" sz="2400" dirty="0">
                <a:latin typeface="Palatino Linotype" panose="02040502050505030304" pitchFamily="18" charset="0"/>
              </a:rPr>
              <a:t>	</a:t>
            </a:r>
            <a:r>
              <a:rPr lang="el-GR" sz="2400" b="1" dirty="0">
                <a:latin typeface="Palatino Linotype" panose="02040502050505030304" pitchFamily="18" charset="0"/>
              </a:rPr>
              <a:t>Το συμπέρασμα είναι ότι η ενασχόληση με τη φιλοσοφία επιδρά θεραπευτικά και εξασφαλίζει την ψυχική υγεία του ανθρώπου οποιασδήποτε ηλικίας.</a:t>
            </a:r>
          </a:p>
        </p:txBody>
      </p:sp>
    </p:spTree>
    <p:extLst>
      <p:ext uri="{BB962C8B-B14F-4D97-AF65-F5344CB8AC3E}">
        <p14:creationId xmlns:p14="http://schemas.microsoft.com/office/powerpoint/2010/main" val="376874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6950EE-48E9-F8D9-6FDA-FB54C6D6CCDE}"/>
              </a:ext>
            </a:extLst>
          </p:cNvPr>
          <p:cNvSpPr>
            <a:spLocks noGrp="1"/>
          </p:cNvSpPr>
          <p:nvPr>
            <p:ph idx="1"/>
          </p:nvPr>
        </p:nvSpPr>
        <p:spPr>
          <a:xfrm>
            <a:off x="498609" y="643516"/>
            <a:ext cx="9938019" cy="5906913"/>
          </a:xfrm>
        </p:spPr>
        <p:txBody>
          <a:bodyPr>
            <a:normAutofit/>
          </a:bodyPr>
          <a:lstStyle/>
          <a:p>
            <a:pPr marL="0" indent="0">
              <a:buNone/>
            </a:pPr>
            <a:r>
              <a:rPr lang="el-GR" sz="2400" dirty="0">
                <a:latin typeface="Palatino Linotype" panose="02040502050505030304" pitchFamily="18" charset="0"/>
              </a:rPr>
              <a:t>Με τα επιχειρήματα που χρησιμοποιεί ο Επίκουρος είναι φανερό ότι:</a:t>
            </a:r>
          </a:p>
          <a:p>
            <a:pPr marL="0" indent="0">
              <a:buNone/>
            </a:pPr>
            <a:r>
              <a:rPr lang="el-GR" sz="2400" dirty="0">
                <a:latin typeface="Palatino Linotype" panose="02040502050505030304" pitchFamily="18" charset="0"/>
              </a:rPr>
              <a:t>α) θεωρεί αυτονόητο ότι η ψυχική υγεία, όπως και η σωματική, είναι επιδίωξη κατά προτεραιότητα κάθε ανθρώπου, ανεξάρτητα με την ηλικία του, και</a:t>
            </a:r>
          </a:p>
          <a:p>
            <a:pPr marL="0" indent="0">
              <a:buNone/>
            </a:pPr>
            <a:r>
              <a:rPr lang="el-GR" sz="2400" dirty="0">
                <a:latin typeface="Palatino Linotype" panose="02040502050505030304" pitchFamily="18" charset="0"/>
              </a:rPr>
              <a:t>β) θέλει να αντικρούσει προκαταβολικά οποιαδήποτε ενδεχόμενη αντίρρηση τόσο των νέων όσο και των ηλικιωμένων.</a:t>
            </a:r>
          </a:p>
          <a:p>
            <a:pPr marL="0" indent="0">
              <a:buNone/>
            </a:pPr>
            <a:r>
              <a:rPr lang="el-GR" sz="2400" dirty="0">
                <a:latin typeface="Palatino Linotype" panose="02040502050505030304" pitchFamily="18" charset="0"/>
              </a:rPr>
              <a:t>Κατά τη γνώμη του οι άνθρωποι δεν πρέπει να προσποιούνται ότι φιλοσοφούν, αλλά να φιλοσοφούν πραγματικά, γιατί δεν έχουν ανάγκη να φαίνονται υγιείς αλλά να είναι πραγματικά υγιείς. Γι’ αυτό δε δικαιολογείται ούτε ο νέος να διστάζει και να αναβάλλει για το μέλλον την ενασχόλησή του με τη φιλοσοφία, ούτε ο ηλικιωμένος να βαριέται να φιλοσοφεί ή να σκέφτεται ότι το μικρό υπόλοιπο του βίου του δε δικαιολογεί να κοπιάζει για τη φιλοσοφία.</a:t>
            </a:r>
          </a:p>
        </p:txBody>
      </p:sp>
    </p:spTree>
    <p:extLst>
      <p:ext uri="{BB962C8B-B14F-4D97-AF65-F5344CB8AC3E}">
        <p14:creationId xmlns:p14="http://schemas.microsoft.com/office/powerpoint/2010/main" val="286644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72406D-0470-31E1-B6C2-A15E2B65CDD4}"/>
              </a:ext>
            </a:extLst>
          </p:cNvPr>
          <p:cNvSpPr>
            <a:spLocks noGrp="1"/>
          </p:cNvSpPr>
          <p:nvPr>
            <p:ph idx="1"/>
          </p:nvPr>
        </p:nvSpPr>
        <p:spPr>
          <a:xfrm>
            <a:off x="876839" y="324196"/>
            <a:ext cx="8678641" cy="5575849"/>
          </a:xfrm>
        </p:spPr>
        <p:txBody>
          <a:bodyPr>
            <a:normAutofit/>
          </a:bodyPr>
          <a:lstStyle/>
          <a:p>
            <a:pPr marL="0" indent="0" algn="ctr">
              <a:buNone/>
            </a:pPr>
            <a:r>
              <a:rPr lang="el-GR" sz="2400" b="1" dirty="0">
                <a:latin typeface="Palatino Linotype" panose="02040502050505030304" pitchFamily="18" charset="0"/>
              </a:rPr>
              <a:t>Η συλλογιστική πορεία του Επίκουρου</a:t>
            </a:r>
          </a:p>
          <a:p>
            <a:pPr marL="0" indent="0">
              <a:buNone/>
            </a:pPr>
            <a:endParaRPr lang="el-GR" sz="2400" dirty="0">
              <a:latin typeface="Palatino Linotype" panose="02040502050505030304" pitchFamily="18" charset="0"/>
            </a:endParaRPr>
          </a:p>
        </p:txBody>
      </p:sp>
      <p:sp>
        <p:nvSpPr>
          <p:cNvPr id="4" name="Φυσαλίδα ομιλίας: Ορθογώνιο με στρογγυλεμένες γωνίες 3">
            <a:extLst>
              <a:ext uri="{FF2B5EF4-FFF2-40B4-BE49-F238E27FC236}">
                <a16:creationId xmlns:a16="http://schemas.microsoft.com/office/drawing/2014/main" id="{A181EFAC-394D-4121-9501-641732CE5EB6}"/>
              </a:ext>
            </a:extLst>
          </p:cNvPr>
          <p:cNvSpPr/>
          <p:nvPr/>
        </p:nvSpPr>
        <p:spPr>
          <a:xfrm>
            <a:off x="1088967" y="1155469"/>
            <a:ext cx="2851266" cy="146719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1</a:t>
            </a:r>
            <a:r>
              <a:rPr lang="el-GR" sz="2000" b="1" baseline="30000" dirty="0">
                <a:latin typeface="Palatino Linotype" panose="02040502050505030304" pitchFamily="18" charset="0"/>
              </a:rPr>
              <a:t>η</a:t>
            </a:r>
            <a:r>
              <a:rPr lang="el-GR" sz="2000" b="1" dirty="0">
                <a:latin typeface="Palatino Linotype" panose="02040502050505030304" pitchFamily="18" charset="0"/>
              </a:rPr>
              <a:t> προκείμενη</a:t>
            </a:r>
            <a:r>
              <a:rPr lang="el-GR" sz="2000" dirty="0">
                <a:latin typeface="Palatino Linotype" panose="02040502050505030304" pitchFamily="18" charset="0"/>
              </a:rPr>
              <a:t>: Η ψυχική υγεία αφορά τους πάντες, νέους και ηλικιωμένους.</a:t>
            </a:r>
          </a:p>
        </p:txBody>
      </p:sp>
      <p:sp>
        <p:nvSpPr>
          <p:cNvPr id="5" name="Φυσαλίδα ομιλίας: Ορθογώνιο με στρογγυλεμένες γωνίες 4">
            <a:extLst>
              <a:ext uri="{FF2B5EF4-FFF2-40B4-BE49-F238E27FC236}">
                <a16:creationId xmlns:a16="http://schemas.microsoft.com/office/drawing/2014/main" id="{4ECCD989-E2E8-B952-8BFE-DB5EB3519DB2}"/>
              </a:ext>
            </a:extLst>
          </p:cNvPr>
          <p:cNvSpPr/>
          <p:nvPr/>
        </p:nvSpPr>
        <p:spPr>
          <a:xfrm>
            <a:off x="5702531" y="1221972"/>
            <a:ext cx="2955173" cy="1467196"/>
          </a:xfrm>
          <a:prstGeom prst="wedgeRoundRectCallout">
            <a:avLst>
              <a:gd name="adj1" fmla="val -19718"/>
              <a:gd name="adj2" fmla="val 622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2</a:t>
            </a:r>
            <a:r>
              <a:rPr lang="el-GR" sz="2000" b="1" baseline="30000" dirty="0">
                <a:latin typeface="Palatino Linotype" panose="02040502050505030304" pitchFamily="18" charset="0"/>
              </a:rPr>
              <a:t>η</a:t>
            </a:r>
            <a:r>
              <a:rPr lang="el-GR" sz="2000" b="1" dirty="0">
                <a:latin typeface="Palatino Linotype" panose="02040502050505030304" pitchFamily="18" charset="0"/>
              </a:rPr>
              <a:t> προκείμενη</a:t>
            </a:r>
            <a:r>
              <a:rPr lang="el-GR" sz="2000" dirty="0">
                <a:latin typeface="Palatino Linotype" panose="02040502050505030304" pitchFamily="18" charset="0"/>
              </a:rPr>
              <a:t>: Η φιλοσοφία είναι αυτή που εξασφαλίζει την ψυχική υγεία.</a:t>
            </a:r>
          </a:p>
        </p:txBody>
      </p:sp>
      <p:sp>
        <p:nvSpPr>
          <p:cNvPr id="6" name="Ορθογώνιο 5">
            <a:extLst>
              <a:ext uri="{FF2B5EF4-FFF2-40B4-BE49-F238E27FC236}">
                <a16:creationId xmlns:a16="http://schemas.microsoft.com/office/drawing/2014/main" id="{C864909F-746A-2CF5-1F8D-D5E525E476E3}"/>
              </a:ext>
            </a:extLst>
          </p:cNvPr>
          <p:cNvSpPr/>
          <p:nvPr/>
        </p:nvSpPr>
        <p:spPr>
          <a:xfrm>
            <a:off x="3059083" y="3586943"/>
            <a:ext cx="4468091" cy="1467196"/>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latin typeface="Palatino Linotype" panose="02040502050505030304" pitchFamily="18" charset="0"/>
              </a:rPr>
              <a:t>Συμπέρασμα</a:t>
            </a:r>
            <a:r>
              <a:rPr lang="el-GR" sz="2000" dirty="0">
                <a:latin typeface="Palatino Linotype" panose="02040502050505030304" pitchFamily="18" charset="0"/>
              </a:rPr>
              <a:t>: Άρα, νέοι και ηλικιωμένοι, πρέπει να φιλοσοφούν, για να εξασφαλίσουν την ψυχική τους υγεία.</a:t>
            </a:r>
          </a:p>
        </p:txBody>
      </p:sp>
    </p:spTree>
    <p:extLst>
      <p:ext uri="{BB962C8B-B14F-4D97-AF65-F5344CB8AC3E}">
        <p14:creationId xmlns:p14="http://schemas.microsoft.com/office/powerpoint/2010/main" val="349076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A8C58F-3733-C2C5-0C46-10B1DBAAE228}"/>
              </a:ext>
            </a:extLst>
          </p:cNvPr>
          <p:cNvSpPr>
            <a:spLocks noGrp="1"/>
          </p:cNvSpPr>
          <p:nvPr>
            <p:ph idx="1"/>
          </p:nvPr>
        </p:nvSpPr>
        <p:spPr>
          <a:xfrm>
            <a:off x="702272" y="1018310"/>
            <a:ext cx="8596668" cy="4659284"/>
          </a:xfrm>
        </p:spPr>
        <p:txBody>
          <a:bodyPr>
            <a:normAutofit/>
          </a:bodyPr>
          <a:lstStyle/>
          <a:p>
            <a:pPr marL="0" indent="0">
              <a:buNone/>
            </a:pPr>
            <a:r>
              <a:rPr lang="el-GR" sz="3200" dirty="0">
                <a:solidFill>
                  <a:srgbClr val="FF0000"/>
                </a:solidFill>
                <a:latin typeface="Palatino Linotype" panose="02040502050505030304" pitchFamily="18" charset="0"/>
              </a:rPr>
              <a:t>Ὁ δὲ λέγων ἢ μήπω τοῦ φιλοσοφεῖν ὑπάρχειν ὥραν ἢ παρεληλυθέναι τὴν ὥραν, ὅμοιός ἐστιν τῷ λέγοντι πρὸς εὐδαιμονίαν ἢ μήπω παρεῖναι τὴν ὥραν ἢ μηκέτι εἶναι.</a:t>
            </a:r>
          </a:p>
          <a:p>
            <a:pPr marL="0" indent="0">
              <a:buNone/>
            </a:pPr>
            <a:r>
              <a:rPr lang="el-GR" sz="2400" b="1" dirty="0">
                <a:solidFill>
                  <a:schemeClr val="tx1"/>
                </a:solidFill>
                <a:latin typeface="Palatino Linotype" panose="02040502050505030304" pitchFamily="18" charset="0"/>
              </a:rPr>
              <a:t>Μετάφραση</a:t>
            </a:r>
          </a:p>
          <a:p>
            <a:pPr marL="0" indent="0">
              <a:buNone/>
            </a:pPr>
            <a:r>
              <a:rPr lang="el-GR" sz="2400" dirty="0"/>
              <a:t> </a:t>
            </a:r>
            <a:r>
              <a:rPr lang="el-GR" sz="2400" dirty="0">
                <a:latin typeface="Palatino Linotype" panose="02040502050505030304" pitchFamily="18" charset="0"/>
              </a:rPr>
              <a:t>Όποιος, μάλιστα, λέει ότι δεν ήρθε ακόμη ο καιρός για να φιλοσοφήσει ή ότι κιόλας πέρασε, μοιάζει με εκείνον που λέει ότι δεν έφτασε ακόμη η ώρα ή ότι δεν έμεινε πια καιρός για να ευτυχήσει.</a:t>
            </a:r>
            <a:endParaRPr lang="el-GR" sz="2400"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392798123"/>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281</TotalTime>
  <Words>1759</Words>
  <Application>Microsoft Office PowerPoint</Application>
  <PresentationFormat>Ευρεία οθόνη</PresentationFormat>
  <Paragraphs>76</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Palatino Linotype</vt:lpstr>
      <vt:lpstr>Trebuchet MS</vt:lpstr>
      <vt:lpstr>Wingdings 3</vt:lpstr>
      <vt:lpstr>Όψη</vt:lpstr>
      <vt:lpstr>ΕΝΟΤΗΤΑ 3η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Μαριαννα Κουρτεση</dc:creator>
  <cp:lastModifiedBy>Μαριαννα Κουρτεση</cp:lastModifiedBy>
  <cp:revision>1</cp:revision>
  <dcterms:created xsi:type="dcterms:W3CDTF">2024-08-23T13:52:36Z</dcterms:created>
  <dcterms:modified xsi:type="dcterms:W3CDTF">2024-09-14T15:44:08Z</dcterms:modified>
</cp:coreProperties>
</file>