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B936E-089A-4E75-BC0E-AFFD1D230E66}" v="19" dt="2024-09-28T16:24:18.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2" d="100"/>
          <a:sy n="92" d="100"/>
        </p:scale>
        <p:origin x="295"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Μαριαννα Κουρτεση" userId="c132459e28d848bf" providerId="LiveId" clId="{468B936E-089A-4E75-BC0E-AFFD1D230E66}"/>
    <pc:docChg chg="custSel addSld modSld">
      <pc:chgData name="Μαριαννα Κουρτεση" userId="c132459e28d848bf" providerId="LiveId" clId="{468B936E-089A-4E75-BC0E-AFFD1D230E66}" dt="2024-09-28T16:33:27.390" v="9101" actId="14100"/>
      <pc:docMkLst>
        <pc:docMk/>
      </pc:docMkLst>
      <pc:sldChg chg="modSp mod">
        <pc:chgData name="Μαριαννα Κουρτεση" userId="c132459e28d848bf" providerId="LiveId" clId="{468B936E-089A-4E75-BC0E-AFFD1D230E66}" dt="2024-09-28T09:49:32.752" v="822" actId="14100"/>
        <pc:sldMkLst>
          <pc:docMk/>
          <pc:sldMk cId="2014725771" sldId="259"/>
        </pc:sldMkLst>
        <pc:spChg chg="mod">
          <ac:chgData name="Μαριαννα Κουρτεση" userId="c132459e28d848bf" providerId="LiveId" clId="{468B936E-089A-4E75-BC0E-AFFD1D230E66}" dt="2024-09-28T09:49:32.752" v="822" actId="14100"/>
          <ac:spMkLst>
            <pc:docMk/>
            <pc:sldMk cId="2014725771" sldId="259"/>
            <ac:spMk id="3" creationId="{D301BF55-9D42-F07E-0A95-D1658BCAD452}"/>
          </ac:spMkLst>
        </pc:spChg>
      </pc:sldChg>
      <pc:sldChg chg="modSp new mod">
        <pc:chgData name="Μαριαννα Κουρτεση" userId="c132459e28d848bf" providerId="LiveId" clId="{468B936E-089A-4E75-BC0E-AFFD1D230E66}" dt="2024-09-28T10:14:41.976" v="1776" actId="20577"/>
        <pc:sldMkLst>
          <pc:docMk/>
          <pc:sldMk cId="1704017716" sldId="260"/>
        </pc:sldMkLst>
        <pc:spChg chg="mod">
          <ac:chgData name="Μαριαννα Κουρτεση" userId="c132459e28d848bf" providerId="LiveId" clId="{468B936E-089A-4E75-BC0E-AFFD1D230E66}" dt="2024-09-28T10:11:19.822" v="1606" actId="1076"/>
          <ac:spMkLst>
            <pc:docMk/>
            <pc:sldMk cId="1704017716" sldId="260"/>
            <ac:spMk id="2" creationId="{C368BB3C-A14E-87D2-9CB2-FD5C357CEFD9}"/>
          </ac:spMkLst>
        </pc:spChg>
        <pc:spChg chg="mod">
          <ac:chgData name="Μαριαννα Κουρτεση" userId="c132459e28d848bf" providerId="LiveId" clId="{468B936E-089A-4E75-BC0E-AFFD1D230E66}" dt="2024-09-28T10:14:41.976" v="1776" actId="20577"/>
          <ac:spMkLst>
            <pc:docMk/>
            <pc:sldMk cId="1704017716" sldId="260"/>
            <ac:spMk id="3" creationId="{6B91B971-A596-DE42-AD88-D66F90713FB7}"/>
          </ac:spMkLst>
        </pc:spChg>
      </pc:sldChg>
      <pc:sldChg chg="delSp modSp new mod">
        <pc:chgData name="Μαριαννα Κουρτεση" userId="c132459e28d848bf" providerId="LiveId" clId="{468B936E-089A-4E75-BC0E-AFFD1D230E66}" dt="2024-09-28T10:23:00.420" v="2342" actId="20577"/>
        <pc:sldMkLst>
          <pc:docMk/>
          <pc:sldMk cId="41039517" sldId="261"/>
        </pc:sldMkLst>
        <pc:spChg chg="del">
          <ac:chgData name="Μαριαννα Κουρτεση" userId="c132459e28d848bf" providerId="LiveId" clId="{468B936E-089A-4E75-BC0E-AFFD1D230E66}" dt="2024-09-28T10:15:04.939" v="1778" actId="21"/>
          <ac:spMkLst>
            <pc:docMk/>
            <pc:sldMk cId="41039517" sldId="261"/>
            <ac:spMk id="2" creationId="{20E6C08E-D2E5-1488-FEC9-189141628A81}"/>
          </ac:spMkLst>
        </pc:spChg>
        <pc:spChg chg="mod">
          <ac:chgData name="Μαριαννα Κουρτεση" userId="c132459e28d848bf" providerId="LiveId" clId="{468B936E-089A-4E75-BC0E-AFFD1D230E66}" dt="2024-09-28T10:23:00.420" v="2342" actId="20577"/>
          <ac:spMkLst>
            <pc:docMk/>
            <pc:sldMk cId="41039517" sldId="261"/>
            <ac:spMk id="3" creationId="{1ED774E5-54AC-D4FA-15BE-58B9F2459F10}"/>
          </ac:spMkLst>
        </pc:spChg>
      </pc:sldChg>
      <pc:sldChg chg="delSp modSp new mod">
        <pc:chgData name="Μαριαννα Κουρτεση" userId="c132459e28d848bf" providerId="LiveId" clId="{468B936E-089A-4E75-BC0E-AFFD1D230E66}" dt="2024-09-28T14:48:37.226" v="3017" actId="1076"/>
        <pc:sldMkLst>
          <pc:docMk/>
          <pc:sldMk cId="4063307374" sldId="262"/>
        </pc:sldMkLst>
        <pc:spChg chg="del">
          <ac:chgData name="Μαριαννα Κουρτεση" userId="c132459e28d848bf" providerId="LiveId" clId="{468B936E-089A-4E75-BC0E-AFFD1D230E66}" dt="2024-09-28T14:39:46.504" v="2344" actId="21"/>
          <ac:spMkLst>
            <pc:docMk/>
            <pc:sldMk cId="4063307374" sldId="262"/>
            <ac:spMk id="2" creationId="{224AD32B-83FE-E8D0-BBF1-91510EE2DF7B}"/>
          </ac:spMkLst>
        </pc:spChg>
        <pc:spChg chg="mod">
          <ac:chgData name="Μαριαννα Κουρτεση" userId="c132459e28d848bf" providerId="LiveId" clId="{468B936E-089A-4E75-BC0E-AFFD1D230E66}" dt="2024-09-28T14:48:37.226" v="3017" actId="1076"/>
          <ac:spMkLst>
            <pc:docMk/>
            <pc:sldMk cId="4063307374" sldId="262"/>
            <ac:spMk id="3" creationId="{AE18318F-6861-F1D7-013B-9296579E2033}"/>
          </ac:spMkLst>
        </pc:spChg>
      </pc:sldChg>
      <pc:sldChg chg="delSp modSp new mod">
        <pc:chgData name="Μαριαννα Κουρτεση" userId="c132459e28d848bf" providerId="LiveId" clId="{468B936E-089A-4E75-BC0E-AFFD1D230E66}" dt="2024-09-28T15:01:39.187" v="3744" actId="20577"/>
        <pc:sldMkLst>
          <pc:docMk/>
          <pc:sldMk cId="382353138" sldId="263"/>
        </pc:sldMkLst>
        <pc:spChg chg="del">
          <ac:chgData name="Μαριαννα Κουρτεση" userId="c132459e28d848bf" providerId="LiveId" clId="{468B936E-089A-4E75-BC0E-AFFD1D230E66}" dt="2024-09-28T14:48:51.811" v="3019" actId="21"/>
          <ac:spMkLst>
            <pc:docMk/>
            <pc:sldMk cId="382353138" sldId="263"/>
            <ac:spMk id="2" creationId="{40BCBB26-BD2F-F2F9-969F-30710443983C}"/>
          </ac:spMkLst>
        </pc:spChg>
        <pc:spChg chg="mod">
          <ac:chgData name="Μαριαννα Κουρτεση" userId="c132459e28d848bf" providerId="LiveId" clId="{468B936E-089A-4E75-BC0E-AFFD1D230E66}" dt="2024-09-28T15:01:39.187" v="3744" actId="20577"/>
          <ac:spMkLst>
            <pc:docMk/>
            <pc:sldMk cId="382353138" sldId="263"/>
            <ac:spMk id="3" creationId="{5012B10A-58CA-B2CE-485E-5504E5AE4EA2}"/>
          </ac:spMkLst>
        </pc:spChg>
      </pc:sldChg>
      <pc:sldChg chg="delSp modSp new mod">
        <pc:chgData name="Μαριαννα Κουρτεση" userId="c132459e28d848bf" providerId="LiveId" clId="{468B936E-089A-4E75-BC0E-AFFD1D230E66}" dt="2024-09-28T15:19:54.242" v="4614" actId="1076"/>
        <pc:sldMkLst>
          <pc:docMk/>
          <pc:sldMk cId="526357499" sldId="264"/>
        </pc:sldMkLst>
        <pc:spChg chg="del">
          <ac:chgData name="Μαριαννα Κουρτεση" userId="c132459e28d848bf" providerId="LiveId" clId="{468B936E-089A-4E75-BC0E-AFFD1D230E66}" dt="2024-09-28T15:02:07.250" v="3746" actId="21"/>
          <ac:spMkLst>
            <pc:docMk/>
            <pc:sldMk cId="526357499" sldId="264"/>
            <ac:spMk id="2" creationId="{5794E614-BEAA-E0F1-7E35-C16824BE6A47}"/>
          </ac:spMkLst>
        </pc:spChg>
        <pc:spChg chg="mod">
          <ac:chgData name="Μαριαννα Κουρτεση" userId="c132459e28d848bf" providerId="LiveId" clId="{468B936E-089A-4E75-BC0E-AFFD1D230E66}" dt="2024-09-28T15:19:54.242" v="4614" actId="1076"/>
          <ac:spMkLst>
            <pc:docMk/>
            <pc:sldMk cId="526357499" sldId="264"/>
            <ac:spMk id="3" creationId="{324100D8-D923-2B05-4E3A-CAB5E0F2B1E4}"/>
          </ac:spMkLst>
        </pc:spChg>
      </pc:sldChg>
      <pc:sldChg chg="delSp modSp new mod">
        <pc:chgData name="Μαριαννα Κουρτεση" userId="c132459e28d848bf" providerId="LiveId" clId="{468B936E-089A-4E75-BC0E-AFFD1D230E66}" dt="2024-09-28T15:31:38.381" v="5475" actId="20577"/>
        <pc:sldMkLst>
          <pc:docMk/>
          <pc:sldMk cId="2874592654" sldId="265"/>
        </pc:sldMkLst>
        <pc:spChg chg="del">
          <ac:chgData name="Μαριαννα Κουρτεση" userId="c132459e28d848bf" providerId="LiveId" clId="{468B936E-089A-4E75-BC0E-AFFD1D230E66}" dt="2024-09-28T15:20:06.770" v="4616" actId="21"/>
          <ac:spMkLst>
            <pc:docMk/>
            <pc:sldMk cId="2874592654" sldId="265"/>
            <ac:spMk id="2" creationId="{244E3B45-5736-2A5B-BF1A-87AF6ACC8A60}"/>
          </ac:spMkLst>
        </pc:spChg>
        <pc:spChg chg="mod">
          <ac:chgData name="Μαριαννα Κουρτεση" userId="c132459e28d848bf" providerId="LiveId" clId="{468B936E-089A-4E75-BC0E-AFFD1D230E66}" dt="2024-09-28T15:31:38.381" v="5475" actId="20577"/>
          <ac:spMkLst>
            <pc:docMk/>
            <pc:sldMk cId="2874592654" sldId="265"/>
            <ac:spMk id="3" creationId="{9F79C524-A5CA-D45A-E6ED-0E803548B972}"/>
          </ac:spMkLst>
        </pc:spChg>
      </pc:sldChg>
      <pc:sldChg chg="delSp modSp new mod">
        <pc:chgData name="Μαριαννα Κουρτεση" userId="c132459e28d848bf" providerId="LiveId" clId="{468B936E-089A-4E75-BC0E-AFFD1D230E66}" dt="2024-09-28T15:56:17.537" v="6137" actId="1076"/>
        <pc:sldMkLst>
          <pc:docMk/>
          <pc:sldMk cId="3135657233" sldId="266"/>
        </pc:sldMkLst>
        <pc:spChg chg="del">
          <ac:chgData name="Μαριαννα Κουρτεση" userId="c132459e28d848bf" providerId="LiveId" clId="{468B936E-089A-4E75-BC0E-AFFD1D230E66}" dt="2024-09-28T15:31:45.544" v="5477" actId="21"/>
          <ac:spMkLst>
            <pc:docMk/>
            <pc:sldMk cId="3135657233" sldId="266"/>
            <ac:spMk id="2" creationId="{B81A3C7C-253D-FE18-30E8-C5387F727882}"/>
          </ac:spMkLst>
        </pc:spChg>
        <pc:spChg chg="mod">
          <ac:chgData name="Μαριαννα Κουρτεση" userId="c132459e28d848bf" providerId="LiveId" clId="{468B936E-089A-4E75-BC0E-AFFD1D230E66}" dt="2024-09-28T15:56:17.537" v="6137" actId="1076"/>
          <ac:spMkLst>
            <pc:docMk/>
            <pc:sldMk cId="3135657233" sldId="266"/>
            <ac:spMk id="3" creationId="{7558006A-9EF1-A422-BADD-C5C081B319CB}"/>
          </ac:spMkLst>
        </pc:spChg>
      </pc:sldChg>
      <pc:sldChg chg="delSp modSp new mod">
        <pc:chgData name="Μαριαννα Κουρτεση" userId="c132459e28d848bf" providerId="LiveId" clId="{468B936E-089A-4E75-BC0E-AFFD1D230E66}" dt="2024-09-28T16:07:07.336" v="6861" actId="20577"/>
        <pc:sldMkLst>
          <pc:docMk/>
          <pc:sldMk cId="1081491321" sldId="267"/>
        </pc:sldMkLst>
        <pc:spChg chg="del">
          <ac:chgData name="Μαριαννα Κουρτεση" userId="c132459e28d848bf" providerId="LiveId" clId="{468B936E-089A-4E75-BC0E-AFFD1D230E66}" dt="2024-09-28T15:56:24.629" v="6139" actId="21"/>
          <ac:spMkLst>
            <pc:docMk/>
            <pc:sldMk cId="1081491321" sldId="267"/>
            <ac:spMk id="2" creationId="{256F3673-4757-C677-17A6-F159431E8962}"/>
          </ac:spMkLst>
        </pc:spChg>
        <pc:spChg chg="mod">
          <ac:chgData name="Μαριαννα Κουρτεση" userId="c132459e28d848bf" providerId="LiveId" clId="{468B936E-089A-4E75-BC0E-AFFD1D230E66}" dt="2024-09-28T16:07:07.336" v="6861" actId="20577"/>
          <ac:spMkLst>
            <pc:docMk/>
            <pc:sldMk cId="1081491321" sldId="267"/>
            <ac:spMk id="3" creationId="{6D3F0620-A7A4-7319-9488-75C3A9D310C8}"/>
          </ac:spMkLst>
        </pc:spChg>
      </pc:sldChg>
      <pc:sldChg chg="delSp modSp new mod">
        <pc:chgData name="Μαριαννα Κουρτεση" userId="c132459e28d848bf" providerId="LiveId" clId="{468B936E-089A-4E75-BC0E-AFFD1D230E66}" dt="2024-09-28T16:17:21.541" v="7618" actId="20577"/>
        <pc:sldMkLst>
          <pc:docMk/>
          <pc:sldMk cId="2307296222" sldId="268"/>
        </pc:sldMkLst>
        <pc:spChg chg="del">
          <ac:chgData name="Μαριαννα Κουρτεση" userId="c132459e28d848bf" providerId="LiveId" clId="{468B936E-089A-4E75-BC0E-AFFD1D230E66}" dt="2024-09-28T16:05:37.391" v="6825" actId="21"/>
          <ac:spMkLst>
            <pc:docMk/>
            <pc:sldMk cId="2307296222" sldId="268"/>
            <ac:spMk id="2" creationId="{5FF5136B-362B-AFBA-39DF-A85D0AA55B0B}"/>
          </ac:spMkLst>
        </pc:spChg>
        <pc:spChg chg="mod">
          <ac:chgData name="Μαριαννα Κουρτεση" userId="c132459e28d848bf" providerId="LiveId" clId="{468B936E-089A-4E75-BC0E-AFFD1D230E66}" dt="2024-09-28T16:17:21.541" v="7618" actId="20577"/>
          <ac:spMkLst>
            <pc:docMk/>
            <pc:sldMk cId="2307296222" sldId="268"/>
            <ac:spMk id="3" creationId="{6C14250F-5DD4-DD26-CF1B-F7A3AD0FB0C1}"/>
          </ac:spMkLst>
        </pc:spChg>
      </pc:sldChg>
      <pc:sldChg chg="delSp modSp new mod">
        <pc:chgData name="Μαριαννα Κουρτεση" userId="c132459e28d848bf" providerId="LiveId" clId="{468B936E-089A-4E75-BC0E-AFFD1D230E66}" dt="2024-09-28T16:27:15.753" v="8498" actId="20577"/>
        <pc:sldMkLst>
          <pc:docMk/>
          <pc:sldMk cId="1223046382" sldId="269"/>
        </pc:sldMkLst>
        <pc:spChg chg="del">
          <ac:chgData name="Μαριαννα Κουρτεση" userId="c132459e28d848bf" providerId="LiveId" clId="{468B936E-089A-4E75-BC0E-AFFD1D230E66}" dt="2024-09-28T16:17:30.508" v="7620" actId="21"/>
          <ac:spMkLst>
            <pc:docMk/>
            <pc:sldMk cId="1223046382" sldId="269"/>
            <ac:spMk id="2" creationId="{66D6AE4A-F933-D230-8109-A8B2CAC05E2F}"/>
          </ac:spMkLst>
        </pc:spChg>
        <pc:spChg chg="mod">
          <ac:chgData name="Μαριαννα Κουρτεση" userId="c132459e28d848bf" providerId="LiveId" clId="{468B936E-089A-4E75-BC0E-AFFD1D230E66}" dt="2024-09-28T16:27:15.753" v="8498" actId="20577"/>
          <ac:spMkLst>
            <pc:docMk/>
            <pc:sldMk cId="1223046382" sldId="269"/>
            <ac:spMk id="3" creationId="{B0103ACC-F87A-AE37-1A6B-1A1CF2437F4F}"/>
          </ac:spMkLst>
        </pc:spChg>
      </pc:sldChg>
      <pc:sldChg chg="delSp modSp new mod">
        <pc:chgData name="Μαριαννα Κουρτεση" userId="c132459e28d848bf" providerId="LiveId" clId="{468B936E-089A-4E75-BC0E-AFFD1D230E66}" dt="2024-09-28T16:33:27.390" v="9101" actId="14100"/>
        <pc:sldMkLst>
          <pc:docMk/>
          <pc:sldMk cId="2038654625" sldId="270"/>
        </pc:sldMkLst>
        <pc:spChg chg="del mod">
          <ac:chgData name="Μαριαννα Κουρτεση" userId="c132459e28d848bf" providerId="LiveId" clId="{468B936E-089A-4E75-BC0E-AFFD1D230E66}" dt="2024-09-28T16:27:33.891" v="8502" actId="21"/>
          <ac:spMkLst>
            <pc:docMk/>
            <pc:sldMk cId="2038654625" sldId="270"/>
            <ac:spMk id="2" creationId="{7938CDAD-5159-2B7E-08CD-D0EA8A60CE4F}"/>
          </ac:spMkLst>
        </pc:spChg>
        <pc:spChg chg="mod">
          <ac:chgData name="Μαριαννα Κουρτεση" userId="c132459e28d848bf" providerId="LiveId" clId="{468B936E-089A-4E75-BC0E-AFFD1D230E66}" dt="2024-09-28T16:33:27.390" v="9101" actId="14100"/>
          <ac:spMkLst>
            <pc:docMk/>
            <pc:sldMk cId="2038654625" sldId="270"/>
            <ac:spMk id="3" creationId="{99F4D123-1901-F524-44EC-C5A47F3BD9F5}"/>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46C117F-5CCF-4837-BE5F-2B92066CAFAF}"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4EB90BD-B6CE-46B7-997F-7313B992CCDC}"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DB9D11F-B188-461D-B23F-39381795C052}"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2E6D8D9-55A2-4063-B0F3-121F44549695}"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4B24536-994D-4021-A283-9F449C0DB509}" type="datetimeFigureOut">
              <a:rPr lang="en-US" dirty="0"/>
              <a:t>9/28/2024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3CBBBB78-C96F-47B7-AB17-D852CA960AC9}" type="datetimeFigureOut">
              <a:rPr lang="en-US" dirty="0"/>
              <a:t>9/28/2024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9/28/2024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0578ACC-22D6-47C1-A373-4FD133E34F3C}" type="datetimeFigureOut">
              <a:rPr lang="en-US" dirty="0"/>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0322" y="3030008"/>
            <a:ext cx="469835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9/28/2024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9/28/2024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9/28/2024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331444B-B92B-4E27-8C94-BB93EAF5CB18}"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63EFA5E-FA76-400D-B3DC-F0BA90E6D107}" type="datetimeFigureOut">
              <a:rPr lang="en-US" dirty="0"/>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9/28/2024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50E124-92E9-8A6E-0AF9-0E99963FEAFF}"/>
              </a:ext>
            </a:extLst>
          </p:cNvPr>
          <p:cNvSpPr>
            <a:spLocks noGrp="1"/>
          </p:cNvSpPr>
          <p:nvPr>
            <p:ph type="ctrTitle"/>
          </p:nvPr>
        </p:nvSpPr>
        <p:spPr/>
        <p:txBody>
          <a:bodyPr/>
          <a:lstStyle/>
          <a:p>
            <a:pPr algn="ctr"/>
            <a:r>
              <a:rPr lang="el-GR" sz="4000" dirty="0">
                <a:latin typeface="Palatino Linotype" panose="02040502050505030304" pitchFamily="18" charset="0"/>
              </a:rPr>
              <a:t>Ενότητα 4η</a:t>
            </a:r>
          </a:p>
        </p:txBody>
      </p:sp>
      <p:sp>
        <p:nvSpPr>
          <p:cNvPr id="3" name="Υπότιτλος 2">
            <a:extLst>
              <a:ext uri="{FF2B5EF4-FFF2-40B4-BE49-F238E27FC236}">
                <a16:creationId xmlns:a16="http://schemas.microsoft.com/office/drawing/2014/main" id="{218DB5ED-A195-9FB0-7169-CFB5EB7BE926}"/>
              </a:ext>
            </a:extLst>
          </p:cNvPr>
          <p:cNvSpPr>
            <a:spLocks noGrp="1"/>
          </p:cNvSpPr>
          <p:nvPr>
            <p:ph type="subTitle" idx="1"/>
          </p:nvPr>
        </p:nvSpPr>
        <p:spPr/>
        <p:txBody>
          <a:bodyPr>
            <a:normAutofit/>
          </a:bodyPr>
          <a:lstStyle/>
          <a:p>
            <a:pPr algn="ctr"/>
            <a:r>
              <a:rPr lang="el-GR" sz="3600" dirty="0">
                <a:latin typeface="Palatino Linotype" panose="02040502050505030304" pitchFamily="18" charset="0"/>
              </a:rPr>
              <a:t>«Ο πρωταγόρειος μύθος:η διανομή των ιδιοτήτων στα ζώα</a:t>
            </a:r>
          </a:p>
        </p:txBody>
      </p:sp>
    </p:spTree>
    <p:extLst>
      <p:ext uri="{BB962C8B-B14F-4D97-AF65-F5344CB8AC3E}">
        <p14:creationId xmlns:p14="http://schemas.microsoft.com/office/powerpoint/2010/main" val="295101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79C524-A5CA-D45A-E6ED-0E803548B972}"/>
              </a:ext>
            </a:extLst>
          </p:cNvPr>
          <p:cNvSpPr>
            <a:spLocks noGrp="1"/>
          </p:cNvSpPr>
          <p:nvPr>
            <p:ph idx="1"/>
          </p:nvPr>
        </p:nvSpPr>
        <p:spPr>
          <a:xfrm>
            <a:off x="522379" y="1139840"/>
            <a:ext cx="9613861" cy="5718160"/>
          </a:xfrm>
        </p:spPr>
        <p:txBody>
          <a:bodyPr>
            <a:normAutofit fontScale="92500" lnSpcReduction="10000"/>
          </a:bodyPr>
          <a:lstStyle/>
          <a:p>
            <a:pPr marL="0" indent="0">
              <a:buNone/>
            </a:pPr>
            <a:r>
              <a:rPr lang="el-GR" dirty="0">
                <a:latin typeface="Palatino Linotype" panose="02040502050505030304" pitchFamily="18" charset="0"/>
              </a:rPr>
              <a:t>Το όνομα του Επιμηθέα &lt; </a:t>
            </a:r>
            <a:r>
              <a:rPr lang="el-GR" dirty="0" err="1">
                <a:latin typeface="Palatino Linotype" panose="02040502050505030304" pitchFamily="18" charset="0"/>
              </a:rPr>
              <a:t>ἐπί</a:t>
            </a:r>
            <a:r>
              <a:rPr lang="el-GR" dirty="0">
                <a:latin typeface="Palatino Linotype" panose="02040502050505030304" pitchFamily="18" charset="0"/>
              </a:rPr>
              <a:t> και </a:t>
            </a:r>
            <a:r>
              <a:rPr lang="el-GR" dirty="0" err="1">
                <a:latin typeface="Palatino Linotype" panose="02040502050505030304" pitchFamily="18" charset="0"/>
              </a:rPr>
              <a:t>μῆδος</a:t>
            </a:r>
            <a:r>
              <a:rPr lang="el-GR" dirty="0">
                <a:latin typeface="Palatino Linotype" panose="02040502050505030304" pitchFamily="18" charset="0"/>
              </a:rPr>
              <a:t> σημαίνει τον απρονόητο, τον απερίσκεπτο, τον επιπόλαιο, αυτόν που σκέφτεται εκ των υστέρων, μετά την ενέργεια. Στον μύθο του Πρωταγόρα λόγω της απρονοησίας του διανέμει όλα τα εφόδια και τις ικανότητες στα ζώα και αφήνει τον άνθρωπο εντελώς αβοήθητο και απροστάτευτο. Οι θεοί τού πρόσφεραν ως γυναίκα την Πανδώρα, η περιέργεια της οποίας έφερε συμφορές στο ανθρώπινο γένος.</a:t>
            </a:r>
          </a:p>
          <a:p>
            <a:pPr marL="0" indent="0">
              <a:buNone/>
            </a:pPr>
            <a:endParaRPr lang="el-GR" dirty="0">
              <a:latin typeface="Palatino Linotype" panose="02040502050505030304" pitchFamily="18" charset="0"/>
            </a:endParaRPr>
          </a:p>
          <a:p>
            <a:pPr marL="0" indent="0">
              <a:buNone/>
            </a:pPr>
            <a:r>
              <a:rPr lang="el-GR" b="1" dirty="0" err="1">
                <a:latin typeface="Palatino Linotype" panose="02040502050505030304" pitchFamily="18" charset="0"/>
              </a:rPr>
              <a:t>Προμηθέα</a:t>
            </a:r>
            <a:r>
              <a:rPr lang="el-GR" b="1" dirty="0">
                <a:latin typeface="Palatino Linotype" panose="02040502050505030304" pitchFamily="18" charset="0"/>
              </a:rPr>
              <a:t> δὲ </a:t>
            </a:r>
            <a:r>
              <a:rPr lang="el-GR" b="1" dirty="0" err="1">
                <a:latin typeface="Palatino Linotype" panose="02040502050505030304" pitchFamily="18" charset="0"/>
              </a:rPr>
              <a:t>παραιτεῖται</a:t>
            </a:r>
            <a:r>
              <a:rPr lang="el-GR" b="1" dirty="0">
                <a:latin typeface="Palatino Linotype" panose="02040502050505030304" pitchFamily="18" charset="0"/>
              </a:rPr>
              <a:t> </a:t>
            </a:r>
            <a:r>
              <a:rPr lang="el-GR" b="1" dirty="0" err="1">
                <a:latin typeface="Palatino Linotype" panose="02040502050505030304" pitchFamily="18" charset="0"/>
              </a:rPr>
              <a:t>Ἐπιμηθεὺς</a:t>
            </a:r>
            <a:r>
              <a:rPr lang="el-GR" b="1" dirty="0">
                <a:latin typeface="Palatino Linotype" panose="02040502050505030304" pitchFamily="18" charset="0"/>
              </a:rPr>
              <a:t> </a:t>
            </a:r>
            <a:r>
              <a:rPr lang="el-GR" b="1" dirty="0" err="1">
                <a:latin typeface="Palatino Linotype" panose="02040502050505030304" pitchFamily="18" charset="0"/>
              </a:rPr>
              <a:t>αὐτὸς</a:t>
            </a:r>
            <a:r>
              <a:rPr lang="el-GR" b="1" dirty="0">
                <a:latin typeface="Palatino Linotype" panose="02040502050505030304" pitchFamily="18" charset="0"/>
              </a:rPr>
              <a:t> </a:t>
            </a:r>
            <a:r>
              <a:rPr lang="el-GR" b="1" dirty="0" err="1">
                <a:latin typeface="Palatino Linotype" panose="02040502050505030304" pitchFamily="18" charset="0"/>
              </a:rPr>
              <a:t>νεῖμαι</a:t>
            </a:r>
            <a:r>
              <a:rPr lang="el-GR" b="1" dirty="0">
                <a:latin typeface="Palatino Linotype" panose="02040502050505030304" pitchFamily="18" charset="0"/>
              </a:rPr>
              <a:t>:</a:t>
            </a:r>
          </a:p>
          <a:p>
            <a:pPr marL="0" indent="0">
              <a:buNone/>
            </a:pPr>
            <a:r>
              <a:rPr lang="el-GR" dirty="0">
                <a:latin typeface="Palatino Linotype" panose="02040502050505030304" pitchFamily="18" charset="0"/>
              </a:rPr>
              <a:t>Οι θεοί, αφού ολοκλήρωσαν την πρώτη φάση της δημιουργίας των όντων, αναθέτουν στους δύο Τιτάνες να ολοκληρώσουν το δικό τους έργο και να μοιράσουν στα ζωντανά πλάσματα τα απαραίτητα μέσα επιβίωσης.</a:t>
            </a:r>
          </a:p>
          <a:p>
            <a:pPr marL="0" indent="0">
              <a:buNone/>
            </a:pPr>
            <a:r>
              <a:rPr lang="el-GR" dirty="0">
                <a:latin typeface="Palatino Linotype" panose="02040502050505030304" pitchFamily="18" charset="0"/>
              </a:rPr>
              <a:t>Στον μύθο του Πρωταγόρα προκαλεί εντύπωση ότι ο προνοητικός Προμηθέας εμφανίζεται να αγνοεί τον απρονόητο και απερίσκεπτο χαρακτήρα του Επιμηθέα, καθώς αποδέχεται με ευκολία την πρόταση του Επιμηθέα για την αντιστροφή των ρόλων. </a:t>
            </a:r>
          </a:p>
        </p:txBody>
      </p:sp>
    </p:spTree>
    <p:extLst>
      <p:ext uri="{BB962C8B-B14F-4D97-AF65-F5344CB8AC3E}">
        <p14:creationId xmlns:p14="http://schemas.microsoft.com/office/powerpoint/2010/main" val="287459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558006A-9EF1-A422-BADD-C5C081B319CB}"/>
              </a:ext>
            </a:extLst>
          </p:cNvPr>
          <p:cNvSpPr>
            <a:spLocks noGrp="1"/>
          </p:cNvSpPr>
          <p:nvPr>
            <p:ph idx="1"/>
          </p:nvPr>
        </p:nvSpPr>
        <p:spPr>
          <a:xfrm>
            <a:off x="788387" y="2041771"/>
            <a:ext cx="9613861" cy="3943393"/>
          </a:xfrm>
        </p:spPr>
        <p:txBody>
          <a:bodyPr/>
          <a:lstStyle/>
          <a:p>
            <a:pPr marL="0" indent="0">
              <a:buNone/>
            </a:pPr>
            <a:r>
              <a:rPr lang="el-GR" dirty="0">
                <a:latin typeface="Palatino Linotype" panose="02040502050505030304" pitchFamily="18" charset="0"/>
              </a:rPr>
              <a:t>Ο Επιμηθέας να κάνει τη διανομή των ικανοτήτων στα ζωντανά πλάσματα και ο Προμηθέας να κάνει στη συνέχεια τον έλεγχο.</a:t>
            </a:r>
          </a:p>
          <a:p>
            <a:pPr marL="0" indent="0">
              <a:buNone/>
            </a:pPr>
            <a:r>
              <a:rPr lang="el-GR" dirty="0">
                <a:latin typeface="Palatino Linotype" panose="02040502050505030304" pitchFamily="18" charset="0"/>
              </a:rPr>
              <a:t>Στην πραγματικότητα αυτή η αντιστροφή των ρόλων συμβάλλει στην οικονομία του μύθου, μας προετοιμάζει δηλαδή για την εξέλιξή του: η απρονοησία του Επιμηθέα να αφήσει δηλαδή το ανθρώπινο είδος απολύτως ανίκανο στον αγώνα της επιβίωσης απέναντι στα υπόλοιπα ζωντανά πλάσματα, αναγκάζει τον Προμηθέα να κλέψει τη φωτιά μαζί με την έντεχνο σοφία από το εργαστήρι της Αθηνάς και του Ηφαίστου και να την προσφέρει στους ανθρώπους ως θείο δώρο για την επιβίωσή τους, την κυριαρχία τους πάνω στη φύση και τη δημιουργία πολιτισμού.</a:t>
            </a:r>
          </a:p>
        </p:txBody>
      </p:sp>
    </p:spTree>
    <p:extLst>
      <p:ext uri="{BB962C8B-B14F-4D97-AF65-F5344CB8AC3E}">
        <p14:creationId xmlns:p14="http://schemas.microsoft.com/office/powerpoint/2010/main" val="313565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3F0620-A7A4-7319-9488-75C3A9D310C8}"/>
              </a:ext>
            </a:extLst>
          </p:cNvPr>
          <p:cNvSpPr>
            <a:spLocks noGrp="1"/>
          </p:cNvSpPr>
          <p:nvPr>
            <p:ph idx="1"/>
          </p:nvPr>
        </p:nvSpPr>
        <p:spPr>
          <a:xfrm>
            <a:off x="680321" y="644236"/>
            <a:ext cx="9613861" cy="5789815"/>
          </a:xfrm>
        </p:spPr>
        <p:txBody>
          <a:bodyPr/>
          <a:lstStyle/>
          <a:p>
            <a:pPr marL="0" indent="0">
              <a:buNone/>
            </a:pPr>
            <a:r>
              <a:rPr lang="el-GR" b="1" dirty="0" err="1">
                <a:latin typeface="Palatino Linotype" panose="02040502050505030304" pitchFamily="18" charset="0"/>
              </a:rPr>
              <a:t>Νέμων</a:t>
            </a:r>
            <a:r>
              <a:rPr lang="el-GR" b="1" dirty="0">
                <a:latin typeface="Palatino Linotype" panose="02040502050505030304" pitchFamily="18" charset="0"/>
              </a:rPr>
              <a:t> δὲ τοῖς μὲν </a:t>
            </a:r>
            <a:r>
              <a:rPr lang="el-GR" b="1" dirty="0" err="1">
                <a:latin typeface="Palatino Linotype" panose="02040502050505030304" pitchFamily="18" charset="0"/>
              </a:rPr>
              <a:t>ἰσχὺν</a:t>
            </a:r>
            <a:r>
              <a:rPr lang="el-GR" b="1" dirty="0">
                <a:latin typeface="Palatino Linotype" panose="02040502050505030304" pitchFamily="18" charset="0"/>
              </a:rPr>
              <a:t> </a:t>
            </a:r>
            <a:r>
              <a:rPr lang="el-GR" b="1" dirty="0" err="1">
                <a:latin typeface="Palatino Linotype" panose="02040502050505030304" pitchFamily="18" charset="0"/>
              </a:rPr>
              <a:t>ἄνευ</a:t>
            </a:r>
            <a:r>
              <a:rPr lang="el-GR" b="1" dirty="0">
                <a:latin typeface="Palatino Linotype" panose="02040502050505030304" pitchFamily="18" charset="0"/>
              </a:rPr>
              <a:t> </a:t>
            </a:r>
            <a:r>
              <a:rPr lang="el-GR" b="1" dirty="0" err="1">
                <a:latin typeface="Palatino Linotype" panose="02040502050505030304" pitchFamily="18" charset="0"/>
              </a:rPr>
              <a:t>τάχους</a:t>
            </a:r>
            <a:r>
              <a:rPr lang="el-GR" b="1" dirty="0">
                <a:latin typeface="Palatino Linotype" panose="02040502050505030304" pitchFamily="18" charset="0"/>
              </a:rPr>
              <a:t> </a:t>
            </a:r>
            <a:r>
              <a:rPr lang="el-GR" b="1" dirty="0" err="1">
                <a:latin typeface="Palatino Linotype" panose="02040502050505030304" pitchFamily="18" charset="0"/>
              </a:rPr>
              <a:t>προσῆπτεν</a:t>
            </a:r>
            <a:r>
              <a:rPr lang="el-GR" b="1" dirty="0">
                <a:latin typeface="Palatino Linotype" panose="02040502050505030304" pitchFamily="18" charset="0"/>
              </a:rPr>
              <a:t>, τοὺς δ’ </a:t>
            </a:r>
            <a:r>
              <a:rPr lang="el-GR" b="1" dirty="0" err="1">
                <a:latin typeface="Palatino Linotype" panose="02040502050505030304" pitchFamily="18" charset="0"/>
              </a:rPr>
              <a:t>ἀσθενεστέρους</a:t>
            </a:r>
            <a:r>
              <a:rPr lang="el-GR" b="1" dirty="0">
                <a:latin typeface="Palatino Linotype" panose="02040502050505030304" pitchFamily="18" charset="0"/>
              </a:rPr>
              <a:t> </a:t>
            </a:r>
            <a:r>
              <a:rPr lang="el-GR" b="1" dirty="0" err="1">
                <a:latin typeface="Palatino Linotype" panose="02040502050505030304" pitchFamily="18" charset="0"/>
              </a:rPr>
              <a:t>τάχει</a:t>
            </a:r>
            <a:r>
              <a:rPr lang="el-GR" b="1" dirty="0">
                <a:latin typeface="Palatino Linotype" panose="02040502050505030304" pitchFamily="18" charset="0"/>
              </a:rPr>
              <a:t> </a:t>
            </a:r>
            <a:r>
              <a:rPr lang="el-GR" b="1" dirty="0" err="1">
                <a:latin typeface="Palatino Linotype" panose="02040502050505030304" pitchFamily="18" charset="0"/>
              </a:rPr>
              <a:t>ἐκόσμει</a:t>
            </a:r>
            <a:r>
              <a:rPr lang="el-GR" b="1" dirty="0">
                <a:latin typeface="Palatino Linotype" panose="02040502050505030304" pitchFamily="18" charset="0"/>
              </a:rPr>
              <a:t>· τοὺς δὲ </a:t>
            </a:r>
            <a:r>
              <a:rPr lang="el-GR" b="1" dirty="0" err="1">
                <a:latin typeface="Palatino Linotype" panose="02040502050505030304" pitchFamily="18" charset="0"/>
              </a:rPr>
              <a:t>ὥπλιζε</a:t>
            </a:r>
            <a:r>
              <a:rPr lang="el-GR" b="1" dirty="0">
                <a:latin typeface="Palatino Linotype" panose="02040502050505030304" pitchFamily="18" charset="0"/>
              </a:rPr>
              <a:t>, τοῖς δ’ </a:t>
            </a:r>
            <a:r>
              <a:rPr lang="el-GR" b="1" dirty="0" err="1">
                <a:latin typeface="Palatino Linotype" panose="02040502050505030304" pitchFamily="18" charset="0"/>
              </a:rPr>
              <a:t>ἄοπλον</a:t>
            </a:r>
            <a:r>
              <a:rPr lang="el-GR" b="1" dirty="0">
                <a:latin typeface="Palatino Linotype" panose="02040502050505030304" pitchFamily="18" charset="0"/>
              </a:rPr>
              <a:t> </a:t>
            </a:r>
            <a:r>
              <a:rPr lang="el-GR" b="1" dirty="0" err="1">
                <a:latin typeface="Palatino Linotype" panose="02040502050505030304" pitchFamily="18" charset="0"/>
              </a:rPr>
              <a:t>διδοὺς</a:t>
            </a:r>
            <a:r>
              <a:rPr lang="el-GR" b="1" dirty="0">
                <a:latin typeface="Palatino Linotype" panose="02040502050505030304" pitchFamily="18" charset="0"/>
              </a:rPr>
              <a:t> φύσιν </a:t>
            </a:r>
            <a:r>
              <a:rPr lang="el-GR" b="1" dirty="0" err="1">
                <a:latin typeface="Palatino Linotype" panose="02040502050505030304" pitchFamily="18" charset="0"/>
              </a:rPr>
              <a:t>ἄλλην</a:t>
            </a:r>
            <a:r>
              <a:rPr lang="el-GR" b="1" dirty="0">
                <a:latin typeface="Palatino Linotype" panose="02040502050505030304" pitchFamily="18" charset="0"/>
              </a:rPr>
              <a:t> </a:t>
            </a:r>
            <a:r>
              <a:rPr lang="el-GR" b="1" dirty="0" err="1">
                <a:latin typeface="Palatino Linotype" panose="02040502050505030304" pitchFamily="18" charset="0"/>
              </a:rPr>
              <a:t>τιν</a:t>
            </a:r>
            <a:r>
              <a:rPr lang="el-GR" b="1" dirty="0">
                <a:latin typeface="Palatino Linotype" panose="02040502050505030304" pitchFamily="18" charset="0"/>
              </a:rPr>
              <a:t>’ αὐτοῖς </a:t>
            </a:r>
            <a:r>
              <a:rPr lang="el-GR" b="1" dirty="0" err="1">
                <a:latin typeface="Palatino Linotype" panose="02040502050505030304" pitchFamily="18" charset="0"/>
              </a:rPr>
              <a:t>ἐμηχανᾶτο</a:t>
            </a:r>
            <a:r>
              <a:rPr lang="el-GR" b="1" dirty="0">
                <a:latin typeface="Palatino Linotype" panose="02040502050505030304" pitchFamily="18" charset="0"/>
              </a:rPr>
              <a:t> </a:t>
            </a:r>
            <a:r>
              <a:rPr lang="el-GR" b="1" dirty="0" err="1">
                <a:latin typeface="Palatino Linotype" panose="02040502050505030304" pitchFamily="18" charset="0"/>
              </a:rPr>
              <a:t>δύναμιν</a:t>
            </a:r>
            <a:r>
              <a:rPr lang="el-GR" b="1" dirty="0">
                <a:latin typeface="Palatino Linotype" panose="02040502050505030304" pitchFamily="18" charset="0"/>
              </a:rPr>
              <a:t> εἰς </a:t>
            </a:r>
            <a:r>
              <a:rPr lang="el-GR" b="1" dirty="0" err="1">
                <a:latin typeface="Palatino Linotype" panose="02040502050505030304" pitchFamily="18" charset="0"/>
              </a:rPr>
              <a:t>σωτηρίαν</a:t>
            </a:r>
            <a:r>
              <a:rPr lang="el-GR" b="1" dirty="0">
                <a:latin typeface="Palatino Linotype" panose="02040502050505030304" pitchFamily="18" charset="0"/>
              </a:rPr>
              <a:t>.:</a:t>
            </a:r>
          </a:p>
          <a:p>
            <a:pPr marL="0" indent="0">
              <a:buNone/>
            </a:pPr>
            <a:r>
              <a:rPr lang="el-GR" dirty="0">
                <a:latin typeface="Palatino Linotype" panose="02040502050505030304" pitchFamily="18" charset="0"/>
              </a:rPr>
              <a:t>Η φυσική ισορροπία, η επιβίωση και η διαιώνιση όλων των ειδών του ζωικού βασιλείου, που ήταν η κύρια φροντίδα του Επιμηθέα, όταν διένεμε στα έμβια  όντα τα εφόδιά τους, εξασφαλίστηκε:</a:t>
            </a:r>
          </a:p>
          <a:p>
            <a:pPr marL="0" indent="0">
              <a:buNone/>
            </a:pPr>
            <a:r>
              <a:rPr lang="el-GR" dirty="0">
                <a:latin typeface="Palatino Linotype" panose="02040502050505030304" pitchFamily="18" charset="0"/>
              </a:rPr>
              <a:t>1. με τη σύμμετρη κατανομή των φυσικών ιδιοτήτων για κάθε είδος έτσι ώστε να εξισορροπήσει τις ιδιότητες και να εξασφαλίσει  την επιβίωσή του. Έτσι σε άλλα ζώα έδωσε δύναμη, σε άλλα ταχύτητα, άλλα τα εφοδίασε με όπλα, σε άλλα έδωσε φτερά, σε άλλα μέγεθος, σε άλλα υπόγεια κατοικία και για άλλα επινόησε άλλους τρόπους σωτηρίας.</a:t>
            </a:r>
          </a:p>
          <a:p>
            <a:pPr marL="0" indent="0">
              <a:buNone/>
            </a:pPr>
            <a:r>
              <a:rPr lang="el-GR" dirty="0">
                <a:latin typeface="Palatino Linotype" panose="02040502050505030304" pitchFamily="18" charset="0"/>
              </a:rPr>
              <a:t>2. με τον εξοπλισμό τους με τα κατάλληλα βιολογικά μέσα προστασίας από τις ατμοσφαιρικές επιδράσεις και τις καιρικές μεταβολές π.χ. πυκνό τρίχωμα ή σκληρά δέρματα</a:t>
            </a:r>
          </a:p>
        </p:txBody>
      </p:sp>
    </p:spTree>
    <p:extLst>
      <p:ext uri="{BB962C8B-B14F-4D97-AF65-F5344CB8AC3E}">
        <p14:creationId xmlns:p14="http://schemas.microsoft.com/office/powerpoint/2010/main" val="1081491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C14250F-5DD4-DD26-CF1B-F7A3AD0FB0C1}"/>
              </a:ext>
            </a:extLst>
          </p:cNvPr>
          <p:cNvSpPr>
            <a:spLocks noGrp="1"/>
          </p:cNvSpPr>
          <p:nvPr>
            <p:ph idx="1"/>
          </p:nvPr>
        </p:nvSpPr>
        <p:spPr>
          <a:xfrm>
            <a:off x="663695" y="711735"/>
            <a:ext cx="9613861" cy="5859476"/>
          </a:xfrm>
        </p:spPr>
        <p:txBody>
          <a:bodyPr/>
          <a:lstStyle/>
          <a:p>
            <a:pPr marL="0" indent="0">
              <a:buNone/>
            </a:pPr>
            <a:r>
              <a:rPr lang="el-GR" dirty="0">
                <a:latin typeface="Palatino Linotype" panose="02040502050505030304" pitchFamily="18" charset="0"/>
              </a:rPr>
              <a:t>3. με την εξασφάλιση κατάλληλων μέσων διατροφής για όλα τα είδη. Άλλα καθόρισε να τρέφονται με χορτάρι από τη γη, άλλα με καρπούς δέντρων, άλλα με ρίζες και άλλα με τη σάρκα άλλων ζώων.</a:t>
            </a:r>
          </a:p>
          <a:p>
            <a:pPr marL="0" indent="0">
              <a:buNone/>
            </a:pPr>
            <a:r>
              <a:rPr lang="el-GR" dirty="0">
                <a:latin typeface="Palatino Linotype" panose="02040502050505030304" pitchFamily="18" charset="0"/>
              </a:rPr>
              <a:t>4. με την πολυγονία, με τη δυνατότητα δηλαδή να γεννούν πολλούς απογόνους όσα ζώα αποτελούσαν τροφή για άλλα.</a:t>
            </a:r>
          </a:p>
          <a:p>
            <a:pPr marL="0" indent="0">
              <a:buNone/>
            </a:pPr>
            <a:endParaRPr lang="el-GR" dirty="0">
              <a:latin typeface="Palatino Linotype" panose="02040502050505030304" pitchFamily="18" charset="0"/>
            </a:endParaRPr>
          </a:p>
          <a:p>
            <a:pPr marL="0" indent="0">
              <a:buNone/>
            </a:pPr>
            <a:r>
              <a:rPr lang="el-GR" b="1" dirty="0">
                <a:latin typeface="Palatino Linotype" panose="02040502050505030304" pitchFamily="18" charset="0"/>
              </a:rPr>
              <a:t>πρὸς </a:t>
            </a:r>
            <a:r>
              <a:rPr lang="el-GR" b="1" dirty="0" err="1">
                <a:latin typeface="Palatino Linotype" panose="02040502050505030304" pitchFamily="18" charset="0"/>
              </a:rPr>
              <a:t>τὰς</a:t>
            </a:r>
            <a:r>
              <a:rPr lang="el-GR" b="1" dirty="0">
                <a:latin typeface="Palatino Linotype" panose="02040502050505030304" pitchFamily="18" charset="0"/>
              </a:rPr>
              <a:t> ἐκ </a:t>
            </a:r>
            <a:r>
              <a:rPr lang="el-GR" b="1" dirty="0" err="1">
                <a:latin typeface="Palatino Linotype" panose="02040502050505030304" pitchFamily="18" charset="0"/>
              </a:rPr>
              <a:t>Διὸς</a:t>
            </a:r>
            <a:r>
              <a:rPr lang="el-GR" b="1" dirty="0">
                <a:latin typeface="Palatino Linotype" panose="02040502050505030304" pitchFamily="18" charset="0"/>
              </a:rPr>
              <a:t> </a:t>
            </a:r>
            <a:r>
              <a:rPr lang="el-GR" b="1" dirty="0" err="1">
                <a:latin typeface="Palatino Linotype" panose="02040502050505030304" pitchFamily="18" charset="0"/>
              </a:rPr>
              <a:t>ὥρας</a:t>
            </a:r>
            <a:r>
              <a:rPr lang="el-GR" b="1" dirty="0">
                <a:latin typeface="Palatino Linotype" panose="02040502050505030304" pitchFamily="18" charset="0"/>
              </a:rPr>
              <a:t>:</a:t>
            </a:r>
          </a:p>
          <a:p>
            <a:pPr marL="0" indent="0">
              <a:buNone/>
            </a:pPr>
            <a:r>
              <a:rPr lang="el-GR" dirty="0">
                <a:latin typeface="Palatino Linotype" panose="02040502050505030304" pitchFamily="18" charset="0"/>
              </a:rPr>
              <a:t>Η λέξη «ὣρα» συναντάται με τις εξής σημασίες:</a:t>
            </a:r>
          </a:p>
          <a:p>
            <a:pPr marL="0" indent="0">
              <a:buNone/>
            </a:pPr>
            <a:r>
              <a:rPr lang="el-GR" dirty="0">
                <a:latin typeface="Palatino Linotype" panose="02040502050505030304" pitchFamily="18" charset="0"/>
              </a:rPr>
              <a:t>Α. ο ορισμένος χρόνος, η χρονική περίοδος που ορίζεται από τους φυσικούς νόμους, η περίοδος του έτους, του μήνα, της ημέρας</a:t>
            </a:r>
          </a:p>
          <a:p>
            <a:pPr marL="0" indent="0">
              <a:buNone/>
            </a:pPr>
            <a:r>
              <a:rPr lang="el-GR" dirty="0">
                <a:latin typeface="Palatino Linotype" panose="02040502050505030304" pitchFamily="18" charset="0"/>
              </a:rPr>
              <a:t>Β. η εποχή του έτους, η ακμή του έτους, μέρος της ημέρας ή του ημερονυκτίου. Επειδή η λέξη χρησιμοποιούνταν ιδιαίτερα για να δηλώσει την καλύτερη εποχή του χρόνου, κατέληξε να σημαίνει, όπως και η λέξη «καιρός», την κατάλληλη ώρα,  τη σωστή στιγμή,</a:t>
            </a:r>
          </a:p>
        </p:txBody>
      </p:sp>
    </p:spTree>
    <p:extLst>
      <p:ext uri="{BB962C8B-B14F-4D97-AF65-F5344CB8AC3E}">
        <p14:creationId xmlns:p14="http://schemas.microsoft.com/office/powerpoint/2010/main" val="230729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103ACC-F87A-AE37-1A6B-1A1CF2437F4F}"/>
              </a:ext>
            </a:extLst>
          </p:cNvPr>
          <p:cNvSpPr>
            <a:spLocks noGrp="1"/>
          </p:cNvSpPr>
          <p:nvPr>
            <p:ph idx="1"/>
          </p:nvPr>
        </p:nvSpPr>
        <p:spPr>
          <a:xfrm>
            <a:off x="680321" y="623454"/>
            <a:ext cx="9613861" cy="5756563"/>
          </a:xfrm>
        </p:spPr>
        <p:txBody>
          <a:bodyPr/>
          <a:lstStyle/>
          <a:p>
            <a:pPr marL="0" indent="0">
              <a:buNone/>
            </a:pPr>
            <a:r>
              <a:rPr lang="el-GR" dirty="0">
                <a:latin typeface="Palatino Linotype" panose="02040502050505030304" pitchFamily="18" charset="0"/>
              </a:rPr>
              <a:t>όπως και την καλή στιγμή της ζωής του ανθρώπου, δηλαδή τη νεότητα. Στη μυθολογία, οι Ώρες, κόρες του Δία και της Θέμιδος, ήταν τρεις: η Ευνομία, η Δίκη και η Ειρήνη, προστάτευαν δε τις εποχές του έτους και τους καρπούς κάθε εποχής, και θεωρούνταν αιτίες της ωριμότητας και της τελειότητας όλων των φυσικών πραγμάτων, κυρίως δε της ωριμότητας και της ομορφιάς του ίδιου του ανθρώπου. Οι αρχαίοι πίστευαν ότι ο Δίας προκαλούσε όλα τα μετεωρολογικά φαινόμενα και διαμόρφωνε τις εποχές του χρόνου που ήταν κόρες του.</a:t>
            </a:r>
          </a:p>
          <a:p>
            <a:pPr marL="0" indent="0">
              <a:buNone/>
            </a:pPr>
            <a:r>
              <a:rPr lang="el-GR" b="1" dirty="0" err="1">
                <a:latin typeface="Palatino Linotype" panose="02040502050505030304" pitchFamily="18" charset="0"/>
              </a:rPr>
              <a:t>σῲζω</a:t>
            </a:r>
            <a:r>
              <a:rPr lang="el-GR" b="1" dirty="0">
                <a:latin typeface="Palatino Linotype" panose="02040502050505030304" pitchFamily="18" charset="0"/>
              </a:rPr>
              <a:t>, σωτηρία:</a:t>
            </a:r>
          </a:p>
          <a:p>
            <a:pPr marL="0" indent="0">
              <a:buNone/>
            </a:pPr>
            <a:r>
              <a:rPr lang="el-GR" dirty="0">
                <a:latin typeface="Palatino Linotype" panose="02040502050505030304" pitchFamily="18" charset="0"/>
              </a:rPr>
              <a:t>Το ρήμα «</a:t>
            </a:r>
            <a:r>
              <a:rPr lang="el-GR" dirty="0" err="1">
                <a:latin typeface="Palatino Linotype" panose="02040502050505030304" pitchFamily="18" charset="0"/>
              </a:rPr>
              <a:t>σῲζω</a:t>
            </a:r>
            <a:r>
              <a:rPr lang="el-GR" dirty="0">
                <a:latin typeface="Palatino Linotype" panose="02040502050505030304" pitchFamily="18" charset="0"/>
              </a:rPr>
              <a:t>» σημαίνει σώζω από τον θάνατο, διατηρώ στη ζωή, διαφυλάττω κάτι σώο και ολόκληρο. Ο Πρωταγόρας αναφέρεται στη σωτηρία των διαφόρων ειδών του ζωικού βασιλείου και του ανθρώπου δηλώνοντας τους </a:t>
            </a:r>
            <a:r>
              <a:rPr lang="el-GR" dirty="0" err="1">
                <a:latin typeface="Palatino Linotype" panose="02040502050505030304" pitchFamily="18" charset="0"/>
              </a:rPr>
              <a:t>τρόπουςμε</a:t>
            </a:r>
            <a:r>
              <a:rPr lang="el-GR" dirty="0">
                <a:latin typeface="Palatino Linotype" panose="02040502050505030304" pitchFamily="18" charset="0"/>
              </a:rPr>
              <a:t> τους οποίους αποφεύγεται η εξαφάνισή τους. Η λογική της σωτηρίας των ειδών θυμίζει σύγχρονες οικολογικές αρχές.</a:t>
            </a:r>
          </a:p>
        </p:txBody>
      </p:sp>
    </p:spTree>
    <p:extLst>
      <p:ext uri="{BB962C8B-B14F-4D97-AF65-F5344CB8AC3E}">
        <p14:creationId xmlns:p14="http://schemas.microsoft.com/office/powerpoint/2010/main" val="1223046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F4D123-1901-F524-44EC-C5A47F3BD9F5}"/>
              </a:ext>
            </a:extLst>
          </p:cNvPr>
          <p:cNvSpPr>
            <a:spLocks noGrp="1"/>
          </p:cNvSpPr>
          <p:nvPr>
            <p:ph idx="1"/>
          </p:nvPr>
        </p:nvSpPr>
        <p:spPr>
          <a:xfrm>
            <a:off x="563942" y="1252062"/>
            <a:ext cx="9613861" cy="4097178"/>
          </a:xfrm>
        </p:spPr>
        <p:txBody>
          <a:bodyPr/>
          <a:lstStyle/>
          <a:p>
            <a:pPr marL="0" indent="0" algn="ctr">
              <a:buNone/>
            </a:pPr>
            <a:r>
              <a:rPr lang="el-GR" b="1" dirty="0">
                <a:latin typeface="Palatino Linotype" panose="02040502050505030304" pitchFamily="18" charset="0"/>
              </a:rPr>
              <a:t>Ο τελεολογικός χαρακτήρας του «νόμου της αναπλήρωσης» στη φύση</a:t>
            </a:r>
          </a:p>
          <a:p>
            <a:pPr marL="0" indent="0">
              <a:buNone/>
            </a:pPr>
            <a:r>
              <a:rPr lang="el-GR" dirty="0">
                <a:latin typeface="Palatino Linotype" panose="02040502050505030304" pitchFamily="18" charset="0"/>
              </a:rPr>
              <a:t>Ο νόμος της αναπλήρωσης είναι μια αρχή που ισχύει και στη φύση. Σύμφωνα με αυτήν μία αδυναμία αναπληρώνεται από μία ικανότητα. Στο μύθο του Πρωταγόρα η εξήγηση που δίνεται είναι τελεολογική. Η αντισταθμιστική και σύμμετρη κατανομή των ιδιοτήτων στα διάφορα ζώα αποδεικνύει την τελεολογική αντίληψη του σοφιστή για τη δημιουργία του ζωικού βασιλείου και του ανθρώπου. Οι διάφορες ιδιότητες και τα χαρακτηριστικά που δίνονται στα ζώα επιτελούν κάποιο σκοπό και εξηγούνται από τον σκοπό (τέλος) για τον οποίο πλάστηκαν.</a:t>
            </a:r>
          </a:p>
        </p:txBody>
      </p:sp>
    </p:spTree>
    <p:extLst>
      <p:ext uri="{BB962C8B-B14F-4D97-AF65-F5344CB8AC3E}">
        <p14:creationId xmlns:p14="http://schemas.microsoft.com/office/powerpoint/2010/main" val="203865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E4C909D-7C03-1715-1F78-05295B2039BC}"/>
              </a:ext>
            </a:extLst>
          </p:cNvPr>
          <p:cNvSpPr>
            <a:spLocks noGrp="1"/>
          </p:cNvSpPr>
          <p:nvPr>
            <p:ph idx="1"/>
          </p:nvPr>
        </p:nvSpPr>
        <p:spPr>
          <a:xfrm>
            <a:off x="692790" y="972589"/>
            <a:ext cx="9613861" cy="5616149"/>
          </a:xfrm>
        </p:spPr>
        <p:txBody>
          <a:bodyPr>
            <a:normAutofit lnSpcReduction="10000"/>
          </a:bodyPr>
          <a:lstStyle/>
          <a:p>
            <a:pPr marL="0" indent="0">
              <a:buNone/>
            </a:pPr>
            <a:r>
              <a:rPr lang="el-GR" sz="3200" dirty="0">
                <a:latin typeface="Palatino Linotype" panose="02040502050505030304" pitchFamily="18" charset="0"/>
              </a:rPr>
              <a:t>Ἦν γάρ ποτε χρόνος ὅτε θεοὶ μὲν ἦσαν, θνητὰ δὲ γένη οὐκ ἦν</a:t>
            </a:r>
          </a:p>
          <a:p>
            <a:pPr marL="0" indent="0">
              <a:buNone/>
            </a:pPr>
            <a:endParaRPr lang="el-GR" sz="3200" dirty="0">
              <a:latin typeface="Palatino Linotype" panose="02040502050505030304" pitchFamily="18" charset="0"/>
            </a:endParaRPr>
          </a:p>
          <a:p>
            <a:pPr marL="0" indent="0">
              <a:buNone/>
            </a:pPr>
            <a:r>
              <a:rPr lang="el-GR" b="1" dirty="0">
                <a:latin typeface="Palatino Linotype" panose="02040502050505030304" pitchFamily="18" charset="0"/>
              </a:rPr>
              <a:t>Μετάφραση</a:t>
            </a:r>
          </a:p>
          <a:p>
            <a:pPr marL="0" indent="0">
              <a:buNone/>
            </a:pPr>
            <a:r>
              <a:rPr lang="el-GR" dirty="0">
                <a:highlight>
                  <a:srgbClr val="808080"/>
                </a:highlight>
                <a:latin typeface="Palatino Linotype" panose="02040502050505030304" pitchFamily="18" charset="0"/>
              </a:rPr>
              <a:t>Ήταν κάποτε καιρός που θεοί υπήρχαν, θνητά όμως γένη δεν υπήρχαν.</a:t>
            </a:r>
          </a:p>
          <a:p>
            <a:pPr marL="0" indent="0">
              <a:buNone/>
            </a:pPr>
            <a:r>
              <a:rPr lang="el-GR" b="1" dirty="0">
                <a:latin typeface="Palatino Linotype" panose="02040502050505030304" pitchFamily="18" charset="0"/>
              </a:rPr>
              <a:t> </a:t>
            </a:r>
            <a:r>
              <a:rPr lang="el-GR" sz="2400" b="1" dirty="0">
                <a:latin typeface="Palatino Linotype" panose="02040502050505030304" pitchFamily="18" charset="0"/>
              </a:rPr>
              <a:t>Ἦν γάρ ποτε χρόνος: </a:t>
            </a:r>
            <a:r>
              <a:rPr lang="el-GR" sz="2400" dirty="0">
                <a:latin typeface="Palatino Linotype" panose="02040502050505030304" pitchFamily="18" charset="0"/>
              </a:rPr>
              <a:t>η φράση είναι τυπική και στερεότυπη στις διηγήσεις των μύθων, όπως το «μια φορά και έναν καιρό». Ορίζει τη χρονική αφετηρία του μύθου και προσδιορίζει αόριστα τον χρόνο στον οποίο έλαβαν χώρα τα γεγονότα που θα αφηγηθεί.</a:t>
            </a:r>
          </a:p>
          <a:p>
            <a:pPr marL="0" indent="0">
              <a:buNone/>
            </a:pPr>
            <a:r>
              <a:rPr lang="el-GR" dirty="0">
                <a:latin typeface="Palatino Linotype" panose="02040502050505030304" pitchFamily="18" charset="0"/>
              </a:rPr>
              <a:t>Ο μύθος φαίνεται ότι είναι </a:t>
            </a:r>
            <a:r>
              <a:rPr lang="el-GR" dirty="0" err="1">
                <a:latin typeface="Palatino Linotype" panose="02040502050505030304" pitchFamily="18" charset="0"/>
              </a:rPr>
              <a:t>προσψπική</a:t>
            </a:r>
            <a:r>
              <a:rPr lang="el-GR" dirty="0">
                <a:latin typeface="Palatino Linotype" panose="02040502050505030304" pitchFamily="18" charset="0"/>
              </a:rPr>
              <a:t> δημιουργία του Πρωταγόρα, εκφράζει τις απόψεις του  και πιθανό τις απόψεις των σοφιστών ως προς τη γένεση και την ανάπτυξη του πολιτισμού.</a:t>
            </a:r>
          </a:p>
        </p:txBody>
      </p:sp>
    </p:spTree>
    <p:extLst>
      <p:ext uri="{BB962C8B-B14F-4D97-AF65-F5344CB8AC3E}">
        <p14:creationId xmlns:p14="http://schemas.microsoft.com/office/powerpoint/2010/main" val="3304108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6F1D10A-6E9F-3E02-5517-63E7EFBD62C2}"/>
              </a:ext>
            </a:extLst>
          </p:cNvPr>
          <p:cNvSpPr>
            <a:spLocks noGrp="1"/>
          </p:cNvSpPr>
          <p:nvPr>
            <p:ph idx="1"/>
          </p:nvPr>
        </p:nvSpPr>
        <p:spPr>
          <a:xfrm>
            <a:off x="821637" y="1525386"/>
            <a:ext cx="9307421" cy="5137266"/>
          </a:xfrm>
        </p:spPr>
        <p:txBody>
          <a:bodyPr/>
          <a:lstStyle/>
          <a:p>
            <a:pPr marL="0" indent="0">
              <a:buNone/>
            </a:pPr>
            <a:r>
              <a:rPr lang="el-GR" b="1" dirty="0">
                <a:latin typeface="Palatino Linotype" panose="02040502050505030304" pitchFamily="18" charset="0"/>
              </a:rPr>
              <a:t>Χρόνος:</a:t>
            </a:r>
          </a:p>
          <a:p>
            <a:pPr marL="0" indent="0">
              <a:buNone/>
            </a:pPr>
            <a:r>
              <a:rPr lang="el-GR" b="1" dirty="0">
                <a:latin typeface="Palatino Linotype" panose="02040502050505030304" pitchFamily="18" charset="0"/>
              </a:rPr>
              <a:t>Ε</a:t>
            </a:r>
            <a:r>
              <a:rPr lang="el-GR" dirty="0">
                <a:latin typeface="Palatino Linotype" panose="02040502050505030304" pitchFamily="18" charset="0"/>
              </a:rPr>
              <a:t>ννοεί την αρχή του χρόνου, την αρχή της δημιουργίας, το σημείο εκείνο που ακολουθεί τη γένεση των θεών. Στους αρχαίους ελληνικούς μύθους υπάρχει μόνο θεογονία και όχι κοσμογονία. Ο Ησίοδος στο έργο «Θεογονία», μετά τη δημιουργία των θεών, κάνει λόγο για την ύπαρξη των ανθρώπων, χωρίς όμως να εξηγεί πώς πλάστηκαν και από ποιον. Ενώ ο Ησίοδος ενδιαφέρεται κυρίως για τους θεούς, ο Πρωταγόρας έχει στο κέντρο του </a:t>
            </a:r>
            <a:r>
              <a:rPr lang="el-GR" dirty="0" err="1">
                <a:latin typeface="Palatino Linotype" panose="02040502050505030304" pitchFamily="18" charset="0"/>
              </a:rPr>
              <a:t>ενδιαφέροντός</a:t>
            </a:r>
            <a:r>
              <a:rPr lang="el-GR" dirty="0">
                <a:latin typeface="Palatino Linotype" panose="02040502050505030304" pitchFamily="18" charset="0"/>
              </a:rPr>
              <a:t> του τον άνθρωπο (ανθρωποκεντρισμός). Στο μύθο παρακολουθούμε τη διαδικασία με την οποία τα μεν ζώα «διαμορφώθηκαν», απέκτησαν δλδ το καθένα τις δικές του ιδιότητες, ο δε άνθρωπος απέκτησε τα χαρακτηριστικά και τις αρετές που συνιστούν την ανθρώπινη ουσία του.</a:t>
            </a:r>
            <a:endParaRPr lang="el-GR" b="1" dirty="0">
              <a:latin typeface="Palatino Linotype" panose="02040502050505030304" pitchFamily="18" charset="0"/>
            </a:endParaRPr>
          </a:p>
        </p:txBody>
      </p:sp>
    </p:spTree>
    <p:extLst>
      <p:ext uri="{BB962C8B-B14F-4D97-AF65-F5344CB8AC3E}">
        <p14:creationId xmlns:p14="http://schemas.microsoft.com/office/powerpoint/2010/main" val="3410081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301BF55-9D42-F07E-0A95-D1658BCAD452}"/>
              </a:ext>
            </a:extLst>
          </p:cNvPr>
          <p:cNvSpPr>
            <a:spLocks noGrp="1"/>
          </p:cNvSpPr>
          <p:nvPr>
            <p:ph idx="1"/>
          </p:nvPr>
        </p:nvSpPr>
        <p:spPr>
          <a:xfrm>
            <a:off x="680321" y="569422"/>
            <a:ext cx="10209352" cy="5731625"/>
          </a:xfrm>
        </p:spPr>
        <p:txBody>
          <a:bodyPr>
            <a:normAutofit lnSpcReduction="10000"/>
          </a:bodyPr>
          <a:lstStyle/>
          <a:p>
            <a:pPr marL="0" indent="0">
              <a:buNone/>
            </a:pPr>
            <a:r>
              <a:rPr lang="el-GR" sz="2400" b="1" dirty="0">
                <a:latin typeface="Palatino Linotype" panose="02040502050505030304" pitchFamily="18" charset="0"/>
              </a:rPr>
              <a:t>ὅτε θεοὶ μὲν ἦσαν:</a:t>
            </a:r>
          </a:p>
          <a:p>
            <a:pPr marL="0" indent="0">
              <a:buNone/>
            </a:pPr>
            <a:r>
              <a:rPr lang="el-GR" dirty="0">
                <a:latin typeface="Palatino Linotype" panose="02040502050505030304" pitchFamily="18" charset="0"/>
              </a:rPr>
              <a:t>Ο Πρωταγόρας ήταν αγνωστικιστής και η αναφορά του στην ύπαρξη των θεών θεωρήθηκε ότι αντιτίθεται στις ιδέες του και δίνει την εντύπωση ότι υπάρχει αντίφαση με το θρησκευτικό αγνωστικισμό του. </a:t>
            </a:r>
            <a:endParaRPr lang="en-GB" dirty="0">
              <a:latin typeface="Palatino Linotype" panose="02040502050505030304" pitchFamily="18" charset="0"/>
            </a:endParaRPr>
          </a:p>
          <a:p>
            <a:pPr marL="0" indent="0">
              <a:buNone/>
            </a:pPr>
            <a:r>
              <a:rPr lang="el-GR" dirty="0">
                <a:latin typeface="Palatino Linotype" panose="02040502050505030304" pitchFamily="18" charset="0"/>
              </a:rPr>
              <a:t>Στην πραγματικότητα ο Πρωταγόρας δεν ενδιαφέρεται να θεμελιώσει θεολογικά την πολιτική αρετή, αφού ήταν αγνωστικιστής σε θέματα θρησκείας. Η αναφορά στους θεούς γίνεται σε έναν μύθο, στον οποίο η παρουσία των θεών έχει αλληγορική, συμβολική σημασία: ο Δίας συμβολίζει τη λογική, τη νομοτέλεια που διέπει τη φύση. Οι άλλοι θεοί (Επιμηθέας, Προμηθέας, Ερμής) είναι όργανα της νομοτέλειας της φύσης. Αυτή ρυθμίζει τις σχέσεις των όντων, εξισορροπεί τις ανάγκες τους και εξασφαλίζει τα μέσα για την επιβίωσή τους.</a:t>
            </a:r>
          </a:p>
          <a:p>
            <a:pPr marL="0" indent="0">
              <a:buNone/>
            </a:pPr>
            <a:r>
              <a:rPr lang="el-GR" dirty="0">
                <a:latin typeface="Palatino Linotype" panose="02040502050505030304" pitchFamily="18" charset="0"/>
              </a:rPr>
              <a:t>Ο Πρωταγόρας δεν ενδιαφέρεται τόσο για το θέμα της ύπαρξης των θεών όσο για την εξήγηση της γένεσης του θρησκευτικού συναισθήματος. Επιπλέον, δε θεωρεί τους θεούς αιώνιους αλλά ότι και αυτοί, όπως τα ζώα, δημιουργήθηκαν μια δεδομένη χρονική στιγμή.</a:t>
            </a:r>
          </a:p>
          <a:p>
            <a:pPr marL="0" indent="0">
              <a:buNone/>
            </a:pPr>
            <a:endParaRPr lang="el-GR" dirty="0">
              <a:latin typeface="Palatino Linotype" panose="02040502050505030304" pitchFamily="18" charset="0"/>
            </a:endParaRPr>
          </a:p>
        </p:txBody>
      </p:sp>
    </p:spTree>
    <p:extLst>
      <p:ext uri="{BB962C8B-B14F-4D97-AF65-F5344CB8AC3E}">
        <p14:creationId xmlns:p14="http://schemas.microsoft.com/office/powerpoint/2010/main" val="201472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68BB3C-A14E-87D2-9CB2-FD5C357CEFD9}"/>
              </a:ext>
            </a:extLst>
          </p:cNvPr>
          <p:cNvSpPr>
            <a:spLocks noGrp="1"/>
          </p:cNvSpPr>
          <p:nvPr>
            <p:ph type="title"/>
          </p:nvPr>
        </p:nvSpPr>
        <p:spPr>
          <a:xfrm>
            <a:off x="465512" y="203662"/>
            <a:ext cx="9832827" cy="634997"/>
          </a:xfrm>
        </p:spPr>
        <p:txBody>
          <a:bodyPr>
            <a:normAutofit/>
          </a:bodyPr>
          <a:lstStyle/>
          <a:p>
            <a:r>
              <a:rPr lang="el-GR" sz="2400" b="1" dirty="0" err="1">
                <a:latin typeface="Palatino Linotype" panose="02040502050505030304" pitchFamily="18" charset="0"/>
              </a:rPr>
              <a:t>θνητὰ</a:t>
            </a:r>
            <a:r>
              <a:rPr lang="el-GR" sz="2400" b="1" dirty="0">
                <a:latin typeface="Palatino Linotype" panose="02040502050505030304" pitchFamily="18" charset="0"/>
              </a:rPr>
              <a:t> δὲ </a:t>
            </a:r>
            <a:r>
              <a:rPr lang="el-GR" sz="2400" b="1" dirty="0" err="1">
                <a:latin typeface="Palatino Linotype" panose="02040502050505030304" pitchFamily="18" charset="0"/>
              </a:rPr>
              <a:t>γένη</a:t>
            </a:r>
            <a:r>
              <a:rPr lang="el-GR" sz="2400" b="1" dirty="0">
                <a:latin typeface="Palatino Linotype" panose="02040502050505030304" pitchFamily="18" charset="0"/>
              </a:rPr>
              <a:t> </a:t>
            </a:r>
            <a:r>
              <a:rPr lang="el-GR" sz="2400" b="1" dirty="0" err="1">
                <a:latin typeface="Palatino Linotype" panose="02040502050505030304" pitchFamily="18" charset="0"/>
              </a:rPr>
              <a:t>οὐκ</a:t>
            </a:r>
            <a:r>
              <a:rPr lang="el-GR" sz="2400" b="1" dirty="0">
                <a:latin typeface="Palatino Linotype" panose="02040502050505030304" pitchFamily="18" charset="0"/>
              </a:rPr>
              <a:t> </a:t>
            </a:r>
            <a:r>
              <a:rPr lang="el-GR" sz="2400" b="1" dirty="0" err="1">
                <a:latin typeface="Palatino Linotype" panose="02040502050505030304" pitchFamily="18" charset="0"/>
              </a:rPr>
              <a:t>ἦν</a:t>
            </a:r>
            <a:r>
              <a:rPr lang="el-GR" sz="2400" b="1" dirty="0">
                <a:latin typeface="Palatino Linotype" panose="02040502050505030304" pitchFamily="18" charset="0"/>
              </a:rPr>
              <a:t>:</a:t>
            </a:r>
          </a:p>
        </p:txBody>
      </p:sp>
      <p:sp>
        <p:nvSpPr>
          <p:cNvPr id="3" name="Θέση περιεχομένου 2">
            <a:extLst>
              <a:ext uri="{FF2B5EF4-FFF2-40B4-BE49-F238E27FC236}">
                <a16:creationId xmlns:a16="http://schemas.microsoft.com/office/drawing/2014/main" id="{6B91B971-A596-DE42-AD88-D66F90713FB7}"/>
              </a:ext>
            </a:extLst>
          </p:cNvPr>
          <p:cNvSpPr>
            <a:spLocks noGrp="1"/>
          </p:cNvSpPr>
          <p:nvPr>
            <p:ph idx="1"/>
          </p:nvPr>
        </p:nvSpPr>
        <p:spPr>
          <a:xfrm>
            <a:off x="382384" y="752302"/>
            <a:ext cx="10952019" cy="5902036"/>
          </a:xfrm>
        </p:spPr>
        <p:txBody>
          <a:bodyPr>
            <a:normAutofit lnSpcReduction="10000"/>
          </a:bodyPr>
          <a:lstStyle/>
          <a:p>
            <a:pPr marL="0" indent="0">
              <a:buNone/>
            </a:pPr>
            <a:r>
              <a:rPr lang="el-GR" dirty="0">
                <a:latin typeface="Palatino Linotype" panose="02040502050505030304" pitchFamily="18" charset="0"/>
              </a:rPr>
              <a:t>Εννοεί τα διάφορα είδη των ζωντανών πλασμάτων (όχι μόνο τον άνθρωπο) σε αντίθεση με τους θεούς, που είναι αθάνατοι.</a:t>
            </a:r>
          </a:p>
          <a:p>
            <a:pPr marL="0" indent="0">
              <a:buNone/>
            </a:pPr>
            <a:endParaRPr lang="el-GR" dirty="0">
              <a:latin typeface="Palatino Linotype" panose="02040502050505030304" pitchFamily="18" charset="0"/>
            </a:endParaRPr>
          </a:p>
          <a:p>
            <a:pPr marL="0" indent="0">
              <a:buNone/>
            </a:pPr>
            <a:r>
              <a:rPr lang="el-GR" b="1" dirty="0" err="1">
                <a:latin typeface="Palatino Linotype" panose="02040502050505030304" pitchFamily="18" charset="0"/>
              </a:rPr>
              <a:t>Ἐπειδὴ</a:t>
            </a:r>
            <a:r>
              <a:rPr lang="el-GR" b="1" dirty="0">
                <a:latin typeface="Palatino Linotype" panose="02040502050505030304" pitchFamily="18" charset="0"/>
              </a:rPr>
              <a:t> δὲ καὶ </a:t>
            </a:r>
            <a:r>
              <a:rPr lang="el-GR" b="1" dirty="0" err="1">
                <a:latin typeface="Palatino Linotype" panose="02040502050505030304" pitchFamily="18" charset="0"/>
              </a:rPr>
              <a:t>τούτοις</a:t>
            </a:r>
            <a:r>
              <a:rPr lang="el-GR" b="1" dirty="0">
                <a:latin typeface="Palatino Linotype" panose="02040502050505030304" pitchFamily="18" charset="0"/>
              </a:rPr>
              <a:t> χρόνος </a:t>
            </a:r>
            <a:r>
              <a:rPr lang="el-GR" b="1" dirty="0" err="1">
                <a:latin typeface="Palatino Linotype" panose="02040502050505030304" pitchFamily="18" charset="0"/>
              </a:rPr>
              <a:t>ἦλθεν</a:t>
            </a:r>
            <a:r>
              <a:rPr lang="el-GR" b="1" dirty="0">
                <a:latin typeface="Palatino Linotype" panose="02040502050505030304" pitchFamily="18" charset="0"/>
              </a:rPr>
              <a:t> </a:t>
            </a:r>
            <a:r>
              <a:rPr lang="el-GR" b="1" dirty="0" err="1">
                <a:latin typeface="Palatino Linotype" panose="02040502050505030304" pitchFamily="18" charset="0"/>
              </a:rPr>
              <a:t>εἱμαρμένος</a:t>
            </a:r>
            <a:r>
              <a:rPr lang="el-GR" b="1" dirty="0">
                <a:latin typeface="Palatino Linotype" panose="02040502050505030304" pitchFamily="18" charset="0"/>
              </a:rPr>
              <a:t> γενέσεως:</a:t>
            </a:r>
          </a:p>
          <a:p>
            <a:pPr marL="0" indent="0">
              <a:buNone/>
            </a:pPr>
            <a:r>
              <a:rPr lang="el-GR" dirty="0">
                <a:latin typeface="Palatino Linotype" panose="02040502050505030304" pitchFamily="18" charset="0"/>
              </a:rPr>
              <a:t>Στον </a:t>
            </a:r>
            <a:r>
              <a:rPr lang="el-GR" dirty="0" err="1">
                <a:latin typeface="Palatino Linotype" panose="02040502050505030304" pitchFamily="18" charset="0"/>
              </a:rPr>
              <a:t>πρωταγόρειο</a:t>
            </a:r>
            <a:r>
              <a:rPr lang="el-GR" dirty="0">
                <a:latin typeface="Palatino Linotype" panose="02040502050505030304" pitchFamily="18" charset="0"/>
              </a:rPr>
              <a:t> μύθο η «</a:t>
            </a:r>
            <a:r>
              <a:rPr lang="el-GR" dirty="0" err="1">
                <a:latin typeface="Palatino Linotype" panose="02040502050505030304" pitchFamily="18" charset="0"/>
              </a:rPr>
              <a:t>εἱμαρμένη</a:t>
            </a:r>
            <a:r>
              <a:rPr lang="el-GR" dirty="0">
                <a:latin typeface="Palatino Linotype" panose="02040502050505030304" pitchFamily="18" charset="0"/>
              </a:rPr>
              <a:t>» είναι στοιχείο του μύθου που προσδιορίζει χρονικά την εξέλιξη. Εκφράζει το «πλήρωμα του χρόνου», το πέρασμα από μία εποχή σε άλλη, από τη μια μορφή ζωής σε άλλη, που ούτε στιγμιαίο είναι ούτε αυτόματο. Αν αφαιρέσουμε το περίβλημα του μύθου από την αφήγηση του Πρωταγόρα, σημαίνει ότι το πέρασμα σε άλλο στάδιο γίνεται </a:t>
            </a:r>
            <a:r>
              <a:rPr lang="el-GR" dirty="0" err="1">
                <a:latin typeface="Palatino Linotype" panose="02040502050505030304" pitchFamily="18" charset="0"/>
              </a:rPr>
              <a:t>απόο</a:t>
            </a:r>
            <a:r>
              <a:rPr lang="el-GR" dirty="0">
                <a:latin typeface="Palatino Linotype" panose="02040502050505030304" pitchFamily="18" charset="0"/>
              </a:rPr>
              <a:t> την πίεση της ανάγκης για επιβίωση ή βελτίωση της ζωής.</a:t>
            </a:r>
          </a:p>
          <a:p>
            <a:pPr marL="0" indent="0">
              <a:buNone/>
            </a:pPr>
            <a:r>
              <a:rPr lang="el-GR" b="1" dirty="0">
                <a:latin typeface="Palatino Linotype" panose="02040502050505030304" pitchFamily="18" charset="0"/>
              </a:rPr>
              <a:t>«</a:t>
            </a:r>
            <a:r>
              <a:rPr lang="el-GR" b="1" dirty="0" err="1">
                <a:latin typeface="Palatino Linotype" panose="02040502050505030304" pitchFamily="18" charset="0"/>
              </a:rPr>
              <a:t>εἱμαρμένη</a:t>
            </a:r>
            <a:r>
              <a:rPr lang="el-GR" b="1" dirty="0">
                <a:latin typeface="Palatino Linotype" panose="02040502050505030304" pitchFamily="18" charset="0"/>
              </a:rPr>
              <a:t>»:</a:t>
            </a:r>
            <a:r>
              <a:rPr lang="el-GR" dirty="0">
                <a:latin typeface="Palatino Linotype" panose="02040502050505030304" pitchFamily="18" charset="0"/>
              </a:rPr>
              <a:t>&lt; </a:t>
            </a:r>
            <a:r>
              <a:rPr lang="el-GR" dirty="0" err="1">
                <a:latin typeface="Palatino Linotype" panose="02040502050505030304" pitchFamily="18" charset="0"/>
              </a:rPr>
              <a:t>μείρομαι</a:t>
            </a:r>
            <a:r>
              <a:rPr lang="el-GR" dirty="0">
                <a:latin typeface="Palatino Linotype" panose="02040502050505030304" pitchFamily="18" charset="0"/>
              </a:rPr>
              <a:t>= συμμερίζομαι, συμμετέχω</a:t>
            </a:r>
          </a:p>
          <a:p>
            <a:pPr marL="0" indent="0">
              <a:buNone/>
            </a:pPr>
            <a:r>
              <a:rPr lang="el-GR" dirty="0">
                <a:latin typeface="Palatino Linotype" panose="02040502050505030304" pitchFamily="18" charset="0"/>
              </a:rPr>
              <a:t>Για τους αρχαίους Έλληνες είναι η αμάχητη δύναμη, ισχυρότερη από τους θεούς, που καθορίζει τη μοίρα του κόσμου και των ανθρώπων.</a:t>
            </a:r>
          </a:p>
          <a:p>
            <a:pPr marL="0" indent="0">
              <a:buNone/>
            </a:pPr>
            <a:r>
              <a:rPr lang="el-GR" dirty="0" err="1">
                <a:latin typeface="Palatino Linotype" panose="02040502050505030304" pitchFamily="18" charset="0"/>
              </a:rPr>
              <a:t>Εἱμαρμένος</a:t>
            </a:r>
            <a:r>
              <a:rPr lang="el-GR" dirty="0">
                <a:latin typeface="Palatino Linotype" panose="02040502050505030304" pitchFamily="18" charset="0"/>
              </a:rPr>
              <a:t> χρόνος είναι ο αυστηρά καθορισμένος. Σύμφωνα με τον </a:t>
            </a:r>
            <a:r>
              <a:rPr lang="el-GR" dirty="0" err="1">
                <a:latin typeface="Palatino Linotype" panose="02040502050505030304" pitchFamily="18" charset="0"/>
              </a:rPr>
              <a:t>Πρωταγόρα,η</a:t>
            </a:r>
            <a:r>
              <a:rPr lang="el-GR" dirty="0">
                <a:latin typeface="Palatino Linotype" panose="02040502050505030304" pitchFamily="18" charset="0"/>
              </a:rPr>
              <a:t> γένεση του κόσμου δεν μπορούσε να συμβεί ούτε νωρίτερα ούτε αργότερα από τότε που έγινε.</a:t>
            </a:r>
          </a:p>
          <a:p>
            <a:pPr marL="0" indent="0">
              <a:buNone/>
            </a:pPr>
            <a:endParaRPr lang="el-GR" b="1" dirty="0">
              <a:latin typeface="Palatino Linotype" panose="02040502050505030304" pitchFamily="18" charset="0"/>
            </a:endParaRPr>
          </a:p>
        </p:txBody>
      </p:sp>
    </p:spTree>
    <p:extLst>
      <p:ext uri="{BB962C8B-B14F-4D97-AF65-F5344CB8AC3E}">
        <p14:creationId xmlns:p14="http://schemas.microsoft.com/office/powerpoint/2010/main" val="1704017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ED774E5-54AC-D4FA-15BE-58B9F2459F10}"/>
              </a:ext>
            </a:extLst>
          </p:cNvPr>
          <p:cNvSpPr>
            <a:spLocks noGrp="1"/>
          </p:cNvSpPr>
          <p:nvPr>
            <p:ph idx="1"/>
          </p:nvPr>
        </p:nvSpPr>
        <p:spPr>
          <a:xfrm>
            <a:off x="486295" y="353291"/>
            <a:ext cx="10079181" cy="5789814"/>
          </a:xfrm>
        </p:spPr>
        <p:txBody>
          <a:bodyPr/>
          <a:lstStyle/>
          <a:p>
            <a:pPr marL="0" indent="0">
              <a:buNone/>
            </a:pPr>
            <a:r>
              <a:rPr lang="el-GR" b="1" dirty="0" err="1">
                <a:latin typeface="Palatino Linotype" panose="02040502050505030304" pitchFamily="18" charset="0"/>
              </a:rPr>
              <a:t>τυποῦσιν</a:t>
            </a:r>
            <a:r>
              <a:rPr lang="el-GR" b="1" dirty="0">
                <a:latin typeface="Palatino Linotype" panose="02040502050505030304" pitchFamily="18" charset="0"/>
              </a:rPr>
              <a:t> </a:t>
            </a:r>
            <a:r>
              <a:rPr lang="el-GR" b="1" dirty="0" err="1">
                <a:latin typeface="Palatino Linotype" panose="02040502050505030304" pitchFamily="18" charset="0"/>
              </a:rPr>
              <a:t>αὐτὰ</a:t>
            </a:r>
            <a:r>
              <a:rPr lang="el-GR" b="1" dirty="0">
                <a:latin typeface="Palatino Linotype" panose="02040502050505030304" pitchFamily="18" charset="0"/>
              </a:rPr>
              <a:t> </a:t>
            </a:r>
            <a:r>
              <a:rPr lang="el-GR" b="1" dirty="0" err="1">
                <a:latin typeface="Palatino Linotype" panose="02040502050505030304" pitchFamily="18" charset="0"/>
              </a:rPr>
              <a:t>θεοὶ</a:t>
            </a:r>
            <a:r>
              <a:rPr lang="el-GR" b="1" dirty="0">
                <a:latin typeface="Palatino Linotype" panose="02040502050505030304" pitchFamily="18" charset="0"/>
              </a:rPr>
              <a:t> </a:t>
            </a:r>
            <a:r>
              <a:rPr lang="el-GR" b="1" dirty="0" err="1">
                <a:latin typeface="Palatino Linotype" panose="02040502050505030304" pitchFamily="18" charset="0"/>
              </a:rPr>
              <a:t>γῆς</a:t>
            </a:r>
            <a:r>
              <a:rPr lang="el-GR" b="1" dirty="0">
                <a:latin typeface="Palatino Linotype" panose="02040502050505030304" pitchFamily="18" charset="0"/>
              </a:rPr>
              <a:t> </a:t>
            </a:r>
            <a:r>
              <a:rPr lang="el-GR" b="1" dirty="0" err="1">
                <a:latin typeface="Palatino Linotype" panose="02040502050505030304" pitchFamily="18" charset="0"/>
              </a:rPr>
              <a:t>ἔνδον</a:t>
            </a:r>
            <a:r>
              <a:rPr lang="el-GR" b="1" dirty="0">
                <a:latin typeface="Palatino Linotype" panose="02040502050505030304" pitchFamily="18" charset="0"/>
              </a:rPr>
              <a:t> ἐκ </a:t>
            </a:r>
            <a:r>
              <a:rPr lang="el-GR" b="1" dirty="0" err="1">
                <a:latin typeface="Palatino Linotype" panose="02040502050505030304" pitchFamily="18" charset="0"/>
              </a:rPr>
              <a:t>γῆς</a:t>
            </a:r>
            <a:r>
              <a:rPr lang="el-GR" b="1" dirty="0">
                <a:latin typeface="Palatino Linotype" panose="02040502050505030304" pitchFamily="18" charset="0"/>
              </a:rPr>
              <a:t> καὶ </a:t>
            </a:r>
            <a:r>
              <a:rPr lang="el-GR" b="1" dirty="0" err="1">
                <a:latin typeface="Palatino Linotype" panose="02040502050505030304" pitchFamily="18" charset="0"/>
              </a:rPr>
              <a:t>πυρὸς</a:t>
            </a:r>
            <a:r>
              <a:rPr lang="el-GR" b="1" dirty="0">
                <a:latin typeface="Palatino Linotype" panose="02040502050505030304" pitchFamily="18" charset="0"/>
              </a:rPr>
              <a:t> </a:t>
            </a:r>
            <a:r>
              <a:rPr lang="el-GR" b="1" dirty="0" err="1">
                <a:latin typeface="Palatino Linotype" panose="02040502050505030304" pitchFamily="18" charset="0"/>
              </a:rPr>
              <a:t>μείξαντες</a:t>
            </a:r>
            <a:r>
              <a:rPr lang="el-GR" b="1" dirty="0">
                <a:latin typeface="Palatino Linotype" panose="02040502050505030304" pitchFamily="18" charset="0"/>
              </a:rPr>
              <a:t>:</a:t>
            </a:r>
          </a:p>
          <a:p>
            <a:pPr marL="0" indent="0">
              <a:buNone/>
            </a:pPr>
            <a:r>
              <a:rPr lang="el-GR" dirty="0" err="1">
                <a:latin typeface="Palatino Linotype" panose="02040502050505030304" pitchFamily="18" charset="0"/>
              </a:rPr>
              <a:t>τυπῶ</a:t>
            </a:r>
            <a:r>
              <a:rPr lang="el-GR" dirty="0">
                <a:latin typeface="Palatino Linotype" panose="02040502050505030304" pitchFamily="18" charset="0"/>
              </a:rPr>
              <a:t>=δίνω μορφή. Με τη λέξη εννοεί όλα τα θνητά γένη και φυσικά τον άνθρωπο. </a:t>
            </a:r>
          </a:p>
          <a:p>
            <a:pPr marL="0" indent="0">
              <a:buNone/>
            </a:pPr>
            <a:endParaRPr lang="el-GR" dirty="0">
              <a:latin typeface="Palatino Linotype" panose="02040502050505030304" pitchFamily="18" charset="0"/>
            </a:endParaRPr>
          </a:p>
          <a:p>
            <a:pPr marL="0" indent="0">
              <a:buNone/>
            </a:pPr>
            <a:r>
              <a:rPr lang="el-GR" b="1" dirty="0" err="1">
                <a:latin typeface="Palatino Linotype" panose="02040502050505030304" pitchFamily="18" charset="0"/>
              </a:rPr>
              <a:t>ἔνδον</a:t>
            </a:r>
            <a:r>
              <a:rPr lang="el-GR" b="1" dirty="0">
                <a:latin typeface="Palatino Linotype" panose="02040502050505030304" pitchFamily="18" charset="0"/>
              </a:rPr>
              <a:t> ἐκ </a:t>
            </a:r>
            <a:r>
              <a:rPr lang="el-GR" b="1" dirty="0" err="1">
                <a:latin typeface="Palatino Linotype" panose="02040502050505030304" pitchFamily="18" charset="0"/>
              </a:rPr>
              <a:t>γῆς</a:t>
            </a:r>
            <a:r>
              <a:rPr lang="el-GR" b="1" dirty="0">
                <a:latin typeface="Palatino Linotype" panose="02040502050505030304" pitchFamily="18" charset="0"/>
              </a:rPr>
              <a:t>:</a:t>
            </a:r>
          </a:p>
          <a:p>
            <a:pPr marL="0" indent="0">
              <a:buNone/>
            </a:pPr>
            <a:r>
              <a:rPr lang="el-GR" dirty="0">
                <a:latin typeface="Palatino Linotype" panose="02040502050505030304" pitchFamily="18" charset="0"/>
              </a:rPr>
              <a:t>Α)υποδηλώνει την αρχέγονη αντίληψη ότι  η γη ήταν η μητέρα στα σπλάχνα της οποίας γονιμοποιήθηκαν και δημιουργήθηκαν όλοι οι νέοι οργανισμοί</a:t>
            </a:r>
          </a:p>
          <a:p>
            <a:pPr marL="0" indent="0">
              <a:buNone/>
            </a:pPr>
            <a:r>
              <a:rPr lang="el-GR" dirty="0">
                <a:latin typeface="Palatino Linotype" panose="02040502050505030304" pitchFamily="18" charset="0"/>
              </a:rPr>
              <a:t>Β)επιβεβαιώνει την αντίληψη των Ελλήνων για τον «αυτοχθονισμό», δηλαδή για την πεποίθηση ότι ορισμένες φυλές ξεφύτρωσαν από τη γη, αυτή την οποία ύστερα έκαναν πατρίδα τους. Η αναφορά αυτή τούς παρείχε το αίσθημα της ευγενικής καταγωγής και μιας προνομιακής σχέσης με τη γη όπου κατοικούσαν.</a:t>
            </a:r>
          </a:p>
        </p:txBody>
      </p:sp>
    </p:spTree>
    <p:extLst>
      <p:ext uri="{BB962C8B-B14F-4D97-AF65-F5344CB8AC3E}">
        <p14:creationId xmlns:p14="http://schemas.microsoft.com/office/powerpoint/2010/main" val="41039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18318F-6861-F1D7-013B-9296579E2033}"/>
              </a:ext>
            </a:extLst>
          </p:cNvPr>
          <p:cNvSpPr>
            <a:spLocks noGrp="1"/>
          </p:cNvSpPr>
          <p:nvPr>
            <p:ph idx="1"/>
          </p:nvPr>
        </p:nvSpPr>
        <p:spPr>
          <a:xfrm>
            <a:off x="552828" y="1995055"/>
            <a:ext cx="11086344" cy="4148050"/>
          </a:xfrm>
        </p:spPr>
        <p:txBody>
          <a:bodyPr>
            <a:normAutofit/>
          </a:bodyPr>
          <a:lstStyle/>
          <a:p>
            <a:pPr marL="0" indent="0">
              <a:buNone/>
            </a:pPr>
            <a:r>
              <a:rPr lang="el-GR" dirty="0">
                <a:latin typeface="Palatino Linotype" panose="02040502050505030304" pitchFamily="18" charset="0"/>
              </a:rPr>
              <a:t>Ο Πρωταγόρας σέβεται την κοσμογονική μυθολογία ότι οι πρώτοι άνθρωποι δημιουργήθηκαν μέσα στη γη. Η άποψή του ότι δημιουργήθηκαν από χώμα και φωτιά αλλά και από όσα υλικά αναμειγνύονται με το χώμα και τη φωτιά απηχεί τις απόψεις του Εμπεδοκλή, σύμφωνα με τις οποίες ο κόσμος έγινε με βάση το χώμα, το νερό, τη φωτιά και τον αέρα. Η μυθικά παρουσία των θεών δεν καταργεί τον ανθρωποκεντρισμό του Πρωταγόρα, γιατί οι θεοί δεν κατευθύνουν αλλά προικοδοτούν τον άνθρωπο, που μπορεί να αξιοποιήσει ή όχι αυτή την προίκα.</a:t>
            </a:r>
          </a:p>
          <a:p>
            <a:pPr marL="0" indent="0">
              <a:buNone/>
            </a:pPr>
            <a:r>
              <a:rPr lang="el-GR" dirty="0">
                <a:latin typeface="Palatino Linotype" panose="02040502050505030304" pitchFamily="18" charset="0"/>
              </a:rPr>
              <a:t>Μια τέτοια αντίληψη δηλώνει τόσο την περηφάνεια των Αθηναίων για την </a:t>
            </a:r>
            <a:r>
              <a:rPr lang="el-GR" dirty="0" err="1">
                <a:latin typeface="Palatino Linotype" panose="02040502050505030304" pitchFamily="18" charset="0"/>
              </a:rPr>
              <a:t>αυτοχθονία</a:t>
            </a:r>
            <a:r>
              <a:rPr lang="el-GR" dirty="0">
                <a:latin typeface="Palatino Linotype" panose="02040502050505030304" pitchFamily="18" charset="0"/>
              </a:rPr>
              <a:t> τους στον Επιτάφιο του Περικλή.  </a:t>
            </a:r>
          </a:p>
        </p:txBody>
      </p:sp>
    </p:spTree>
    <p:extLst>
      <p:ext uri="{BB962C8B-B14F-4D97-AF65-F5344CB8AC3E}">
        <p14:creationId xmlns:p14="http://schemas.microsoft.com/office/powerpoint/2010/main" val="4063307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012B10A-58CA-B2CE-485E-5504E5AE4EA2}"/>
              </a:ext>
            </a:extLst>
          </p:cNvPr>
          <p:cNvSpPr>
            <a:spLocks noGrp="1"/>
          </p:cNvSpPr>
          <p:nvPr>
            <p:ph idx="1"/>
          </p:nvPr>
        </p:nvSpPr>
        <p:spPr>
          <a:xfrm>
            <a:off x="680321" y="702424"/>
            <a:ext cx="9613861" cy="5739939"/>
          </a:xfrm>
        </p:spPr>
        <p:txBody>
          <a:bodyPr/>
          <a:lstStyle/>
          <a:p>
            <a:pPr marL="0" indent="0">
              <a:buNone/>
            </a:pPr>
            <a:r>
              <a:rPr lang="el-GR" b="1" dirty="0">
                <a:latin typeface="Palatino Linotype" panose="02040502050505030304" pitchFamily="18" charset="0"/>
              </a:rPr>
              <a:t>ἐκ </a:t>
            </a:r>
            <a:r>
              <a:rPr lang="el-GR" b="1" dirty="0" err="1">
                <a:latin typeface="Palatino Linotype" panose="02040502050505030304" pitchFamily="18" charset="0"/>
              </a:rPr>
              <a:t>γῆς</a:t>
            </a:r>
            <a:r>
              <a:rPr lang="el-GR" b="1" dirty="0">
                <a:latin typeface="Palatino Linotype" panose="02040502050505030304" pitchFamily="18" charset="0"/>
              </a:rPr>
              <a:t> καὶ </a:t>
            </a:r>
            <a:r>
              <a:rPr lang="el-GR" b="1" dirty="0" err="1">
                <a:latin typeface="Palatino Linotype" panose="02040502050505030304" pitchFamily="18" charset="0"/>
              </a:rPr>
              <a:t>πυρὸς</a:t>
            </a:r>
            <a:r>
              <a:rPr lang="el-GR" b="1" dirty="0">
                <a:latin typeface="Palatino Linotype" panose="02040502050505030304" pitchFamily="18" charset="0"/>
              </a:rPr>
              <a:t> </a:t>
            </a:r>
            <a:r>
              <a:rPr lang="el-GR" b="1" dirty="0" err="1">
                <a:latin typeface="Palatino Linotype" panose="02040502050505030304" pitchFamily="18" charset="0"/>
              </a:rPr>
              <a:t>μείξαντες</a:t>
            </a:r>
            <a:r>
              <a:rPr lang="el-GR" b="1" dirty="0">
                <a:latin typeface="Palatino Linotype" panose="02040502050505030304" pitchFamily="18" charset="0"/>
              </a:rPr>
              <a:t> καὶ τῶν </a:t>
            </a:r>
            <a:r>
              <a:rPr lang="el-GR" b="1" dirty="0" err="1">
                <a:latin typeface="Palatino Linotype" panose="02040502050505030304" pitchFamily="18" charset="0"/>
              </a:rPr>
              <a:t>ὅσα</a:t>
            </a:r>
            <a:r>
              <a:rPr lang="el-GR" b="1" dirty="0">
                <a:latin typeface="Palatino Linotype" panose="02040502050505030304" pitchFamily="18" charset="0"/>
              </a:rPr>
              <a:t> </a:t>
            </a:r>
            <a:r>
              <a:rPr lang="el-GR" b="1" dirty="0" err="1">
                <a:latin typeface="Palatino Linotype" panose="02040502050505030304" pitchFamily="18" charset="0"/>
              </a:rPr>
              <a:t>πυρὶ</a:t>
            </a:r>
            <a:r>
              <a:rPr lang="el-GR" b="1" dirty="0">
                <a:latin typeface="Palatino Linotype" panose="02040502050505030304" pitchFamily="18" charset="0"/>
              </a:rPr>
              <a:t> καὶ </a:t>
            </a:r>
            <a:r>
              <a:rPr lang="el-GR" b="1" dirty="0" err="1">
                <a:latin typeface="Palatino Linotype" panose="02040502050505030304" pitchFamily="18" charset="0"/>
              </a:rPr>
              <a:t>γῇ</a:t>
            </a:r>
            <a:r>
              <a:rPr lang="el-GR" b="1" dirty="0">
                <a:latin typeface="Palatino Linotype" panose="02040502050505030304" pitchFamily="18" charset="0"/>
              </a:rPr>
              <a:t> </a:t>
            </a:r>
            <a:r>
              <a:rPr lang="el-GR" b="1" dirty="0" err="1">
                <a:latin typeface="Palatino Linotype" panose="02040502050505030304" pitchFamily="18" charset="0"/>
              </a:rPr>
              <a:t>κεράννυται</a:t>
            </a:r>
            <a:endParaRPr lang="el-GR" b="1" dirty="0">
              <a:latin typeface="Palatino Linotype" panose="02040502050505030304" pitchFamily="18" charset="0"/>
            </a:endParaRPr>
          </a:p>
          <a:p>
            <a:pPr marL="0" indent="0">
              <a:buNone/>
            </a:pPr>
            <a:r>
              <a:rPr lang="el-GR" dirty="0">
                <a:latin typeface="Palatino Linotype" panose="02040502050505030304" pitchFamily="18" charset="0"/>
              </a:rPr>
              <a:t>Κατά την κοσμολογία του Παρμενίδη όλα τα όντα προέρχονται από τη σύνθεση δύο στοιχείων: από τη φωτιά (</a:t>
            </a:r>
            <a:r>
              <a:rPr lang="el-GR" dirty="0" err="1">
                <a:latin typeface="Palatino Linotype" panose="02040502050505030304" pitchFamily="18" charset="0"/>
              </a:rPr>
              <a:t>πῦρ</a:t>
            </a:r>
            <a:r>
              <a:rPr lang="el-GR" dirty="0">
                <a:latin typeface="Palatino Linotype" panose="02040502050505030304" pitchFamily="18" charset="0"/>
              </a:rPr>
              <a:t>) και το χώμα (</a:t>
            </a:r>
            <a:r>
              <a:rPr lang="el-GR" dirty="0" err="1">
                <a:latin typeface="Palatino Linotype" panose="02040502050505030304" pitchFamily="18" charset="0"/>
              </a:rPr>
              <a:t>γῆ</a:t>
            </a:r>
            <a:r>
              <a:rPr lang="el-GR" dirty="0">
                <a:latin typeface="Palatino Linotype" panose="02040502050505030304" pitchFamily="18" charset="0"/>
              </a:rPr>
              <a:t>). Ο Εμπεδοκλής πρόσθεσε άλλα δύο στοιχεία, το νερό (</a:t>
            </a:r>
            <a:r>
              <a:rPr lang="el-GR" dirty="0" err="1">
                <a:latin typeface="Palatino Linotype" panose="02040502050505030304" pitchFamily="18" charset="0"/>
              </a:rPr>
              <a:t>ὕδωρ</a:t>
            </a:r>
            <a:r>
              <a:rPr lang="el-GR" dirty="0">
                <a:latin typeface="Palatino Linotype" panose="02040502050505030304" pitchFamily="18" charset="0"/>
              </a:rPr>
              <a:t>) και τον αέρα (</a:t>
            </a:r>
            <a:r>
              <a:rPr lang="el-GR" dirty="0" err="1">
                <a:latin typeface="Palatino Linotype" panose="02040502050505030304" pitchFamily="18" charset="0"/>
              </a:rPr>
              <a:t>αἰθήρ</a:t>
            </a:r>
            <a:r>
              <a:rPr lang="el-GR" dirty="0">
                <a:latin typeface="Palatino Linotype" panose="02040502050505030304" pitchFamily="18" charset="0"/>
              </a:rPr>
              <a:t> και </a:t>
            </a:r>
            <a:r>
              <a:rPr lang="el-GR" dirty="0" err="1">
                <a:latin typeface="Palatino Linotype" panose="02040502050505030304" pitchFamily="18" charset="0"/>
              </a:rPr>
              <a:t>ἀήρ</a:t>
            </a:r>
            <a:r>
              <a:rPr lang="el-GR" dirty="0">
                <a:latin typeface="Palatino Linotype" panose="02040502050505030304" pitchFamily="18" charset="0"/>
              </a:rPr>
              <a:t>). Φαίνεται ότι ο Πρωταγόρας έχει επηρεαστεί από τις απόψεις των δύο αυτών προσωκρατικών φιλοσόφων.</a:t>
            </a:r>
          </a:p>
          <a:p>
            <a:pPr marL="0" indent="0">
              <a:buNone/>
            </a:pPr>
            <a:r>
              <a:rPr lang="el-GR" b="1" u="sng" dirty="0">
                <a:latin typeface="Palatino Linotype" panose="02040502050505030304" pitchFamily="18" charset="0"/>
              </a:rPr>
              <a:t>Η θεωρία των τεσσάρων στοιχείων</a:t>
            </a:r>
          </a:p>
          <a:p>
            <a:pPr marL="0" indent="0">
              <a:buNone/>
            </a:pPr>
            <a:r>
              <a:rPr lang="el-GR" dirty="0">
                <a:latin typeface="Palatino Linotype" panose="02040502050505030304" pitchFamily="18" charset="0"/>
              </a:rPr>
              <a:t>Στην αρχαιότητα ήταν διαδεδομένη η θεωρία για τα τέσσερα στοιχεία (χώμα, φωτιά, αέρας, νερό) από την ανάμειξη των οποίων (σε ποικίλες αναλογίες) απαρτίζονται και μετασχηματίζονται όλα τα υλικά πράγματα. Ο Εμπεδοκλής τα ονομάζει «</a:t>
            </a:r>
            <a:r>
              <a:rPr lang="el-GR" dirty="0" err="1">
                <a:latin typeface="Palatino Linotype" panose="02040502050505030304" pitchFamily="18" charset="0"/>
              </a:rPr>
              <a:t>ῥιζώματα</a:t>
            </a:r>
            <a:r>
              <a:rPr lang="el-GR" dirty="0">
                <a:latin typeface="Palatino Linotype" panose="02040502050505030304" pitchFamily="18" charset="0"/>
              </a:rPr>
              <a:t>». Ο Πλάτων στον «Τίμαιο» θέτει την ύπαρξη των τεσσάρων στοιχείων πριν και από τη δημιουργία του κόσμου από τον θεό.</a:t>
            </a:r>
          </a:p>
        </p:txBody>
      </p:sp>
    </p:spTree>
    <p:extLst>
      <p:ext uri="{BB962C8B-B14F-4D97-AF65-F5344CB8AC3E}">
        <p14:creationId xmlns:p14="http://schemas.microsoft.com/office/powerpoint/2010/main" val="382353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4100D8-D923-2B05-4E3A-CAB5E0F2B1E4}"/>
              </a:ext>
            </a:extLst>
          </p:cNvPr>
          <p:cNvSpPr>
            <a:spLocks noGrp="1"/>
          </p:cNvSpPr>
          <p:nvPr>
            <p:ph idx="1"/>
          </p:nvPr>
        </p:nvSpPr>
        <p:spPr>
          <a:xfrm>
            <a:off x="775918" y="1654232"/>
            <a:ext cx="9290796" cy="5203768"/>
          </a:xfrm>
        </p:spPr>
        <p:txBody>
          <a:bodyPr>
            <a:normAutofit fontScale="92500" lnSpcReduction="10000"/>
          </a:bodyPr>
          <a:lstStyle/>
          <a:p>
            <a:pPr marL="0" indent="0">
              <a:buNone/>
            </a:pPr>
            <a:r>
              <a:rPr lang="el-GR" dirty="0" err="1">
                <a:latin typeface="Palatino Linotype" panose="02040502050505030304" pitchFamily="18" charset="0"/>
              </a:rPr>
              <a:t>Προμηθεῖ</a:t>
            </a:r>
            <a:r>
              <a:rPr lang="el-GR" dirty="0">
                <a:latin typeface="Palatino Linotype" panose="02040502050505030304" pitchFamily="18" charset="0"/>
              </a:rPr>
              <a:t> καὶ </a:t>
            </a:r>
            <a:r>
              <a:rPr lang="el-GR" dirty="0" err="1">
                <a:latin typeface="Palatino Linotype" panose="02040502050505030304" pitchFamily="18" charset="0"/>
              </a:rPr>
              <a:t>Ἐπιμηθεῖ</a:t>
            </a:r>
            <a:r>
              <a:rPr lang="el-GR" dirty="0">
                <a:latin typeface="Palatino Linotype" panose="02040502050505030304" pitchFamily="18" charset="0"/>
              </a:rPr>
              <a:t>:</a:t>
            </a:r>
          </a:p>
          <a:p>
            <a:pPr marL="0" indent="0">
              <a:buNone/>
            </a:pPr>
            <a:r>
              <a:rPr lang="el-GR" dirty="0">
                <a:latin typeface="Palatino Linotype" panose="02040502050505030304" pitchFamily="18" charset="0"/>
              </a:rPr>
              <a:t>Ο Προμηθέας και ο Επιμηθέας ήταν Τιτάνες, γιοι του Ιαπετού και της Ωκεανίδας </a:t>
            </a:r>
            <a:r>
              <a:rPr lang="el-GR" dirty="0" err="1">
                <a:latin typeface="Palatino Linotype" panose="02040502050505030304" pitchFamily="18" charset="0"/>
              </a:rPr>
              <a:t>Κλυμένης</a:t>
            </a:r>
            <a:r>
              <a:rPr lang="el-GR" dirty="0">
                <a:latin typeface="Palatino Linotype" panose="02040502050505030304" pitchFamily="18" charset="0"/>
              </a:rPr>
              <a:t>. Ο πρώτος θεωρήθηκε ευεργέτης της ανθρωπότητας, γιατί η φωτιά που έκλεψε από τους θεούς και προσέφερε στους ανθρώπους αποτέλεσε, μαζί με την «</a:t>
            </a:r>
            <a:r>
              <a:rPr lang="el-GR" dirty="0" err="1">
                <a:latin typeface="Palatino Linotype" panose="02040502050505030304" pitchFamily="18" charset="0"/>
              </a:rPr>
              <a:t>ἒντεχνον</a:t>
            </a:r>
            <a:r>
              <a:rPr lang="el-GR" dirty="0">
                <a:latin typeface="Palatino Linotype" panose="02040502050505030304" pitchFamily="18" charset="0"/>
              </a:rPr>
              <a:t> </a:t>
            </a:r>
            <a:r>
              <a:rPr lang="el-GR" dirty="0" err="1">
                <a:latin typeface="Palatino Linotype" panose="02040502050505030304" pitchFamily="18" charset="0"/>
              </a:rPr>
              <a:t>σοφίαν</a:t>
            </a:r>
            <a:r>
              <a:rPr lang="el-GR" dirty="0">
                <a:latin typeface="Palatino Linotype" panose="02040502050505030304" pitchFamily="18" charset="0"/>
              </a:rPr>
              <a:t>», τη βάση του τεχνικού πολιτισμού. Για την κλοπή της φωτιάς ο Δίας τον τιμώρησε καρφώνοντάς τον στον Καύκασο. Τελικά όμως τον δέχτηκε ξανά στον Όλυμπο. Ο Προμηθέας αντιπροσωπεύει την έμφυτη τάση του ανθρώπου για τελειοποίηση. Θεωρείται ευεργέτης της ανθρωπότητας, επειδή με το να κλέψει από τους θεούς και να χαρίσει στους ανθρώπους τη φωτιά τούς βοήθησε να κυριαρχήσουν πάνω στη φύση και να δημιουργήσουν τον πολιτισμό.</a:t>
            </a:r>
          </a:p>
          <a:p>
            <a:pPr marL="0" indent="0">
              <a:buNone/>
            </a:pPr>
            <a:r>
              <a:rPr lang="el-GR" dirty="0">
                <a:latin typeface="Palatino Linotype" panose="02040502050505030304" pitchFamily="18" charset="0"/>
              </a:rPr>
              <a:t>Το όνομα «Προμηθέας» &lt; </a:t>
            </a:r>
            <a:r>
              <a:rPr lang="el-GR" dirty="0" err="1">
                <a:latin typeface="Palatino Linotype" panose="02040502050505030304" pitchFamily="18" charset="0"/>
              </a:rPr>
              <a:t>πρό+μῆτις</a:t>
            </a:r>
            <a:r>
              <a:rPr lang="el-GR" dirty="0">
                <a:latin typeface="Palatino Linotype" panose="02040502050505030304" pitchFamily="18" charset="0"/>
              </a:rPr>
              <a:t>=σκέψη σημαίνει τον σκεπτόμενο από πριν, τον προνοητικό, τον διορατικό, τον σώφρονα, τον προσεκτικό, αυτόν που προβλέπει.</a:t>
            </a:r>
          </a:p>
          <a:p>
            <a:pPr marL="0" indent="0">
              <a:buNone/>
            </a:pPr>
            <a:r>
              <a:rPr lang="el-GR" dirty="0">
                <a:latin typeface="Palatino Linotype" panose="02040502050505030304" pitchFamily="18" charset="0"/>
              </a:rPr>
              <a:t> </a:t>
            </a:r>
          </a:p>
        </p:txBody>
      </p:sp>
    </p:spTree>
    <p:extLst>
      <p:ext uri="{BB962C8B-B14F-4D97-AF65-F5344CB8AC3E}">
        <p14:creationId xmlns:p14="http://schemas.microsoft.com/office/powerpoint/2010/main" val="526357499"/>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TM04033917[[fn=Βερολίνο]]</Template>
  <TotalTime>442</TotalTime>
  <Words>1945</Words>
  <Application>Microsoft Office PowerPoint</Application>
  <PresentationFormat>Ευρεία οθόνη</PresentationFormat>
  <Paragraphs>61</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Palatino Linotype</vt:lpstr>
      <vt:lpstr>Trebuchet MS</vt:lpstr>
      <vt:lpstr>Βερολίνο</vt:lpstr>
      <vt:lpstr>Ενότητα 4η</vt:lpstr>
      <vt:lpstr>Παρουσίαση του PowerPoint</vt:lpstr>
      <vt:lpstr>Παρουσίαση του PowerPoint</vt:lpstr>
      <vt:lpstr>Παρουσίαση του PowerPoint</vt:lpstr>
      <vt:lpstr>θνητὰ δὲ γένη οὐκ ἦν: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Μαριαννα Κουρτεση</dc:creator>
  <cp:lastModifiedBy>Μαριαννα Κουρτεση</cp:lastModifiedBy>
  <cp:revision>1</cp:revision>
  <dcterms:created xsi:type="dcterms:W3CDTF">2024-09-21T09:44:59Z</dcterms:created>
  <dcterms:modified xsi:type="dcterms:W3CDTF">2024-09-28T16:33:36Z</dcterms:modified>
</cp:coreProperties>
</file>